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27" r:id="rId3"/>
    <p:sldId id="553" r:id="rId4"/>
    <p:sldId id="542" r:id="rId5"/>
    <p:sldId id="543" r:id="rId6"/>
    <p:sldId id="564" r:id="rId7"/>
    <p:sldId id="546" r:id="rId8"/>
    <p:sldId id="541" r:id="rId9"/>
    <p:sldId id="574" r:id="rId10"/>
    <p:sldId id="561" r:id="rId11"/>
    <p:sldId id="565" r:id="rId12"/>
    <p:sldId id="537" r:id="rId13"/>
    <p:sldId id="547" r:id="rId14"/>
    <p:sldId id="575" r:id="rId15"/>
    <p:sldId id="557" r:id="rId16"/>
    <p:sldId id="555" r:id="rId17"/>
    <p:sldId id="558" r:id="rId18"/>
    <p:sldId id="571" r:id="rId19"/>
    <p:sldId id="579" r:id="rId20"/>
    <p:sldId id="556" r:id="rId21"/>
    <p:sldId id="559" r:id="rId22"/>
    <p:sldId id="560" r:id="rId23"/>
    <p:sldId id="566" r:id="rId24"/>
    <p:sldId id="576" r:id="rId25"/>
    <p:sldId id="550" r:id="rId26"/>
    <p:sldId id="568" r:id="rId27"/>
    <p:sldId id="536" r:id="rId28"/>
    <p:sldId id="539" r:id="rId29"/>
    <p:sldId id="538" r:id="rId30"/>
    <p:sldId id="569" r:id="rId31"/>
    <p:sldId id="577" r:id="rId32"/>
    <p:sldId id="57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0D6"/>
    <a:srgbClr val="B6B6B6"/>
    <a:srgbClr val="2B77C5"/>
    <a:srgbClr val="106F10"/>
    <a:srgbClr val="203864"/>
    <a:srgbClr val="499ADD"/>
    <a:srgbClr val="FFFFFF"/>
    <a:srgbClr val="D0CECE"/>
    <a:srgbClr val="B71E42"/>
    <a:srgbClr val="F4B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69" autoAdjust="0"/>
    <p:restoredTop sz="76005" autoAdjust="0"/>
  </p:normalViewPr>
  <p:slideViewPr>
    <p:cSldViewPr snapToGrid="0">
      <p:cViewPr varScale="1">
        <p:scale>
          <a:sx n="59" d="100"/>
          <a:sy n="59" d="100"/>
        </p:scale>
        <p:origin x="432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2" d="100"/>
        <a:sy n="92" d="100"/>
      </p:scale>
      <p:origin x="0" y="0"/>
    </p:cViewPr>
  </p:notesTextViewPr>
  <p:notesViewPr>
    <p:cSldViewPr snapToGrid="0">
      <p:cViewPr varScale="1">
        <p:scale>
          <a:sx n="106" d="100"/>
          <a:sy n="106" d="100"/>
        </p:scale>
        <p:origin x="3500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D1E83B1-4C51-4074-945E-40E6BE8086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9F9602-BB3F-42DB-8E50-C1C6A8A5C8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D3ACC-26AF-4EE2-8E72-6CEE89A985BF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29DD81-F405-4DC9-8BD7-E10127DE72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13C13F-AA64-41D0-A9BB-781D3F2F8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32B02-6CD6-460F-BBD6-6637381E1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790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5334E-7F0A-4CBC-A75A-F59CE5EA3D8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674E0-2D88-4B03-AD51-4CBE56D6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23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94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0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05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16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48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68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12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81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75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8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None/>
            </a:pPr>
            <a:endParaRPr lang="en-US" altLang="zh-CN" sz="1400" dirty="0">
              <a:solidFill>
                <a:sysClr val="windowText" lastClr="00000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73905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73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95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37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20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63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69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04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352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6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6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85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51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9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95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9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20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4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4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2" y="802300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7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18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65A7F1C0-3D4E-417A-A0C7-A12B66A33979}" type="datetime1">
              <a:rPr lang="en-US" altLang="zh-CN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1" y="329311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57300" y="3528542"/>
            <a:ext cx="97975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1694890"/>
            <a:ext cx="9603275" cy="4658285"/>
          </a:xfrm>
        </p:spPr>
        <p:txBody>
          <a:bodyPr anchor="t">
            <a:normAutofit/>
          </a:bodyPr>
          <a:lstStyle>
            <a:lvl1pPr>
              <a:defRPr sz="2400">
                <a:solidFill>
                  <a:srgbClr val="454545"/>
                </a:solidFill>
              </a:defRPr>
            </a:lvl1pPr>
            <a:lvl2pPr>
              <a:defRPr sz="2000">
                <a:solidFill>
                  <a:srgbClr val="454545"/>
                </a:solidFill>
              </a:defRPr>
            </a:lvl2pPr>
            <a:lvl3pPr>
              <a:defRPr sz="1800">
                <a:solidFill>
                  <a:srgbClr val="454545"/>
                </a:solidFill>
              </a:defRPr>
            </a:lvl3pPr>
            <a:lvl4pPr>
              <a:defRPr sz="1600">
                <a:solidFill>
                  <a:srgbClr val="454545"/>
                </a:solidFill>
              </a:defRPr>
            </a:lvl4pPr>
            <a:lvl5pPr>
              <a:defRPr sz="1400">
                <a:solidFill>
                  <a:srgbClr val="454545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FB7A4DF-F9F2-4476-A94F-B48562C8809E}" type="datetime1">
              <a:rPr lang="en-US" altLang="zh-CN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7" y="131281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F604B0-8FE4-4741-AACE-55C0FE8424D7}"/>
              </a:ext>
            </a:extLst>
          </p:cNvPr>
          <p:cNvSpPr txBox="1">
            <a:spLocks/>
          </p:cNvSpPr>
          <p:nvPr userDrawn="1"/>
        </p:nvSpPr>
        <p:spPr>
          <a:xfrm>
            <a:off x="11054855" y="6427446"/>
            <a:ext cx="1048453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aseline="0" smtClean="0">
                <a:solidFill>
                  <a:schemeClr val="tx1"/>
                </a:solidFill>
              </a:rPr>
              <a:pPr/>
              <a:t>‹#›</a:t>
            </a:fld>
            <a:r>
              <a:rPr lang="en-US" sz="1800" baseline="0" dirty="0">
                <a:solidFill>
                  <a:schemeClr val="tx1"/>
                </a:solidFill>
              </a:rPr>
              <a:t>/31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313" y="2908319"/>
            <a:ext cx="8643155" cy="1887950"/>
          </a:xfrm>
        </p:spPr>
        <p:txBody>
          <a:bodyPr anchor="b">
            <a:normAutofit/>
          </a:bodyPr>
          <a:lstStyle>
            <a:lvl1pPr algn="l">
              <a:defRPr sz="36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7023" y="4985406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1E393A42-05F4-4235-AE76-10B098FD5E8A}" type="datetime1">
              <a:rPr lang="en-US" altLang="zh-CN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66949" y="4890835"/>
            <a:ext cx="86304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BF26EF3E-312E-4D2C-9A4D-520B295334E9}" type="datetime1">
              <a:rPr lang="en-US" altLang="zh-CN" smtClean="0"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EBB5BA-0679-4378-A6AD-8FB27F7AED9E}"/>
              </a:ext>
            </a:extLst>
          </p:cNvPr>
          <p:cNvSpPr txBox="1">
            <a:spLocks/>
          </p:cNvSpPr>
          <p:nvPr userDrawn="1"/>
        </p:nvSpPr>
        <p:spPr>
          <a:xfrm>
            <a:off x="10849764" y="6275841"/>
            <a:ext cx="1048453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aseline="0" smtClean="0">
                <a:solidFill>
                  <a:schemeClr val="tx1"/>
                </a:solidFill>
              </a:rPr>
              <a:pPr/>
              <a:t>‹#›</a:t>
            </a:fld>
            <a:r>
              <a:rPr lang="en-US" sz="1800" baseline="0" dirty="0">
                <a:solidFill>
                  <a:schemeClr val="tx1"/>
                </a:solidFill>
              </a:rPr>
              <a:t>/31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81" y="52614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81" y="169489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1.png"/><Relationship Id="rId3" Type="http://schemas.openxmlformats.org/officeDocument/2006/relationships/image" Target="../media/image30.png"/><Relationship Id="rId7" Type="http://schemas.openxmlformats.org/officeDocument/2006/relationships/image" Target="../media/image130.png"/><Relationship Id="rId12" Type="http://schemas.openxmlformats.org/officeDocument/2006/relationships/image" Target="../media/image182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31.png"/><Relationship Id="rId5" Type="http://schemas.openxmlformats.org/officeDocument/2006/relationships/image" Target="../media/image110.png"/><Relationship Id="rId15" Type="http://schemas.openxmlformats.org/officeDocument/2006/relationships/image" Target="../media/image210.png"/><Relationship Id="rId10" Type="http://schemas.openxmlformats.org/officeDocument/2006/relationships/image" Target="../media/image16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Relationship Id="rId14" Type="http://schemas.openxmlformats.org/officeDocument/2006/relationships/image" Target="../media/image20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1.png"/><Relationship Id="rId18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12" Type="http://schemas.openxmlformats.org/officeDocument/2006/relationships/image" Target="../media/image250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5.png"/><Relationship Id="rId15" Type="http://schemas.openxmlformats.org/officeDocument/2006/relationships/image" Target="../media/image40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>
          <a:xfrm>
            <a:off x="1777463" y="1885949"/>
            <a:ext cx="8637073" cy="1162391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Lockable Signatures for Blockchains:</a:t>
            </a:r>
            <a:b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Scriptless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Scripts for All Signatures</a:t>
            </a:r>
          </a:p>
        </p:txBody>
      </p:sp>
      <p:sp>
        <p:nvSpPr>
          <p:cNvPr id="7" name="TextBox 4"/>
          <p:cNvSpPr txBox="1"/>
          <p:nvPr>
            <p:extLst/>
          </p:nvPr>
        </p:nvSpPr>
        <p:spPr>
          <a:xfrm>
            <a:off x="4099464" y="3658223"/>
            <a:ext cx="399306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 2021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5F0233D-10E5-4420-B97B-1E78F61AC782}"/>
              </a:ext>
            </a:extLst>
          </p:cNvPr>
          <p:cNvSpPr txBox="1"/>
          <p:nvPr>
            <p:extLst/>
          </p:nvPr>
        </p:nvSpPr>
        <p:spPr>
          <a:xfrm>
            <a:off x="575582" y="4599070"/>
            <a:ext cx="559661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Aravinda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Krishnan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Thyagarajan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Friedrich Alexander Universität Erlangen-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Nürnberg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BC57DD1A-7343-4875-810D-930E419C6789}"/>
              </a:ext>
            </a:extLst>
          </p:cNvPr>
          <p:cNvSpPr txBox="1"/>
          <p:nvPr>
            <p:extLst/>
          </p:nvPr>
        </p:nvSpPr>
        <p:spPr>
          <a:xfrm>
            <a:off x="6738623" y="4599070"/>
            <a:ext cx="487779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Giulio Malavolta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Planck Institute for Security and Privacy</a:t>
            </a:r>
          </a:p>
        </p:txBody>
      </p:sp>
    </p:spTree>
    <p:extLst>
      <p:ext uri="{BB962C8B-B14F-4D97-AF65-F5344CB8AC3E}">
        <p14:creationId xmlns:p14="http://schemas.microsoft.com/office/powerpoint/2010/main" val="401527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8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HTLC (Hash Time-Lock Contracts)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590336-0E1E-475B-8378-7A8D0F4A7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077" y="2729909"/>
            <a:ext cx="726764" cy="9955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C0F614-AF9A-445D-9773-BA728A712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460" y="2788608"/>
            <a:ext cx="516591" cy="9173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9D33B60-7872-4D4A-B3B8-16A004CFC2F2}"/>
              </a:ext>
            </a:extLst>
          </p:cNvPr>
          <p:cNvSpPr/>
          <p:nvPr/>
        </p:nvSpPr>
        <p:spPr>
          <a:xfrm>
            <a:off x="1172444" y="3542033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B77C5"/>
                </a:solidFill>
                <a:latin typeface="tahoma" panose="020B0604030504040204" pitchFamily="34" charset="0"/>
              </a:rPr>
              <a:t>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EF9B816-812F-4976-A161-24E9034835F5}"/>
                  </a:ext>
                </a:extLst>
              </p:cNvPr>
              <p:cNvSpPr/>
              <p:nvPr/>
            </p:nvSpPr>
            <p:spPr>
              <a:xfrm>
                <a:off x="9173963" y="2977315"/>
                <a:ext cx="1979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EF9B816-812F-4976-A161-24E903483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963" y="2977315"/>
                <a:ext cx="19793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8CD963-87EF-4533-A069-C67047AA04C2}"/>
              </a:ext>
            </a:extLst>
          </p:cNvPr>
          <p:cNvCxnSpPr>
            <a:cxnSpLocks/>
          </p:cNvCxnSpPr>
          <p:nvPr/>
        </p:nvCxnSpPr>
        <p:spPr>
          <a:xfrm>
            <a:off x="1075057" y="4059867"/>
            <a:ext cx="941411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91B7CFD-C734-46C6-A859-992E37AF848A}"/>
              </a:ext>
            </a:extLst>
          </p:cNvPr>
          <p:cNvCxnSpPr>
            <a:cxnSpLocks/>
          </p:cNvCxnSpPr>
          <p:nvPr/>
        </p:nvCxnSpPr>
        <p:spPr>
          <a:xfrm flipH="1">
            <a:off x="5062927" y="3684214"/>
            <a:ext cx="2451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151CAE-D754-451E-91FF-5E1AA9F2AE89}"/>
                  </a:ext>
                </a:extLst>
              </p:cNvPr>
              <p:cNvSpPr/>
              <p:nvPr/>
            </p:nvSpPr>
            <p:spPr>
              <a:xfrm>
                <a:off x="5980643" y="3363747"/>
                <a:ext cx="582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151CAE-D754-451E-91FF-5E1AA9F2A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643" y="3363747"/>
                <a:ext cx="5829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50A436B9-0409-421E-B857-57F57B3267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5030" y="1392605"/>
            <a:ext cx="1175066" cy="1158608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D311D1C-E5A2-4847-993D-05E7225134BB}"/>
              </a:ext>
            </a:extLst>
          </p:cNvPr>
          <p:cNvCxnSpPr>
            <a:cxnSpLocks/>
          </p:cNvCxnSpPr>
          <p:nvPr/>
        </p:nvCxnSpPr>
        <p:spPr>
          <a:xfrm flipV="1">
            <a:off x="3869355" y="2298594"/>
            <a:ext cx="1485675" cy="882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A13F656-F12C-4594-A46F-261947BC8BDC}"/>
                  </a:ext>
                </a:extLst>
              </p:cNvPr>
              <p:cNvSpPr/>
              <p:nvPr/>
            </p:nvSpPr>
            <p:spPr>
              <a:xfrm>
                <a:off x="1375571" y="2111903"/>
                <a:ext cx="36873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𝑙𝑜𝑐𝑘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𝑠𝑐𝑟𝑖𝑝𝑡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A13F656-F12C-4594-A46F-261947BC8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71" y="2111903"/>
                <a:ext cx="368735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2D4B28AA-ABB0-439C-A0B7-AB65B5E0F1E1}"/>
              </a:ext>
            </a:extLst>
          </p:cNvPr>
          <p:cNvSpPr/>
          <p:nvPr/>
        </p:nvSpPr>
        <p:spPr>
          <a:xfrm>
            <a:off x="1172444" y="4168091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B77C5"/>
                </a:solidFill>
                <a:latin typeface="tahoma" panose="020B0604030504040204" pitchFamily="34" charset="0"/>
              </a:rPr>
              <a:t>Release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DCAABFE-F94F-4324-A958-AA87EEFC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276" y="5651784"/>
            <a:ext cx="726764" cy="9955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29C4156-3522-4548-A0A3-9463DD8A8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2659" y="5710483"/>
            <a:ext cx="516591" cy="91739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5F6FE17-2BED-451F-A275-40A72B474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4403" y="4200781"/>
            <a:ext cx="1175066" cy="1158608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7A41C3B-B2DF-40D3-86B9-D855E588DE8F}"/>
              </a:ext>
            </a:extLst>
          </p:cNvPr>
          <p:cNvCxnSpPr>
            <a:cxnSpLocks/>
          </p:cNvCxnSpPr>
          <p:nvPr/>
        </p:nvCxnSpPr>
        <p:spPr>
          <a:xfrm>
            <a:off x="6706658" y="5097194"/>
            <a:ext cx="1616297" cy="779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D9AE17D-166D-4BF4-BC78-8CA6A6A66457}"/>
              </a:ext>
            </a:extLst>
          </p:cNvPr>
          <p:cNvCxnSpPr>
            <a:cxnSpLocks/>
          </p:cNvCxnSpPr>
          <p:nvPr/>
        </p:nvCxnSpPr>
        <p:spPr>
          <a:xfrm flipH="1" flipV="1">
            <a:off x="6835533" y="4889905"/>
            <a:ext cx="1616515" cy="781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03F9629-DB9F-4C74-B648-96486DFF2156}"/>
                  </a:ext>
                </a:extLst>
              </p:cNvPr>
              <p:cNvSpPr/>
              <p:nvPr/>
            </p:nvSpPr>
            <p:spPr>
              <a:xfrm>
                <a:off x="7436756" y="4514252"/>
                <a:ext cx="23644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＜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T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𝑟𝑒𝑙𝑒𝑎𝑠𝑒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03F9629-DB9F-4C74-B648-96486DFF2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756" y="4514252"/>
                <a:ext cx="2364493" cy="64633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2084566-F6B0-4E70-9692-56324A74F4DB}"/>
                  </a:ext>
                </a:extLst>
              </p:cNvPr>
              <p:cNvSpPr/>
              <p:nvPr/>
            </p:nvSpPr>
            <p:spPr>
              <a:xfrm>
                <a:off x="3641913" y="4918269"/>
                <a:ext cx="752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2084566-F6B0-4E70-9692-56324A74F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913" y="4918269"/>
                <a:ext cx="7521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A1D11B1-B391-4E94-8C69-4DBBA60B7BCF}"/>
                  </a:ext>
                </a:extLst>
              </p:cNvPr>
              <p:cNvSpPr/>
              <p:nvPr/>
            </p:nvSpPr>
            <p:spPr>
              <a:xfrm>
                <a:off x="7070328" y="5366958"/>
                <a:ext cx="3677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A1D11B1-B391-4E94-8C69-4DBBA60B7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28" y="5366958"/>
                <a:ext cx="36772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04D871F-02F3-45E8-9991-B63C8F040E71}"/>
              </a:ext>
            </a:extLst>
          </p:cNvPr>
          <p:cNvCxnSpPr>
            <a:cxnSpLocks/>
          </p:cNvCxnSpPr>
          <p:nvPr/>
        </p:nvCxnSpPr>
        <p:spPr>
          <a:xfrm flipV="1">
            <a:off x="3702298" y="4918269"/>
            <a:ext cx="1485675" cy="8822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EED00C3-5031-47C8-9F3F-09E43E262529}"/>
                  </a:ext>
                </a:extLst>
              </p:cNvPr>
              <p:cNvSpPr/>
              <p:nvPr/>
            </p:nvSpPr>
            <p:spPr>
              <a:xfrm>
                <a:off x="4261271" y="5366958"/>
                <a:ext cx="3677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EED00C3-5031-47C8-9F3F-09E43E262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71" y="5366958"/>
                <a:ext cx="36772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968806E-F953-4B08-8F85-056C3002FA61}"/>
              </a:ext>
            </a:extLst>
          </p:cNvPr>
          <p:cNvCxnSpPr>
            <a:cxnSpLocks/>
          </p:cNvCxnSpPr>
          <p:nvPr/>
        </p:nvCxnSpPr>
        <p:spPr>
          <a:xfrm flipH="1">
            <a:off x="5046193" y="3279757"/>
            <a:ext cx="245188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FE567FD-B267-4E84-8C9E-0C19BA6166D2}"/>
                  </a:ext>
                </a:extLst>
              </p:cNvPr>
              <p:cNvSpPr/>
              <p:nvPr/>
            </p:nvSpPr>
            <p:spPr>
              <a:xfrm>
                <a:off x="5762154" y="2920164"/>
                <a:ext cx="982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FE567FD-B267-4E84-8C9E-0C19BA616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154" y="2920164"/>
                <a:ext cx="98212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225AB8E-F13D-411B-913B-79BFADE78233}"/>
                  </a:ext>
                </a:extLst>
              </p:cNvPr>
              <p:cNvSpPr/>
              <p:nvPr/>
            </p:nvSpPr>
            <p:spPr>
              <a:xfrm>
                <a:off x="6609469" y="1711184"/>
                <a:ext cx="780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225AB8E-F13D-411B-913B-79BFADE78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469" y="1711184"/>
                <a:ext cx="780150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3A58FE4-49B1-4927-98EF-092AF2C5A374}"/>
                  </a:ext>
                </a:extLst>
              </p:cNvPr>
              <p:cNvSpPr/>
              <p:nvPr/>
            </p:nvSpPr>
            <p:spPr>
              <a:xfrm>
                <a:off x="6465824" y="4185176"/>
                <a:ext cx="780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3A58FE4-49B1-4927-98EF-092AF2C5A3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24" y="4185176"/>
                <a:ext cx="780150" cy="369332"/>
              </a:xfrm>
              <a:prstGeom prst="rect">
                <a:avLst/>
              </a:prstGeom>
              <a:blipFill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91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PCN-HTLC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776F5B-0729-401F-A561-C96E87280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34" y="1575383"/>
            <a:ext cx="5027148" cy="488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6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Wormhole Attack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F99619-4D86-40D1-9826-716185B299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3923" y="2514707"/>
            <a:ext cx="9447531" cy="27679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82B6140-B944-4100-94EB-550656B0E403}"/>
              </a:ext>
            </a:extLst>
          </p:cNvPr>
          <p:cNvSpPr/>
          <p:nvPr/>
        </p:nvSpPr>
        <p:spPr>
          <a:xfrm>
            <a:off x="6532283" y="5742207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B77C5"/>
                </a:solidFill>
                <a:latin typeface="tahoma" panose="020B0604030504040204" pitchFamily="34" charset="0"/>
              </a:rPr>
              <a:t>Wormhole Attack </a:t>
            </a:r>
            <a:endParaRPr lang="zh-CN" altLang="en-US" b="1" dirty="0">
              <a:solidFill>
                <a:srgbClr val="2B77C5"/>
              </a:solidFill>
              <a:latin typeface="tahoma" panose="020B060403050404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6D4745-FBEB-4E54-8853-679F63FEF590}"/>
              </a:ext>
            </a:extLst>
          </p:cNvPr>
          <p:cNvSpPr/>
          <p:nvPr/>
        </p:nvSpPr>
        <p:spPr>
          <a:xfrm>
            <a:off x="1717913" y="573549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B77C5"/>
                </a:solidFill>
                <a:latin typeface="tahoma" panose="020B0604030504040204" pitchFamily="34" charset="0"/>
              </a:rPr>
              <a:t>Normal</a:t>
            </a:r>
            <a:r>
              <a:rPr lang="en-US" altLang="zh-CN" dirty="0">
                <a:solidFill>
                  <a:srgbClr val="999999"/>
                </a:solidFill>
                <a:latin typeface="tahoma" panose="020B0604030504040204" pitchFamily="34" charset="0"/>
              </a:rPr>
              <a:t> </a:t>
            </a:r>
            <a:r>
              <a:rPr lang="en-US" altLang="zh-CN" b="1" dirty="0">
                <a:solidFill>
                  <a:srgbClr val="2B77C5"/>
                </a:solidFill>
                <a:latin typeface="tahoma" panose="020B0604030504040204" pitchFamily="34" charset="0"/>
              </a:rPr>
              <a:t>process</a:t>
            </a:r>
            <a:r>
              <a:rPr lang="en-US" altLang="zh-CN" dirty="0">
                <a:solidFill>
                  <a:srgbClr val="999999"/>
                </a:solidFill>
                <a:latin typeface="tahoma" panose="020B0604030504040204" pitchFamily="34" charset="0"/>
              </a:rPr>
              <a:t> 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1D86DAD-290F-45A4-BA30-165415E0B76D}"/>
              </a:ext>
            </a:extLst>
          </p:cNvPr>
          <p:cNvCxnSpPr>
            <a:cxnSpLocks/>
          </p:cNvCxnSpPr>
          <p:nvPr/>
        </p:nvCxnSpPr>
        <p:spPr>
          <a:xfrm>
            <a:off x="8797647" y="5915651"/>
            <a:ext cx="837282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FE19966-A34A-4FED-9271-2947D881C767}"/>
              </a:ext>
            </a:extLst>
          </p:cNvPr>
          <p:cNvCxnSpPr>
            <a:cxnSpLocks/>
          </p:cNvCxnSpPr>
          <p:nvPr/>
        </p:nvCxnSpPr>
        <p:spPr>
          <a:xfrm>
            <a:off x="3778092" y="5915651"/>
            <a:ext cx="837282" cy="0"/>
          </a:xfrm>
          <a:prstGeom prst="straightConnector1">
            <a:avLst/>
          </a:prstGeom>
          <a:ln w="25400">
            <a:solidFill>
              <a:srgbClr val="106F1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8154004-6DA5-42BD-B356-47AAAAAF87D3}"/>
              </a:ext>
            </a:extLst>
          </p:cNvPr>
          <p:cNvSpPr/>
          <p:nvPr/>
        </p:nvSpPr>
        <p:spPr>
          <a:xfrm>
            <a:off x="1630496" y="5569059"/>
            <a:ext cx="8306718" cy="721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6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- HTLC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5178EA-7344-4A5E-85E0-9969EEA663E8}"/>
              </a:ext>
            </a:extLst>
          </p:cNvPr>
          <p:cNvSpPr/>
          <p:nvPr/>
        </p:nvSpPr>
        <p:spPr>
          <a:xfrm>
            <a:off x="1451581" y="1575383"/>
            <a:ext cx="960327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suffers from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wormhole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compatible only with those blockchains that support advanced scripts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several existing currencies like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Monero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Mimblewimble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Ripple or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Zcash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therefore left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results in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transactions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consequently larger ledgers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lacks on-chain privacy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PCN transactions of a single payment are linkable with each other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90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E4F86E-713F-4186-9ED5-2619ABE86147}"/>
              </a:ext>
            </a:extLst>
          </p:cNvPr>
          <p:cNvSpPr txBox="1"/>
          <p:nvPr/>
        </p:nvSpPr>
        <p:spPr>
          <a:xfrm>
            <a:off x="2117058" y="2598003"/>
            <a:ext cx="8159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Anonymous multi-hop locks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33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nonymous multi-hop locks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(AMHL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CA044B-024C-427C-AE29-9DAD35FEA731}"/>
              </a:ext>
            </a:extLst>
          </p:cNvPr>
          <p:cNvSpPr/>
          <p:nvPr/>
        </p:nvSpPr>
        <p:spPr>
          <a:xfrm>
            <a:off x="450400" y="6135716"/>
            <a:ext cx="11403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Malavolta, P. Moreno-Sanchez, C.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Schneidewind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Kate, and M. Maffei, “Anonymous multi-hop locks for blockchain scalability and interoperability,” in NDSS 2019, The Internet Society, Feb. 2019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87F7040-F938-4F89-AEB1-F03EB013C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60815"/>
              </p:ext>
            </p:extLst>
          </p:nvPr>
        </p:nvGraphicFramePr>
        <p:xfrm>
          <a:off x="2062452" y="4680751"/>
          <a:ext cx="8381530" cy="1010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372429">
                  <a:extLst>
                    <a:ext uri="{9D8B030D-6E8A-4147-A177-3AD203B41FA5}">
                      <a16:colId xmlns:a16="http://schemas.microsoft.com/office/drawing/2014/main" val="1584448906"/>
                    </a:ext>
                  </a:extLst>
                </a:gridCol>
                <a:gridCol w="2521064">
                  <a:extLst>
                    <a:ext uri="{9D8B030D-6E8A-4147-A177-3AD203B41FA5}">
                      <a16:colId xmlns:a16="http://schemas.microsoft.com/office/drawing/2014/main" val="1918217606"/>
                    </a:ext>
                  </a:extLst>
                </a:gridCol>
                <a:gridCol w="2488037">
                  <a:extLst>
                    <a:ext uri="{9D8B030D-6E8A-4147-A177-3AD203B41FA5}">
                      <a16:colId xmlns:a16="http://schemas.microsoft.com/office/drawing/2014/main" val="3947892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Script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Scriptless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62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Homomorphic One-Way Functions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Schnorr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-based Construction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ECDSA-based Construction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8390472"/>
                  </a:ext>
                </a:extLst>
              </a:tr>
            </a:tbl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B7CCD9BE-A39B-4551-9822-CF54BBEBF51A}"/>
              </a:ext>
            </a:extLst>
          </p:cNvPr>
          <p:cNvSpPr/>
          <p:nvPr/>
        </p:nvSpPr>
        <p:spPr>
          <a:xfrm rot="5400000">
            <a:off x="6364953" y="4239921"/>
            <a:ext cx="336884" cy="265191"/>
          </a:xfrm>
          <a:prstGeom prst="rightArrow">
            <a:avLst/>
          </a:prstGeom>
          <a:solidFill>
            <a:srgbClr val="EBE0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D35C03-D994-4B2C-8273-75C46BA5E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49" y="1588217"/>
            <a:ext cx="10287529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3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AMHL - Homomorphic One-Way Functions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3FD166-9E05-462F-9FC7-729D1F672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40" y="1968227"/>
            <a:ext cx="11390719" cy="354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4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8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AMHL - Homomorphic One-Way Functions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5499B0-7FBC-4CC5-8C10-F28BFFF92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8" y="1575383"/>
            <a:ext cx="4927701" cy="5031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B2E98EB-38BD-4194-B783-A9656D015BE5}"/>
                  </a:ext>
                </a:extLst>
              </p:cNvPr>
              <p:cNvSpPr/>
              <p:nvPr/>
            </p:nvSpPr>
            <p:spPr>
              <a:xfrm>
                <a:off x="5993334" y="2122709"/>
                <a:ext cx="500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B2E98EB-38BD-4194-B783-A9656D015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334" y="2122709"/>
                <a:ext cx="500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53BBE2-D68B-4DF7-B8C2-B64F016BF6F4}"/>
                  </a:ext>
                </a:extLst>
              </p:cNvPr>
              <p:cNvSpPr/>
              <p:nvPr/>
            </p:nvSpPr>
            <p:spPr>
              <a:xfrm>
                <a:off x="7327486" y="2134113"/>
                <a:ext cx="495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53BBE2-D68B-4DF7-B8C2-B64F016BF6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486" y="2134113"/>
                <a:ext cx="4953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0F3F335-BEA9-4BED-8111-CD4C8CEBD3F6}"/>
                  </a:ext>
                </a:extLst>
              </p:cNvPr>
              <p:cNvSpPr/>
              <p:nvPr/>
            </p:nvSpPr>
            <p:spPr>
              <a:xfrm>
                <a:off x="9071015" y="2122709"/>
                <a:ext cx="500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0F3F335-BEA9-4BED-8111-CD4C8CEBD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15" y="2122709"/>
                <a:ext cx="5007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EDA0B45-D679-474D-8C4A-FA536E4FDFF0}"/>
                  </a:ext>
                </a:extLst>
              </p:cNvPr>
              <p:cNvSpPr/>
              <p:nvPr/>
            </p:nvSpPr>
            <p:spPr>
              <a:xfrm>
                <a:off x="10920644" y="2122709"/>
                <a:ext cx="500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EDA0B45-D679-474D-8C4A-FA536E4FD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644" y="2122709"/>
                <a:ext cx="5007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DDB4586-E20D-4262-9E06-58D5D7F4E845}"/>
                  </a:ext>
                </a:extLst>
              </p:cNvPr>
              <p:cNvSpPr/>
              <p:nvPr/>
            </p:nvSpPr>
            <p:spPr>
              <a:xfrm>
                <a:off x="5925212" y="1764781"/>
                <a:ext cx="7793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DDB4586-E20D-4262-9E06-58D5D7F4E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12" y="1764781"/>
                <a:ext cx="77931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8F68FEA-A683-4038-9442-D1BAD36AC11E}"/>
                  </a:ext>
                </a:extLst>
              </p:cNvPr>
              <p:cNvSpPr/>
              <p:nvPr/>
            </p:nvSpPr>
            <p:spPr>
              <a:xfrm>
                <a:off x="7010030" y="1764781"/>
                <a:ext cx="1279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8F68FEA-A683-4038-9442-D1BAD36AC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030" y="1764781"/>
                <a:ext cx="1279901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E11B3DE-39F7-48E4-AF59-C186C6512793}"/>
                  </a:ext>
                </a:extLst>
              </p:cNvPr>
              <p:cNvSpPr/>
              <p:nvPr/>
            </p:nvSpPr>
            <p:spPr>
              <a:xfrm>
                <a:off x="8445836" y="1772951"/>
                <a:ext cx="1850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E11B3DE-39F7-48E4-AF59-C186C6512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836" y="1772951"/>
                <a:ext cx="1850507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DF2398FC-ABD3-4098-B188-99F453673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775142"/>
                  </p:ext>
                </p:extLst>
              </p:nvPr>
            </p:nvGraphicFramePr>
            <p:xfrm>
              <a:off x="5797302" y="2581031"/>
              <a:ext cx="6125407" cy="9144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32098">
                      <a:extLst>
                        <a:ext uri="{9D8B030D-6E8A-4147-A177-3AD203B41FA5}">
                          <a16:colId xmlns:a16="http://schemas.microsoft.com/office/drawing/2014/main" val="1246655349"/>
                        </a:ext>
                      </a:extLst>
                    </a:gridCol>
                    <a:gridCol w="1530353">
                      <a:extLst>
                        <a:ext uri="{9D8B030D-6E8A-4147-A177-3AD203B41FA5}">
                          <a16:colId xmlns:a16="http://schemas.microsoft.com/office/drawing/2014/main" val="1886146215"/>
                        </a:ext>
                      </a:extLst>
                    </a:gridCol>
                    <a:gridCol w="1961750">
                      <a:extLst>
                        <a:ext uri="{9D8B030D-6E8A-4147-A177-3AD203B41FA5}">
                          <a16:colId xmlns:a16="http://schemas.microsoft.com/office/drawing/2014/main" val="2830334553"/>
                        </a:ext>
                      </a:extLst>
                    </a:gridCol>
                    <a:gridCol w="1801206">
                      <a:extLst>
                        <a:ext uri="{9D8B030D-6E8A-4147-A177-3AD203B41FA5}">
                          <a16:colId xmlns:a16="http://schemas.microsoft.com/office/drawing/2014/main" val="1452106496"/>
                        </a:ext>
                      </a:extLst>
                    </a:gridCol>
                  </a:tblGrid>
                  <a:tr h="3451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altLang="zh-CN" b="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g</m:t>
                                    </m:r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g</m:t>
                                    </m:r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b="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g</m:t>
                                    </m:r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g</m:t>
                                    </m:r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b="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g</m:t>
                                    </m:r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b="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kern="1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kern="1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kern="1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kern="1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kern="1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kern="1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kern="1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kern="1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kern="1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kern="1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kern="1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92482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DF2398FC-ABD3-4098-B188-99F453673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775142"/>
                  </p:ext>
                </p:extLst>
              </p:nvPr>
            </p:nvGraphicFramePr>
            <p:xfrm>
              <a:off x="5797302" y="2581031"/>
              <a:ext cx="6125407" cy="9144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32098">
                      <a:extLst>
                        <a:ext uri="{9D8B030D-6E8A-4147-A177-3AD203B41FA5}">
                          <a16:colId xmlns:a16="http://schemas.microsoft.com/office/drawing/2014/main" val="1246655349"/>
                        </a:ext>
                      </a:extLst>
                    </a:gridCol>
                    <a:gridCol w="1530353">
                      <a:extLst>
                        <a:ext uri="{9D8B030D-6E8A-4147-A177-3AD203B41FA5}">
                          <a16:colId xmlns:a16="http://schemas.microsoft.com/office/drawing/2014/main" val="1886146215"/>
                        </a:ext>
                      </a:extLst>
                    </a:gridCol>
                    <a:gridCol w="1961750">
                      <a:extLst>
                        <a:ext uri="{9D8B030D-6E8A-4147-A177-3AD203B41FA5}">
                          <a16:colId xmlns:a16="http://schemas.microsoft.com/office/drawing/2014/main" val="2830334553"/>
                        </a:ext>
                      </a:extLst>
                    </a:gridCol>
                    <a:gridCol w="1801206">
                      <a:extLst>
                        <a:ext uri="{9D8B030D-6E8A-4147-A177-3AD203B41FA5}">
                          <a16:colId xmlns:a16="http://schemas.microsoft.com/office/drawing/2014/main" val="145210649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460" t="-662" r="-635036" b="-3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55378" t="-662" r="-246614" b="-3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21495" t="-662" r="-92835" b="-3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240203" t="-662" r="-676" b="-3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2482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30C9EE2-682D-46B9-875C-C20D62F77888}"/>
              </a:ext>
            </a:extLst>
          </p:cNvPr>
          <p:cNvCxnSpPr>
            <a:cxnSpLocks/>
          </p:cNvCxnSpPr>
          <p:nvPr/>
        </p:nvCxnSpPr>
        <p:spPr>
          <a:xfrm flipH="1">
            <a:off x="10243572" y="3952121"/>
            <a:ext cx="7973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70B5ECF-B976-459E-855C-DA257DB1195E}"/>
                  </a:ext>
                </a:extLst>
              </p:cNvPr>
              <p:cNvSpPr/>
              <p:nvPr/>
            </p:nvSpPr>
            <p:spPr>
              <a:xfrm>
                <a:off x="10476815" y="3544207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70B5ECF-B976-459E-855C-DA257DB11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815" y="3544207"/>
                <a:ext cx="48276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ACD4AFC-31C5-40F0-B6A4-CD8FB1466986}"/>
                  </a:ext>
                </a:extLst>
              </p:cNvPr>
              <p:cNvSpPr/>
              <p:nvPr/>
            </p:nvSpPr>
            <p:spPr>
              <a:xfrm>
                <a:off x="8761598" y="3990704"/>
                <a:ext cx="1524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ACD4AFC-31C5-40F0-B6A4-CD8FB1466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598" y="3990704"/>
                <a:ext cx="1524007" cy="369332"/>
              </a:xfrm>
              <a:prstGeom prst="rect">
                <a:avLst/>
              </a:prstGeom>
              <a:blipFill>
                <a:blip r:embed="rId1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E5037E7-D993-4D8C-82F2-0A9160E7C1C2}"/>
              </a:ext>
            </a:extLst>
          </p:cNvPr>
          <p:cNvCxnSpPr>
            <a:cxnSpLocks/>
          </p:cNvCxnSpPr>
          <p:nvPr/>
        </p:nvCxnSpPr>
        <p:spPr>
          <a:xfrm flipH="1">
            <a:off x="8164465" y="4806532"/>
            <a:ext cx="7973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EAF59D9-8472-4B87-8EA7-3CD2537D7C1A}"/>
                  </a:ext>
                </a:extLst>
              </p:cNvPr>
              <p:cNvSpPr/>
              <p:nvPr/>
            </p:nvSpPr>
            <p:spPr>
              <a:xfrm>
                <a:off x="8397708" y="4398618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EAF59D9-8472-4B87-8EA7-3CD2537D7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708" y="4398618"/>
                <a:ext cx="482761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949460F-8952-4242-8242-F7D4C503605A}"/>
                  </a:ext>
                </a:extLst>
              </p:cNvPr>
              <p:cNvSpPr/>
              <p:nvPr/>
            </p:nvSpPr>
            <p:spPr>
              <a:xfrm>
                <a:off x="7115081" y="5029780"/>
                <a:ext cx="1513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949460F-8952-4242-8242-F7D4C5036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081" y="5029780"/>
                <a:ext cx="1513363" cy="369332"/>
              </a:xfrm>
              <a:prstGeom prst="rect">
                <a:avLst/>
              </a:prstGeom>
              <a:blipFill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7D243F9-6A86-4C77-B1DF-FFD2D946F2B2}"/>
              </a:ext>
            </a:extLst>
          </p:cNvPr>
          <p:cNvCxnSpPr>
            <a:cxnSpLocks/>
          </p:cNvCxnSpPr>
          <p:nvPr/>
        </p:nvCxnSpPr>
        <p:spPr>
          <a:xfrm flipH="1">
            <a:off x="6570419" y="5845607"/>
            <a:ext cx="7973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7EC169F-ABB5-4D5F-92B9-55E72C11F37C}"/>
                  </a:ext>
                </a:extLst>
              </p:cNvPr>
              <p:cNvSpPr/>
              <p:nvPr/>
            </p:nvSpPr>
            <p:spPr>
              <a:xfrm>
                <a:off x="6803662" y="5437693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7EC169F-ABB5-4D5F-92B9-55E72C11F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662" y="5437693"/>
                <a:ext cx="47743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D128ADD2-C5AC-4BB8-A986-BC212673C9F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26484" y="1814851"/>
            <a:ext cx="236596" cy="277388"/>
          </a:xfrm>
          <a:prstGeom prst="rect">
            <a:avLst/>
          </a:prstGeom>
        </p:spPr>
      </p:pic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299DD15-F40A-496A-9906-9359D60B04DB}"/>
              </a:ext>
            </a:extLst>
          </p:cNvPr>
          <p:cNvCxnSpPr>
            <a:cxnSpLocks/>
          </p:cNvCxnSpPr>
          <p:nvPr/>
        </p:nvCxnSpPr>
        <p:spPr>
          <a:xfrm flipV="1">
            <a:off x="5538156" y="1758016"/>
            <a:ext cx="45494" cy="43882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45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Scriptless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912346-D044-4642-8AC7-BDAD5A96C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077" y="2729909"/>
            <a:ext cx="726764" cy="9955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FBCAF8-6AE9-44D4-9269-AA436BB6F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460" y="2788608"/>
            <a:ext cx="516591" cy="917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C9BC984-FD9C-483B-B611-1B7EFE0E948F}"/>
              </a:ext>
            </a:extLst>
          </p:cNvPr>
          <p:cNvSpPr/>
          <p:nvPr/>
        </p:nvSpPr>
        <p:spPr>
          <a:xfrm>
            <a:off x="1172444" y="3542033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B77C5"/>
                </a:solidFill>
                <a:latin typeface="tahoma" panose="020B0604030504040204" pitchFamily="34" charset="0"/>
              </a:rPr>
              <a:t>lock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E398DD3-D582-4E2D-9DAA-B3AA4F6A7880}"/>
              </a:ext>
            </a:extLst>
          </p:cNvPr>
          <p:cNvCxnSpPr>
            <a:cxnSpLocks/>
          </p:cNvCxnSpPr>
          <p:nvPr/>
        </p:nvCxnSpPr>
        <p:spPr>
          <a:xfrm>
            <a:off x="1017907" y="4069392"/>
            <a:ext cx="941411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370BFA63-1D9A-4F6C-A2A8-8F8EEA8E6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030" y="1392605"/>
            <a:ext cx="1175066" cy="1158608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9DA47FD-33B2-4C7C-A189-EA448AD8C76A}"/>
              </a:ext>
            </a:extLst>
          </p:cNvPr>
          <p:cNvCxnSpPr>
            <a:cxnSpLocks/>
          </p:cNvCxnSpPr>
          <p:nvPr/>
        </p:nvCxnSpPr>
        <p:spPr>
          <a:xfrm flipV="1">
            <a:off x="3869355" y="2298594"/>
            <a:ext cx="1485675" cy="882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2734EE5-3724-4F2B-B003-519340BE081C}"/>
                  </a:ext>
                </a:extLst>
              </p:cNvPr>
              <p:cNvSpPr/>
              <p:nvPr/>
            </p:nvSpPr>
            <p:spPr>
              <a:xfrm>
                <a:off x="2465038" y="2227015"/>
                <a:ext cx="2581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𝑙𝑜𝑐𝑘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2734EE5-3724-4F2B-B003-519340BE0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038" y="2227015"/>
                <a:ext cx="258115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4EEDEB0E-D4C2-4562-9909-9CA2210579AE}"/>
              </a:ext>
            </a:extLst>
          </p:cNvPr>
          <p:cNvSpPr/>
          <p:nvPr/>
        </p:nvSpPr>
        <p:spPr>
          <a:xfrm>
            <a:off x="1172444" y="4168091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B77C5"/>
                </a:solidFill>
                <a:latin typeface="tahoma" panose="020B0604030504040204" pitchFamily="34" charset="0"/>
              </a:rPr>
              <a:t>Release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0D623CE-3880-4694-8CE7-DF8ADBB43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276" y="5651784"/>
            <a:ext cx="726764" cy="9955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2BD7065-43DA-41FC-B012-01236C1D9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297" y="5710483"/>
            <a:ext cx="516591" cy="91739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49F726D-0C5B-4D8F-83A4-7E2A508B3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403" y="4200781"/>
            <a:ext cx="1175066" cy="1158608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166C1A9-C0E9-44D1-A6A2-460B49726385}"/>
              </a:ext>
            </a:extLst>
          </p:cNvPr>
          <p:cNvCxnSpPr>
            <a:cxnSpLocks/>
          </p:cNvCxnSpPr>
          <p:nvPr/>
        </p:nvCxnSpPr>
        <p:spPr>
          <a:xfrm>
            <a:off x="6706658" y="5097194"/>
            <a:ext cx="1616297" cy="779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6D32775-4B3A-415D-9046-2F85ACDF4D6A}"/>
              </a:ext>
            </a:extLst>
          </p:cNvPr>
          <p:cNvCxnSpPr>
            <a:cxnSpLocks/>
          </p:cNvCxnSpPr>
          <p:nvPr/>
        </p:nvCxnSpPr>
        <p:spPr>
          <a:xfrm flipH="1" flipV="1">
            <a:off x="6835533" y="4889905"/>
            <a:ext cx="1616515" cy="781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9FCB9C9-0808-4C43-A091-A45A31242B67}"/>
                  </a:ext>
                </a:extLst>
              </p:cNvPr>
              <p:cNvSpPr/>
              <p:nvPr/>
            </p:nvSpPr>
            <p:spPr>
              <a:xfrm>
                <a:off x="7446046" y="4506645"/>
                <a:ext cx="275120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＜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T</m:t>
                      </m:r>
                    </m:oMath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𝑟𝑒𝑙𝑒𝑎𝑠𝑒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9FCB9C9-0808-4C43-A091-A45A31242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46" y="4506645"/>
                <a:ext cx="2751202" cy="646331"/>
              </a:xfrm>
              <a:prstGeom prst="rect">
                <a:avLst/>
              </a:prstGeom>
              <a:blipFill>
                <a:blip r:embed="rId7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680AF9D-2B15-4508-8C2C-42808E44F9C6}"/>
                  </a:ext>
                </a:extLst>
              </p:cNvPr>
              <p:cNvSpPr/>
              <p:nvPr/>
            </p:nvSpPr>
            <p:spPr>
              <a:xfrm>
                <a:off x="7071662" y="5452473"/>
                <a:ext cx="3677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680AF9D-2B15-4508-8C2C-42808E44F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662" y="5452473"/>
                <a:ext cx="3677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1A45168-7E95-42B9-9720-094AAA03C0E9}"/>
                  </a:ext>
                </a:extLst>
              </p:cNvPr>
              <p:cNvSpPr/>
              <p:nvPr/>
            </p:nvSpPr>
            <p:spPr>
              <a:xfrm>
                <a:off x="3458541" y="3407610"/>
                <a:ext cx="602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1A45168-7E95-42B9-9720-094AAA03C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541" y="3407610"/>
                <a:ext cx="6022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6ED8664-3A22-4A65-8C5B-4AA4AB6E4E48}"/>
                  </a:ext>
                </a:extLst>
              </p:cNvPr>
              <p:cNvSpPr/>
              <p:nvPr/>
            </p:nvSpPr>
            <p:spPr>
              <a:xfrm>
                <a:off x="9159335" y="3418037"/>
                <a:ext cx="594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6ED8664-3A22-4A65-8C5B-4AA4AB6E4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335" y="3418037"/>
                <a:ext cx="594073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632FD41-F28E-4556-9416-6A6633B54173}"/>
                  </a:ext>
                </a:extLst>
              </p:cNvPr>
              <p:cNvSpPr/>
              <p:nvPr/>
            </p:nvSpPr>
            <p:spPr>
              <a:xfrm>
                <a:off x="7368218" y="1553622"/>
                <a:ext cx="2418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pk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𝑠𝑘</m:t>
                              </m:r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632FD41-F28E-4556-9416-6A6633B54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218" y="1553622"/>
                <a:ext cx="2418739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9BC9CFD-4D68-4D47-81FC-6F81E0416EEA}"/>
              </a:ext>
            </a:extLst>
          </p:cNvPr>
          <p:cNvCxnSpPr>
            <a:cxnSpLocks/>
          </p:cNvCxnSpPr>
          <p:nvPr/>
        </p:nvCxnSpPr>
        <p:spPr>
          <a:xfrm flipH="1">
            <a:off x="5046193" y="3279757"/>
            <a:ext cx="245188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EB5EEB9-0312-4F3A-8947-3BCF81E2EBE8}"/>
                  </a:ext>
                </a:extLst>
              </p:cNvPr>
              <p:cNvSpPr/>
              <p:nvPr/>
            </p:nvSpPr>
            <p:spPr>
              <a:xfrm>
                <a:off x="5570925" y="2939230"/>
                <a:ext cx="1540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1. 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address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EB5EEB9-0312-4F3A-8947-3BCF81E2E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25" y="2939230"/>
                <a:ext cx="1540422" cy="369332"/>
              </a:xfrm>
              <a:prstGeom prst="rect">
                <a:avLst/>
              </a:prstGeom>
              <a:blipFill>
                <a:blip r:embed="rId12"/>
                <a:stretch>
                  <a:fillRect t="-9836" r="-2372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0F2DE30-1AE6-48D3-A9B5-316BCDE3D305}"/>
                  </a:ext>
                </a:extLst>
              </p:cNvPr>
              <p:cNvSpPr/>
              <p:nvPr/>
            </p:nvSpPr>
            <p:spPr>
              <a:xfrm>
                <a:off x="3641913" y="4918269"/>
                <a:ext cx="752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0F2DE30-1AE6-48D3-A9B5-316BCDE3D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913" y="4918269"/>
                <a:ext cx="75212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E4CE0DF-782F-4820-B48B-4C21A40254AA}"/>
              </a:ext>
            </a:extLst>
          </p:cNvPr>
          <p:cNvCxnSpPr>
            <a:cxnSpLocks/>
          </p:cNvCxnSpPr>
          <p:nvPr/>
        </p:nvCxnSpPr>
        <p:spPr>
          <a:xfrm flipV="1">
            <a:off x="3702298" y="4918269"/>
            <a:ext cx="1485675" cy="8822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82AD2AD-3294-4B01-BD11-B20FFAE1F8D6}"/>
                  </a:ext>
                </a:extLst>
              </p:cNvPr>
              <p:cNvSpPr/>
              <p:nvPr/>
            </p:nvSpPr>
            <p:spPr>
              <a:xfrm>
                <a:off x="4279005" y="5430074"/>
                <a:ext cx="3677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82AD2AD-3294-4B01-BD11-B20FFAE1F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005" y="5430074"/>
                <a:ext cx="36772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904A367-1726-41F1-B0F4-C51732F6B08C}"/>
              </a:ext>
            </a:extLst>
          </p:cNvPr>
          <p:cNvCxnSpPr>
            <a:cxnSpLocks/>
          </p:cNvCxnSpPr>
          <p:nvPr/>
        </p:nvCxnSpPr>
        <p:spPr>
          <a:xfrm flipH="1">
            <a:off x="4832601" y="6192761"/>
            <a:ext cx="245188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F7912CF-DEB9-48DD-BECC-E87333A96515}"/>
                  </a:ext>
                </a:extLst>
              </p:cNvPr>
              <p:cNvSpPr/>
              <p:nvPr/>
            </p:nvSpPr>
            <p:spPr>
              <a:xfrm>
                <a:off x="5846217" y="5790352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F7912CF-DEB9-48DD-BECC-E87333A96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217" y="5790352"/>
                <a:ext cx="36933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21BA2D2-7DC2-466A-8890-85EE083FA657}"/>
                  </a:ext>
                </a:extLst>
              </p:cNvPr>
              <p:cNvSpPr/>
              <p:nvPr/>
            </p:nvSpPr>
            <p:spPr>
              <a:xfrm>
                <a:off x="3401158" y="6326252"/>
                <a:ext cx="602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21BA2D2-7DC2-466A-8890-85EE083FA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158" y="6326252"/>
                <a:ext cx="60228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C1BEB3C-63EE-42CD-87F4-76398DF9FCFD}"/>
                  </a:ext>
                </a:extLst>
              </p:cNvPr>
              <p:cNvSpPr/>
              <p:nvPr/>
            </p:nvSpPr>
            <p:spPr>
              <a:xfrm>
                <a:off x="9377717" y="6289544"/>
                <a:ext cx="594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C1BEB3C-63EE-42CD-87F4-76398DF9F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717" y="6289544"/>
                <a:ext cx="594073" cy="369332"/>
              </a:xfrm>
              <a:prstGeom prst="rect">
                <a:avLst/>
              </a:prstGeom>
              <a:blipFill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40A89D0-D651-4CD7-A317-2F0B96C64193}"/>
                  </a:ext>
                </a:extLst>
              </p:cNvPr>
              <p:cNvSpPr/>
              <p:nvPr/>
            </p:nvSpPr>
            <p:spPr>
              <a:xfrm>
                <a:off x="6587913" y="1531867"/>
                <a:ext cx="780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40A89D0-D651-4CD7-A317-2F0B96C64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913" y="1531867"/>
                <a:ext cx="78015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A8BAC0E-5183-4F2E-B03A-7F8E8C7F52FE}"/>
                  </a:ext>
                </a:extLst>
              </p:cNvPr>
              <p:cNvSpPr/>
              <p:nvPr/>
            </p:nvSpPr>
            <p:spPr>
              <a:xfrm>
                <a:off x="6628154" y="4248116"/>
                <a:ext cx="780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A8BAC0E-5183-4F2E-B03A-7F8E8C7F5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154" y="4248116"/>
                <a:ext cx="780150" cy="369332"/>
              </a:xfrm>
              <a:prstGeom prst="rect">
                <a:avLst/>
              </a:prstGeom>
              <a:blipFill>
                <a:blip r:embed="rId1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363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Adaptor Signature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229DB33-5B0E-47CF-876A-C0EEB7CA6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416" y="1575383"/>
            <a:ext cx="6425834" cy="445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1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CFF95B0-EB32-40AE-B3A1-0B899D5CB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1694890"/>
            <a:ext cx="9603275" cy="46582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Hash Time-Lock Contracts (HTLC)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Anonymous multi-hop locks (AMHL)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Lockable Signatures </a:t>
            </a:r>
          </a:p>
        </p:txBody>
      </p:sp>
    </p:spTree>
    <p:extLst>
      <p:ext uri="{BB962C8B-B14F-4D97-AF65-F5344CB8AC3E}">
        <p14:creationId xmlns:p14="http://schemas.microsoft.com/office/powerpoint/2010/main" val="5620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AMHL -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Schnorr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construction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2238E6-DDE4-4EDA-A7B5-C2EE491B2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74" y="2154676"/>
            <a:ext cx="11099452" cy="295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9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AMHL -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Schnorr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construction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ABCD4A-6ACF-4712-A9F8-CE8BB1208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07" y="1575383"/>
            <a:ext cx="10408185" cy="47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54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AMHL -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Schnorr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construction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0647BE-CDC4-46A4-A71A-516460D5A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686" y="2208952"/>
            <a:ext cx="5889135" cy="231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16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117BFC-5A4F-48EE-BA29-FF53CF80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8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- AMHL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13D30-7832-4F18-92CF-2801D4A1315A}"/>
              </a:ext>
            </a:extLst>
          </p:cNvPr>
          <p:cNvSpPr/>
          <p:nvPr/>
        </p:nvSpPr>
        <p:spPr>
          <a:xfrm>
            <a:off x="1451581" y="1575383"/>
            <a:ext cx="998392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 in a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scriptless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secure and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PCNs </a:t>
            </a:r>
            <a:br>
              <a:rPr lang="en-US" altLang="zh-CN" sz="2800" dirty="0"/>
            </a:b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support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handful of digital signature scheme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Schnorr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ECDSA signatures</a:t>
            </a:r>
          </a:p>
        </p:txBody>
      </p:sp>
    </p:spTree>
    <p:extLst>
      <p:ext uri="{BB962C8B-B14F-4D97-AF65-F5344CB8AC3E}">
        <p14:creationId xmlns:p14="http://schemas.microsoft.com/office/powerpoint/2010/main" val="1214263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E4F86E-713F-4186-9ED5-2619ABE86147}"/>
              </a:ext>
            </a:extLst>
          </p:cNvPr>
          <p:cNvSpPr txBox="1"/>
          <p:nvPr/>
        </p:nvSpPr>
        <p:spPr>
          <a:xfrm>
            <a:off x="2930646" y="2598003"/>
            <a:ext cx="6330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Lockable Signatures 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589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DCA2D7-CCC2-4959-8FB1-B0DBB52BBA4F}"/>
              </a:ext>
            </a:extLst>
          </p:cNvPr>
          <p:cNvSpPr/>
          <p:nvPr/>
        </p:nvSpPr>
        <p:spPr>
          <a:xfrm>
            <a:off x="1325618" y="2007929"/>
            <a:ext cx="9855200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Compatibility:  All signature scheme (MPC)</a:t>
            </a:r>
          </a:p>
          <a:p>
            <a:pPr lvl="1" indent="-457200"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Ultra fast protocol for BLS signature</a:t>
            </a:r>
          </a:p>
          <a:p>
            <a:pPr lvl="1" indent="-457200"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Privacy: Regular payment = Conditional payments</a:t>
            </a:r>
          </a:p>
        </p:txBody>
      </p:sp>
    </p:spTree>
    <p:extLst>
      <p:ext uri="{BB962C8B-B14F-4D97-AF65-F5344CB8AC3E}">
        <p14:creationId xmlns:p14="http://schemas.microsoft.com/office/powerpoint/2010/main" val="1301879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610B18-4773-48A3-AD48-7885C667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8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Lockable Signatures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AD958D-5B31-44A5-B71A-E5101F41C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59" y="2921760"/>
            <a:ext cx="7018281" cy="327039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DA8B9E5-DB53-4431-BC13-27B1B72ADCF5}"/>
              </a:ext>
            </a:extLst>
          </p:cNvPr>
          <p:cNvSpPr/>
          <p:nvPr/>
        </p:nvSpPr>
        <p:spPr>
          <a:xfrm>
            <a:off x="1455606" y="1575383"/>
            <a:ext cx="9284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lockable signature scheme allows one to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 a signature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(referred to as the locked signature)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message with respect to another signature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(referred to as the locking signature), possibly on a different message.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24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Lockable Signatures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50B425-2074-4C4A-AA4B-0E102B8CF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529" y="1809667"/>
            <a:ext cx="8657351" cy="41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79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610B18-4773-48A3-AD48-7885C667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8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Overview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0C0583-193C-4F67-8A81-F01BF27DD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47" y="2078654"/>
            <a:ext cx="9906509" cy="31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37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Overview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565D74-0A9F-40C9-8D3A-7867A0DAA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646" y="1853393"/>
            <a:ext cx="7550080" cy="376392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08AAAF7-FE05-4A89-B50C-C61672477A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43836" y="6220893"/>
            <a:ext cx="811019" cy="503578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3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E4F86E-713F-4186-9ED5-2619ABE86147}"/>
              </a:ext>
            </a:extLst>
          </p:cNvPr>
          <p:cNvSpPr txBox="1"/>
          <p:nvPr/>
        </p:nvSpPr>
        <p:spPr>
          <a:xfrm>
            <a:off x="3943350" y="2676525"/>
            <a:ext cx="4040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Background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63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Analysis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A11286-7B3C-4DF3-ACF2-4B8625016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014" y="2339014"/>
            <a:ext cx="8892581" cy="23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88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- Lockable Signatures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C7550A-B01A-49BC-BEC5-DE05263A47B9}"/>
              </a:ext>
            </a:extLst>
          </p:cNvPr>
          <p:cNvSpPr/>
          <p:nvPr/>
        </p:nvSpPr>
        <p:spPr>
          <a:xfrm>
            <a:off x="1566041" y="1672163"/>
            <a:ext cx="8954814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require any special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indent="-457200"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with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signature scheme</a:t>
            </a:r>
          </a:p>
          <a:p>
            <a:pPr lvl="1" indent="-457200"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Expands the scope of PCNs to signature schemes with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properties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post-quantum secure)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BLS-based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PCN protocol </a:t>
            </a:r>
          </a:p>
        </p:txBody>
      </p:sp>
    </p:spTree>
    <p:extLst>
      <p:ext uri="{BB962C8B-B14F-4D97-AF65-F5344CB8AC3E}">
        <p14:creationId xmlns:p14="http://schemas.microsoft.com/office/powerpoint/2010/main" val="2106243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AB6955-89FF-46E5-8EC8-280EAB54E616}"/>
              </a:ext>
            </a:extLst>
          </p:cNvPr>
          <p:cNvSpPr txBox="1"/>
          <p:nvPr/>
        </p:nvSpPr>
        <p:spPr>
          <a:xfrm>
            <a:off x="3567953" y="2505670"/>
            <a:ext cx="5056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b="1" dirty="0">
                <a:solidFill>
                  <a:srgbClr val="BD32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THANK YOU!</a:t>
            </a:r>
            <a:endParaRPr lang="zh-CN" altLang="en-US" sz="5400" b="1" dirty="0">
              <a:solidFill>
                <a:srgbClr val="BD32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2469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ryptocurrency Micro-Payment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743FA3-B28B-46F9-BDEE-BEDD7C3B8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911" y="2769643"/>
            <a:ext cx="9380945" cy="26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6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Channel (PC)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B960D3-8D85-4D12-B35B-4356010D6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12" y="1799889"/>
            <a:ext cx="9555776" cy="35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8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Micropayment - Script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590336-0E1E-475B-8378-7A8D0F4A7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48" y="3271926"/>
            <a:ext cx="726764" cy="9955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C0F614-AF9A-445D-9773-BA728A712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477" y="3185417"/>
            <a:ext cx="516591" cy="9173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A436B9-0409-421E-B857-57F57B326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927" y="1536728"/>
            <a:ext cx="1175066" cy="1158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A13F656-F12C-4594-A46F-261947BC8BDC}"/>
                  </a:ext>
                </a:extLst>
              </p:cNvPr>
              <p:cNvSpPr/>
              <p:nvPr/>
            </p:nvSpPr>
            <p:spPr>
              <a:xfrm>
                <a:off x="1184661" y="2803916"/>
                <a:ext cx="28602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𝑙𝑜𝑐𝑘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,30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𝑠𝑐𝑟𝑖𝑝𝑡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A13F656-F12C-4594-A46F-261947BC8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661" y="2803916"/>
                <a:ext cx="2860258" cy="369332"/>
              </a:xfrm>
              <a:prstGeom prst="rect">
                <a:avLst/>
              </a:prstGeom>
              <a:blipFill>
                <a:blip r:embed="rId6"/>
                <a:stretch>
                  <a:fillRect r="-446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D9AE17D-166D-4BF4-BC78-8CA6A6A66457}"/>
              </a:ext>
            </a:extLst>
          </p:cNvPr>
          <p:cNvCxnSpPr>
            <a:cxnSpLocks/>
          </p:cNvCxnSpPr>
          <p:nvPr/>
        </p:nvCxnSpPr>
        <p:spPr>
          <a:xfrm flipV="1">
            <a:off x="3997912" y="2423566"/>
            <a:ext cx="1152145" cy="806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CD347CD-E260-4AD3-8576-DB994727B13B}"/>
                  </a:ext>
                </a:extLst>
              </p:cNvPr>
              <p:cNvSpPr/>
              <p:nvPr/>
            </p:nvSpPr>
            <p:spPr>
              <a:xfrm>
                <a:off x="1199601" y="1660359"/>
                <a:ext cx="3683657" cy="916982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𝑟𝑒𝑙𝑒𝑎𝑠𝑒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𝑠𝑖𝑔𝑛𝑒𝑑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𝑐h𝑒𝑐𝑘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     accept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𝑟𝑒𝑙𝑒𝑎𝑠𝑒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CD347CD-E260-4AD3-8576-DB994727B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601" y="1660359"/>
                <a:ext cx="3683657" cy="916982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C0EE4657-26FA-4A10-8FE2-13E37520A04B}"/>
              </a:ext>
            </a:extLst>
          </p:cNvPr>
          <p:cNvGrpSpPr/>
          <p:nvPr/>
        </p:nvGrpSpPr>
        <p:grpSpPr>
          <a:xfrm>
            <a:off x="4570454" y="2912636"/>
            <a:ext cx="3027740" cy="1019661"/>
            <a:chOff x="4570454" y="2912636"/>
            <a:chExt cx="3027740" cy="1019661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91B7CFD-C734-46C6-A859-992E37AF8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9825" y="3291150"/>
              <a:ext cx="24518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3151CAE-D754-451E-91FF-5E1AA9F2AE89}"/>
                </a:ext>
              </a:extLst>
            </p:cNvPr>
            <p:cNvSpPr/>
            <p:nvPr/>
          </p:nvSpPr>
          <p:spPr>
            <a:xfrm>
              <a:off x="5243416" y="2939159"/>
              <a:ext cx="1731564" cy="3498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ambria Math" panose="02040503050406030204" pitchFamily="18" charset="0"/>
                </a:rPr>
                <a:t>1st  min service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4DB49BD2-0EFF-4091-AF0A-44817CCD8EFC}"/>
                    </a:ext>
                  </a:extLst>
                </p:cNvPr>
                <p:cNvSpPr/>
                <p:nvPr/>
              </p:nvSpPr>
              <p:spPr>
                <a:xfrm>
                  <a:off x="4883258" y="3429230"/>
                  <a:ext cx="2676758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𝑝𝑎𝑦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1,29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4DB49BD2-0EFF-4091-AF0A-44817CCD8E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258" y="3429230"/>
                  <a:ext cx="2676758" cy="391261"/>
                </a:xfrm>
                <a:prstGeom prst="rect">
                  <a:avLst/>
                </a:prstGeom>
                <a:blipFill>
                  <a:blip r:embed="rId8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C0F8DB3-59AE-4FD3-A019-FD0476F7F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0025" y="3844061"/>
              <a:ext cx="246168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8CC8D59-0985-4C63-8587-E8D1791A6C8B}"/>
                </a:ext>
              </a:extLst>
            </p:cNvPr>
            <p:cNvSpPr/>
            <p:nvPr/>
          </p:nvSpPr>
          <p:spPr>
            <a:xfrm>
              <a:off x="4570454" y="2912636"/>
              <a:ext cx="3027740" cy="1019661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0EAE710-6AD9-4C88-9659-2C5A8AA2E988}"/>
              </a:ext>
            </a:extLst>
          </p:cNvPr>
          <p:cNvGrpSpPr/>
          <p:nvPr/>
        </p:nvGrpSpPr>
        <p:grpSpPr>
          <a:xfrm>
            <a:off x="4540650" y="5352754"/>
            <a:ext cx="3087346" cy="1106421"/>
            <a:chOff x="4583652" y="5051804"/>
            <a:chExt cx="3087346" cy="1106421"/>
          </a:xfrm>
        </p:grpSpPr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F200F8D4-1F2E-4D5C-A459-0CCB5C4E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023" y="5444467"/>
              <a:ext cx="24518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D500D42-3A47-4958-BDB8-4874CE4310E8}"/>
                </a:ext>
              </a:extLst>
            </p:cNvPr>
            <p:cNvSpPr/>
            <p:nvPr/>
          </p:nvSpPr>
          <p:spPr>
            <a:xfrm>
              <a:off x="5283292" y="5088798"/>
              <a:ext cx="1835759" cy="362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ambria Math" panose="02040503050406030204" pitchFamily="18" charset="0"/>
                </a:rPr>
                <a:t>30th min service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21CF1DCF-3835-416E-A30E-BB9D528060AF}"/>
                    </a:ext>
                  </a:extLst>
                </p:cNvPr>
                <p:cNvSpPr/>
                <p:nvPr/>
              </p:nvSpPr>
              <p:spPr>
                <a:xfrm>
                  <a:off x="4896456" y="5587709"/>
                  <a:ext cx="2774542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𝑝𝑎𝑦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,30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,30,0,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21CF1DCF-3835-416E-A30E-BB9D52806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6456" y="5587709"/>
                  <a:ext cx="2774542" cy="391261"/>
                </a:xfrm>
                <a:prstGeom prst="rect">
                  <a:avLst/>
                </a:prstGeom>
                <a:blipFill>
                  <a:blip r:embed="rId9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55A5E7F-31E4-4D78-AD04-DDE26956D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223" y="6018047"/>
              <a:ext cx="246168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04E5BC0-1258-45D6-9B07-8E75DE777C40}"/>
                </a:ext>
              </a:extLst>
            </p:cNvPr>
            <p:cNvSpPr/>
            <p:nvPr/>
          </p:nvSpPr>
          <p:spPr>
            <a:xfrm>
              <a:off x="4583652" y="5051804"/>
              <a:ext cx="3027740" cy="1106421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E82CE8E-D01C-4F29-8AAC-B41586C13E13}"/>
                  </a:ext>
                </a:extLst>
              </p:cNvPr>
              <p:cNvSpPr/>
              <p:nvPr/>
            </p:nvSpPr>
            <p:spPr>
              <a:xfrm>
                <a:off x="8689452" y="3185417"/>
                <a:ext cx="3210431" cy="1543115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sign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𝑝𝑎𝑦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1,29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𝑝𝑎𝑦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,2,28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/>
              </a:p>
              <a:p>
                <a:r>
                  <a:rPr lang="en-US" altLang="zh-CN" i="1" dirty="0"/>
                  <a:t> …</a:t>
                </a:r>
              </a:p>
              <a:p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𝑝𝑎𝑦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,30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,30,0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E82CE8E-D01C-4F29-8AAC-B41586C13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452" y="3185417"/>
                <a:ext cx="3210431" cy="1543115"/>
              </a:xfrm>
              <a:prstGeom prst="rect">
                <a:avLst/>
              </a:prstGeom>
              <a:blipFill>
                <a:blip r:embed="rId10"/>
                <a:stretch>
                  <a:fillRect t="-2353" b="-784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箭头: 右 59">
            <a:extLst>
              <a:ext uri="{FF2B5EF4-FFF2-40B4-BE49-F238E27FC236}">
                <a16:creationId xmlns:a16="http://schemas.microsoft.com/office/drawing/2014/main" id="{8DF019F4-D114-4165-8943-3B67BA471A57}"/>
              </a:ext>
            </a:extLst>
          </p:cNvPr>
          <p:cNvSpPr/>
          <p:nvPr/>
        </p:nvSpPr>
        <p:spPr>
          <a:xfrm rot="16200000">
            <a:off x="3191240" y="2663456"/>
            <a:ext cx="201275" cy="151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B69983F-0121-4C86-9982-7079021AE2B9}"/>
              </a:ext>
            </a:extLst>
          </p:cNvPr>
          <p:cNvSpPr/>
          <p:nvPr/>
        </p:nvSpPr>
        <p:spPr>
          <a:xfrm>
            <a:off x="5830542" y="498342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……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5A6E717-748C-4A22-BED4-5B94E300D3CE}"/>
              </a:ext>
            </a:extLst>
          </p:cNvPr>
          <p:cNvSpPr/>
          <p:nvPr/>
        </p:nvSpPr>
        <p:spPr>
          <a:xfrm>
            <a:off x="566199" y="2813643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B77C5"/>
                </a:solidFill>
                <a:latin typeface="tahoma" panose="020B0604030504040204" pitchFamily="34" charset="0"/>
              </a:rPr>
              <a:t>Lock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B4DDED2-82B1-4D64-B547-CC30E3206718}"/>
              </a:ext>
            </a:extLst>
          </p:cNvPr>
          <p:cNvSpPr/>
          <p:nvPr/>
        </p:nvSpPr>
        <p:spPr>
          <a:xfrm>
            <a:off x="1038373" y="4651322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B77C5"/>
                </a:solidFill>
                <a:latin typeface="tahoma" panose="020B0604030504040204" pitchFamily="34" charset="0"/>
              </a:rPr>
              <a:t>Off-chain payment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83D678B-9934-4D65-81A6-B13F07D6F77B}"/>
                  </a:ext>
                </a:extLst>
              </p:cNvPr>
              <p:cNvSpPr/>
              <p:nvPr/>
            </p:nvSpPr>
            <p:spPr>
              <a:xfrm>
                <a:off x="8114696" y="5940591"/>
                <a:ext cx="3779028" cy="391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B uploads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𝑟𝑒𝑙𝑒𝑎𝑠𝑒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𝑝𝑎𝑦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83D678B-9934-4D65-81A6-B13F07D6F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696" y="5940591"/>
                <a:ext cx="3779028" cy="391261"/>
              </a:xfrm>
              <a:prstGeom prst="rect">
                <a:avLst/>
              </a:prstGeom>
              <a:blipFill>
                <a:blip r:embed="rId11"/>
                <a:stretch>
                  <a:fillRect l="-1290" t="-10938" b="-17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4857ABFF-F061-4D3C-B3AA-AAC352019219}"/>
              </a:ext>
            </a:extLst>
          </p:cNvPr>
          <p:cNvSpPr/>
          <p:nvPr/>
        </p:nvSpPr>
        <p:spPr>
          <a:xfrm>
            <a:off x="8091345" y="5619290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B77C5"/>
                </a:solidFill>
                <a:latin typeface="tahoma" panose="020B0604030504040204" pitchFamily="34" charset="0"/>
              </a:rPr>
              <a:t>Release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3ADB32B-0585-436D-9C94-B16086D32A80}"/>
              </a:ext>
            </a:extLst>
          </p:cNvPr>
          <p:cNvGrpSpPr/>
          <p:nvPr/>
        </p:nvGrpSpPr>
        <p:grpSpPr>
          <a:xfrm>
            <a:off x="4570453" y="4034949"/>
            <a:ext cx="3027740" cy="1019661"/>
            <a:chOff x="4570454" y="2912636"/>
            <a:chExt cx="3027740" cy="1019661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4E456A1C-52F4-443F-83D6-603FEA003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9825" y="3291150"/>
              <a:ext cx="24518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73A355-DBF4-43FD-A2BF-C8FC746818E9}"/>
                </a:ext>
              </a:extLst>
            </p:cNvPr>
            <p:cNvSpPr/>
            <p:nvPr/>
          </p:nvSpPr>
          <p:spPr>
            <a:xfrm>
              <a:off x="5243416" y="2939159"/>
              <a:ext cx="18101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ambria Math" panose="02040503050406030204" pitchFamily="18" charset="0"/>
                </a:rPr>
                <a:t>2nd  min service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5B33A4DC-2C22-4EAC-92A4-7333A9BC872D}"/>
                    </a:ext>
                  </a:extLst>
                </p:cNvPr>
                <p:cNvSpPr/>
                <p:nvPr/>
              </p:nvSpPr>
              <p:spPr>
                <a:xfrm>
                  <a:off x="4883258" y="3429230"/>
                  <a:ext cx="2676758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𝑝𝑎𝑦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5B33A4DC-2C22-4EAC-92A4-7333A9BC87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258" y="3429230"/>
                  <a:ext cx="2676758" cy="391261"/>
                </a:xfrm>
                <a:prstGeom prst="rect">
                  <a:avLst/>
                </a:prstGeom>
                <a:blipFill>
                  <a:blip r:embed="rId12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0DF82F2A-CC9A-4B7C-B17F-C45C64A65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0025" y="3844061"/>
              <a:ext cx="246168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8C6CBB8-E53F-47D0-B809-12EB6BF75B0F}"/>
                </a:ext>
              </a:extLst>
            </p:cNvPr>
            <p:cNvSpPr/>
            <p:nvPr/>
          </p:nvSpPr>
          <p:spPr>
            <a:xfrm>
              <a:off x="4570454" y="2912636"/>
              <a:ext cx="3027740" cy="1019661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31044E9-B2D1-496C-A8D0-ACC3490BC4F6}"/>
                  </a:ext>
                </a:extLst>
              </p:cNvPr>
              <p:cNvSpPr/>
              <p:nvPr/>
            </p:nvSpPr>
            <p:spPr>
              <a:xfrm>
                <a:off x="6321906" y="1907311"/>
                <a:ext cx="780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31044E9-B2D1-496C-A8D0-ACC3490BC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906" y="1907311"/>
                <a:ext cx="780150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72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ross Currency Payment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947582-F961-4878-B786-12F1F86F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54" y="2291649"/>
            <a:ext cx="9857277" cy="260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6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834F-24ED-4EE5-9516-B0A42F9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Channel Network (PCN)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B94D8B-2554-425F-978C-CF0366E2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90" y="2237400"/>
            <a:ext cx="9417169" cy="23831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CE8CEEE-E0AD-49FE-AE90-1DB817BF1103}"/>
              </a:ext>
            </a:extLst>
          </p:cNvPr>
          <p:cNvSpPr/>
          <p:nvPr/>
        </p:nvSpPr>
        <p:spPr>
          <a:xfrm>
            <a:off x="3222723" y="5721178"/>
            <a:ext cx="1691927" cy="369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2B77C5"/>
                </a:solidFill>
                <a:latin typeface="tahoma" panose="020B0604030504040204" pitchFamily="34" charset="0"/>
              </a:rPr>
              <a:t>Atomicity</a:t>
            </a:r>
            <a:endParaRPr lang="zh-CN" altLang="en-US" b="1" dirty="0">
              <a:solidFill>
                <a:srgbClr val="2B77C5"/>
              </a:solidFill>
              <a:latin typeface="tahoma" panose="020B060403050404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2393E1-5057-4A40-91BB-50D4CA99086B}"/>
              </a:ext>
            </a:extLst>
          </p:cNvPr>
          <p:cNvSpPr/>
          <p:nvPr/>
        </p:nvSpPr>
        <p:spPr>
          <a:xfrm>
            <a:off x="6986112" y="5721178"/>
            <a:ext cx="2170451" cy="369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2B77C5"/>
                </a:solidFill>
                <a:latin typeface="tahoma" panose="020B0604030504040204" pitchFamily="34" charset="0"/>
              </a:rPr>
              <a:t>Balance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2B77C5"/>
                </a:solidFill>
                <a:latin typeface="tahoma" panose="020B0604030504040204" pitchFamily="34" charset="0"/>
              </a:rPr>
              <a:t>Security</a:t>
            </a:r>
            <a:endParaRPr lang="zh-CN" altLang="en-US" b="1" dirty="0">
              <a:solidFill>
                <a:srgbClr val="2B77C5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2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E4F86E-713F-4186-9ED5-2619ABE86147}"/>
              </a:ext>
            </a:extLst>
          </p:cNvPr>
          <p:cNvSpPr txBox="1"/>
          <p:nvPr/>
        </p:nvSpPr>
        <p:spPr>
          <a:xfrm>
            <a:off x="2117058" y="2598003"/>
            <a:ext cx="7957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Hash Time-Lock Contracts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635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00B050"/>
      </a:accent2>
      <a:accent3>
        <a:srgbClr val="0070C0"/>
      </a:accent3>
      <a:accent4>
        <a:srgbClr val="FFC000"/>
      </a:accent4>
      <a:accent5>
        <a:srgbClr val="996633"/>
      </a:accent5>
      <a:accent6>
        <a:srgbClr val="00206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57179</TotalTime>
  <Words>681</Words>
  <Application>Microsoft Office PowerPoint</Application>
  <PresentationFormat>宽屏</PresentationFormat>
  <Paragraphs>143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等线</vt:lpstr>
      <vt:lpstr>等线 Light</vt:lpstr>
      <vt:lpstr>微软雅黑</vt:lpstr>
      <vt:lpstr>Arial</vt:lpstr>
      <vt:lpstr>Calibri</vt:lpstr>
      <vt:lpstr>Cambria Math</vt:lpstr>
      <vt:lpstr>Gill Sans MT</vt:lpstr>
      <vt:lpstr>tahoma</vt:lpstr>
      <vt:lpstr>Times New Roman</vt:lpstr>
      <vt:lpstr>Wingdings</vt:lpstr>
      <vt:lpstr>Gallery</vt:lpstr>
      <vt:lpstr>Lockable Signatures for Blockchains: Scriptless Scripts for All Signatures</vt:lpstr>
      <vt:lpstr>Outline</vt:lpstr>
      <vt:lpstr>PowerPoint 演示文稿</vt:lpstr>
      <vt:lpstr>Cryptocurrency Micro-Payment</vt:lpstr>
      <vt:lpstr>Payment Channel (PC)</vt:lpstr>
      <vt:lpstr>Micropayment - Script</vt:lpstr>
      <vt:lpstr>Cross Currency Payment</vt:lpstr>
      <vt:lpstr>Payment Channel Network (PCN)</vt:lpstr>
      <vt:lpstr>PowerPoint 演示文稿</vt:lpstr>
      <vt:lpstr>HTLC (Hash Time-Lock Contracts)</vt:lpstr>
      <vt:lpstr>PCN-HTLC</vt:lpstr>
      <vt:lpstr>Wormhole Attack </vt:lpstr>
      <vt:lpstr>Conclusion - HTLC</vt:lpstr>
      <vt:lpstr>PowerPoint 演示文稿</vt:lpstr>
      <vt:lpstr>Anonymous multi-hop locks (AMHL )</vt:lpstr>
      <vt:lpstr>AMHL - Homomorphic One-Way Functions</vt:lpstr>
      <vt:lpstr>AMHL - Homomorphic One-Way Functions</vt:lpstr>
      <vt:lpstr>Scriptless Script</vt:lpstr>
      <vt:lpstr>Adaptor Signature</vt:lpstr>
      <vt:lpstr>AMHL - Schnorr-based construction</vt:lpstr>
      <vt:lpstr>AMHL - Schnorr-based construction</vt:lpstr>
      <vt:lpstr>AMHL - Schnorr-based construction</vt:lpstr>
      <vt:lpstr>Conclusion - AMHL</vt:lpstr>
      <vt:lpstr>PowerPoint 演示文稿</vt:lpstr>
      <vt:lpstr>Contribution</vt:lpstr>
      <vt:lpstr>Lockable Signatures </vt:lpstr>
      <vt:lpstr>Lockable Signatures </vt:lpstr>
      <vt:lpstr>Technical Overview</vt:lpstr>
      <vt:lpstr>Technical Overview</vt:lpstr>
      <vt:lpstr>Efficiency Analysis</vt:lpstr>
      <vt:lpstr>Conclusion - Lockable Signatures </vt:lpstr>
      <vt:lpstr>PowerPoint 演示文稿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Stuff</dc:title>
  <dc:creator>peter rindal</dc:creator>
  <cp:lastModifiedBy>X-man</cp:lastModifiedBy>
  <cp:revision>1229</cp:revision>
  <dcterms:created xsi:type="dcterms:W3CDTF">2016-03-23T21:30:21Z</dcterms:created>
  <dcterms:modified xsi:type="dcterms:W3CDTF">2022-05-02T02:33:04Z</dcterms:modified>
</cp:coreProperties>
</file>