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2" r:id="rId3"/>
    <p:sldId id="257" r:id="rId4"/>
    <p:sldId id="263" r:id="rId5"/>
    <p:sldId id="258" r:id="rId6"/>
    <p:sldId id="264" r:id="rId7"/>
    <p:sldId id="266" r:id="rId8"/>
    <p:sldId id="267" r:id="rId9"/>
    <p:sldId id="268" r:id="rId10"/>
    <p:sldId id="269" r:id="rId11"/>
    <p:sldId id="270" r:id="rId12"/>
    <p:sldId id="272" r:id="rId13"/>
    <p:sldId id="265" r:id="rId14"/>
    <p:sldId id="273" r:id="rId15"/>
    <p:sldId id="27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3784" autoAdjust="0"/>
  </p:normalViewPr>
  <p:slideViewPr>
    <p:cSldViewPr snapToGrid="0">
      <p:cViewPr varScale="1">
        <p:scale>
          <a:sx n="135" d="100"/>
          <a:sy n="135" d="100"/>
        </p:scale>
        <p:origin x="356"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18F069-3073-4A2F-B2D4-2A2E5CC189B9}" type="datetimeFigureOut">
              <a:rPr lang="zh-CN" altLang="en-US" smtClean="0"/>
              <a:t>2024/9/5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4DEA18-AF57-433A-A446-412C6544D817}" type="slidenum">
              <a:rPr lang="zh-CN" altLang="en-US" smtClean="0"/>
              <a:t>‹#›</a:t>
            </a:fld>
            <a:endParaRPr lang="zh-CN" altLang="en-US"/>
          </a:p>
        </p:txBody>
      </p:sp>
    </p:spTree>
    <p:extLst>
      <p:ext uri="{BB962C8B-B14F-4D97-AF65-F5344CB8AC3E}">
        <p14:creationId xmlns:p14="http://schemas.microsoft.com/office/powerpoint/2010/main" val="3805008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用于临时和隐私保护群组签名的多重签名</a:t>
            </a:r>
            <a:endParaRPr lang="zh-CN" altLang="en-US" dirty="0"/>
          </a:p>
        </p:txBody>
      </p:sp>
      <p:sp>
        <p:nvSpPr>
          <p:cNvPr id="4" name="灯片编号占位符 3"/>
          <p:cNvSpPr>
            <a:spLocks noGrp="1"/>
          </p:cNvSpPr>
          <p:nvPr>
            <p:ph type="sldNum" sz="quarter" idx="5"/>
          </p:nvPr>
        </p:nvSpPr>
        <p:spPr/>
        <p:txBody>
          <a:bodyPr/>
          <a:lstStyle/>
          <a:p>
            <a:fld id="{6E4DEA18-AF57-433A-A446-412C6544D817}" type="slidenum">
              <a:rPr lang="zh-CN" altLang="en-US" smtClean="0"/>
              <a:t>1</a:t>
            </a:fld>
            <a:endParaRPr lang="zh-CN" altLang="en-US"/>
          </a:p>
        </p:txBody>
      </p:sp>
    </p:spTree>
    <p:extLst>
      <p:ext uri="{BB962C8B-B14F-4D97-AF65-F5344CB8AC3E}">
        <p14:creationId xmlns:p14="http://schemas.microsoft.com/office/powerpoint/2010/main" val="33657213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门限签名</a:t>
            </a:r>
          </a:p>
        </p:txBody>
      </p:sp>
      <p:sp>
        <p:nvSpPr>
          <p:cNvPr id="4" name="灯片编号占位符 3"/>
          <p:cNvSpPr>
            <a:spLocks noGrp="1"/>
          </p:cNvSpPr>
          <p:nvPr>
            <p:ph type="sldNum" sz="quarter" idx="5"/>
          </p:nvPr>
        </p:nvSpPr>
        <p:spPr/>
        <p:txBody>
          <a:bodyPr/>
          <a:lstStyle/>
          <a:p>
            <a:fld id="{6E4DEA18-AF57-433A-A446-412C6544D817}" type="slidenum">
              <a:rPr lang="zh-CN" altLang="en-US" smtClean="0"/>
              <a:t>3</a:t>
            </a:fld>
            <a:endParaRPr lang="zh-CN" altLang="en-US"/>
          </a:p>
        </p:txBody>
      </p:sp>
    </p:spTree>
    <p:extLst>
      <p:ext uri="{BB962C8B-B14F-4D97-AF65-F5344CB8AC3E}">
        <p14:creationId xmlns:p14="http://schemas.microsoft.com/office/powerpoint/2010/main" val="30716968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a:latin typeface="黑体" panose="02010609060101010101" pitchFamily="49" charset="-122"/>
                <a:ea typeface="黑体" panose="02010609060101010101" pitchFamily="49" charset="-122"/>
              </a:rPr>
              <a:t>使用长期密钥实现临时组签名并确保强大的隐私性和不可伪造性。</a:t>
            </a:r>
            <a:endParaRPr lang="en-US" altLang="zh-CN" sz="1800" dirty="0">
              <a:latin typeface="黑体" panose="02010609060101010101" pitchFamily="49" charset="-122"/>
              <a:ea typeface="黑体" panose="02010609060101010101" pitchFamily="49" charset="-122"/>
            </a:endParaRPr>
          </a:p>
          <a:p>
            <a:r>
              <a:rPr lang="zh-CN" altLang="en-US" sz="1800" dirty="0">
                <a:latin typeface="黑体" panose="02010609060101010101" pitchFamily="49" charset="-122"/>
                <a:ea typeface="黑体" panose="02010609060101010101" pitchFamily="49" charset="-122"/>
              </a:rPr>
              <a:t>具有可验证密钥聚合的多重签名</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不可伪造性框架和转换</a:t>
            </a:r>
            <a:r>
              <a:rPr lang="en-US" altLang="zh-CN" sz="1800" dirty="0">
                <a:latin typeface="黑体" panose="02010609060101010101" pitchFamily="49" charset="-122"/>
                <a:ea typeface="黑体" panose="02010609060101010101" pitchFamily="49" charset="-122"/>
              </a:rPr>
              <a:t>;</a:t>
            </a:r>
            <a:r>
              <a:rPr lang="zh-CN" altLang="en-US" sz="1800" dirty="0">
                <a:latin typeface="黑体" panose="02010609060101010101" pitchFamily="49" charset="-122"/>
                <a:ea typeface="黑体" panose="02010609060101010101" pitchFamily="49" charset="-122"/>
              </a:rPr>
              <a:t>将具有弱不可伪造性保证的方案提升到更强版本的简单转换，并将确定性方案的现有不可伪造性结果转换为我们的设置</a:t>
            </a:r>
            <a:endParaRPr lang="zh-CN" altLang="en-US" dirty="0"/>
          </a:p>
        </p:txBody>
      </p:sp>
      <p:sp>
        <p:nvSpPr>
          <p:cNvPr id="4" name="灯片编号占位符 3"/>
          <p:cNvSpPr>
            <a:spLocks noGrp="1"/>
          </p:cNvSpPr>
          <p:nvPr>
            <p:ph type="sldNum" sz="quarter" idx="5"/>
          </p:nvPr>
        </p:nvSpPr>
        <p:spPr/>
        <p:txBody>
          <a:bodyPr/>
          <a:lstStyle/>
          <a:p>
            <a:fld id="{6E4DEA18-AF57-433A-A446-412C6544D817}" type="slidenum">
              <a:rPr lang="zh-CN" altLang="en-US" smtClean="0"/>
              <a:t>5</a:t>
            </a:fld>
            <a:endParaRPr lang="zh-CN" altLang="en-US"/>
          </a:p>
        </p:txBody>
      </p:sp>
    </p:spTree>
    <p:extLst>
      <p:ext uri="{BB962C8B-B14F-4D97-AF65-F5344CB8AC3E}">
        <p14:creationId xmlns:p14="http://schemas.microsoft.com/office/powerpoint/2010/main" val="32277770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800" dirty="0">
                <a:latin typeface="黑体" panose="02010609060101010101" pitchFamily="49" charset="-122"/>
                <a:ea typeface="黑体" panose="02010609060101010101" pitchFamily="49" charset="-122"/>
              </a:rPr>
              <a:t>所有属性都保证签名者可以在多个组中重复使用他们的长期密钥而不会被追踪（除了所有组的内部人员）。</a:t>
            </a:r>
          </a:p>
          <a:p>
            <a:endParaRPr lang="zh-CN" altLang="en-US" dirty="0"/>
          </a:p>
        </p:txBody>
      </p:sp>
      <p:sp>
        <p:nvSpPr>
          <p:cNvPr id="4" name="灯片编号占位符 3"/>
          <p:cNvSpPr>
            <a:spLocks noGrp="1"/>
          </p:cNvSpPr>
          <p:nvPr>
            <p:ph type="sldNum" sz="quarter" idx="5"/>
          </p:nvPr>
        </p:nvSpPr>
        <p:spPr/>
        <p:txBody>
          <a:bodyPr/>
          <a:lstStyle/>
          <a:p>
            <a:fld id="{6E4DEA18-AF57-433A-A446-412C6544D817}" type="slidenum">
              <a:rPr lang="zh-CN" altLang="en-US" smtClean="0"/>
              <a:t>6</a:t>
            </a:fld>
            <a:endParaRPr lang="zh-CN" altLang="en-US"/>
          </a:p>
        </p:txBody>
      </p:sp>
    </p:spTree>
    <p:extLst>
      <p:ext uri="{BB962C8B-B14F-4D97-AF65-F5344CB8AC3E}">
        <p14:creationId xmlns:p14="http://schemas.microsoft.com/office/powerpoint/2010/main" val="29956389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60607"/>
                </a:solidFill>
                <a:effectLst/>
                <a:latin typeface="-apple-system"/>
              </a:rPr>
              <a:t>在</a:t>
            </a:r>
            <a:r>
              <a:rPr lang="en-US" altLang="zh-CN" b="0" i="0" dirty="0">
                <a:solidFill>
                  <a:srgbClr val="060607"/>
                </a:solidFill>
                <a:effectLst/>
                <a:latin typeface="-apple-system"/>
              </a:rPr>
              <a:t>UNF-1</a:t>
            </a:r>
            <a:r>
              <a:rPr lang="zh-CN" altLang="en-US" b="0" i="0" dirty="0">
                <a:solidFill>
                  <a:srgbClr val="060607"/>
                </a:solidFill>
                <a:effectLst/>
                <a:latin typeface="-apple-system"/>
              </a:rPr>
              <a:t>的安全实验中</a:t>
            </a:r>
            <a:r>
              <a:rPr lang="en-US" altLang="zh-CN" b="0" i="0" dirty="0">
                <a:solidFill>
                  <a:srgbClr val="060607"/>
                </a:solidFill>
                <a:effectLst/>
                <a:latin typeface="-apple-system"/>
              </a:rPr>
              <a:t>,</a:t>
            </a:r>
            <a:r>
              <a:rPr lang="zh-CN" altLang="en-US" dirty="0"/>
              <a:t>消息 </a:t>
            </a:r>
            <a:r>
              <a:rPr lang="en-US" altLang="zh-CN" dirty="0"/>
              <a:t>m </a:t>
            </a:r>
            <a:r>
              <a:rPr lang="zh-CN" altLang="en-US" dirty="0"/>
              <a:t>是否从未出现</a:t>
            </a:r>
            <a:endParaRPr lang="en-US" altLang="zh-CN" dirty="0"/>
          </a:p>
          <a:p>
            <a:r>
              <a:rPr lang="en-US" altLang="zh-CN" dirty="0"/>
              <a:t>UNF-2 </a:t>
            </a:r>
            <a:r>
              <a:rPr lang="zh-CN" altLang="en-US" dirty="0"/>
              <a:t>更进一步限制了攻击者</a:t>
            </a:r>
            <a:r>
              <a:rPr lang="en-US" altLang="zh-CN" dirty="0"/>
              <a:t>,</a:t>
            </a:r>
            <a:r>
              <a:rPr lang="zh-CN" altLang="en-US" dirty="0"/>
              <a:t> </a:t>
            </a:r>
            <a:r>
              <a:rPr lang="en-US" altLang="zh-CN" dirty="0"/>
              <a:t>mmm </a:t>
            </a:r>
            <a:r>
              <a:rPr lang="zh-CN" altLang="en-US" dirty="0"/>
              <a:t>和 </a:t>
            </a:r>
            <a:r>
              <a:rPr lang="en-US" altLang="zh-CN" dirty="0"/>
              <a:t>PKPKPK </a:t>
            </a:r>
            <a:r>
              <a:rPr lang="zh-CN" altLang="en-US" dirty="0"/>
              <a:t>的组合从未</a:t>
            </a:r>
          </a:p>
        </p:txBody>
      </p:sp>
      <p:sp>
        <p:nvSpPr>
          <p:cNvPr id="4" name="灯片编号占位符 3"/>
          <p:cNvSpPr>
            <a:spLocks noGrp="1"/>
          </p:cNvSpPr>
          <p:nvPr>
            <p:ph type="sldNum" sz="quarter" idx="5"/>
          </p:nvPr>
        </p:nvSpPr>
        <p:spPr/>
        <p:txBody>
          <a:bodyPr/>
          <a:lstStyle/>
          <a:p>
            <a:fld id="{6E4DEA18-AF57-433A-A446-412C6544D817}" type="slidenum">
              <a:rPr lang="zh-CN" altLang="en-US" smtClean="0"/>
              <a:t>8</a:t>
            </a:fld>
            <a:endParaRPr lang="zh-CN" altLang="en-US"/>
          </a:p>
        </p:txBody>
      </p:sp>
    </p:spTree>
    <p:extLst>
      <p:ext uri="{BB962C8B-B14F-4D97-AF65-F5344CB8AC3E}">
        <p14:creationId xmlns:p14="http://schemas.microsoft.com/office/powerpoint/2010/main" val="36013291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6409D9-86B8-60FC-BC09-A1E925502672}"/>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626E92F-1532-F88C-C97D-06F0F03CF19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AF1E05C-AA5C-A6ED-85A5-EF7845A233D9}"/>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7AB57479-BDC5-6C47-8C11-7CAB3C65D77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E7C4744-FCB3-67B5-4391-37F2051DECAA}"/>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2507696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9DF10A-CC20-3D58-BF9B-E489DA4C8BE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B58DE604-D877-8E86-4289-618DA6352F0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1CFB71-081D-6877-AAFC-21293F1476C2}"/>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12DE7A14-5AB8-85A2-8459-369D87DE4A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C480D5D-F2D0-5352-BF9B-551C16DFC0D8}"/>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2537302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E62E9330-04CB-342A-B338-F8DBC5DB1245}"/>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E6CA26D-ACCB-6CC1-FAE8-4F97E647A5D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0FB5BA4-FCF4-FFD6-A3F6-E17B5A417B4A}"/>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96FBECAC-D18C-8915-7046-9D1110FAC6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B1FCD9-3241-8A2D-0AF0-CC243621D7EF}"/>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1893512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253C8A-4719-52AD-6D5C-1E97E11BF1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ECFB119-E10E-5E26-1374-D366DDD3E3C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592C277-FD1F-477F-62BA-0EEB8CB08BFA}"/>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5B079550-DB7E-A866-93E3-A065AF15F8E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E0F7B57-5CCB-C9DC-A068-A4543E07ECBE}"/>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1913865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2C6979-2007-1C79-1D22-1B3F7D9689B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E7552EF-FF8C-3E8F-E799-C3EEF94B79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99C38E1-C385-6806-E9CA-905D2F164B5B}"/>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ED818F25-E94A-450B-34B8-81AAA5A0F0F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D04BB9-474D-2A94-E366-803A78565E53}"/>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14549584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505A33-323A-B51E-E09E-24F724053C1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6E16449-EB18-9CDE-ED10-C5C3E881CF4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3B182319-E4B8-B8C4-928F-0737A33884C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9F7D767-0D2E-623E-56A0-82F4C00AF533}"/>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6" name="页脚占位符 5">
            <a:extLst>
              <a:ext uri="{FF2B5EF4-FFF2-40B4-BE49-F238E27FC236}">
                <a16:creationId xmlns:a16="http://schemas.microsoft.com/office/drawing/2014/main" id="{39D2DAB6-7A0A-0850-A76D-AB001BCAA9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E990FB3-9367-6A8A-ABD5-1F8099CD1F6A}"/>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1145346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0ECFDD-570D-2BF4-FCE6-2BB9AA39EC91}"/>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E68C1CA-F01F-6C58-B7E9-8C52D7316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1CFA3A9-7F26-39FC-D6C1-936390C45AB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D7D2135-DB8A-9CF9-D4DF-7CAC7E2C8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A884277-1D02-A3E6-5D0A-3B8B72BB5A6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824FAD8-2359-E667-864B-F2542BD997A4}"/>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8" name="页脚占位符 7">
            <a:extLst>
              <a:ext uri="{FF2B5EF4-FFF2-40B4-BE49-F238E27FC236}">
                <a16:creationId xmlns:a16="http://schemas.microsoft.com/office/drawing/2014/main" id="{B8BF3681-446C-2EFB-4E71-6ED06FAF066E}"/>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C40D5E8-8DAA-D424-AFBA-986BD8D649D2}"/>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2486293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64CA5B-03C9-B660-E8AE-B049F044C7E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5C140-0AA3-CE03-F7FA-6924C2BB3B7C}"/>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4" name="页脚占位符 3">
            <a:extLst>
              <a:ext uri="{FF2B5EF4-FFF2-40B4-BE49-F238E27FC236}">
                <a16:creationId xmlns:a16="http://schemas.microsoft.com/office/drawing/2014/main" id="{C762E675-AB35-025B-5E81-0FCB3A808A4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CC5EBF6-A07D-A5D6-2529-D1308CC4DDC8}"/>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973071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BAE00CD-A993-BDD2-1322-13D91C4782FD}"/>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3" name="页脚占位符 2">
            <a:extLst>
              <a:ext uri="{FF2B5EF4-FFF2-40B4-BE49-F238E27FC236}">
                <a16:creationId xmlns:a16="http://schemas.microsoft.com/office/drawing/2014/main" id="{6C8776DB-1BBA-8833-F0BC-7E793C85C1D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D6E6266-5723-40A6-B6AD-34D74EB426CF}"/>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1081882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79D53C-0425-2FD2-1A4D-7894BC615F8A}"/>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380DBEC-80B4-675E-069F-8F4527AF9B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04893DB-4453-6249-0976-B433EB0386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FC4A3D-47DE-4D18-A158-E78682905372}"/>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6" name="页脚占位符 5">
            <a:extLst>
              <a:ext uri="{FF2B5EF4-FFF2-40B4-BE49-F238E27FC236}">
                <a16:creationId xmlns:a16="http://schemas.microsoft.com/office/drawing/2014/main" id="{8D6DFCD6-D6EF-15F1-4100-450623B5681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C8F174-06C8-9248-A12B-1699543E3E3D}"/>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3130299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156912-CC5C-B727-AEAB-2AD3C4105DF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289610C-08DF-BAFA-9D0D-BFEAD771C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382F844-5FAB-A42C-27E8-3E62B31B31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61D07F-9A88-D14D-7B0C-2FEA38BC6D62}"/>
              </a:ext>
            </a:extLst>
          </p:cNvPr>
          <p:cNvSpPr>
            <a:spLocks noGrp="1"/>
          </p:cNvSpPr>
          <p:nvPr>
            <p:ph type="dt" sz="half" idx="10"/>
          </p:nvPr>
        </p:nvSpPr>
        <p:spPr/>
        <p:txBody>
          <a:bodyPr/>
          <a:lstStyle/>
          <a:p>
            <a:fld id="{78ECF0E5-DF77-4CF3-A6E4-1CF8599932C7}" type="datetimeFigureOut">
              <a:rPr lang="zh-CN" altLang="en-US" smtClean="0"/>
              <a:t>2024/9/5</a:t>
            </a:fld>
            <a:endParaRPr lang="zh-CN" altLang="en-US"/>
          </a:p>
        </p:txBody>
      </p:sp>
      <p:sp>
        <p:nvSpPr>
          <p:cNvPr id="6" name="页脚占位符 5">
            <a:extLst>
              <a:ext uri="{FF2B5EF4-FFF2-40B4-BE49-F238E27FC236}">
                <a16:creationId xmlns:a16="http://schemas.microsoft.com/office/drawing/2014/main" id="{57E52067-0119-CEAD-212C-424F177F75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5988743-D385-9593-47A9-AE42499E048C}"/>
              </a:ext>
            </a:extLst>
          </p:cNvPr>
          <p:cNvSpPr>
            <a:spLocks noGrp="1"/>
          </p:cNvSpPr>
          <p:nvPr>
            <p:ph type="sldNum" sz="quarter" idx="12"/>
          </p:nvPr>
        </p:nvSpPr>
        <p:spPr/>
        <p:txBody>
          <a:body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13395933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00ED2A09-8449-BECA-C72B-B322CC6929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FE2FF80-C078-CC96-F55E-13666490F8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143C015-7389-28B1-3232-B0298ADC8D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ECF0E5-DF77-4CF3-A6E4-1CF8599932C7}" type="datetimeFigureOut">
              <a:rPr lang="zh-CN" altLang="en-US" smtClean="0"/>
              <a:t>2024/9/5</a:t>
            </a:fld>
            <a:endParaRPr lang="zh-CN" altLang="en-US"/>
          </a:p>
        </p:txBody>
      </p:sp>
      <p:sp>
        <p:nvSpPr>
          <p:cNvPr id="5" name="页脚占位符 4">
            <a:extLst>
              <a:ext uri="{FF2B5EF4-FFF2-40B4-BE49-F238E27FC236}">
                <a16:creationId xmlns:a16="http://schemas.microsoft.com/office/drawing/2014/main" id="{0941A7D3-3EEE-3F7D-ABB7-F57D8A6AD0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3B9AAE6-5569-FC37-8C6E-73AD24FC2C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36557B-6560-4303-B003-36EA1F99CAC0}" type="slidenum">
              <a:rPr lang="zh-CN" altLang="en-US" smtClean="0"/>
              <a:t>‹#›</a:t>
            </a:fld>
            <a:endParaRPr lang="zh-CN" altLang="en-US"/>
          </a:p>
        </p:txBody>
      </p:sp>
    </p:spTree>
    <p:extLst>
      <p:ext uri="{BB962C8B-B14F-4D97-AF65-F5344CB8AC3E}">
        <p14:creationId xmlns:p14="http://schemas.microsoft.com/office/powerpoint/2010/main" val="34077848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1226C0F-DA00-4AA4-CDDC-136A2D952FBD}"/>
              </a:ext>
            </a:extLst>
          </p:cNvPr>
          <p:cNvPicPr>
            <a:picLocks noChangeAspect="1"/>
          </p:cNvPicPr>
          <p:nvPr/>
        </p:nvPicPr>
        <p:blipFill>
          <a:blip r:embed="rId3"/>
          <a:stretch>
            <a:fillRect/>
          </a:stretch>
        </p:blipFill>
        <p:spPr>
          <a:xfrm>
            <a:off x="2428545" y="1345151"/>
            <a:ext cx="7607599" cy="3286322"/>
          </a:xfrm>
          <a:prstGeom prst="rect">
            <a:avLst/>
          </a:prstGeom>
        </p:spPr>
      </p:pic>
    </p:spTree>
    <p:extLst>
      <p:ext uri="{BB962C8B-B14F-4D97-AF65-F5344CB8AC3E}">
        <p14:creationId xmlns:p14="http://schemas.microsoft.com/office/powerpoint/2010/main" val="1571720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7CBC1588-6B8D-B664-7500-191CCE6F3CA1}"/>
              </a:ext>
            </a:extLst>
          </p:cNvPr>
          <p:cNvGrpSpPr/>
          <p:nvPr/>
        </p:nvGrpSpPr>
        <p:grpSpPr>
          <a:xfrm>
            <a:off x="2039844" y="871979"/>
            <a:ext cx="8112312" cy="4329716"/>
            <a:chOff x="2160721" y="620737"/>
            <a:chExt cx="8376080" cy="4530145"/>
          </a:xfrm>
        </p:grpSpPr>
        <p:pic>
          <p:nvPicPr>
            <p:cNvPr id="5" name="图片 4">
              <a:extLst>
                <a:ext uri="{FF2B5EF4-FFF2-40B4-BE49-F238E27FC236}">
                  <a16:creationId xmlns:a16="http://schemas.microsoft.com/office/drawing/2014/main" id="{31970BCA-5EED-D399-2954-4C85C1DAC261}"/>
                </a:ext>
              </a:extLst>
            </p:cNvPr>
            <p:cNvPicPr>
              <a:picLocks noChangeAspect="1"/>
            </p:cNvPicPr>
            <p:nvPr/>
          </p:nvPicPr>
          <p:blipFill>
            <a:blip r:embed="rId2"/>
            <a:stretch>
              <a:fillRect/>
            </a:stretch>
          </p:blipFill>
          <p:spPr>
            <a:xfrm>
              <a:off x="2160721" y="620737"/>
              <a:ext cx="8376080" cy="3549832"/>
            </a:xfrm>
            <a:prstGeom prst="rect">
              <a:avLst/>
            </a:prstGeom>
          </p:spPr>
        </p:pic>
        <p:pic>
          <p:nvPicPr>
            <p:cNvPr id="7" name="图片 6">
              <a:extLst>
                <a:ext uri="{FF2B5EF4-FFF2-40B4-BE49-F238E27FC236}">
                  <a16:creationId xmlns:a16="http://schemas.microsoft.com/office/drawing/2014/main" id="{42965E28-A30F-0608-90C2-D7AB98B4EA69}"/>
                </a:ext>
              </a:extLst>
            </p:cNvPr>
            <p:cNvPicPr>
              <a:picLocks noChangeAspect="1"/>
            </p:cNvPicPr>
            <p:nvPr/>
          </p:nvPicPr>
          <p:blipFill>
            <a:blip r:embed="rId3"/>
            <a:stretch>
              <a:fillRect/>
            </a:stretch>
          </p:blipFill>
          <p:spPr>
            <a:xfrm>
              <a:off x="2220743" y="4115779"/>
              <a:ext cx="8077615" cy="1035103"/>
            </a:xfrm>
            <a:prstGeom prst="rect">
              <a:avLst/>
            </a:prstGeom>
          </p:spPr>
        </p:pic>
      </p:grpSp>
    </p:spTree>
    <p:extLst>
      <p:ext uri="{BB962C8B-B14F-4D97-AF65-F5344CB8AC3E}">
        <p14:creationId xmlns:p14="http://schemas.microsoft.com/office/powerpoint/2010/main" val="3107210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E56573E3-B694-C714-C7EE-EFB6416663F3}"/>
              </a:ext>
            </a:extLst>
          </p:cNvPr>
          <p:cNvPicPr>
            <a:picLocks noChangeAspect="1"/>
          </p:cNvPicPr>
          <p:nvPr/>
        </p:nvPicPr>
        <p:blipFill>
          <a:blip r:embed="rId2"/>
          <a:stretch>
            <a:fillRect/>
          </a:stretch>
        </p:blipFill>
        <p:spPr>
          <a:xfrm>
            <a:off x="2778132" y="909241"/>
            <a:ext cx="6926952" cy="3067345"/>
          </a:xfrm>
          <a:prstGeom prst="rect">
            <a:avLst/>
          </a:prstGeom>
        </p:spPr>
      </p:pic>
      <p:pic>
        <p:nvPicPr>
          <p:cNvPr id="6" name="图片 5">
            <a:extLst>
              <a:ext uri="{FF2B5EF4-FFF2-40B4-BE49-F238E27FC236}">
                <a16:creationId xmlns:a16="http://schemas.microsoft.com/office/drawing/2014/main" id="{7A9ED8FF-E259-8384-9A25-1D058CD57B39}"/>
              </a:ext>
            </a:extLst>
          </p:cNvPr>
          <p:cNvPicPr>
            <a:picLocks noChangeAspect="1"/>
          </p:cNvPicPr>
          <p:nvPr/>
        </p:nvPicPr>
        <p:blipFill>
          <a:blip r:embed="rId3"/>
          <a:stretch>
            <a:fillRect/>
          </a:stretch>
        </p:blipFill>
        <p:spPr>
          <a:xfrm>
            <a:off x="2778132" y="4517532"/>
            <a:ext cx="7114285" cy="1594581"/>
          </a:xfrm>
          <a:prstGeom prst="rect">
            <a:avLst/>
          </a:prstGeom>
        </p:spPr>
      </p:pic>
      <p:sp>
        <p:nvSpPr>
          <p:cNvPr id="2" name="文本框 1">
            <a:extLst>
              <a:ext uri="{FF2B5EF4-FFF2-40B4-BE49-F238E27FC236}">
                <a16:creationId xmlns:a16="http://schemas.microsoft.com/office/drawing/2014/main" id="{9293F085-19B2-F96A-CDD4-174E74298417}"/>
              </a:ext>
            </a:extLst>
          </p:cNvPr>
          <p:cNvSpPr txBox="1"/>
          <p:nvPr/>
        </p:nvSpPr>
        <p:spPr>
          <a:xfrm>
            <a:off x="476054" y="589176"/>
            <a:ext cx="286103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Unforgeability</a:t>
            </a:r>
            <a:endParaRPr lang="zh-CN" altLang="en-US" sz="2000" dirty="0">
              <a:latin typeface="Times New Roman" panose="02020603050405020304" pitchFamily="18" charset="0"/>
              <a:cs typeface="Times New Roman" panose="02020603050405020304" pitchFamily="18" charset="0"/>
            </a:endParaRPr>
          </a:p>
        </p:txBody>
      </p:sp>
      <p:sp>
        <p:nvSpPr>
          <p:cNvPr id="3" name="文本框 2">
            <a:extLst>
              <a:ext uri="{FF2B5EF4-FFF2-40B4-BE49-F238E27FC236}">
                <a16:creationId xmlns:a16="http://schemas.microsoft.com/office/drawing/2014/main" id="{F9DCA71C-FD92-AFA3-71B0-5BF2B4A7655D}"/>
              </a:ext>
            </a:extLst>
          </p:cNvPr>
          <p:cNvSpPr txBox="1"/>
          <p:nvPr/>
        </p:nvSpPr>
        <p:spPr>
          <a:xfrm>
            <a:off x="476054" y="4317477"/>
            <a:ext cx="1939146"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Transformation</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3508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21444B3F-7062-B1C1-3FFD-893E27698662}"/>
              </a:ext>
            </a:extLst>
          </p:cNvPr>
          <p:cNvPicPr>
            <a:picLocks noChangeAspect="1"/>
          </p:cNvPicPr>
          <p:nvPr/>
        </p:nvPicPr>
        <p:blipFill>
          <a:blip r:embed="rId2"/>
          <a:stretch>
            <a:fillRect/>
          </a:stretch>
        </p:blipFill>
        <p:spPr>
          <a:xfrm>
            <a:off x="2801369" y="233949"/>
            <a:ext cx="7383412" cy="3438623"/>
          </a:xfrm>
          <a:prstGeom prst="rect">
            <a:avLst/>
          </a:prstGeom>
        </p:spPr>
      </p:pic>
      <p:sp>
        <p:nvSpPr>
          <p:cNvPr id="6" name="文本框 5">
            <a:extLst>
              <a:ext uri="{FF2B5EF4-FFF2-40B4-BE49-F238E27FC236}">
                <a16:creationId xmlns:a16="http://schemas.microsoft.com/office/drawing/2014/main" id="{5B667DAA-8B8B-D394-0E23-E89D20EDAA1E}"/>
              </a:ext>
            </a:extLst>
          </p:cNvPr>
          <p:cNvSpPr txBox="1"/>
          <p:nvPr/>
        </p:nvSpPr>
        <p:spPr>
          <a:xfrm>
            <a:off x="377071" y="233949"/>
            <a:ext cx="2366127"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Privacy Framework</a:t>
            </a:r>
            <a:endParaRPr lang="zh-CN" altLang="en-US" sz="2000" dirty="0">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A1A533C7-5CBF-A1A2-A27A-EAA34CDF473C}"/>
              </a:ext>
            </a:extLst>
          </p:cNvPr>
          <p:cNvPicPr>
            <a:picLocks noChangeAspect="1"/>
          </p:cNvPicPr>
          <p:nvPr/>
        </p:nvPicPr>
        <p:blipFill>
          <a:blip r:embed="rId3"/>
          <a:stretch>
            <a:fillRect/>
          </a:stretch>
        </p:blipFill>
        <p:spPr>
          <a:xfrm>
            <a:off x="2926358" y="4087052"/>
            <a:ext cx="7258423" cy="2171812"/>
          </a:xfrm>
          <a:prstGeom prst="rect">
            <a:avLst/>
          </a:prstGeom>
        </p:spPr>
      </p:pic>
      <p:sp>
        <p:nvSpPr>
          <p:cNvPr id="11" name="文本框 10">
            <a:extLst>
              <a:ext uri="{FF2B5EF4-FFF2-40B4-BE49-F238E27FC236}">
                <a16:creationId xmlns:a16="http://schemas.microsoft.com/office/drawing/2014/main" id="{B294D1E5-B78E-B936-4998-C33F5C92BAF1}"/>
              </a:ext>
            </a:extLst>
          </p:cNvPr>
          <p:cNvSpPr txBox="1"/>
          <p:nvPr/>
        </p:nvSpPr>
        <p:spPr>
          <a:xfrm>
            <a:off x="452487" y="3935691"/>
            <a:ext cx="155473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KPK model</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86806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16F512-C588-E3E9-A023-7961B8CA50BD}"/>
              </a:ext>
            </a:extLst>
          </p:cNvPr>
          <p:cNvPicPr>
            <a:picLocks noChangeAspect="1"/>
          </p:cNvPicPr>
          <p:nvPr/>
        </p:nvPicPr>
        <p:blipFill>
          <a:blip r:embed="rId2"/>
          <a:stretch>
            <a:fillRect/>
          </a:stretch>
        </p:blipFill>
        <p:spPr>
          <a:xfrm>
            <a:off x="2638661" y="816349"/>
            <a:ext cx="7655409" cy="5225302"/>
          </a:xfrm>
          <a:prstGeom prst="rect">
            <a:avLst/>
          </a:prstGeom>
        </p:spPr>
      </p:pic>
      <p:sp>
        <p:nvSpPr>
          <p:cNvPr id="2" name="文本框 1">
            <a:extLst>
              <a:ext uri="{FF2B5EF4-FFF2-40B4-BE49-F238E27FC236}">
                <a16:creationId xmlns:a16="http://schemas.microsoft.com/office/drawing/2014/main" id="{334770E6-DDA0-541C-2080-CB8C6F65DDBF}"/>
              </a:ext>
            </a:extLst>
          </p:cNvPr>
          <p:cNvSpPr txBox="1"/>
          <p:nvPr/>
        </p:nvSpPr>
        <p:spPr>
          <a:xfrm>
            <a:off x="362932" y="292658"/>
            <a:ext cx="171567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Preliminaries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74047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214848F7-5129-6C42-95E3-53DEE52D5DE4}"/>
              </a:ext>
            </a:extLst>
          </p:cNvPr>
          <p:cNvGrpSpPr/>
          <p:nvPr/>
        </p:nvGrpSpPr>
        <p:grpSpPr>
          <a:xfrm>
            <a:off x="1932495" y="840733"/>
            <a:ext cx="7894949" cy="3458598"/>
            <a:chOff x="2201998" y="711383"/>
            <a:chExt cx="8293526" cy="3712312"/>
          </a:xfrm>
        </p:grpSpPr>
        <p:pic>
          <p:nvPicPr>
            <p:cNvPr id="5" name="图片 4">
              <a:extLst>
                <a:ext uri="{FF2B5EF4-FFF2-40B4-BE49-F238E27FC236}">
                  <a16:creationId xmlns:a16="http://schemas.microsoft.com/office/drawing/2014/main" id="{F32539A0-2B28-1F3F-EE0B-64E09729B78B}"/>
                </a:ext>
              </a:extLst>
            </p:cNvPr>
            <p:cNvPicPr>
              <a:picLocks noChangeAspect="1"/>
            </p:cNvPicPr>
            <p:nvPr/>
          </p:nvPicPr>
          <p:blipFill>
            <a:blip r:embed="rId2"/>
            <a:stretch>
              <a:fillRect/>
            </a:stretch>
          </p:blipFill>
          <p:spPr>
            <a:xfrm>
              <a:off x="2201998" y="711383"/>
              <a:ext cx="8293526" cy="1911448"/>
            </a:xfrm>
            <a:prstGeom prst="rect">
              <a:avLst/>
            </a:prstGeom>
          </p:spPr>
        </p:pic>
        <p:pic>
          <p:nvPicPr>
            <p:cNvPr id="7" name="图片 6">
              <a:extLst>
                <a:ext uri="{FF2B5EF4-FFF2-40B4-BE49-F238E27FC236}">
                  <a16:creationId xmlns:a16="http://schemas.microsoft.com/office/drawing/2014/main" id="{1D625BB0-11B5-7C84-A9B8-B37AB69FBE34}"/>
                </a:ext>
              </a:extLst>
            </p:cNvPr>
            <p:cNvPicPr>
              <a:picLocks noChangeAspect="1"/>
            </p:cNvPicPr>
            <p:nvPr/>
          </p:nvPicPr>
          <p:blipFill>
            <a:blip r:embed="rId3"/>
            <a:stretch>
              <a:fillRect/>
            </a:stretch>
          </p:blipFill>
          <p:spPr>
            <a:xfrm>
              <a:off x="2201998" y="2550349"/>
              <a:ext cx="7976010" cy="1873346"/>
            </a:xfrm>
            <a:prstGeom prst="rect">
              <a:avLst/>
            </a:prstGeom>
          </p:spPr>
        </p:pic>
      </p:grpSp>
      <p:pic>
        <p:nvPicPr>
          <p:cNvPr id="10" name="图片 9">
            <a:extLst>
              <a:ext uri="{FF2B5EF4-FFF2-40B4-BE49-F238E27FC236}">
                <a16:creationId xmlns:a16="http://schemas.microsoft.com/office/drawing/2014/main" id="{C17BBDC5-43AB-AB91-51E1-3EC4B62DB9DD}"/>
              </a:ext>
            </a:extLst>
          </p:cNvPr>
          <p:cNvPicPr>
            <a:picLocks noChangeAspect="1"/>
          </p:cNvPicPr>
          <p:nvPr/>
        </p:nvPicPr>
        <p:blipFill>
          <a:blip r:embed="rId4"/>
          <a:stretch>
            <a:fillRect/>
          </a:stretch>
        </p:blipFill>
        <p:spPr>
          <a:xfrm>
            <a:off x="1672878" y="4844630"/>
            <a:ext cx="8414182" cy="1644735"/>
          </a:xfrm>
          <a:prstGeom prst="rect">
            <a:avLst/>
          </a:prstGeom>
        </p:spPr>
      </p:pic>
      <p:sp>
        <p:nvSpPr>
          <p:cNvPr id="3" name="文本框 2">
            <a:extLst>
              <a:ext uri="{FF2B5EF4-FFF2-40B4-BE49-F238E27FC236}">
                <a16:creationId xmlns:a16="http://schemas.microsoft.com/office/drawing/2014/main" id="{6D4EC01F-77C3-5B01-46F2-6F65A81F37E2}"/>
              </a:ext>
            </a:extLst>
          </p:cNvPr>
          <p:cNvSpPr txBox="1"/>
          <p:nvPr/>
        </p:nvSpPr>
        <p:spPr>
          <a:xfrm>
            <a:off x="352327" y="307885"/>
            <a:ext cx="1665009"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Constructions</a:t>
            </a:r>
          </a:p>
        </p:txBody>
      </p:sp>
      <p:sp>
        <p:nvSpPr>
          <p:cNvPr id="4" name="文本框 3">
            <a:extLst>
              <a:ext uri="{FF2B5EF4-FFF2-40B4-BE49-F238E27FC236}">
                <a16:creationId xmlns:a16="http://schemas.microsoft.com/office/drawing/2014/main" id="{A5255CCC-C9CD-DD22-6E41-0F1CA5293F93}"/>
              </a:ext>
            </a:extLst>
          </p:cNvPr>
          <p:cNvSpPr txBox="1"/>
          <p:nvPr/>
        </p:nvSpPr>
        <p:spPr>
          <a:xfrm>
            <a:off x="352327" y="840733"/>
            <a:ext cx="166500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randBLS-1</a:t>
            </a:r>
            <a:endParaRPr lang="zh-CN" altLang="en-US" dirty="0">
              <a:latin typeface="Times New Roman" panose="02020603050405020304" pitchFamily="18" charset="0"/>
              <a:cs typeface="Times New Roman" panose="02020603050405020304" pitchFamily="18" charset="0"/>
            </a:endParaRPr>
          </a:p>
        </p:txBody>
      </p:sp>
      <p:sp>
        <p:nvSpPr>
          <p:cNvPr id="6" name="矩形 5">
            <a:extLst>
              <a:ext uri="{FF2B5EF4-FFF2-40B4-BE49-F238E27FC236}">
                <a16:creationId xmlns:a16="http://schemas.microsoft.com/office/drawing/2014/main" id="{6FBC1B18-9338-010C-AD5B-C40DA200DCE1}"/>
              </a:ext>
            </a:extLst>
          </p:cNvPr>
          <p:cNvSpPr/>
          <p:nvPr/>
        </p:nvSpPr>
        <p:spPr>
          <a:xfrm>
            <a:off x="6188697" y="2681926"/>
            <a:ext cx="1036948" cy="202676"/>
          </a:xfrm>
          <a:prstGeom prst="rect">
            <a:avLst/>
          </a:prstGeom>
          <a:noFill/>
          <a:ln w="1905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9A140161-63CA-D1BD-8E23-B512D14E29B0}"/>
              </a:ext>
            </a:extLst>
          </p:cNvPr>
          <p:cNvSpPr txBox="1"/>
          <p:nvPr/>
        </p:nvSpPr>
        <p:spPr>
          <a:xfrm>
            <a:off x="9827444" y="2035595"/>
            <a:ext cx="1990233" cy="646331"/>
          </a:xfrm>
          <a:prstGeom prst="rect">
            <a:avLst/>
          </a:prstGeom>
          <a:noFill/>
        </p:spPr>
        <p:txBody>
          <a:bodyPr wrap="square">
            <a:spAutoFit/>
          </a:bodyPr>
          <a:lstStyle/>
          <a:p>
            <a:pPr marL="285750" indent="-285750">
              <a:buFont typeface="Wingdings" panose="05000000000000000000" pitchFamily="2" charset="2"/>
              <a:buChar char="ü"/>
            </a:pPr>
            <a:r>
              <a:rPr lang="zh-CN" altLang="en-US" dirty="0">
                <a:latin typeface="Times New Roman" panose="02020603050405020304" pitchFamily="18" charset="0"/>
                <a:cs typeface="Times New Roman" panose="02020603050405020304" pitchFamily="18" charset="0"/>
              </a:rPr>
              <a:t>FullPriv-KPK</a:t>
            </a:r>
            <a:endParaRPr lang="en-US" altLang="zh-CN"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UNF-1</a:t>
            </a:r>
            <a:endParaRPr lang="zh-CN" altLang="en-US" dirty="0">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14CC08D-8100-121A-4FC5-0C653B848C25}"/>
              </a:ext>
            </a:extLst>
          </p:cNvPr>
          <p:cNvSpPr txBox="1"/>
          <p:nvPr/>
        </p:nvSpPr>
        <p:spPr>
          <a:xfrm>
            <a:off x="491530" y="4475298"/>
            <a:ext cx="166500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Times New Roman" panose="02020603050405020304" pitchFamily="18" charset="0"/>
                <a:cs typeface="Times New Roman" panose="02020603050405020304" pitchFamily="18" charset="0"/>
              </a:rPr>
              <a:t>randBLS-2</a:t>
            </a:r>
            <a:endParaRPr lang="zh-CN" altLang="en-US" dirty="0">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B14A30F6-D7CF-612F-2584-9F2BC40B561D}"/>
              </a:ext>
            </a:extLst>
          </p:cNvPr>
          <p:cNvSpPr txBox="1"/>
          <p:nvPr/>
        </p:nvSpPr>
        <p:spPr>
          <a:xfrm>
            <a:off x="9588238" y="5467547"/>
            <a:ext cx="2229439" cy="923330"/>
          </a:xfrm>
          <a:prstGeom prst="rect">
            <a:avLst/>
          </a:prstGeom>
          <a:noFill/>
        </p:spPr>
        <p:txBody>
          <a:bodyPr wrap="square" rtlCol="0">
            <a:spAutoFit/>
          </a:bodyPr>
          <a:lstStyle/>
          <a:p>
            <a:pPr marL="285750" indent="-285750">
              <a:buFont typeface="Wingdings" panose="05000000000000000000" pitchFamily="2" charset="2"/>
              <a:buChar char="ü"/>
            </a:pPr>
            <a:r>
              <a:rPr lang="en-US" altLang="zh-CN" dirty="0" err="1">
                <a:latin typeface="Times New Roman" panose="02020603050405020304" pitchFamily="18" charset="0"/>
                <a:cs typeface="Times New Roman" panose="02020603050405020304" pitchFamily="18" charset="0"/>
              </a:rPr>
              <a:t>SetPrivKPK</a:t>
            </a:r>
            <a:r>
              <a:rPr lang="en-US" altLang="zh-CN" dirty="0">
                <a:latin typeface="Times New Roman" panose="02020603050405020304" pitchFamily="18" charset="0"/>
                <a:cs typeface="Times New Roman" panose="02020603050405020304" pitchFamily="18" charset="0"/>
              </a:rPr>
              <a:t> and </a:t>
            </a:r>
            <a:r>
              <a:rPr lang="en-US" altLang="zh-CN" dirty="0" err="1">
                <a:latin typeface="Times New Roman" panose="02020603050405020304" pitchFamily="18" charset="0"/>
                <a:cs typeface="Times New Roman" panose="02020603050405020304" pitchFamily="18" charset="0"/>
              </a:rPr>
              <a:t>MemPriv</a:t>
            </a:r>
            <a:r>
              <a:rPr lang="en-US" altLang="zh-CN" dirty="0">
                <a:latin typeface="Times New Roman" panose="02020603050405020304" pitchFamily="18" charset="0"/>
                <a:cs typeface="Times New Roman" panose="02020603050405020304" pitchFamily="18" charset="0"/>
              </a:rPr>
              <a:t>-KPK</a:t>
            </a:r>
          </a:p>
          <a:p>
            <a:pPr marL="285750" indent="-285750">
              <a:buFont typeface="Wingdings" panose="05000000000000000000" pitchFamily="2" charset="2"/>
              <a:buChar char="ü"/>
            </a:pPr>
            <a:r>
              <a:rPr lang="en-US" altLang="zh-CN" dirty="0">
                <a:latin typeface="Times New Roman" panose="02020603050405020304" pitchFamily="18" charset="0"/>
                <a:cs typeface="Times New Roman" panose="02020603050405020304" pitchFamily="18" charset="0"/>
              </a:rPr>
              <a:t>UNF-3</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57277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D4494FBB-89B3-1264-77C5-8EEDA9E55324}"/>
              </a:ext>
            </a:extLst>
          </p:cNvPr>
          <p:cNvPicPr>
            <a:picLocks noChangeAspect="1"/>
          </p:cNvPicPr>
          <p:nvPr/>
        </p:nvPicPr>
        <p:blipFill>
          <a:blip r:embed="rId2"/>
          <a:stretch>
            <a:fillRect/>
          </a:stretch>
        </p:blipFill>
        <p:spPr>
          <a:xfrm>
            <a:off x="2907593" y="724757"/>
            <a:ext cx="6376813" cy="2177448"/>
          </a:xfrm>
          <a:prstGeom prst="rect">
            <a:avLst/>
          </a:prstGeom>
        </p:spPr>
      </p:pic>
      <p:sp>
        <p:nvSpPr>
          <p:cNvPr id="3" name="文本框 2">
            <a:extLst>
              <a:ext uri="{FF2B5EF4-FFF2-40B4-BE49-F238E27FC236}">
                <a16:creationId xmlns:a16="http://schemas.microsoft.com/office/drawing/2014/main" id="{FDECFB63-8E41-5FE2-24BC-6155572D8DA4}"/>
              </a:ext>
            </a:extLst>
          </p:cNvPr>
          <p:cNvSpPr txBox="1"/>
          <p:nvPr/>
        </p:nvSpPr>
        <p:spPr>
          <a:xfrm>
            <a:off x="550290" y="524702"/>
            <a:ext cx="1716856"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Applications</a:t>
            </a:r>
          </a:p>
        </p:txBody>
      </p:sp>
      <p:pic>
        <p:nvPicPr>
          <p:cNvPr id="6" name="图片 5">
            <a:extLst>
              <a:ext uri="{FF2B5EF4-FFF2-40B4-BE49-F238E27FC236}">
                <a16:creationId xmlns:a16="http://schemas.microsoft.com/office/drawing/2014/main" id="{995F527C-32CF-BB9B-1E9D-F40A6EB81BF4}"/>
              </a:ext>
            </a:extLst>
          </p:cNvPr>
          <p:cNvPicPr>
            <a:picLocks noChangeAspect="1"/>
          </p:cNvPicPr>
          <p:nvPr/>
        </p:nvPicPr>
        <p:blipFill>
          <a:blip r:embed="rId3"/>
          <a:stretch>
            <a:fillRect/>
          </a:stretch>
        </p:blipFill>
        <p:spPr>
          <a:xfrm>
            <a:off x="382781" y="3132840"/>
            <a:ext cx="5777635" cy="3116362"/>
          </a:xfrm>
          <a:prstGeom prst="rect">
            <a:avLst/>
          </a:prstGeom>
        </p:spPr>
      </p:pic>
      <p:pic>
        <p:nvPicPr>
          <p:cNvPr id="8" name="图片 7">
            <a:extLst>
              <a:ext uri="{FF2B5EF4-FFF2-40B4-BE49-F238E27FC236}">
                <a16:creationId xmlns:a16="http://schemas.microsoft.com/office/drawing/2014/main" id="{96F8BDAC-54DE-FA5E-2832-FD0D70CEB5CD}"/>
              </a:ext>
            </a:extLst>
          </p:cNvPr>
          <p:cNvPicPr>
            <a:picLocks noChangeAspect="1"/>
          </p:cNvPicPr>
          <p:nvPr/>
        </p:nvPicPr>
        <p:blipFill>
          <a:blip r:embed="rId4"/>
          <a:stretch>
            <a:fillRect/>
          </a:stretch>
        </p:blipFill>
        <p:spPr>
          <a:xfrm>
            <a:off x="6223262" y="3015773"/>
            <a:ext cx="5285418" cy="3350495"/>
          </a:xfrm>
          <a:prstGeom prst="rect">
            <a:avLst/>
          </a:prstGeom>
        </p:spPr>
      </p:pic>
    </p:spTree>
    <p:extLst>
      <p:ext uri="{BB962C8B-B14F-4D97-AF65-F5344CB8AC3E}">
        <p14:creationId xmlns:p14="http://schemas.microsoft.com/office/powerpoint/2010/main" val="2108009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在这里插入图片描述">
            <a:extLst>
              <a:ext uri="{FF2B5EF4-FFF2-40B4-BE49-F238E27FC236}">
                <a16:creationId xmlns:a16="http://schemas.microsoft.com/office/drawing/2014/main" id="{D94A7054-4D07-DDBB-9FC5-54F41A503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5359" y="861316"/>
            <a:ext cx="7689834" cy="49893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5171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B7100AD-E8F3-3D81-0A5E-9743D16E0F02}"/>
              </a:ext>
            </a:extLst>
          </p:cNvPr>
          <p:cNvSpPr txBox="1"/>
          <p:nvPr/>
        </p:nvSpPr>
        <p:spPr>
          <a:xfrm>
            <a:off x="4665601" y="4792707"/>
            <a:ext cx="3945884" cy="923330"/>
          </a:xfrm>
          <a:prstGeom prst="rect">
            <a:avLst/>
          </a:prstGeom>
          <a:noFill/>
        </p:spPr>
        <p:txBody>
          <a:bodyPr wrap="square" rtlCol="0">
            <a:spAutoFit/>
          </a:bodyPr>
          <a:lstStyle/>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Separate secret</a:t>
            </a: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No long-term keys</a:t>
            </a:r>
          </a:p>
          <a:p>
            <a:pPr marL="285750" indent="-285750">
              <a:buFont typeface="Wingdings" panose="05000000000000000000" pitchFamily="2" charset="2"/>
              <a:buChar char="l"/>
            </a:pPr>
            <a:r>
              <a:rPr lang="en-US" altLang="zh-CN" dirty="0">
                <a:latin typeface="Times New Roman" panose="02020603050405020304" pitchFamily="18" charset="0"/>
                <a:cs typeface="Times New Roman" panose="02020603050405020304" pitchFamily="18" charset="0"/>
              </a:rPr>
              <a:t>Untraceable between groups</a:t>
            </a:r>
            <a:endParaRPr lang="zh-CN" altLang="en-US"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2DC942B3-47DA-D5DF-6B8F-50ACF8028457}"/>
              </a:ext>
            </a:extLst>
          </p:cNvPr>
          <p:cNvPicPr>
            <a:picLocks noChangeAspect="1"/>
          </p:cNvPicPr>
          <p:nvPr/>
        </p:nvPicPr>
        <p:blipFill>
          <a:blip r:embed="rId3"/>
          <a:stretch>
            <a:fillRect/>
          </a:stretch>
        </p:blipFill>
        <p:spPr>
          <a:xfrm>
            <a:off x="1553354" y="809255"/>
            <a:ext cx="8739555" cy="3864763"/>
          </a:xfrm>
          <a:prstGeom prst="rect">
            <a:avLst/>
          </a:prstGeom>
        </p:spPr>
      </p:pic>
      <p:sp>
        <p:nvSpPr>
          <p:cNvPr id="2" name="文本框 1">
            <a:extLst>
              <a:ext uri="{FF2B5EF4-FFF2-40B4-BE49-F238E27FC236}">
                <a16:creationId xmlns:a16="http://schemas.microsoft.com/office/drawing/2014/main" id="{42F960A2-3720-3689-EB99-00ABD3D49B50}"/>
              </a:ext>
            </a:extLst>
          </p:cNvPr>
          <p:cNvSpPr txBox="1"/>
          <p:nvPr/>
        </p:nvSpPr>
        <p:spPr>
          <a:xfrm>
            <a:off x="1888515" y="4792707"/>
            <a:ext cx="1849213" cy="369332"/>
          </a:xfrm>
          <a:prstGeom prst="rect">
            <a:avLst/>
          </a:prstGeom>
          <a:noFill/>
        </p:spPr>
        <p:txBody>
          <a:bodyPr wrap="square" rtlCol="0">
            <a:spAutoFit/>
          </a:bodyPr>
          <a:lstStyle/>
          <a:p>
            <a:r>
              <a:rPr lang="en-US" altLang="zh-CN" sz="1800" dirty="0">
                <a:latin typeface="Times New Roman" panose="02020603050405020304" pitchFamily="18" charset="0"/>
                <a:ea typeface="宋体" panose="02010600030101010101" pitchFamily="2" charset="-122"/>
                <a:cs typeface="Times New Roman" panose="02020603050405020304" pitchFamily="18" charset="0"/>
              </a:rPr>
              <a:t>Linear growth</a:t>
            </a:r>
          </a:p>
        </p:txBody>
      </p:sp>
    </p:spTree>
    <p:extLst>
      <p:ext uri="{BB962C8B-B14F-4D97-AF65-F5344CB8AC3E}">
        <p14:creationId xmlns:p14="http://schemas.microsoft.com/office/powerpoint/2010/main" val="1091170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AED72E0B-4740-9D23-3AA7-75172DFF70C0}"/>
              </a:ext>
            </a:extLst>
          </p:cNvPr>
          <p:cNvPicPr>
            <a:picLocks noChangeAspect="1"/>
          </p:cNvPicPr>
          <p:nvPr/>
        </p:nvPicPr>
        <p:blipFill>
          <a:blip r:embed="rId2"/>
          <a:stretch>
            <a:fillRect/>
          </a:stretch>
        </p:blipFill>
        <p:spPr>
          <a:xfrm>
            <a:off x="2972311" y="421223"/>
            <a:ext cx="6558266" cy="6173836"/>
          </a:xfrm>
          <a:prstGeom prst="rect">
            <a:avLst/>
          </a:prstGeom>
        </p:spPr>
      </p:pic>
      <p:sp>
        <p:nvSpPr>
          <p:cNvPr id="2" name="文本框 1">
            <a:extLst>
              <a:ext uri="{FF2B5EF4-FFF2-40B4-BE49-F238E27FC236}">
                <a16:creationId xmlns:a16="http://schemas.microsoft.com/office/drawing/2014/main" id="{0032430D-F8EC-A5FD-DD46-F24C52BFEC97}"/>
              </a:ext>
            </a:extLst>
          </p:cNvPr>
          <p:cNvSpPr txBox="1"/>
          <p:nvPr/>
        </p:nvSpPr>
        <p:spPr>
          <a:xfrm>
            <a:off x="438346" y="282804"/>
            <a:ext cx="1527142"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Abstrac</a:t>
            </a:r>
            <a:r>
              <a:rPr lang="en-US" altLang="zh-CN" dirty="0">
                <a:latin typeface="Times New Roman" panose="02020603050405020304" pitchFamily="18" charset="0"/>
                <a:cs typeface="Times New Roman" panose="02020603050405020304" pitchFamily="18" charset="0"/>
              </a:rPr>
              <a:t>t</a:t>
            </a: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67570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BDF8B3EE-CCAC-EF7D-4761-A5EEF795FF9F}"/>
              </a:ext>
            </a:extLst>
          </p:cNvPr>
          <p:cNvPicPr>
            <a:picLocks noChangeAspect="1"/>
          </p:cNvPicPr>
          <p:nvPr/>
        </p:nvPicPr>
        <p:blipFill>
          <a:blip r:embed="rId3"/>
          <a:stretch>
            <a:fillRect/>
          </a:stretch>
        </p:blipFill>
        <p:spPr>
          <a:xfrm>
            <a:off x="2920650" y="245877"/>
            <a:ext cx="6766043" cy="6166074"/>
          </a:xfrm>
          <a:prstGeom prst="rect">
            <a:avLst/>
          </a:prstGeom>
        </p:spPr>
      </p:pic>
      <p:sp>
        <p:nvSpPr>
          <p:cNvPr id="2" name="文本框 1">
            <a:extLst>
              <a:ext uri="{FF2B5EF4-FFF2-40B4-BE49-F238E27FC236}">
                <a16:creationId xmlns:a16="http://schemas.microsoft.com/office/drawing/2014/main" id="{F3C7BBA1-32B4-DB9B-F055-AB70A0508311}"/>
              </a:ext>
            </a:extLst>
          </p:cNvPr>
          <p:cNvSpPr txBox="1"/>
          <p:nvPr/>
        </p:nvSpPr>
        <p:spPr>
          <a:xfrm>
            <a:off x="339365" y="339365"/>
            <a:ext cx="188313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Contributions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4788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64FAA2F1-E2DA-4618-C384-964B2DA9ACAF}"/>
              </a:ext>
            </a:extLst>
          </p:cNvPr>
          <p:cNvPicPr>
            <a:picLocks noChangeAspect="1"/>
          </p:cNvPicPr>
          <p:nvPr/>
        </p:nvPicPr>
        <p:blipFill>
          <a:blip r:embed="rId3"/>
          <a:stretch>
            <a:fillRect/>
          </a:stretch>
        </p:blipFill>
        <p:spPr>
          <a:xfrm>
            <a:off x="2977010" y="366392"/>
            <a:ext cx="6434619" cy="6125216"/>
          </a:xfrm>
          <a:prstGeom prst="rect">
            <a:avLst/>
          </a:prstGeom>
        </p:spPr>
      </p:pic>
      <p:sp>
        <p:nvSpPr>
          <p:cNvPr id="2" name="文本框 1">
            <a:extLst>
              <a:ext uri="{FF2B5EF4-FFF2-40B4-BE49-F238E27FC236}">
                <a16:creationId xmlns:a16="http://schemas.microsoft.com/office/drawing/2014/main" id="{03D9D501-FCB0-2701-9975-23E98FBFFFE7}"/>
              </a:ext>
            </a:extLst>
          </p:cNvPr>
          <p:cNvSpPr txBox="1"/>
          <p:nvPr/>
        </p:nvSpPr>
        <p:spPr>
          <a:xfrm>
            <a:off x="339365" y="339365"/>
            <a:ext cx="188313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Contributions</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2929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972327E5-5F6C-BB2D-D8A9-D6D56688AEE5}"/>
              </a:ext>
            </a:extLst>
          </p:cNvPr>
          <p:cNvPicPr>
            <a:picLocks noChangeAspect="1"/>
          </p:cNvPicPr>
          <p:nvPr/>
        </p:nvPicPr>
        <p:blipFill>
          <a:blip r:embed="rId2"/>
          <a:stretch>
            <a:fillRect/>
          </a:stretch>
        </p:blipFill>
        <p:spPr>
          <a:xfrm>
            <a:off x="1826572" y="1168225"/>
            <a:ext cx="8426883" cy="4229317"/>
          </a:xfrm>
          <a:prstGeom prst="rect">
            <a:avLst/>
          </a:prstGeom>
        </p:spPr>
      </p:pic>
      <p:sp>
        <p:nvSpPr>
          <p:cNvPr id="6" name="文本框 5">
            <a:extLst>
              <a:ext uri="{FF2B5EF4-FFF2-40B4-BE49-F238E27FC236}">
                <a16:creationId xmlns:a16="http://schemas.microsoft.com/office/drawing/2014/main" id="{005C810A-C8C5-2BC1-7091-01C08D4FE1C5}"/>
              </a:ext>
            </a:extLst>
          </p:cNvPr>
          <p:cNvSpPr txBox="1"/>
          <p:nvPr/>
        </p:nvSpPr>
        <p:spPr>
          <a:xfrm>
            <a:off x="276175" y="397841"/>
            <a:ext cx="7251128"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Multi-Signatures with Deterministic Key Aggregation(</a:t>
            </a:r>
            <a:r>
              <a:rPr lang="en-US" altLang="zh-CN" sz="2000" dirty="0" err="1">
                <a:latin typeface="Times New Roman" panose="02020603050405020304" pitchFamily="18" charset="0"/>
                <a:cs typeface="Times New Roman" panose="02020603050405020304" pitchFamily="18" charset="0"/>
              </a:rPr>
              <a:t>MSdKA</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4272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6ABD937-EC88-9BA1-075B-5B85094529B0}"/>
              </a:ext>
            </a:extLst>
          </p:cNvPr>
          <p:cNvPicPr>
            <a:picLocks noChangeAspect="1"/>
          </p:cNvPicPr>
          <p:nvPr/>
        </p:nvPicPr>
        <p:blipFill>
          <a:blip r:embed="rId3"/>
          <a:stretch>
            <a:fillRect/>
          </a:stretch>
        </p:blipFill>
        <p:spPr>
          <a:xfrm>
            <a:off x="1902625" y="1442638"/>
            <a:ext cx="7963309" cy="3378374"/>
          </a:xfrm>
          <a:prstGeom prst="rect">
            <a:avLst/>
          </a:prstGeom>
        </p:spPr>
      </p:pic>
      <p:sp>
        <p:nvSpPr>
          <p:cNvPr id="2" name="文本框 1">
            <a:extLst>
              <a:ext uri="{FF2B5EF4-FFF2-40B4-BE49-F238E27FC236}">
                <a16:creationId xmlns:a16="http://schemas.microsoft.com/office/drawing/2014/main" id="{D240E0F4-159B-046D-5196-E42103B3B000}"/>
              </a:ext>
            </a:extLst>
          </p:cNvPr>
          <p:cNvSpPr txBox="1"/>
          <p:nvPr/>
        </p:nvSpPr>
        <p:spPr>
          <a:xfrm>
            <a:off x="513761" y="688157"/>
            <a:ext cx="2861035" cy="400110"/>
          </a:xfrm>
          <a:prstGeom prst="rect">
            <a:avLst/>
          </a:prstGeom>
          <a:noFill/>
        </p:spPr>
        <p:txBody>
          <a:bodyPr wrap="square" rtlCol="0">
            <a:spAutoFit/>
          </a:bodyPr>
          <a:lstStyle/>
          <a:p>
            <a:r>
              <a:rPr lang="en-US" altLang="zh-CN" sz="2000" dirty="0">
                <a:latin typeface="Times New Roman" panose="02020603050405020304" pitchFamily="18" charset="0"/>
                <a:cs typeface="Times New Roman" panose="02020603050405020304" pitchFamily="18" charset="0"/>
              </a:rPr>
              <a:t>Unforgeability</a:t>
            </a:r>
            <a:endParaRPr lang="zh-CN" alt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119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EBB26F7-B5C5-7C0A-7579-4CDD02067698}"/>
              </a:ext>
            </a:extLst>
          </p:cNvPr>
          <p:cNvSpPr txBox="1"/>
          <p:nvPr/>
        </p:nvSpPr>
        <p:spPr>
          <a:xfrm>
            <a:off x="416503" y="294223"/>
            <a:ext cx="6893983" cy="400110"/>
          </a:xfrm>
          <a:prstGeom prst="rect">
            <a:avLst/>
          </a:prstGeom>
          <a:noFill/>
        </p:spPr>
        <p:txBody>
          <a:bodyPr wrap="square">
            <a:spAutoFit/>
          </a:bodyPr>
          <a:lstStyle/>
          <a:p>
            <a:r>
              <a:rPr lang="zh-CN" altLang="en-US" sz="2000" dirty="0">
                <a:latin typeface="Times New Roman" panose="02020603050405020304" pitchFamily="18" charset="0"/>
                <a:cs typeface="Times New Roman" panose="02020603050405020304" pitchFamily="18" charset="0"/>
              </a:rPr>
              <a:t>Multi-Signatures with Verifiable Key Aggregation</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MSvKA</a:t>
            </a:r>
            <a:r>
              <a:rPr lang="en-US" altLang="zh-CN" sz="2000" dirty="0">
                <a:latin typeface="Times New Roman" panose="02020603050405020304" pitchFamily="18" charset="0"/>
                <a:cs typeface="Times New Roman" panose="02020603050405020304" pitchFamily="18" charset="0"/>
              </a:rPr>
              <a:t>)</a:t>
            </a:r>
            <a:endParaRPr lang="zh-CN" altLang="en-US" sz="2000" dirty="0">
              <a:latin typeface="Times New Roman" panose="02020603050405020304" pitchFamily="18" charset="0"/>
              <a:cs typeface="Times New Roman" panose="02020603050405020304" pitchFamily="18" charset="0"/>
            </a:endParaRPr>
          </a:p>
        </p:txBody>
      </p:sp>
      <p:pic>
        <p:nvPicPr>
          <p:cNvPr id="7" name="图片 6">
            <a:extLst>
              <a:ext uri="{FF2B5EF4-FFF2-40B4-BE49-F238E27FC236}">
                <a16:creationId xmlns:a16="http://schemas.microsoft.com/office/drawing/2014/main" id="{DC953DE8-A44F-18CA-E8DF-F379F8D65477}"/>
              </a:ext>
            </a:extLst>
          </p:cNvPr>
          <p:cNvPicPr>
            <a:picLocks noChangeAspect="1"/>
          </p:cNvPicPr>
          <p:nvPr/>
        </p:nvPicPr>
        <p:blipFill>
          <a:blip r:embed="rId2"/>
          <a:stretch>
            <a:fillRect/>
          </a:stretch>
        </p:blipFill>
        <p:spPr>
          <a:xfrm>
            <a:off x="2431219" y="924280"/>
            <a:ext cx="6935805" cy="5215296"/>
          </a:xfrm>
          <a:prstGeom prst="rect">
            <a:avLst/>
          </a:prstGeom>
        </p:spPr>
      </p:pic>
    </p:spTree>
    <p:extLst>
      <p:ext uri="{BB962C8B-B14F-4D97-AF65-F5344CB8AC3E}">
        <p14:creationId xmlns:p14="http://schemas.microsoft.com/office/powerpoint/2010/main" val="395558525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1405</TotalTime>
  <Words>191</Words>
  <Application>Microsoft Office PowerPoint</Application>
  <PresentationFormat>宽屏</PresentationFormat>
  <Paragraphs>35</Paragraphs>
  <Slides>15</Slides>
  <Notes>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等线</vt:lpstr>
      <vt:lpstr>等线 Light</vt:lpstr>
      <vt:lpstr>黑体</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jr song</dc:creator>
  <cp:lastModifiedBy>jr song</cp:lastModifiedBy>
  <cp:revision>8</cp:revision>
  <dcterms:created xsi:type="dcterms:W3CDTF">2024-08-27T07:29:34Z</dcterms:created>
  <dcterms:modified xsi:type="dcterms:W3CDTF">2024-09-05T12:14:33Z</dcterms:modified>
</cp:coreProperties>
</file>