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1" r:id="rId2"/>
    <p:sldId id="257" r:id="rId3"/>
    <p:sldId id="282" r:id="rId4"/>
    <p:sldId id="261" r:id="rId5"/>
    <p:sldId id="283" r:id="rId6"/>
    <p:sldId id="284" r:id="rId7"/>
    <p:sldId id="259" r:id="rId8"/>
    <p:sldId id="260" r:id="rId9"/>
    <p:sldId id="287" r:id="rId10"/>
    <p:sldId id="288" r:id="rId11"/>
    <p:sldId id="266" r:id="rId12"/>
    <p:sldId id="267" r:id="rId13"/>
    <p:sldId id="268" r:id="rId14"/>
    <p:sldId id="289" r:id="rId15"/>
    <p:sldId id="275" r:id="rId16"/>
    <p:sldId id="270" r:id="rId17"/>
    <p:sldId id="276" r:id="rId18"/>
    <p:sldId id="278" r:id="rId19"/>
    <p:sldId id="290" r:id="rId20"/>
    <p:sldId id="286" r:id="rId21"/>
    <p:sldId id="280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4" autoAdjust="0"/>
    <p:restoredTop sz="91120" autoAdjust="0"/>
  </p:normalViewPr>
  <p:slideViewPr>
    <p:cSldViewPr snapToGrid="0">
      <p:cViewPr varScale="1">
        <p:scale>
          <a:sx n="147" d="100"/>
          <a:sy n="147" d="100"/>
        </p:scale>
        <p:origin x="3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266B3-E0F6-41EE-BF7F-35D2D22DF67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EF6E6-E57A-415A-82D8-09C10B86A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52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EF6E6-E57A-415A-82D8-09C10B86A0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27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6EF6E6-E57A-415A-82D8-09C10B86A0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7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A67E5-4565-6A86-2A24-57122B801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061DD9-7ED9-82B9-48BF-2A3A4BEF1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0FA25-A4F1-C119-0BAC-248CD06B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611FC4-2B73-0475-BA93-DDA976A6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FC830-4F8C-AEC9-E58D-ED787A71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4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01955-B4AD-C210-4F5C-4C4B6733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E646CF-604A-4409-B1D7-40323330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1DD85-3077-5D5A-5B23-758FC7BB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6AAFE-2532-3A38-C195-B72F2D33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19B0A-629E-EF79-AAF0-92F013C0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6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602E7-41C8-98FA-3C0E-4715696D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706A2C-1857-E3DE-5A11-35283F91A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7D91C-A11A-C1CF-7550-06CDC4FE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7D1F48-EADA-BAFE-D7BA-CE7AEE28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B43C8F-E137-95DD-502A-7ACCE922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0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3C585-76F5-8156-D28A-DBC308C7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F979D0-DC17-5A26-33A7-03B54B28E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AF7BC-24F3-39EF-C5DA-54456942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1B61-8AA4-72C9-01C7-0D16809F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838EE-CC23-4DF0-C43F-0EFD3421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7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CF671-2555-8B7C-2A0F-B271C711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ADD98-A778-BC76-C3E6-E25E9F155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A85DE-8F98-CC74-4342-63D35F7C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441BF-F1A4-FCC9-02D7-141F06E9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4C451-67AB-E314-DEF4-4C65712C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3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05359-F222-7FE8-7752-9F5832AB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68BCC-C00D-2732-7F7C-2DAEC5F3A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12EA5E-C7F5-D83E-9486-99CD5D3FC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EAF4D-B11A-F6CA-B430-F1CB09E7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1F9468-C173-F7D0-BC36-C868425E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AFE7A-C6B9-2693-A11A-E2EDC3E3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96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F43B6-A617-1EE0-6E36-8B13134C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71FA48-F6C6-12CA-7D08-9F369E99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87E192-05AD-205C-E9C7-C5F464CF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4FB23A-E0BE-9574-BF53-FA36EBB90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E9A17-F3A6-D1DE-06BD-4A3140A941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CD0CD1-BE00-6A83-E465-C0397E2F7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E36A1B-F353-8928-E08B-BF87AF7C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EAE5F9-793F-6BCF-6626-861798C2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4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1D483-9B54-4D3F-F422-D812513A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96D888-E641-367C-0B9F-F62988D1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03CA7E-5BED-DE64-92F2-E54F56E8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8DBA49-6FC6-3B45-087C-4C3276CC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85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B51358-583E-6523-2F4B-50A4AE4F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A5511C-D3AD-FDE5-A158-0EA73FBE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C4A319-C654-36C4-875A-D1AD8D9B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84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C4C31-7733-1723-669C-A1B3D85D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4384F-178F-1FC7-2A2F-69E55770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72D347-31EB-E66C-8C00-6A760F7A5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85ED1-B026-A443-6ADC-C01286B3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28B8B-BB86-4EA8-D384-A848297E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98329-B890-EB5E-F2D7-A95DD5AF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85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7CEC-10E9-98D4-0E0B-E3766376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4D5FBE-628C-9742-C7B8-F41507906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9A5392-6EED-CD03-C6B1-6948835A4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73B65-E4C5-2B71-7D3A-9CECBAB2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BBB1BA-B71D-2F97-FABB-56C8A1EC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15325-4B76-E059-FA78-803184FC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6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6C1650-EA9D-F31D-8C42-CB71DF85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7A801-0221-87EF-8A8C-E5434BE77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B1FD6-8D4D-CC02-1F36-D5A04F15D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A3BE9-72AB-43DC-8D03-2EC883ACE85E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C972-A59B-69EB-5F0F-7DA827F0C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86967-813B-5AD6-2767-B19EC7968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FD2D7-9F1C-4A93-A516-20B7470929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68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D9E86-1BC8-55C0-27D0-DEFF91D01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92BE04-1DDD-C205-688D-C71A248E3A80}"/>
              </a:ext>
            </a:extLst>
          </p:cNvPr>
          <p:cNvSpPr txBox="1"/>
          <p:nvPr/>
        </p:nvSpPr>
        <p:spPr>
          <a:xfrm>
            <a:off x="232913" y="701615"/>
            <a:ext cx="117261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Leakage-Abuse Attacks Against Forward and Backward Private</a:t>
            </a:r>
          </a:p>
          <a:p>
            <a:pPr algn="ctr"/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 Symmetric Encryption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C88690-11D1-7240-4A3F-11F0AA90E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24" y="2134937"/>
            <a:ext cx="8387751" cy="25881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C2E024-A687-049C-AE45-524BED48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12" y="5254562"/>
            <a:ext cx="5957766" cy="8205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24BC2BB-55C8-86DA-17C5-8338A860AA82}"/>
              </a:ext>
            </a:extLst>
          </p:cNvPr>
          <p:cNvSpPr txBox="1"/>
          <p:nvPr/>
        </p:nvSpPr>
        <p:spPr>
          <a:xfrm>
            <a:off x="9852013" y="5254562"/>
            <a:ext cx="160674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300" dirty="0">
                <a:latin typeface="华文行楷" panose="02010800040101010101" pitchFamily="2" charset="-122"/>
                <a:ea typeface="华文行楷" panose="02010800040101010101" pitchFamily="2" charset="-122"/>
              </a:rPr>
              <a:t>张朝阳</a:t>
            </a:r>
            <a:endParaRPr lang="en-US" altLang="zh-CN" sz="23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23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2024.11.29</a:t>
            </a:r>
            <a:endParaRPr lang="zh-CN" altLang="en-US" sz="23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93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84F08-6336-3AE9-0D13-08B192F1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AA9164-9358-020E-A3CA-52EF72148BD5}"/>
              </a:ext>
            </a:extLst>
          </p:cNvPr>
          <p:cNvSpPr txBox="1"/>
          <p:nvPr/>
        </p:nvSpPr>
        <p:spPr>
          <a:xfrm>
            <a:off x="259080" y="0"/>
            <a:ext cx="7310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REFINING LEAKAGE PROFILES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0F9E422-99EA-FB64-D014-099D21293422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36DB157-AE53-84B6-0D3F-9824B7A4BCBD}"/>
              </a:ext>
            </a:extLst>
          </p:cNvPr>
          <p:cNvSpPr txBox="1"/>
          <p:nvPr/>
        </p:nvSpPr>
        <p:spPr>
          <a:xfrm>
            <a:off x="259080" y="545827"/>
            <a:ext cx="636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Volumetric Leakages in BP-DSSE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3173DC-7F4B-DF47-B997-CF7B2C02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192042"/>
            <a:ext cx="6954933" cy="2633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492E68-396D-6E70-D4C4-E4959391D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489" y="1091655"/>
            <a:ext cx="4473592" cy="12705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B65EE2-101B-3588-4470-7A73383FC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822" y="2970254"/>
            <a:ext cx="1975070" cy="976623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4E492605-3520-379D-E9AD-0C44B4F5C9EE}"/>
              </a:ext>
            </a:extLst>
          </p:cNvPr>
          <p:cNvSpPr/>
          <p:nvPr/>
        </p:nvSpPr>
        <p:spPr>
          <a:xfrm rot="5400000">
            <a:off x="9375492" y="2498585"/>
            <a:ext cx="555585" cy="38775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7C3E2D5-2DA8-4DD2-2A56-F5CA04E22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40" y="4303067"/>
            <a:ext cx="7310120" cy="20840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5C46A4-9117-DC9D-B32C-353B88B9E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5192" y="4885762"/>
            <a:ext cx="2712332" cy="1001118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4DD53FA6-EC9F-68B0-9457-7EF1CBEF0AEF}"/>
              </a:ext>
            </a:extLst>
          </p:cNvPr>
          <p:cNvSpPr/>
          <p:nvPr/>
        </p:nvSpPr>
        <p:spPr>
          <a:xfrm rot="5400000">
            <a:off x="9373565" y="4207781"/>
            <a:ext cx="555585" cy="38775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8B97AF62-FE29-20D9-6F43-5BE89145312E}"/>
              </a:ext>
            </a:extLst>
          </p:cNvPr>
          <p:cNvSpPr/>
          <p:nvPr/>
        </p:nvSpPr>
        <p:spPr>
          <a:xfrm>
            <a:off x="7744814" y="5192445"/>
            <a:ext cx="410323" cy="38775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20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FA6A3-E7FE-3FC5-2E97-CAF91A44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B562AE-8BF0-E542-C222-B1EEC0C49906}"/>
              </a:ext>
            </a:extLst>
          </p:cNvPr>
          <p:cNvSpPr txBox="1"/>
          <p:nvPr/>
        </p:nvSpPr>
        <p:spPr>
          <a:xfrm>
            <a:off x="259080" y="0"/>
            <a:ext cx="7310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REFINING LEAKAGE PROFILES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73ED778-951E-3BA9-9934-13CA1CDA5230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4E4FB8E-7763-B3B8-5E92-7BD2854093A9}"/>
              </a:ext>
            </a:extLst>
          </p:cNvPr>
          <p:cNvSpPr txBox="1"/>
          <p:nvPr/>
        </p:nvSpPr>
        <p:spPr>
          <a:xfrm>
            <a:off x="259080" y="545827"/>
            <a:ext cx="546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Query Equality Pattern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359008-9B90-D95E-8AA5-76E678D76590}"/>
              </a:ext>
            </a:extLst>
          </p:cNvPr>
          <p:cNvSpPr txBox="1"/>
          <p:nvPr/>
        </p:nvSpPr>
        <p:spPr>
          <a:xfrm>
            <a:off x="771953" y="1080180"/>
            <a:ext cx="1001926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one can rebuild the query equality pattern through these two aspects: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1) the relations of tokens;                                2) the similarity of responses.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9FF4B9-963B-8EB2-29D7-50BF1D27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89" y="2518085"/>
            <a:ext cx="5154718" cy="9793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A1E184-4274-38EF-B3CA-2268B62D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53" y="3497482"/>
            <a:ext cx="5311789" cy="97939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DC57594-C47F-1B67-BCFA-B202694997BA}"/>
              </a:ext>
            </a:extLst>
          </p:cNvPr>
          <p:cNvSpPr/>
          <p:nvPr/>
        </p:nvSpPr>
        <p:spPr>
          <a:xfrm>
            <a:off x="1011352" y="2479252"/>
            <a:ext cx="1096307" cy="278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23E640-E65F-C491-38B4-4EDBB49F4170}"/>
              </a:ext>
            </a:extLst>
          </p:cNvPr>
          <p:cNvSpPr/>
          <p:nvPr/>
        </p:nvSpPr>
        <p:spPr>
          <a:xfrm>
            <a:off x="1011352" y="2993237"/>
            <a:ext cx="1245464" cy="278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77C65B-4C11-88B5-0B30-3F4892C47201}"/>
              </a:ext>
            </a:extLst>
          </p:cNvPr>
          <p:cNvSpPr/>
          <p:nvPr/>
        </p:nvSpPr>
        <p:spPr>
          <a:xfrm>
            <a:off x="1011352" y="3468389"/>
            <a:ext cx="1803183" cy="278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F761AF-3A8B-DBC6-3145-EC4E6260F198}"/>
              </a:ext>
            </a:extLst>
          </p:cNvPr>
          <p:cNvSpPr/>
          <p:nvPr/>
        </p:nvSpPr>
        <p:spPr>
          <a:xfrm>
            <a:off x="1011352" y="3972073"/>
            <a:ext cx="817448" cy="278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265F8C8-6CE7-7B82-FCF5-96D12DDF92D4}"/>
                  </a:ext>
                </a:extLst>
              </p:cNvPr>
              <p:cNvSpPr txBox="1"/>
              <p:nvPr/>
            </p:nvSpPr>
            <p:spPr>
              <a:xfrm>
                <a:off x="1828800" y="4867941"/>
                <a:ext cx="28714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), 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msk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265F8C8-6CE7-7B82-FCF5-96D12DDF9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67941"/>
                <a:ext cx="287142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232CED0A-4869-DA09-E5FB-99DA76437E80}"/>
              </a:ext>
            </a:extLst>
          </p:cNvPr>
          <p:cNvSpPr txBox="1"/>
          <p:nvPr/>
        </p:nvSpPr>
        <p:spPr>
          <a:xfrm>
            <a:off x="6433226" y="2387944"/>
            <a:ext cx="2872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responses similarity: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667A514-B577-A479-F4C1-BE13C863F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210" y="2770450"/>
            <a:ext cx="4876518" cy="469169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4EA25BAE-A1CD-44AD-DB55-29FFE7553E76}"/>
              </a:ext>
            </a:extLst>
          </p:cNvPr>
          <p:cNvSpPr/>
          <p:nvPr/>
        </p:nvSpPr>
        <p:spPr>
          <a:xfrm rot="5400000">
            <a:off x="8580744" y="3372632"/>
            <a:ext cx="351341" cy="19151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AA92011-0B69-E5BC-034C-0BC0F37EA168}"/>
              </a:ext>
            </a:extLst>
          </p:cNvPr>
          <p:cNvSpPr txBox="1"/>
          <p:nvPr/>
        </p:nvSpPr>
        <p:spPr>
          <a:xfrm>
            <a:off x="8852171" y="3305505"/>
            <a:ext cx="1819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method</a:t>
            </a:r>
            <a:endParaRPr lang="zh-CN" altLang="en-US" sz="16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342522ED-452C-6E5E-DD1C-C7E84EB8A6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538" y="3712059"/>
            <a:ext cx="3223147" cy="799491"/>
          </a:xfrm>
          <a:prstGeom prst="rect">
            <a:avLst/>
          </a:prstGeom>
        </p:spPr>
      </p:pic>
      <p:sp>
        <p:nvSpPr>
          <p:cNvPr id="29" name="箭头: 右 28">
            <a:extLst>
              <a:ext uri="{FF2B5EF4-FFF2-40B4-BE49-F238E27FC236}">
                <a16:creationId xmlns:a16="http://schemas.microsoft.com/office/drawing/2014/main" id="{230953F0-3347-AE98-899A-7A7DE3D048EA}"/>
              </a:ext>
            </a:extLst>
          </p:cNvPr>
          <p:cNvSpPr/>
          <p:nvPr/>
        </p:nvSpPr>
        <p:spPr>
          <a:xfrm rot="16200000">
            <a:off x="8580744" y="4772184"/>
            <a:ext cx="351341" cy="191513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25773BBB-FEF8-13D2-BD7D-13CD22F15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775" y="5224331"/>
            <a:ext cx="3517318" cy="32154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40AFF25-01A1-181A-4E1D-53CC7C1B8F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7069" y="5237301"/>
            <a:ext cx="484706" cy="2614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231D99B-27CC-691C-838B-0D7A1F47BE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07090" y="2306272"/>
            <a:ext cx="2325189" cy="39617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B032E35-4D04-B1B1-F081-415CFD62D3E5}"/>
              </a:ext>
            </a:extLst>
          </p:cNvPr>
          <p:cNvSpPr/>
          <p:nvPr/>
        </p:nvSpPr>
        <p:spPr>
          <a:xfrm>
            <a:off x="9207090" y="2306272"/>
            <a:ext cx="2253638" cy="40896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40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15745-1218-B6EB-39C1-480EF3B35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DCF68E8-353F-DD63-EB72-4CDA2F899EA4}"/>
              </a:ext>
            </a:extLst>
          </p:cNvPr>
          <p:cNvSpPr txBox="1"/>
          <p:nvPr/>
        </p:nvSpPr>
        <p:spPr>
          <a:xfrm>
            <a:off x="259080" y="0"/>
            <a:ext cx="7310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REFINING LEAKAGE PROFILES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9EBBBD0-0A9E-5C61-DCE7-B379F63EE146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AA4A0443-82F6-47EE-6366-64FBF85EFB58}"/>
              </a:ext>
            </a:extLst>
          </p:cNvPr>
          <p:cNvSpPr txBox="1"/>
          <p:nvPr/>
        </p:nvSpPr>
        <p:spPr>
          <a:xfrm>
            <a:off x="259080" y="545827"/>
            <a:ext cx="546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Attack Model and Overview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00BC9-DDCA-FC99-C2D0-3382D3757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40" y="1091655"/>
            <a:ext cx="6752195" cy="25096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AD627A-E524-CC69-4144-932F6DED0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440" y="3601320"/>
            <a:ext cx="6752195" cy="30169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00631F1-E952-4B0A-9898-5FE9D10D6BBC}"/>
              </a:ext>
            </a:extLst>
          </p:cNvPr>
          <p:cNvSpPr/>
          <p:nvPr/>
        </p:nvSpPr>
        <p:spPr>
          <a:xfrm>
            <a:off x="3147982" y="2366432"/>
            <a:ext cx="4111951" cy="3008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FB3551-97DB-47A4-79E6-6E85D393AA37}"/>
              </a:ext>
            </a:extLst>
          </p:cNvPr>
          <p:cNvSpPr/>
          <p:nvPr/>
        </p:nvSpPr>
        <p:spPr>
          <a:xfrm>
            <a:off x="3147981" y="4201931"/>
            <a:ext cx="4111951" cy="2558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385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05BC2-7EF9-827D-9121-673330A68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EBB8BF-4695-5416-B109-43E7C444DD06}"/>
              </a:ext>
            </a:extLst>
          </p:cNvPr>
          <p:cNvSpPr txBox="1"/>
          <p:nvPr/>
        </p:nvSpPr>
        <p:spPr>
          <a:xfrm>
            <a:off x="259080" y="0"/>
            <a:ext cx="7310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MATCHING ATTACK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E78F0C8-3599-83EE-37E3-431AC6FB5655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20567D7-C898-1B39-3526-31AA3D90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7" y="1098430"/>
            <a:ext cx="9265126" cy="466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21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8871-14BC-97F7-667A-2C0251FEA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8B6AA95-2181-912F-39CC-CE6E0B793A1C}"/>
              </a:ext>
            </a:extLst>
          </p:cNvPr>
          <p:cNvSpPr txBox="1"/>
          <p:nvPr/>
        </p:nvSpPr>
        <p:spPr>
          <a:xfrm>
            <a:off x="259080" y="0"/>
            <a:ext cx="7310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MATCHING ATTACK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73A0E69-23E8-B87D-811C-5D4813A1882F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0AC8359-B851-5776-6FB7-31DE4A64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760441"/>
            <a:ext cx="6065649" cy="5811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700DCB-0671-3877-7DCB-603E6EB0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729" y="1566981"/>
            <a:ext cx="5537071" cy="388892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85D8466-48B5-7C72-9B38-E283EDCFCD01}"/>
              </a:ext>
            </a:extLst>
          </p:cNvPr>
          <p:cNvSpPr/>
          <p:nvPr/>
        </p:nvSpPr>
        <p:spPr>
          <a:xfrm>
            <a:off x="2249088" y="2754172"/>
            <a:ext cx="2258415" cy="3008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CFAA2BE-F3F4-1660-44E2-A887349F5B1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07503" y="2904611"/>
            <a:ext cx="175356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A2F43FE-2FAD-6AAE-FB16-96A941C3D085}"/>
              </a:ext>
            </a:extLst>
          </p:cNvPr>
          <p:cNvSpPr/>
          <p:nvPr/>
        </p:nvSpPr>
        <p:spPr>
          <a:xfrm>
            <a:off x="6261068" y="1566980"/>
            <a:ext cx="5600732" cy="388892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3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9BD88-95AA-BEC5-AC7E-34D7C3925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FB47ED-992C-D159-2952-C37CD4DA4516}"/>
              </a:ext>
            </a:extLst>
          </p:cNvPr>
          <p:cNvSpPr txBox="1"/>
          <p:nvPr/>
        </p:nvSpPr>
        <p:spPr>
          <a:xfrm>
            <a:off x="259080" y="0"/>
            <a:ext cx="923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INFERENCE ATTACK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31F4C49-046E-E002-2AAF-BF10435782F0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D4CA1A8-E7E1-FC23-EADB-6CB651A76458}"/>
              </a:ext>
            </a:extLst>
          </p:cNvPr>
          <p:cNvSpPr txBox="1"/>
          <p:nvPr/>
        </p:nvSpPr>
        <p:spPr>
          <a:xfrm>
            <a:off x="259080" y="545827"/>
            <a:ext cx="6283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VIA: Volumetric Inference Attack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23F9B9-346A-4E6F-60ED-BCF606740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091655"/>
            <a:ext cx="6710654" cy="52882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6EC5F1B-9C4F-2A7B-6535-C1CCC83B53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7863"/>
          <a:stretch/>
        </p:blipFill>
        <p:spPr>
          <a:xfrm>
            <a:off x="6162203" y="2323014"/>
            <a:ext cx="5512942" cy="20299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D96418-BCF3-F1DB-BB79-A5BA9CC47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02" y="4448033"/>
            <a:ext cx="5512943" cy="13183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E15F84-3482-7E15-8BE3-5EF1CF59C959}"/>
              </a:ext>
            </a:extLst>
          </p:cNvPr>
          <p:cNvSpPr/>
          <p:nvPr/>
        </p:nvSpPr>
        <p:spPr>
          <a:xfrm>
            <a:off x="6096000" y="2276272"/>
            <a:ext cx="5635557" cy="34900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5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5688D-E323-B6FB-5DED-6AD62610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2B137F-52D7-91F5-2A93-437BDD17144C}"/>
              </a:ext>
            </a:extLst>
          </p:cNvPr>
          <p:cNvSpPr txBox="1"/>
          <p:nvPr/>
        </p:nvSpPr>
        <p:spPr>
          <a:xfrm>
            <a:off x="259080" y="0"/>
            <a:ext cx="923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INFERENCE ATTACK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3AE3E27-47EF-0D46-DF89-FBD0AF2C7BE5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12BB608-96FE-0B98-B575-B758884833E9}"/>
              </a:ext>
            </a:extLst>
          </p:cNvPr>
          <p:cNvSpPr txBox="1"/>
          <p:nvPr/>
        </p:nvSpPr>
        <p:spPr>
          <a:xfrm>
            <a:off x="259080" y="545827"/>
            <a:ext cx="765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Attacks with Limited Prior Knowledge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C7DCDA-17DF-FD56-2A04-9A8AA55CA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145991"/>
            <a:ext cx="6710654" cy="52882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052BCE-9536-BE7B-3001-CEE9D96A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776" y="1798442"/>
            <a:ext cx="5464134" cy="36302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6E7957-B04D-CAAB-16ED-28ACFA057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776" y="5431707"/>
            <a:ext cx="5616144" cy="10232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5ACB081-B6B5-8AF3-C971-940927F14047}"/>
              </a:ext>
            </a:extLst>
          </p:cNvPr>
          <p:cNvSpPr/>
          <p:nvPr/>
        </p:nvSpPr>
        <p:spPr>
          <a:xfrm>
            <a:off x="6258408" y="1740607"/>
            <a:ext cx="5558061" cy="477053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53A60F-0C62-D898-593F-E3FBC28942CC}"/>
              </a:ext>
            </a:extLst>
          </p:cNvPr>
          <p:cNvSpPr/>
          <p:nvPr/>
        </p:nvSpPr>
        <p:spPr>
          <a:xfrm>
            <a:off x="6316776" y="1795431"/>
            <a:ext cx="3787020" cy="2051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08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E4E54-DDF7-A03A-AB52-D7AB5B68D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B4CB14-BA0A-8771-ADA4-F647E9492AE8}"/>
              </a:ext>
            </a:extLst>
          </p:cNvPr>
          <p:cNvSpPr txBox="1"/>
          <p:nvPr/>
        </p:nvSpPr>
        <p:spPr>
          <a:xfrm>
            <a:off x="259080" y="0"/>
            <a:ext cx="923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INFERENCE ATTACK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83A78C6-8606-2F85-8707-B8B1009840A9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4E9051A-49C7-D226-152E-6A6A825E2CD4}"/>
              </a:ext>
            </a:extLst>
          </p:cNvPr>
          <p:cNvSpPr txBox="1"/>
          <p:nvPr/>
        </p:nvSpPr>
        <p:spPr>
          <a:xfrm>
            <a:off x="259080" y="545827"/>
            <a:ext cx="765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Attacks with Limited Prior Knowledge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351353-9D78-F48D-D77A-74030D13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145991"/>
            <a:ext cx="6710654" cy="52882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ED0198-E38B-A1D5-2E45-EA4B1C56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61" y="2832528"/>
            <a:ext cx="5328456" cy="27775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8C1458-BCB7-4764-A7D5-7C09431C7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161" y="2577848"/>
            <a:ext cx="3986291" cy="2546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F7CF231-7669-2AC9-59B8-AC8EB838C5EC}"/>
              </a:ext>
            </a:extLst>
          </p:cNvPr>
          <p:cNvSpPr/>
          <p:nvPr/>
        </p:nvSpPr>
        <p:spPr>
          <a:xfrm>
            <a:off x="6329747" y="2608368"/>
            <a:ext cx="4085334" cy="20514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5AA11-7489-0137-FDEC-A545304CB45D}"/>
              </a:ext>
            </a:extLst>
          </p:cNvPr>
          <p:cNvSpPr/>
          <p:nvPr/>
        </p:nvSpPr>
        <p:spPr>
          <a:xfrm>
            <a:off x="6258409" y="2577847"/>
            <a:ext cx="5512060" cy="313416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0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E803-D2EF-97BB-7DD3-91D866A1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A0FAA8-4A52-5BC8-A30D-BD720CB4706C}"/>
              </a:ext>
            </a:extLst>
          </p:cNvPr>
          <p:cNvSpPr txBox="1"/>
          <p:nvPr/>
        </p:nvSpPr>
        <p:spPr>
          <a:xfrm>
            <a:off x="259080" y="0"/>
            <a:ext cx="9230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INFERENCE ATTACK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E0433B1-C0A1-E6C4-AE69-BEDBB7BB14E2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9649464-2473-A8F8-48F7-6266CAAF7CF5}"/>
              </a:ext>
            </a:extLst>
          </p:cNvPr>
          <p:cNvSpPr txBox="1"/>
          <p:nvPr/>
        </p:nvSpPr>
        <p:spPr>
          <a:xfrm>
            <a:off x="259080" y="545827"/>
            <a:ext cx="8183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Attacks without Prior Knowledge of Updates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C0FFFD-19EA-E1AA-394C-040F4AB99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145991"/>
            <a:ext cx="6710654" cy="52882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903673-696E-FF56-1A9A-629E97FB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7726"/>
            <a:ext cx="5733666" cy="38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63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72CA5-2199-5DFA-FEE1-C1B585AB5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56ED1D1-FDFD-6949-2216-CFAA15CB913C}"/>
              </a:ext>
            </a:extLst>
          </p:cNvPr>
          <p:cNvSpPr txBox="1"/>
          <p:nvPr/>
        </p:nvSpPr>
        <p:spPr>
          <a:xfrm>
            <a:off x="259079" y="0"/>
            <a:ext cx="6026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7E7CBA4-3286-69D5-B1DA-F3B0DB489340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1AB200E-5DA1-5622-3533-85486B5A7BE0}"/>
              </a:ext>
            </a:extLst>
          </p:cNvPr>
          <p:cNvSpPr txBox="1"/>
          <p:nvPr/>
        </p:nvSpPr>
        <p:spPr>
          <a:xfrm>
            <a:off x="574618" y="2141112"/>
            <a:ext cx="11042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Is forward and backward dynamic SSE more resilient against LAAs, compared to static SSE?</a:t>
            </a:r>
          </a:p>
        </p:txBody>
      </p:sp>
    </p:spTree>
    <p:extLst>
      <p:ext uri="{BB962C8B-B14F-4D97-AF65-F5344CB8AC3E}">
        <p14:creationId xmlns:p14="http://schemas.microsoft.com/office/powerpoint/2010/main" val="421705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22E80-DD0A-7718-698B-694986C6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2DCC8F-6877-41F3-98E0-3D3313FE9912}"/>
              </a:ext>
            </a:extLst>
          </p:cNvPr>
          <p:cNvSpPr txBox="1"/>
          <p:nvPr/>
        </p:nvSpPr>
        <p:spPr>
          <a:xfrm>
            <a:off x="259080" y="0"/>
            <a:ext cx="5293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 Encryption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754F1C-E810-DB8E-97E8-74608ADF3D62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2BA2196A-74F3-666F-ED1E-FC19E13DF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7803" y="1819305"/>
            <a:ext cx="1843320" cy="1843320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2C7C35F4-FB05-9D1D-A605-ACDE18702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1331" y="1819305"/>
            <a:ext cx="1808148" cy="1808148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DD67C029-EB19-B25D-EC4C-9C9B8B13B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2505" y="3447747"/>
            <a:ext cx="909167" cy="830289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437270E-C942-10D0-438C-AF3D79BF7601}"/>
              </a:ext>
            </a:extLst>
          </p:cNvPr>
          <p:cNvCxnSpPr>
            <a:cxnSpLocks/>
          </p:cNvCxnSpPr>
          <p:nvPr/>
        </p:nvCxnSpPr>
        <p:spPr>
          <a:xfrm>
            <a:off x="3300801" y="2330426"/>
            <a:ext cx="514350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D020F10-6B06-D0D4-3B5F-58E67F0D044A}"/>
              </a:ext>
            </a:extLst>
          </p:cNvPr>
          <p:cNvCxnSpPr>
            <a:cxnSpLocks/>
          </p:cNvCxnSpPr>
          <p:nvPr/>
        </p:nvCxnSpPr>
        <p:spPr>
          <a:xfrm>
            <a:off x="3300800" y="3096659"/>
            <a:ext cx="5143502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形 24">
            <a:extLst>
              <a:ext uri="{FF2B5EF4-FFF2-40B4-BE49-F238E27FC236}">
                <a16:creationId xmlns:a16="http://schemas.microsoft.com/office/drawing/2014/main" id="{D18BC1F1-C647-0786-2731-0A89D15A4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9235" y="3447747"/>
            <a:ext cx="909167" cy="830289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id="{FA2FFEBC-55C7-BEF7-3863-8D52D4BCBE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3908" y="3426095"/>
            <a:ext cx="909167" cy="83028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6640EDF-751F-D0F3-5063-6915BFDFD6C9}"/>
              </a:ext>
            </a:extLst>
          </p:cNvPr>
          <p:cNvSpPr txBox="1"/>
          <p:nvPr/>
        </p:nvSpPr>
        <p:spPr>
          <a:xfrm>
            <a:off x="2140220" y="3897203"/>
            <a:ext cx="730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516845F-2FEE-C421-1477-A0AD9B733915}"/>
              </a:ext>
            </a:extLst>
          </p:cNvPr>
          <p:cNvSpPr txBox="1"/>
          <p:nvPr/>
        </p:nvSpPr>
        <p:spPr>
          <a:xfrm>
            <a:off x="9007307" y="3893086"/>
            <a:ext cx="84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7903E5AC-B38D-AB90-9C6C-DA2DFEFEEDA7}"/>
              </a:ext>
            </a:extLst>
          </p:cNvPr>
          <p:cNvSpPr/>
          <p:nvPr/>
        </p:nvSpPr>
        <p:spPr>
          <a:xfrm>
            <a:off x="338788" y="820373"/>
            <a:ext cx="1639601" cy="1200330"/>
          </a:xfrm>
          <a:prstGeom prst="wedgeRoundRectCallout">
            <a:avLst>
              <a:gd name="adj1" fmla="val 43575"/>
              <a:gd name="adj2" fmla="val 6761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我的文件太多了，存不下了</a:t>
            </a:r>
          </a:p>
        </p:txBody>
      </p:sp>
      <p:sp>
        <p:nvSpPr>
          <p:cNvPr id="30" name="对话气泡: 圆角矩形 29">
            <a:extLst>
              <a:ext uri="{FF2B5EF4-FFF2-40B4-BE49-F238E27FC236}">
                <a16:creationId xmlns:a16="http://schemas.microsoft.com/office/drawing/2014/main" id="{C977EFB8-ACAF-154A-EC34-CB0DC3C521B6}"/>
              </a:ext>
            </a:extLst>
          </p:cNvPr>
          <p:cNvSpPr/>
          <p:nvPr/>
        </p:nvSpPr>
        <p:spPr>
          <a:xfrm>
            <a:off x="10098593" y="701018"/>
            <a:ext cx="1798767" cy="1497327"/>
          </a:xfrm>
          <a:prstGeom prst="wedgeRoundRectCallout">
            <a:avLst>
              <a:gd name="adj1" fmla="val -39387"/>
              <a:gd name="adj2" fmla="val 5917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存在我这里的是什么东西？？？</a:t>
            </a:r>
          </a:p>
        </p:txBody>
      </p:sp>
      <p:pic>
        <p:nvPicPr>
          <p:cNvPr id="31" name="图形 30">
            <a:extLst>
              <a:ext uri="{FF2B5EF4-FFF2-40B4-BE49-F238E27FC236}">
                <a16:creationId xmlns:a16="http://schemas.microsoft.com/office/drawing/2014/main" id="{EF17370A-EC20-619D-E81A-19B76F445D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2505" y="1299916"/>
            <a:ext cx="909167" cy="830289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5CD8E077-D8EA-88DB-22C6-FC0185CDE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9235" y="1299916"/>
            <a:ext cx="909167" cy="830289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3DB684A8-C628-2625-5CC0-D00DF1E702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3908" y="1278264"/>
            <a:ext cx="909167" cy="83028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8CF044C9-7305-009D-EDAD-158EC51A6028}"/>
              </a:ext>
            </a:extLst>
          </p:cNvPr>
          <p:cNvSpPr txBox="1"/>
          <p:nvPr/>
        </p:nvSpPr>
        <p:spPr>
          <a:xfrm>
            <a:off x="773502" y="4945813"/>
            <a:ext cx="10644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Alice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在服务器上已存有大量文件，全部下载会占用大量网络带宽，可能造成服务器堵塞；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对已下载的所有文件完全解密会占用大量本地计算资源，效率极低。</a:t>
            </a:r>
          </a:p>
        </p:txBody>
      </p:sp>
    </p:spTree>
    <p:extLst>
      <p:ext uri="{BB962C8B-B14F-4D97-AF65-F5344CB8AC3E}">
        <p14:creationId xmlns:p14="http://schemas.microsoft.com/office/powerpoint/2010/main" val="3337485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86ACC-EA52-359B-71FC-56863DB58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167A25-F04B-EAA5-4B37-3FBC8A66E3F7}"/>
              </a:ext>
            </a:extLst>
          </p:cNvPr>
          <p:cNvSpPr txBox="1"/>
          <p:nvPr/>
        </p:nvSpPr>
        <p:spPr>
          <a:xfrm>
            <a:off x="259079" y="0"/>
            <a:ext cx="6026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19C165-2D54-FB6C-489C-3C88D191AE28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2AED99FC-4EDB-68E2-7DCD-691B688078E3}"/>
              </a:ext>
            </a:extLst>
          </p:cNvPr>
          <p:cNvSpPr txBox="1"/>
          <p:nvPr/>
        </p:nvSpPr>
        <p:spPr>
          <a:xfrm>
            <a:off x="765183" y="1905506"/>
            <a:ext cx="106616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Those DSSE schemes with advanced security properties are </a:t>
            </a:r>
            <a:r>
              <a:rPr lang="en-US" altLang="zh-C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vulnerable to LAAs to a similar extent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the traditional static schemes.</a:t>
            </a:r>
          </a:p>
        </p:txBody>
      </p:sp>
    </p:spTree>
    <p:extLst>
      <p:ext uri="{BB962C8B-B14F-4D97-AF65-F5344CB8AC3E}">
        <p14:creationId xmlns:p14="http://schemas.microsoft.com/office/powerpoint/2010/main" val="160855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AB5F1-A2F6-41B2-4729-EF352C550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D2FB536-0761-2DAE-AB48-8909047CECA8}"/>
              </a:ext>
            </a:extLst>
          </p:cNvPr>
          <p:cNvSpPr txBox="1"/>
          <p:nvPr/>
        </p:nvSpPr>
        <p:spPr>
          <a:xfrm>
            <a:off x="2078965" y="1982450"/>
            <a:ext cx="80340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感   谢   观   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654F66-D893-A82A-2D14-87DC78E6B7E1}"/>
              </a:ext>
            </a:extLst>
          </p:cNvPr>
          <p:cNvSpPr txBox="1"/>
          <p:nvPr/>
        </p:nvSpPr>
        <p:spPr>
          <a:xfrm>
            <a:off x="4471358" y="3980924"/>
            <a:ext cx="32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H   A   N   K        Y   O   U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43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1B3AF-3334-5D1C-0414-B445DA84C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C3963E-9FEC-D6AE-0767-9EFB8D73ABC4}"/>
              </a:ext>
            </a:extLst>
          </p:cNvPr>
          <p:cNvSpPr txBox="1"/>
          <p:nvPr/>
        </p:nvSpPr>
        <p:spPr>
          <a:xfrm>
            <a:off x="259080" y="0"/>
            <a:ext cx="52933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 Encryption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B717C6F-5A80-A7D9-C209-24DC2EA92583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120195E-3FC3-2EDF-BDD3-34BB2909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091655"/>
            <a:ext cx="11602719" cy="45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3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03D02-7DAC-F8AC-3D3F-D353B3873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ACD7DB-ECAD-077F-D4F8-10584E3E89A4}"/>
              </a:ext>
            </a:extLst>
          </p:cNvPr>
          <p:cNvSpPr txBox="1"/>
          <p:nvPr/>
        </p:nvSpPr>
        <p:spPr>
          <a:xfrm>
            <a:off x="294640" y="0"/>
            <a:ext cx="87020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Searchable Symmetric Encryption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B0F23AA-F5EA-8B38-4AE6-44F23D76E221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150F7C19-BCDF-CB6F-CD29-0BA61C334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989" y="680113"/>
            <a:ext cx="6217119" cy="563206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CFCBA3-2215-06C6-E17A-EEF5378D3BDC}"/>
              </a:ext>
            </a:extLst>
          </p:cNvPr>
          <p:cNvSpPr/>
          <p:nvPr/>
        </p:nvSpPr>
        <p:spPr>
          <a:xfrm>
            <a:off x="3836988" y="680113"/>
            <a:ext cx="2738909" cy="3250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F5CE95-A4B0-82B1-9A75-103EC9180086}"/>
              </a:ext>
            </a:extLst>
          </p:cNvPr>
          <p:cNvSpPr/>
          <p:nvPr/>
        </p:nvSpPr>
        <p:spPr>
          <a:xfrm>
            <a:off x="3836988" y="1922011"/>
            <a:ext cx="3166927" cy="3250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AD7C91-8422-9EFA-0169-9FAC50CC256C}"/>
              </a:ext>
            </a:extLst>
          </p:cNvPr>
          <p:cNvSpPr/>
          <p:nvPr/>
        </p:nvSpPr>
        <p:spPr>
          <a:xfrm>
            <a:off x="3836988" y="3783753"/>
            <a:ext cx="4139694" cy="3250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4C0B55-F2F5-BE69-B692-B2E13DF7D0AD}"/>
              </a:ext>
            </a:extLst>
          </p:cNvPr>
          <p:cNvSpPr txBox="1"/>
          <p:nvPr/>
        </p:nvSpPr>
        <p:spPr>
          <a:xfrm>
            <a:off x="703202" y="2247090"/>
            <a:ext cx="2468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DSSE = 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(Setup, Search, Update)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D60E8F1-3111-3D6E-A548-BF65D24A813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3171831" y="2570256"/>
            <a:ext cx="665157" cy="13760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742C66-80AC-17F3-CFED-33BCB9A9E8FC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3171831" y="2084551"/>
            <a:ext cx="665157" cy="4857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F48627C-F579-B188-4E80-311F0D454831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171831" y="842653"/>
            <a:ext cx="665157" cy="17276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819C06EA-921E-F608-0C7F-0077A8E0B908}"/>
              </a:ext>
            </a:extLst>
          </p:cNvPr>
          <p:cNvSpPr/>
          <p:nvPr/>
        </p:nvSpPr>
        <p:spPr>
          <a:xfrm>
            <a:off x="703202" y="2247091"/>
            <a:ext cx="2468628" cy="74903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7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8498-9780-ECF7-C49C-C3A298810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258A28-38FD-56FB-AB6B-E8DE24952901}"/>
              </a:ext>
            </a:extLst>
          </p:cNvPr>
          <p:cNvSpPr txBox="1"/>
          <p:nvPr/>
        </p:nvSpPr>
        <p:spPr>
          <a:xfrm>
            <a:off x="259079" y="0"/>
            <a:ext cx="6026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and Backward Private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586C1C0-6919-2CA7-D1A1-C1C3C7B91D72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2882C2B-789D-6B77-CD41-6B7D7CDA3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12" y="600164"/>
            <a:ext cx="8099971" cy="28563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8B65A0-BDAF-1FAB-F79C-194EB71FF596}"/>
              </a:ext>
            </a:extLst>
          </p:cNvPr>
          <p:cNvSpPr txBox="1"/>
          <p:nvPr/>
        </p:nvSpPr>
        <p:spPr>
          <a:xfrm>
            <a:off x="590139" y="3510855"/>
            <a:ext cx="110117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 privacy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requires that the newly added file/key-word pairs cannot be linked by previous query tokens. This implies that previous query tokens cannot be used to search the above newly added entries.</a:t>
            </a: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 for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backward privacy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focuses on the privacy of entries which are added and</a:t>
            </a: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later.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12D9F34-9B09-311B-21CB-866F7942C971}"/>
              </a:ext>
            </a:extLst>
          </p:cNvPr>
          <p:cNvSpPr/>
          <p:nvPr/>
        </p:nvSpPr>
        <p:spPr>
          <a:xfrm>
            <a:off x="546341" y="5706208"/>
            <a:ext cx="2668436" cy="6843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对称可搜索加密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38D5B1D-FBF7-FA71-5E09-3007E3E815C3}"/>
              </a:ext>
            </a:extLst>
          </p:cNvPr>
          <p:cNvSpPr/>
          <p:nvPr/>
        </p:nvSpPr>
        <p:spPr>
          <a:xfrm>
            <a:off x="4761782" y="5706208"/>
            <a:ext cx="2668436" cy="6843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动态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对称可搜索加密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AFBD8AF-67FA-A965-0EAC-7DD8A29D74BF}"/>
              </a:ext>
            </a:extLst>
          </p:cNvPr>
          <p:cNvSpPr/>
          <p:nvPr/>
        </p:nvSpPr>
        <p:spPr>
          <a:xfrm>
            <a:off x="8977223" y="5706208"/>
            <a:ext cx="2668437" cy="684362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支持前后向隐私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动态</a:t>
            </a:r>
            <a:r>
              <a:rPr lang="zh-CN" altLang="en-US" b="1" dirty="0">
                <a:solidFill>
                  <a:schemeClr val="tx1"/>
                </a:solidFill>
              </a:rPr>
              <a:t>对称可搜索加密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2186F18-238F-1B4A-F204-6D187DE493D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14777" y="6048389"/>
            <a:ext cx="1547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FEC9F43-24F4-B390-C691-71968257798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430218" y="6048389"/>
            <a:ext cx="15470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693F5-E79B-B5DB-EE93-F09AA1B92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6A5980-7A27-A40B-6694-F6D176C9903E}"/>
              </a:ext>
            </a:extLst>
          </p:cNvPr>
          <p:cNvSpPr txBox="1"/>
          <p:nvPr/>
        </p:nvSpPr>
        <p:spPr>
          <a:xfrm>
            <a:off x="259079" y="0"/>
            <a:ext cx="60267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6A6260F-6C22-4609-7780-04F1E6D6C227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34C1EFD-DE9F-4C80-CAA4-4CFCE4373FFD}"/>
              </a:ext>
            </a:extLst>
          </p:cNvPr>
          <p:cNvSpPr txBox="1"/>
          <p:nvPr/>
        </p:nvSpPr>
        <p:spPr>
          <a:xfrm>
            <a:off x="574618" y="2141112"/>
            <a:ext cx="110427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Is forward and backward dynamic SSE more resilient against LAAs, compared to static SSE?</a:t>
            </a:r>
          </a:p>
        </p:txBody>
      </p:sp>
    </p:spTree>
    <p:extLst>
      <p:ext uri="{BB962C8B-B14F-4D97-AF65-F5344CB8AC3E}">
        <p14:creationId xmlns:p14="http://schemas.microsoft.com/office/powerpoint/2010/main" val="41899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DFD47-30E7-3795-4F9C-9D87A190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3F6DFF-7CC4-1D8F-AE1D-AC3D12020A8E}"/>
              </a:ext>
            </a:extLst>
          </p:cNvPr>
          <p:cNvSpPr txBox="1"/>
          <p:nvPr/>
        </p:nvSpPr>
        <p:spPr>
          <a:xfrm>
            <a:off x="294640" y="0"/>
            <a:ext cx="45059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Notations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9FD0E46-9C98-234A-9F8C-5D9D3B4B67F1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91561555-84B6-E75A-FECD-79E50463B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502" y="1044507"/>
            <a:ext cx="7626996" cy="476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7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F5A38-DBDF-B3A9-B089-2076FBC36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0B415DD-571D-AFE6-D7C2-4EEAEF5FAE1E}"/>
              </a:ext>
            </a:extLst>
          </p:cNvPr>
          <p:cNvSpPr txBox="1"/>
          <p:nvPr/>
        </p:nvSpPr>
        <p:spPr>
          <a:xfrm>
            <a:off x="259080" y="0"/>
            <a:ext cx="1828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E3C9CB-7B1E-360C-C4E2-5F72AA64751F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35941DE-6EF9-CDA7-2B42-20E0CC19A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41" y="1305382"/>
            <a:ext cx="5627065" cy="4544938"/>
          </a:xfrm>
          <a:prstGeom prst="rect">
            <a:avLst/>
          </a:prstGeom>
        </p:spPr>
      </p:pic>
      <p:sp>
        <p:nvSpPr>
          <p:cNvPr id="3" name="标题 4">
            <a:extLst>
              <a:ext uri="{FF2B5EF4-FFF2-40B4-BE49-F238E27FC236}">
                <a16:creationId xmlns:a16="http://schemas.microsoft.com/office/drawing/2014/main" id="{0C62C9BA-BD43-6AF7-3173-303CF4B49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5873" y="738039"/>
            <a:ext cx="2619209" cy="518298"/>
          </a:xfrm>
        </p:spPr>
        <p:txBody>
          <a:bodyPr>
            <a:no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Contributions</a:t>
            </a:r>
            <a:endParaRPr lang="zh-CN" altLang="en-US" sz="32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175B1B-78F1-2549-A2E4-549192E544DF}"/>
              </a:ext>
            </a:extLst>
          </p:cNvPr>
          <p:cNvSpPr/>
          <p:nvPr/>
        </p:nvSpPr>
        <p:spPr>
          <a:xfrm>
            <a:off x="370140" y="3090442"/>
            <a:ext cx="5627065" cy="2430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C5240F-E9B5-5976-96F2-27A67B8CF9F2}"/>
              </a:ext>
            </a:extLst>
          </p:cNvPr>
          <p:cNvSpPr/>
          <p:nvPr/>
        </p:nvSpPr>
        <p:spPr>
          <a:xfrm>
            <a:off x="370141" y="3333509"/>
            <a:ext cx="3709936" cy="2430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EA9192-13DA-A3ED-52BB-7E498601EFF0}"/>
              </a:ext>
            </a:extLst>
          </p:cNvPr>
          <p:cNvSpPr/>
          <p:nvPr/>
        </p:nvSpPr>
        <p:spPr>
          <a:xfrm>
            <a:off x="370139" y="4591914"/>
            <a:ext cx="5627065" cy="2430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C6AC0E-1B2A-E05D-3B7B-BC25E5748B34}"/>
              </a:ext>
            </a:extLst>
          </p:cNvPr>
          <p:cNvSpPr/>
          <p:nvPr/>
        </p:nvSpPr>
        <p:spPr>
          <a:xfrm>
            <a:off x="370137" y="4834981"/>
            <a:ext cx="2425149" cy="2430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631EB86-5D61-4175-9303-E11309E5E442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997205" y="2495856"/>
            <a:ext cx="513555" cy="716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4E25301-2796-0F7A-C9C3-337CF4C5706F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997204" y="4208400"/>
            <a:ext cx="513555" cy="505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82C0788-37FC-3399-CD27-826C1B95CA5F}"/>
              </a:ext>
            </a:extLst>
          </p:cNvPr>
          <p:cNvSpPr/>
          <p:nvPr/>
        </p:nvSpPr>
        <p:spPr>
          <a:xfrm>
            <a:off x="6510760" y="1409554"/>
            <a:ext cx="5266479" cy="2172604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30C639E-E927-92C3-57B3-513D3BA97BDF}"/>
              </a:ext>
            </a:extLst>
          </p:cNvPr>
          <p:cNvSpPr txBox="1"/>
          <p:nvPr/>
        </p:nvSpPr>
        <p:spPr>
          <a:xfrm>
            <a:off x="6687272" y="1530749"/>
            <a:ext cx="49134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Leakage Profiles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Leakage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Leakages in BP-DSSE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Equality Pattern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Model and Overview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CBAD2BF-8E8F-CD2D-D715-8FC794C01DAA}"/>
              </a:ext>
            </a:extLst>
          </p:cNvPr>
          <p:cNvSpPr/>
          <p:nvPr/>
        </p:nvSpPr>
        <p:spPr>
          <a:xfrm>
            <a:off x="6510759" y="3824886"/>
            <a:ext cx="5266480" cy="767028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422AB13-F752-5639-137A-8EB347B9CF56}"/>
              </a:ext>
            </a:extLst>
          </p:cNvPr>
          <p:cNvSpPr txBox="1"/>
          <p:nvPr/>
        </p:nvSpPr>
        <p:spPr>
          <a:xfrm>
            <a:off x="6617117" y="3977032"/>
            <a:ext cx="505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Matching Attack (FMA)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6001FF-8C2C-9C8B-C4FB-8778E524C3E6}"/>
              </a:ext>
            </a:extLst>
          </p:cNvPr>
          <p:cNvSpPr/>
          <p:nvPr/>
        </p:nvSpPr>
        <p:spPr>
          <a:xfrm>
            <a:off x="6510759" y="4834981"/>
            <a:ext cx="5266480" cy="767028"/>
          </a:xfrm>
          <a:prstGeom prst="round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7545E56-6DFC-B65F-6D4E-DF4D17E0A5C7}"/>
              </a:ext>
            </a:extLst>
          </p:cNvPr>
          <p:cNvSpPr txBox="1"/>
          <p:nvPr/>
        </p:nvSpPr>
        <p:spPr>
          <a:xfrm>
            <a:off x="6556217" y="4987662"/>
            <a:ext cx="517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Volumetric Inference Attack (VIA)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7817FA-78E9-C9CB-163D-677789354BCC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>
            <a:off x="5997204" y="4713448"/>
            <a:ext cx="513555" cy="5050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74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D49C5-6F7C-E1AC-148B-BBBB13360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0E718E-1304-7990-1BA9-F3A6ABBF8326}"/>
              </a:ext>
            </a:extLst>
          </p:cNvPr>
          <p:cNvSpPr txBox="1"/>
          <p:nvPr/>
        </p:nvSpPr>
        <p:spPr>
          <a:xfrm>
            <a:off x="259080" y="0"/>
            <a:ext cx="7310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REFINING LEAKAGE PROFILES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CA90C71-8299-B1A1-9C4C-AB30DF63271F}"/>
              </a:ext>
            </a:extLst>
          </p:cNvPr>
          <p:cNvCxnSpPr>
            <a:cxnSpLocks/>
          </p:cNvCxnSpPr>
          <p:nvPr/>
        </p:nvCxnSpPr>
        <p:spPr>
          <a:xfrm>
            <a:off x="294640" y="545827"/>
            <a:ext cx="11602720" cy="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1F61D62-F0D9-F7CF-52A7-2E777464C306}"/>
              </a:ext>
            </a:extLst>
          </p:cNvPr>
          <p:cNvSpPr txBox="1"/>
          <p:nvPr/>
        </p:nvSpPr>
        <p:spPr>
          <a:xfrm>
            <a:off x="259080" y="542030"/>
            <a:ext cx="3699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Modeling Leakage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E5E2B2-24A0-92BA-18F9-FA3005B70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31" y="1156305"/>
            <a:ext cx="4215762" cy="6767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890331-3921-CC09-DBBB-84845A2F4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31" y="1894487"/>
            <a:ext cx="3280356" cy="6705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6D6B0C-11B2-6282-6977-29E723033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253" y="1758545"/>
            <a:ext cx="5324450" cy="8002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DDC0090-B419-955C-C516-A6E8CC8C2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" y="2841191"/>
            <a:ext cx="5772927" cy="31241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1D80AC0-3BBA-DCB7-E636-735F5AFB09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9253" y="2808910"/>
            <a:ext cx="5772927" cy="3738492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D19E4F3-3B01-3077-9407-697F74A6FFD7}"/>
              </a:ext>
            </a:extLst>
          </p:cNvPr>
          <p:cNvCxnSpPr>
            <a:cxnSpLocks/>
          </p:cNvCxnSpPr>
          <p:nvPr/>
        </p:nvCxnSpPr>
        <p:spPr>
          <a:xfrm flipV="1">
            <a:off x="302254" y="2646864"/>
            <a:ext cx="11494175" cy="28937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C6E99050-C7BB-13A7-0F09-1A59E153BB42}"/>
              </a:ext>
            </a:extLst>
          </p:cNvPr>
          <p:cNvSpPr/>
          <p:nvPr/>
        </p:nvSpPr>
        <p:spPr>
          <a:xfrm>
            <a:off x="259080" y="2825569"/>
            <a:ext cx="2322073" cy="3008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DFA1776-E589-06AC-2F56-0821A678F8CC}"/>
              </a:ext>
            </a:extLst>
          </p:cNvPr>
          <p:cNvSpPr/>
          <p:nvPr/>
        </p:nvSpPr>
        <p:spPr>
          <a:xfrm>
            <a:off x="259081" y="2825569"/>
            <a:ext cx="2327862" cy="3008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801F325-D221-345F-20DF-5AC332FB9751}"/>
              </a:ext>
            </a:extLst>
          </p:cNvPr>
          <p:cNvSpPr/>
          <p:nvPr/>
        </p:nvSpPr>
        <p:spPr>
          <a:xfrm>
            <a:off x="253291" y="3683634"/>
            <a:ext cx="2194755" cy="3008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666DF8-FCDC-A2D1-7B7E-3BBEAA106598}"/>
              </a:ext>
            </a:extLst>
          </p:cNvPr>
          <p:cNvSpPr/>
          <p:nvPr/>
        </p:nvSpPr>
        <p:spPr>
          <a:xfrm>
            <a:off x="263370" y="4515677"/>
            <a:ext cx="2271486" cy="3008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D279B7-30A4-30CB-66A5-0C38FEC519E9}"/>
              </a:ext>
            </a:extLst>
          </p:cNvPr>
          <p:cNvSpPr/>
          <p:nvPr/>
        </p:nvSpPr>
        <p:spPr>
          <a:xfrm>
            <a:off x="263369" y="5090055"/>
            <a:ext cx="2717111" cy="3008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0A97B9B-9F4C-0930-F47A-F7BA8A246CB3}"/>
              </a:ext>
            </a:extLst>
          </p:cNvPr>
          <p:cNvSpPr/>
          <p:nvPr/>
        </p:nvSpPr>
        <p:spPr>
          <a:xfrm>
            <a:off x="6125043" y="2782023"/>
            <a:ext cx="2278177" cy="3008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229FE8-E0EC-F45D-6105-481D401B15A5}"/>
              </a:ext>
            </a:extLst>
          </p:cNvPr>
          <p:cNvSpPr/>
          <p:nvPr/>
        </p:nvSpPr>
        <p:spPr>
          <a:xfrm>
            <a:off x="6125039" y="3956537"/>
            <a:ext cx="3059472" cy="3008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BAF3B5-1226-5304-B0BB-4D69D1595C49}"/>
              </a:ext>
            </a:extLst>
          </p:cNvPr>
          <p:cNvSpPr/>
          <p:nvPr/>
        </p:nvSpPr>
        <p:spPr>
          <a:xfrm>
            <a:off x="6119253" y="5376783"/>
            <a:ext cx="2596484" cy="30087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D9D7593B-EEC6-8D9D-2F59-9782205C6B58}"/>
                  </a:ext>
                </a:extLst>
              </p:cNvPr>
              <p:cNvSpPr/>
              <p:nvPr/>
            </p:nvSpPr>
            <p:spPr>
              <a:xfrm>
                <a:off x="6138462" y="812847"/>
                <a:ext cx="3320374" cy="33197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query list in the form of 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D9D7593B-EEC6-8D9D-2F59-9782205C6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462" y="812847"/>
                <a:ext cx="3320374" cy="331977"/>
              </a:xfrm>
              <a:prstGeom prst="roundRect">
                <a:avLst/>
              </a:prstGeom>
              <a:blipFill>
                <a:blip r:embed="rId8"/>
                <a:stretch>
                  <a:fillRect t="-12281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6DB7A76-1525-FFF1-C661-2BA82F264CE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071353" y="978836"/>
            <a:ext cx="1067109" cy="3117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1C94142-8C14-6990-DAC9-1A102823DAAB}"/>
              </a:ext>
            </a:extLst>
          </p:cNvPr>
          <p:cNvSpPr/>
          <p:nvPr/>
        </p:nvSpPr>
        <p:spPr>
          <a:xfrm>
            <a:off x="4801898" y="1144824"/>
            <a:ext cx="269455" cy="30087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A65C616-1C30-F499-9680-CC6B83EF72B3}"/>
              </a:ext>
            </a:extLst>
          </p:cNvPr>
          <p:cNvSpPr/>
          <p:nvPr/>
        </p:nvSpPr>
        <p:spPr>
          <a:xfrm>
            <a:off x="7736242" y="1324772"/>
            <a:ext cx="1220678" cy="3006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56D371D-51AD-E7C7-AA45-E04FDEEA21E3}"/>
              </a:ext>
            </a:extLst>
          </p:cNvPr>
          <p:cNvSpPr/>
          <p:nvPr/>
        </p:nvSpPr>
        <p:spPr>
          <a:xfrm>
            <a:off x="9184510" y="1328792"/>
            <a:ext cx="1742893" cy="30066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keyword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3C89B3-8105-F310-68A4-8ED9E99B241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346581" y="1106939"/>
            <a:ext cx="486134" cy="2178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C039205-F422-9F75-0CE9-816EFF3922F6}"/>
              </a:ext>
            </a:extLst>
          </p:cNvPr>
          <p:cNvCxnSpPr>
            <a:cxnSpLocks/>
          </p:cNvCxnSpPr>
          <p:nvPr/>
        </p:nvCxnSpPr>
        <p:spPr>
          <a:xfrm>
            <a:off x="9123770" y="1106939"/>
            <a:ext cx="969797" cy="2245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DC55E58E-EF59-05FA-79E2-DCD262632402}"/>
                  </a:ext>
                </a:extLst>
              </p:cNvPr>
              <p:cNvSpPr/>
              <p:nvPr/>
            </p:nvSpPr>
            <p:spPr>
              <a:xfrm>
                <a:off x="752272" y="6132866"/>
                <a:ext cx="5024694" cy="331977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items in a collection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#(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DC55E58E-EF59-05FA-79E2-DCD2626324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72" y="6132866"/>
                <a:ext cx="5024694" cy="331977"/>
              </a:xfrm>
              <a:prstGeom prst="roundRect">
                <a:avLst/>
              </a:prstGeom>
              <a:blipFill>
                <a:blip r:embed="rId9"/>
                <a:stretch>
                  <a:fillRect t="-12281" b="-2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15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439</Words>
  <Application>Microsoft Office PowerPoint</Application>
  <PresentationFormat>宽屏</PresentationFormat>
  <Paragraphs>70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华文隶书</vt:lpstr>
      <vt:lpstr>华文行楷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Contributions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朝阳 张</dc:creator>
  <cp:lastModifiedBy>朝阳 张</cp:lastModifiedBy>
  <cp:revision>20</cp:revision>
  <dcterms:created xsi:type="dcterms:W3CDTF">2024-10-29T06:50:52Z</dcterms:created>
  <dcterms:modified xsi:type="dcterms:W3CDTF">2024-11-28T11:20:49Z</dcterms:modified>
</cp:coreProperties>
</file>