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" ContentType="application/msword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92" r:id="rId6"/>
    <p:sldId id="260" r:id="rId7"/>
    <p:sldId id="291" r:id="rId8"/>
    <p:sldId id="261" r:id="rId9"/>
    <p:sldId id="285" r:id="rId10"/>
    <p:sldId id="264" r:id="rId11"/>
    <p:sldId id="283" r:id="rId12"/>
    <p:sldId id="303" r:id="rId13"/>
    <p:sldId id="278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90" y="-1572"/>
      </p:cViewPr>
      <p:guideLst>
        <p:guide orient="horz" pos="1577"/>
        <p:guide pos="28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B12D-EF6B-4FEA-B213-23512595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6069-011E-4BCD-A671-59B6000A7D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B12D-EF6B-4FEA-B213-23512595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6069-011E-4BCD-A671-59B6000A7D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B12D-EF6B-4FEA-B213-23512595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6069-011E-4BCD-A671-59B6000A7D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B12D-EF6B-4FEA-B213-23512595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6069-011E-4BCD-A671-59B6000A7D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B12D-EF6B-4FEA-B213-23512595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6069-011E-4BCD-A671-59B6000A7D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B12D-EF6B-4FEA-B213-23512595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6069-011E-4BCD-A671-59B6000A7D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B12D-EF6B-4FEA-B213-23512595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6069-011E-4BCD-A671-59B6000A7D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B12D-EF6B-4FEA-B213-23512595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6069-011E-4BCD-A671-59B6000A7D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B12D-EF6B-4FEA-B213-23512595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6069-011E-4BCD-A671-59B6000A7D4E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29740" y="400948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B12D-EF6B-4FEA-B213-23512595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6069-011E-4BCD-A671-59B6000A7D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B12D-EF6B-4FEA-B213-23512595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6069-011E-4BCD-A671-59B6000A7D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B12D-EF6B-4FEA-B213-23512595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6069-011E-4BCD-A671-59B6000A7D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61F37"/>
            </a:gs>
            <a:gs pos="100000">
              <a:srgbClr val="3E1B1A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FB12D-EF6B-4FEA-B213-23512595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D6069-011E-4BCD-A671-59B6000A7D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Document1.doc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36645" y="2282889"/>
            <a:ext cx="44474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汉仪大黑简" panose="02010609000101010101" pitchFamily="49" charset="-122"/>
                <a:ea typeface="汉仪大黑简" panose="02010609000101010101" pitchFamily="49" charset="-122"/>
              </a:rPr>
              <a:t>教务排课选课系统说明</a:t>
            </a:r>
            <a:endParaRPr lang="zh-CN" altLang="en-US" sz="2400" dirty="0">
              <a:solidFill>
                <a:schemeClr val="bg1"/>
              </a:solidFill>
              <a:latin typeface="汉仪大黑简" panose="02010609000101010101" pitchFamily="49" charset="-122"/>
              <a:ea typeface="汉仪大黑简" panose="0201060900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63620" y="2911764"/>
            <a:ext cx="436776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500" dirty="0">
                <a:solidFill>
                  <a:schemeClr val="bg1"/>
                </a:solidFill>
              </a:rPr>
              <a:t>educational administration system</a:t>
            </a:r>
            <a:endParaRPr lang="en-US" altLang="zh-CN" sz="1500" dirty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13429" y="3401540"/>
            <a:ext cx="1885042" cy="346249"/>
            <a:chOff x="3713429" y="3401540"/>
            <a:chExt cx="1885042" cy="346249"/>
          </a:xfrm>
        </p:grpSpPr>
        <p:sp>
          <p:nvSpPr>
            <p:cNvPr id="6" name="文本框 5"/>
            <p:cNvSpPr txBox="1"/>
            <p:nvPr/>
          </p:nvSpPr>
          <p:spPr>
            <a:xfrm>
              <a:off x="3762197" y="3408536"/>
              <a:ext cx="183627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   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：舒秀文</a:t>
              </a:r>
              <a:endPara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713429" y="3401540"/>
              <a:ext cx="1709667" cy="34624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 descr="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95" y="1388745"/>
            <a:ext cx="1139190" cy="786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6818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38692" y="3309474"/>
            <a:ext cx="324778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项目演示 </a:t>
            </a:r>
            <a:endParaRPr lang="zh-CN" altLang="en-US" sz="3600" dirty="0">
              <a:solidFill>
                <a:schemeClr val="bg1"/>
              </a:solidFill>
              <a:latin typeface="造字工房悦黑演示版细体" pitchFamily="50" charset="-122"/>
              <a:ea typeface="造字工房悦黑演示版细体" pitchFamily="50" charset="-122"/>
            </a:endParaRPr>
          </a:p>
        </p:txBody>
      </p:sp>
      <p:sp>
        <p:nvSpPr>
          <p:cNvPr id="5" name="TextBox 78"/>
          <p:cNvSpPr txBox="1"/>
          <p:nvPr/>
        </p:nvSpPr>
        <p:spPr>
          <a:xfrm>
            <a:off x="2962158" y="3894138"/>
            <a:ext cx="3224318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50" dirty="0">
                <a:solidFill>
                  <a:schemeClr val="bg1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Project presentations</a:t>
            </a:r>
            <a:endParaRPr lang="en-US" altLang="zh-CN" sz="1050" dirty="0">
              <a:solidFill>
                <a:schemeClr val="bg1"/>
              </a:solidFill>
              <a:latin typeface="造字工房悦黑演示版细体" pitchFamily="50" charset="-122"/>
              <a:ea typeface="造字工房悦黑演示版细体" pitchFamily="50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2630607"/>
            <a:ext cx="3105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077517" y="2589980"/>
            <a:ext cx="81000" cy="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cxnSp>
        <p:nvCxnSpPr>
          <p:cNvPr id="8" name="直接连接符 7"/>
          <p:cNvCxnSpPr/>
          <p:nvPr/>
        </p:nvCxnSpPr>
        <p:spPr>
          <a:xfrm>
            <a:off x="6049344" y="2630607"/>
            <a:ext cx="3105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016912" y="2591685"/>
            <a:ext cx="81000" cy="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0" name="文本框 9"/>
          <p:cNvSpPr txBox="1"/>
          <p:nvPr/>
        </p:nvSpPr>
        <p:spPr>
          <a:xfrm>
            <a:off x="3942951" y="930718"/>
            <a:ext cx="1603420" cy="285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5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en-US" altLang="zh-CN" sz="1792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96290" y="168275"/>
            <a:ext cx="197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项目展示</a:t>
            </a:r>
            <a:endParaRPr lang="zh-CN" altLang="en-US" sz="18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Freeform 178"/>
          <p:cNvSpPr>
            <a:spLocks noEditPoints="1"/>
          </p:cNvSpPr>
          <p:nvPr/>
        </p:nvSpPr>
        <p:spPr bwMode="auto">
          <a:xfrm>
            <a:off x="257556" y="185794"/>
            <a:ext cx="467231" cy="351902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501140" y="734060"/>
            <a:ext cx="5670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http://</a:t>
            </a:r>
            <a:r>
              <a:rPr lang="en-US" altLang="zh-CN" sz="3200" b="1">
                <a:solidFill>
                  <a:schemeClr val="bg1"/>
                </a:solidFill>
              </a:rPr>
              <a:t>localhost</a:t>
            </a:r>
            <a:r>
              <a:rPr lang="zh-CN" altLang="en-US" sz="3200" b="1">
                <a:solidFill>
                  <a:schemeClr val="bg1"/>
                </a:solidFill>
              </a:rPr>
              <a:t>:8080/</a:t>
            </a:r>
            <a:r>
              <a:rPr lang="en-US" altLang="zh-CN" sz="3200" b="1">
                <a:solidFill>
                  <a:schemeClr val="bg1"/>
                </a:solidFill>
              </a:rPr>
              <a:t>Ems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28565" y="2280689"/>
            <a:ext cx="483787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5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演示完毕，谢谢观看</a:t>
            </a:r>
            <a:endParaRPr lang="zh-CN" altLang="en-US" sz="405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63620" y="2911764"/>
            <a:ext cx="43677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500" dirty="0">
                <a:solidFill>
                  <a:schemeClr val="bg1"/>
                </a:solidFill>
              </a:rPr>
              <a:t>CLICK TO ADD YOUR TITLE HERE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02879" y="3369887"/>
            <a:ext cx="1836274" cy="377902"/>
            <a:chOff x="3702879" y="3369887"/>
            <a:chExt cx="1836274" cy="377902"/>
          </a:xfrm>
        </p:grpSpPr>
        <p:sp>
          <p:nvSpPr>
            <p:cNvPr id="6" name="文本框 5"/>
            <p:cNvSpPr txBox="1"/>
            <p:nvPr/>
          </p:nvSpPr>
          <p:spPr>
            <a:xfrm>
              <a:off x="3702879" y="3369887"/>
              <a:ext cx="183627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汇报  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：舒秀文</a:t>
              </a:r>
              <a:endParaRPr lang="zh-CN" altLang="en-US" sz="1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713429" y="3401540"/>
              <a:ext cx="1709667" cy="34624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pic>
        <p:nvPicPr>
          <p:cNvPr id="3" name="图片 2" descr="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1403985"/>
            <a:ext cx="1139190" cy="786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6818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187145" y="1171280"/>
            <a:ext cx="181690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9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 noChangeShapeType="1"/>
          </p:cNvCxnSpPr>
          <p:nvPr/>
        </p:nvCxnSpPr>
        <p:spPr bwMode="auto">
          <a:xfrm>
            <a:off x="4744754" y="1282959"/>
            <a:ext cx="0" cy="660731"/>
          </a:xfrm>
          <a:prstGeom prst="line">
            <a:avLst/>
          </a:prstGeom>
          <a:noFill/>
          <a:ln w="6350" algn="ctr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990571" y="1656783"/>
            <a:ext cx="10567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5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CONTENTS</a:t>
            </a:r>
            <a:endParaRPr lang="en-US" altLang="zh-CN" sz="15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299299" y="2826342"/>
            <a:ext cx="2920781" cy="23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lnSpc>
                <a:spcPts val="1125"/>
              </a:lnSpc>
              <a:spcBef>
                <a:spcPct val="0"/>
              </a:spcBef>
              <a:buNone/>
            </a:pPr>
            <a:r>
              <a:rPr lang="en-US" altLang="zh-CN" sz="2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需求文档展示</a:t>
            </a:r>
            <a:endParaRPr lang="zh-CN" altLang="en-US" sz="2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2965574" y="2826341"/>
            <a:ext cx="251031" cy="189977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13" name="燕尾形 12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15" ker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15" ker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299299" y="3292521"/>
            <a:ext cx="2920781" cy="23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lnSpc>
                <a:spcPts val="1125"/>
              </a:lnSpc>
              <a:spcBef>
                <a:spcPct val="0"/>
              </a:spcBef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思维导图展示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2965574" y="3292520"/>
            <a:ext cx="251031" cy="189977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17" name="燕尾形 16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15" ker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15" ker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3299299" y="3758701"/>
            <a:ext cx="2920781" cy="23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lnSpc>
                <a:spcPts val="1125"/>
              </a:lnSpc>
              <a:spcBef>
                <a:spcPct val="0"/>
              </a:spcBef>
              <a:buNone/>
            </a:pPr>
            <a:r>
              <a:rPr lang="en-US" altLang="zh-CN" sz="2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领域建模展示  </a:t>
            </a:r>
            <a:endParaRPr lang="zh-CN" altLang="en-US" sz="2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2965574" y="3758700"/>
            <a:ext cx="251031" cy="189977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21" name="燕尾形 20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15" ker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  <p:sp>
          <p:nvSpPr>
            <p:cNvPr id="22" name="燕尾形 21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15" ker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299299" y="4215266"/>
            <a:ext cx="2920781" cy="23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lnSpc>
                <a:spcPts val="1125"/>
              </a:lnSpc>
              <a:spcBef>
                <a:spcPct val="0"/>
              </a:spcBef>
              <a:buNone/>
            </a:pPr>
            <a:r>
              <a:rPr lang="en-US" altLang="zh-CN" sz="2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    </a:t>
            </a:r>
            <a:r>
              <a:rPr lang="zh-CN" altLang="en-US" sz="2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项目演示  </a:t>
            </a:r>
            <a:endParaRPr lang="zh-CN" altLang="en-US" sz="2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965574" y="4215265"/>
            <a:ext cx="251031" cy="189977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23" name="燕尾形 22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15" ker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15" ker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5" grpId="0"/>
      <p:bldP spid="19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38692" y="3309474"/>
            <a:ext cx="324778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需求文档展示</a:t>
            </a:r>
            <a:endParaRPr lang="zh-CN" altLang="en-US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endParaRPr lang="zh-CN" altLang="en-US" sz="3600" dirty="0">
              <a:solidFill>
                <a:schemeClr val="bg1"/>
              </a:solidFill>
              <a:latin typeface="造字工房悦黑演示版细体" pitchFamily="50" charset="-122"/>
              <a:ea typeface="造字工房悦黑演示版细体" pitchFamily="50" charset="-122"/>
            </a:endParaRPr>
          </a:p>
        </p:txBody>
      </p:sp>
      <p:sp>
        <p:nvSpPr>
          <p:cNvPr id="5" name="TextBox 78"/>
          <p:cNvSpPr txBox="1"/>
          <p:nvPr/>
        </p:nvSpPr>
        <p:spPr>
          <a:xfrm>
            <a:off x="2962158" y="3894138"/>
            <a:ext cx="3224318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50" dirty="0">
                <a:solidFill>
                  <a:schemeClr val="bg1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Requirement document presentation</a:t>
            </a:r>
            <a:endParaRPr lang="en-US" altLang="zh-CN" sz="1050" dirty="0">
              <a:solidFill>
                <a:schemeClr val="bg1"/>
              </a:solidFill>
              <a:latin typeface="造字工房悦黑演示版细体" pitchFamily="50" charset="-122"/>
              <a:ea typeface="造字工房悦黑演示版细体" pitchFamily="50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2630607"/>
            <a:ext cx="3105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077517" y="2589980"/>
            <a:ext cx="81000" cy="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cxnSp>
        <p:nvCxnSpPr>
          <p:cNvPr id="8" name="直接连接符 7"/>
          <p:cNvCxnSpPr/>
          <p:nvPr/>
        </p:nvCxnSpPr>
        <p:spPr>
          <a:xfrm>
            <a:off x="6049344" y="2630607"/>
            <a:ext cx="3105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016912" y="2591685"/>
            <a:ext cx="81000" cy="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0" name="文本框 9"/>
          <p:cNvSpPr txBox="1"/>
          <p:nvPr/>
        </p:nvSpPr>
        <p:spPr>
          <a:xfrm>
            <a:off x="3942951" y="930718"/>
            <a:ext cx="1603420" cy="285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5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en-US" altLang="zh-CN" sz="1792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89305" y="118745"/>
            <a:ext cx="197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需求说明</a:t>
            </a:r>
            <a:endParaRPr lang="zh-CN" altLang="en-US" sz="18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椭圆 85"/>
          <p:cNvSpPr/>
          <p:nvPr/>
        </p:nvSpPr>
        <p:spPr>
          <a:xfrm>
            <a:off x="257810" y="535940"/>
            <a:ext cx="8562340" cy="448246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" name="Freeform 178"/>
          <p:cNvSpPr>
            <a:spLocks noEditPoints="1"/>
          </p:cNvSpPr>
          <p:nvPr/>
        </p:nvSpPr>
        <p:spPr bwMode="auto">
          <a:xfrm>
            <a:off x="257556" y="118484"/>
            <a:ext cx="467231" cy="351902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p>
            <a:endParaRPr 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0685" y="1712595"/>
          <a:ext cx="3196590" cy="191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1" imgW="971550" imgH="666750" progId="Word.Document.8">
                  <p:embed/>
                </p:oleObj>
              </mc:Choice>
              <mc:Fallback>
                <p:oleObj name="" showAsIcon="1" r:id="rId1" imgW="971550" imgH="666750" progId="Word.Document.8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0685" y="1712595"/>
                        <a:ext cx="3196590" cy="1913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38692" y="3309474"/>
            <a:ext cx="324778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思维导图展示</a:t>
            </a:r>
            <a:endParaRPr lang="zh-CN" altLang="en-US" sz="3600" dirty="0">
              <a:solidFill>
                <a:schemeClr val="bg1"/>
              </a:solidFill>
              <a:latin typeface="造字工房悦黑演示版细体" pitchFamily="50" charset="-122"/>
              <a:ea typeface="造字工房悦黑演示版细体" pitchFamily="50" charset="-122"/>
            </a:endParaRPr>
          </a:p>
        </p:txBody>
      </p:sp>
      <p:sp>
        <p:nvSpPr>
          <p:cNvPr id="5" name="TextBox 78"/>
          <p:cNvSpPr txBox="1"/>
          <p:nvPr/>
        </p:nvSpPr>
        <p:spPr>
          <a:xfrm>
            <a:off x="2962158" y="3894138"/>
            <a:ext cx="3224318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50" dirty="0">
                <a:solidFill>
                  <a:schemeClr val="bg1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Mind mapping</a:t>
            </a:r>
            <a:endParaRPr lang="en-US" altLang="zh-CN" sz="1050" dirty="0">
              <a:solidFill>
                <a:schemeClr val="bg1"/>
              </a:solidFill>
              <a:latin typeface="造字工房悦黑演示版细体" pitchFamily="50" charset="-122"/>
              <a:ea typeface="造字工房悦黑演示版细体" pitchFamily="50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2630607"/>
            <a:ext cx="3105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077517" y="2589980"/>
            <a:ext cx="81000" cy="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cxnSp>
        <p:nvCxnSpPr>
          <p:cNvPr id="8" name="直接连接符 7"/>
          <p:cNvCxnSpPr/>
          <p:nvPr/>
        </p:nvCxnSpPr>
        <p:spPr>
          <a:xfrm>
            <a:off x="6049344" y="2630607"/>
            <a:ext cx="3105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016912" y="2591685"/>
            <a:ext cx="81000" cy="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0" name="文本框 9"/>
          <p:cNvSpPr txBox="1"/>
          <p:nvPr/>
        </p:nvSpPr>
        <p:spPr>
          <a:xfrm>
            <a:off x="3942951" y="930718"/>
            <a:ext cx="1603420" cy="285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5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en-US" altLang="zh-CN" sz="1792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89305" y="118745"/>
            <a:ext cx="197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思维导图</a:t>
            </a:r>
            <a:endParaRPr lang="zh-CN" altLang="en-US" sz="18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椭圆 85"/>
          <p:cNvSpPr/>
          <p:nvPr/>
        </p:nvSpPr>
        <p:spPr>
          <a:xfrm>
            <a:off x="257810" y="535940"/>
            <a:ext cx="8562340" cy="448246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" name="Freeform 178"/>
          <p:cNvSpPr>
            <a:spLocks noEditPoints="1"/>
          </p:cNvSpPr>
          <p:nvPr/>
        </p:nvSpPr>
        <p:spPr bwMode="auto">
          <a:xfrm>
            <a:off x="257556" y="118484"/>
            <a:ext cx="467231" cy="351902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00" y="614045"/>
            <a:ext cx="8408035" cy="4327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38692" y="3309474"/>
            <a:ext cx="324778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领域建模展示</a:t>
            </a:r>
            <a:endParaRPr lang="zh-CN" altLang="en-US" sz="3600" dirty="0">
              <a:solidFill>
                <a:schemeClr val="bg1"/>
              </a:solidFill>
              <a:latin typeface="造字工房悦黑演示版细体" pitchFamily="50" charset="-122"/>
              <a:ea typeface="造字工房悦黑演示版细体" pitchFamily="50" charset="-122"/>
            </a:endParaRPr>
          </a:p>
        </p:txBody>
      </p:sp>
      <p:sp>
        <p:nvSpPr>
          <p:cNvPr id="5" name="TextBox 78"/>
          <p:cNvSpPr txBox="1"/>
          <p:nvPr/>
        </p:nvSpPr>
        <p:spPr>
          <a:xfrm>
            <a:off x="2962158" y="3887153"/>
            <a:ext cx="3224318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50" dirty="0">
                <a:solidFill>
                  <a:schemeClr val="bg1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Domain modeling presentation</a:t>
            </a:r>
            <a:endParaRPr lang="en-US" altLang="zh-CN" sz="1050" dirty="0">
              <a:solidFill>
                <a:schemeClr val="bg1"/>
              </a:solidFill>
              <a:latin typeface="造字工房悦黑演示版细体" pitchFamily="50" charset="-122"/>
              <a:ea typeface="造字工房悦黑演示版细体" pitchFamily="50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2630607"/>
            <a:ext cx="3105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077517" y="2589980"/>
            <a:ext cx="81000" cy="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cxnSp>
        <p:nvCxnSpPr>
          <p:cNvPr id="8" name="直接连接符 7"/>
          <p:cNvCxnSpPr/>
          <p:nvPr/>
        </p:nvCxnSpPr>
        <p:spPr>
          <a:xfrm>
            <a:off x="6049344" y="2630607"/>
            <a:ext cx="3105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016912" y="2591685"/>
            <a:ext cx="81000" cy="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0" name="文本框 9"/>
          <p:cNvSpPr txBox="1"/>
          <p:nvPr/>
        </p:nvSpPr>
        <p:spPr>
          <a:xfrm>
            <a:off x="3942951" y="930718"/>
            <a:ext cx="1603420" cy="285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5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en-US" altLang="zh-CN" sz="1792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81685" y="118745"/>
            <a:ext cx="197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领域建模</a:t>
            </a:r>
            <a:endParaRPr lang="zh-CN" altLang="en-US" sz="18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椭圆 85"/>
          <p:cNvSpPr/>
          <p:nvPr/>
        </p:nvSpPr>
        <p:spPr>
          <a:xfrm>
            <a:off x="257810" y="535940"/>
            <a:ext cx="8562340" cy="448246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" name="Freeform 178"/>
          <p:cNvSpPr>
            <a:spLocks noEditPoints="1"/>
          </p:cNvSpPr>
          <p:nvPr/>
        </p:nvSpPr>
        <p:spPr bwMode="auto">
          <a:xfrm>
            <a:off x="257556" y="118484"/>
            <a:ext cx="467231" cy="351902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p>
            <a:endParaRPr lang="en-US"/>
          </a:p>
        </p:txBody>
      </p:sp>
      <p:pic>
        <p:nvPicPr>
          <p:cNvPr id="3" name="图片 2" descr="Q%S20Q@_H]@L36ZZ`~SCIE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170" y="661670"/>
            <a:ext cx="7588250" cy="4231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89305" y="168275"/>
            <a:ext cx="197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项目统计</a:t>
            </a:r>
            <a:endParaRPr lang="zh-CN" altLang="en-US" sz="18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69622" y="1653648"/>
            <a:ext cx="1350150" cy="1350150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HelveticaNeueLT Pro 35 Th" pitchFamily="34" charset="0"/>
              </a:rPr>
              <a:t>java</a:t>
            </a:r>
            <a:endParaRPr lang="en-US" sz="2700" dirty="0">
              <a:solidFill>
                <a:schemeClr val="bg1"/>
              </a:solidFill>
              <a:latin typeface="HelveticaNeueLT Pro 35 Th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87675" y="1653540"/>
            <a:ext cx="1350010" cy="1324610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700">
                <a:solidFill>
                  <a:prstClr val="white"/>
                </a:solidFill>
                <a:latin typeface="HelveticaNeueLT Pro 35 Th" pitchFamily="34" charset="0"/>
              </a:rPr>
              <a:t>jsp</a:t>
            </a:r>
            <a:endParaRPr lang="en-US" altLang="zh-CN" sz="2700">
              <a:solidFill>
                <a:prstClr val="white"/>
              </a:solidFill>
              <a:latin typeface="HelveticaNeueLT Pro 35 Th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06026" y="1653648"/>
            <a:ext cx="1350150" cy="1350150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700">
                <a:solidFill>
                  <a:prstClr val="white"/>
                </a:solidFill>
                <a:latin typeface="HelveticaNeueLT Pro 35 Th" pitchFamily="34" charset="0"/>
              </a:rPr>
              <a:t>xml</a:t>
            </a:r>
            <a:endParaRPr lang="en-US" sz="2700">
              <a:solidFill>
                <a:prstClr val="white"/>
              </a:solidFill>
              <a:latin typeface="HelveticaNeueLT Pro 35 Th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631940" y="1653540"/>
            <a:ext cx="1342390" cy="1350010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>
                <a:solidFill>
                  <a:prstClr val="white"/>
                </a:solidFill>
                <a:latin typeface="HelveticaNeueLT Pro 35 Th" pitchFamily="34" charset="0"/>
              </a:rPr>
              <a:t>properties</a:t>
            </a:r>
            <a:endParaRPr lang="en-US" sz="1000">
              <a:solidFill>
                <a:prstClr val="white"/>
              </a:solidFill>
              <a:latin typeface="HelveticaNeueLT Pro 35 Th" pitchFamily="34" charset="0"/>
            </a:endParaRPr>
          </a:p>
        </p:txBody>
      </p:sp>
      <p:sp>
        <p:nvSpPr>
          <p:cNvPr id="14" name="椭圆 85"/>
          <p:cNvSpPr/>
          <p:nvPr/>
        </p:nvSpPr>
        <p:spPr>
          <a:xfrm>
            <a:off x="1169670" y="1652905"/>
            <a:ext cx="1350010" cy="1350010"/>
          </a:xfrm>
          <a:custGeom>
            <a:avLst/>
            <a:gdLst>
              <a:gd name="connsiteX0" fmla="*/ 0 w 1800200"/>
              <a:gd name="connsiteY0" fmla="*/ 900100 h 1800200"/>
              <a:gd name="connsiteX1" fmla="*/ 900100 w 1800200"/>
              <a:gd name="connsiteY1" fmla="*/ 0 h 1800200"/>
              <a:gd name="connsiteX2" fmla="*/ 1800200 w 1800200"/>
              <a:gd name="connsiteY2" fmla="*/ 900100 h 1800200"/>
              <a:gd name="connsiteX3" fmla="*/ 900100 w 1800200"/>
              <a:gd name="connsiteY3" fmla="*/ 1800200 h 1800200"/>
              <a:gd name="connsiteX4" fmla="*/ 0 w 1800200"/>
              <a:gd name="connsiteY4" fmla="*/ 900100 h 1800200"/>
              <a:gd name="connsiteX0-1" fmla="*/ 900100 w 1800200"/>
              <a:gd name="connsiteY0-2" fmla="*/ 0 h 1800200"/>
              <a:gd name="connsiteX1-3" fmla="*/ 1800200 w 1800200"/>
              <a:gd name="connsiteY1-4" fmla="*/ 900100 h 1800200"/>
              <a:gd name="connsiteX2-5" fmla="*/ 900100 w 1800200"/>
              <a:gd name="connsiteY2-6" fmla="*/ 1800200 h 1800200"/>
              <a:gd name="connsiteX3-7" fmla="*/ 0 w 1800200"/>
              <a:gd name="connsiteY3-8" fmla="*/ 900100 h 1800200"/>
              <a:gd name="connsiteX4-9" fmla="*/ 991540 w 1800200"/>
              <a:gd name="connsiteY4-10" fmla="*/ 91440 h 1800200"/>
              <a:gd name="connsiteX0-11" fmla="*/ 900100 w 1800200"/>
              <a:gd name="connsiteY0-12" fmla="*/ 0 h 1800200"/>
              <a:gd name="connsiteX1-13" fmla="*/ 1800200 w 1800200"/>
              <a:gd name="connsiteY1-14" fmla="*/ 900100 h 1800200"/>
              <a:gd name="connsiteX2-15" fmla="*/ 900100 w 1800200"/>
              <a:gd name="connsiteY2-16" fmla="*/ 1800200 h 1800200"/>
              <a:gd name="connsiteX3-17" fmla="*/ 0 w 1800200"/>
              <a:gd name="connsiteY3-18" fmla="*/ 900100 h 1800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800200" h="1800200">
                <a:moveTo>
                  <a:pt x="900100" y="0"/>
                </a:moveTo>
                <a:cubicBezTo>
                  <a:pt x="1397212" y="0"/>
                  <a:pt x="1800200" y="402988"/>
                  <a:pt x="1800200" y="900100"/>
                </a:cubicBezTo>
                <a:cubicBezTo>
                  <a:pt x="1800200" y="1397212"/>
                  <a:pt x="1397212" y="1800200"/>
                  <a:pt x="900100" y="1800200"/>
                </a:cubicBezTo>
                <a:cubicBezTo>
                  <a:pt x="402988" y="1800200"/>
                  <a:pt x="0" y="1397212"/>
                  <a:pt x="0" y="900100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5" name="椭圆 85"/>
          <p:cNvSpPr/>
          <p:nvPr/>
        </p:nvSpPr>
        <p:spPr>
          <a:xfrm>
            <a:off x="3662899" y="1652811"/>
            <a:ext cx="675075" cy="1350150"/>
          </a:xfrm>
          <a:custGeom>
            <a:avLst/>
            <a:gdLst>
              <a:gd name="connsiteX0" fmla="*/ 0 w 1800200"/>
              <a:gd name="connsiteY0" fmla="*/ 900100 h 1800200"/>
              <a:gd name="connsiteX1" fmla="*/ 900100 w 1800200"/>
              <a:gd name="connsiteY1" fmla="*/ 0 h 1800200"/>
              <a:gd name="connsiteX2" fmla="*/ 1800200 w 1800200"/>
              <a:gd name="connsiteY2" fmla="*/ 900100 h 1800200"/>
              <a:gd name="connsiteX3" fmla="*/ 900100 w 1800200"/>
              <a:gd name="connsiteY3" fmla="*/ 1800200 h 1800200"/>
              <a:gd name="connsiteX4" fmla="*/ 0 w 1800200"/>
              <a:gd name="connsiteY4" fmla="*/ 900100 h 1800200"/>
              <a:gd name="connsiteX0-1" fmla="*/ 900100 w 1800200"/>
              <a:gd name="connsiteY0-2" fmla="*/ 0 h 1800200"/>
              <a:gd name="connsiteX1-3" fmla="*/ 1800200 w 1800200"/>
              <a:gd name="connsiteY1-4" fmla="*/ 900100 h 1800200"/>
              <a:gd name="connsiteX2-5" fmla="*/ 900100 w 1800200"/>
              <a:gd name="connsiteY2-6" fmla="*/ 1800200 h 1800200"/>
              <a:gd name="connsiteX3-7" fmla="*/ 0 w 1800200"/>
              <a:gd name="connsiteY3-8" fmla="*/ 900100 h 1800200"/>
              <a:gd name="connsiteX4-9" fmla="*/ 991540 w 1800200"/>
              <a:gd name="connsiteY4-10" fmla="*/ 91440 h 1800200"/>
              <a:gd name="connsiteX0-11" fmla="*/ 900100 w 1800200"/>
              <a:gd name="connsiteY0-12" fmla="*/ 0 h 1800200"/>
              <a:gd name="connsiteX1-13" fmla="*/ 1800200 w 1800200"/>
              <a:gd name="connsiteY1-14" fmla="*/ 900100 h 1800200"/>
              <a:gd name="connsiteX2-15" fmla="*/ 900100 w 1800200"/>
              <a:gd name="connsiteY2-16" fmla="*/ 1800200 h 1800200"/>
              <a:gd name="connsiteX3-17" fmla="*/ 0 w 1800200"/>
              <a:gd name="connsiteY3-18" fmla="*/ 900100 h 1800200"/>
              <a:gd name="connsiteX0-19" fmla="*/ 0 w 900100"/>
              <a:gd name="connsiteY0-20" fmla="*/ 0 h 1800200"/>
              <a:gd name="connsiteX1-21" fmla="*/ 900100 w 900100"/>
              <a:gd name="connsiteY1-22" fmla="*/ 900100 h 1800200"/>
              <a:gd name="connsiteX2-23" fmla="*/ 0 w 900100"/>
              <a:gd name="connsiteY2-24" fmla="*/ 1800200 h 1800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900100" h="1800200">
                <a:moveTo>
                  <a:pt x="0" y="0"/>
                </a:moveTo>
                <a:cubicBezTo>
                  <a:pt x="497112" y="0"/>
                  <a:pt x="900100" y="402988"/>
                  <a:pt x="900100" y="900100"/>
                </a:cubicBezTo>
                <a:cubicBezTo>
                  <a:pt x="900100" y="1397212"/>
                  <a:pt x="497112" y="1800200"/>
                  <a:pt x="0" y="1800200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6" name="椭圆 85"/>
          <p:cNvSpPr/>
          <p:nvPr/>
        </p:nvSpPr>
        <p:spPr>
          <a:xfrm>
            <a:off x="5481101" y="1652811"/>
            <a:ext cx="675075" cy="675075"/>
          </a:xfrm>
          <a:custGeom>
            <a:avLst/>
            <a:gdLst>
              <a:gd name="connsiteX0" fmla="*/ 0 w 1800200"/>
              <a:gd name="connsiteY0" fmla="*/ 900100 h 1800200"/>
              <a:gd name="connsiteX1" fmla="*/ 900100 w 1800200"/>
              <a:gd name="connsiteY1" fmla="*/ 0 h 1800200"/>
              <a:gd name="connsiteX2" fmla="*/ 1800200 w 1800200"/>
              <a:gd name="connsiteY2" fmla="*/ 900100 h 1800200"/>
              <a:gd name="connsiteX3" fmla="*/ 900100 w 1800200"/>
              <a:gd name="connsiteY3" fmla="*/ 1800200 h 1800200"/>
              <a:gd name="connsiteX4" fmla="*/ 0 w 1800200"/>
              <a:gd name="connsiteY4" fmla="*/ 900100 h 1800200"/>
              <a:gd name="connsiteX0-1" fmla="*/ 900100 w 1800200"/>
              <a:gd name="connsiteY0-2" fmla="*/ 0 h 1800200"/>
              <a:gd name="connsiteX1-3" fmla="*/ 1800200 w 1800200"/>
              <a:gd name="connsiteY1-4" fmla="*/ 900100 h 1800200"/>
              <a:gd name="connsiteX2-5" fmla="*/ 900100 w 1800200"/>
              <a:gd name="connsiteY2-6" fmla="*/ 1800200 h 1800200"/>
              <a:gd name="connsiteX3-7" fmla="*/ 0 w 1800200"/>
              <a:gd name="connsiteY3-8" fmla="*/ 900100 h 1800200"/>
              <a:gd name="connsiteX4-9" fmla="*/ 991540 w 1800200"/>
              <a:gd name="connsiteY4-10" fmla="*/ 91440 h 1800200"/>
              <a:gd name="connsiteX0-11" fmla="*/ 900100 w 1800200"/>
              <a:gd name="connsiteY0-12" fmla="*/ 0 h 1800200"/>
              <a:gd name="connsiteX1-13" fmla="*/ 1800200 w 1800200"/>
              <a:gd name="connsiteY1-14" fmla="*/ 900100 h 1800200"/>
              <a:gd name="connsiteX2-15" fmla="*/ 900100 w 1800200"/>
              <a:gd name="connsiteY2-16" fmla="*/ 1800200 h 1800200"/>
              <a:gd name="connsiteX3-17" fmla="*/ 0 w 1800200"/>
              <a:gd name="connsiteY3-18" fmla="*/ 900100 h 1800200"/>
              <a:gd name="connsiteX0-19" fmla="*/ 0 w 900100"/>
              <a:gd name="connsiteY0-20" fmla="*/ 0 h 1800200"/>
              <a:gd name="connsiteX1-21" fmla="*/ 900100 w 900100"/>
              <a:gd name="connsiteY1-22" fmla="*/ 900100 h 1800200"/>
              <a:gd name="connsiteX2-23" fmla="*/ 0 w 900100"/>
              <a:gd name="connsiteY2-24" fmla="*/ 1800200 h 1800200"/>
              <a:gd name="connsiteX0-25" fmla="*/ 0 w 900100"/>
              <a:gd name="connsiteY0-26" fmla="*/ 0 h 900100"/>
              <a:gd name="connsiteX1-27" fmla="*/ 900100 w 900100"/>
              <a:gd name="connsiteY1-28" fmla="*/ 900100 h 90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00100" h="900100">
                <a:moveTo>
                  <a:pt x="0" y="0"/>
                </a:moveTo>
                <a:cubicBezTo>
                  <a:pt x="497112" y="0"/>
                  <a:pt x="900100" y="402988"/>
                  <a:pt x="900100" y="900100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7" name="椭圆 85"/>
          <p:cNvSpPr/>
          <p:nvPr/>
        </p:nvSpPr>
        <p:spPr>
          <a:xfrm>
            <a:off x="7299303" y="1652498"/>
            <a:ext cx="312959" cy="76290"/>
          </a:xfrm>
          <a:custGeom>
            <a:avLst/>
            <a:gdLst>
              <a:gd name="connsiteX0" fmla="*/ 0 w 1800200"/>
              <a:gd name="connsiteY0" fmla="*/ 900100 h 1800200"/>
              <a:gd name="connsiteX1" fmla="*/ 900100 w 1800200"/>
              <a:gd name="connsiteY1" fmla="*/ 0 h 1800200"/>
              <a:gd name="connsiteX2" fmla="*/ 1800200 w 1800200"/>
              <a:gd name="connsiteY2" fmla="*/ 900100 h 1800200"/>
              <a:gd name="connsiteX3" fmla="*/ 900100 w 1800200"/>
              <a:gd name="connsiteY3" fmla="*/ 1800200 h 1800200"/>
              <a:gd name="connsiteX4" fmla="*/ 0 w 1800200"/>
              <a:gd name="connsiteY4" fmla="*/ 900100 h 1800200"/>
              <a:gd name="connsiteX0-1" fmla="*/ 900100 w 1800200"/>
              <a:gd name="connsiteY0-2" fmla="*/ 0 h 1800200"/>
              <a:gd name="connsiteX1-3" fmla="*/ 1800200 w 1800200"/>
              <a:gd name="connsiteY1-4" fmla="*/ 900100 h 1800200"/>
              <a:gd name="connsiteX2-5" fmla="*/ 900100 w 1800200"/>
              <a:gd name="connsiteY2-6" fmla="*/ 1800200 h 1800200"/>
              <a:gd name="connsiteX3-7" fmla="*/ 0 w 1800200"/>
              <a:gd name="connsiteY3-8" fmla="*/ 900100 h 1800200"/>
              <a:gd name="connsiteX4-9" fmla="*/ 991540 w 1800200"/>
              <a:gd name="connsiteY4-10" fmla="*/ 91440 h 1800200"/>
              <a:gd name="connsiteX0-11" fmla="*/ 900100 w 1800200"/>
              <a:gd name="connsiteY0-12" fmla="*/ 0 h 1800200"/>
              <a:gd name="connsiteX1-13" fmla="*/ 1800200 w 1800200"/>
              <a:gd name="connsiteY1-14" fmla="*/ 900100 h 1800200"/>
              <a:gd name="connsiteX2-15" fmla="*/ 900100 w 1800200"/>
              <a:gd name="connsiteY2-16" fmla="*/ 1800200 h 1800200"/>
              <a:gd name="connsiteX3-17" fmla="*/ 0 w 1800200"/>
              <a:gd name="connsiteY3-18" fmla="*/ 900100 h 1800200"/>
              <a:gd name="connsiteX0-19" fmla="*/ 0 w 900100"/>
              <a:gd name="connsiteY0-20" fmla="*/ 0 h 1800200"/>
              <a:gd name="connsiteX1-21" fmla="*/ 900100 w 900100"/>
              <a:gd name="connsiteY1-22" fmla="*/ 900100 h 1800200"/>
              <a:gd name="connsiteX2-23" fmla="*/ 0 w 900100"/>
              <a:gd name="connsiteY2-24" fmla="*/ 1800200 h 1800200"/>
              <a:gd name="connsiteX0-25" fmla="*/ 0 w 900100"/>
              <a:gd name="connsiteY0-26" fmla="*/ 0 h 900100"/>
              <a:gd name="connsiteX1-27" fmla="*/ 900100 w 900100"/>
              <a:gd name="connsiteY1-28" fmla="*/ 900100 h 900100"/>
              <a:gd name="connsiteX0-29" fmla="*/ 0 w 900100"/>
              <a:gd name="connsiteY0-30" fmla="*/ 0 h 900100"/>
              <a:gd name="connsiteX1-31" fmla="*/ 417278 w 900100"/>
              <a:gd name="connsiteY1-32" fmla="*/ 101302 h 900100"/>
              <a:gd name="connsiteX2-33" fmla="*/ 900100 w 900100"/>
              <a:gd name="connsiteY2-34" fmla="*/ 900100 h 900100"/>
              <a:gd name="connsiteX0-35" fmla="*/ 0 w 900100"/>
              <a:gd name="connsiteY0-36" fmla="*/ 0 h 900100"/>
              <a:gd name="connsiteX1-37" fmla="*/ 417278 w 900100"/>
              <a:gd name="connsiteY1-38" fmla="*/ 101302 h 900100"/>
              <a:gd name="connsiteX2-39" fmla="*/ 900100 w 900100"/>
              <a:gd name="connsiteY2-40" fmla="*/ 900100 h 900100"/>
              <a:gd name="connsiteX0-41" fmla="*/ 0 w 900100"/>
              <a:gd name="connsiteY0-42" fmla="*/ 0 h 900100"/>
              <a:gd name="connsiteX1-43" fmla="*/ 417278 w 900100"/>
              <a:gd name="connsiteY1-44" fmla="*/ 101302 h 900100"/>
              <a:gd name="connsiteX2-45" fmla="*/ 900100 w 900100"/>
              <a:gd name="connsiteY2-46" fmla="*/ 900100 h 900100"/>
              <a:gd name="connsiteX0-47" fmla="*/ 0 w 900100"/>
              <a:gd name="connsiteY0-48" fmla="*/ 330 h 900430"/>
              <a:gd name="connsiteX1-49" fmla="*/ 417278 w 900100"/>
              <a:gd name="connsiteY1-50" fmla="*/ 101632 h 900430"/>
              <a:gd name="connsiteX2-51" fmla="*/ 900100 w 900100"/>
              <a:gd name="connsiteY2-52" fmla="*/ 900430 h 900430"/>
              <a:gd name="connsiteX0-53" fmla="*/ 0 w 417278"/>
              <a:gd name="connsiteY0-54" fmla="*/ 330 h 101632"/>
              <a:gd name="connsiteX1-55" fmla="*/ 417278 w 417278"/>
              <a:gd name="connsiteY1-56" fmla="*/ 101632 h 101632"/>
              <a:gd name="connsiteX0-57" fmla="*/ 0 w 417278"/>
              <a:gd name="connsiteY0-58" fmla="*/ 418 h 101720"/>
              <a:gd name="connsiteX1-59" fmla="*/ 417278 w 417278"/>
              <a:gd name="connsiteY1-60" fmla="*/ 101720 h 101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7278" h="101720">
                <a:moveTo>
                  <a:pt x="0" y="418"/>
                </a:moveTo>
                <a:cubicBezTo>
                  <a:pt x="158143" y="-3915"/>
                  <a:pt x="282947" y="25091"/>
                  <a:pt x="417278" y="101720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8" name="TextBox 90"/>
          <p:cNvSpPr txBox="1"/>
          <p:nvPr/>
        </p:nvSpPr>
        <p:spPr>
          <a:xfrm>
            <a:off x="1081778" y="3271057"/>
            <a:ext cx="1367155" cy="131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华文黑体" pitchFamily="2" charset="-122"/>
                <a:ea typeface="华文黑体" pitchFamily="2" charset="-122"/>
                <a:cs typeface="华文黑体" pitchFamily="2" charset="-122"/>
              </a:rPr>
              <a:t>java</a:t>
            </a:r>
            <a:r>
              <a:rPr lang="zh-CN" altLang="en-US" sz="1500">
                <a:solidFill>
                  <a:schemeClr val="bg1"/>
                </a:solidFill>
                <a:latin typeface="华文黑体" pitchFamily="2" charset="-122"/>
                <a:ea typeface="华文黑体" pitchFamily="2" charset="-122"/>
                <a:cs typeface="华文黑体" pitchFamily="2" charset="-122"/>
              </a:rPr>
              <a:t>代码</a:t>
            </a:r>
            <a:endParaRPr lang="en-US" altLang="zh-CN" sz="1500">
              <a:solidFill>
                <a:schemeClr val="bg1"/>
              </a:solidFill>
              <a:latin typeface="华文黑体" pitchFamily="2" charset="-122"/>
              <a:ea typeface="华文黑体" pitchFamily="2" charset="-122"/>
              <a:cs typeface="华文黑体" pitchFamily="2" charset="-122"/>
            </a:endParaRPr>
          </a:p>
          <a:p>
            <a:pPr algn="ctr"/>
            <a:endParaRPr lang="en-US" altLang="zh-CN" sz="450">
              <a:solidFill>
                <a:schemeClr val="bg1"/>
              </a:solidFill>
              <a:latin typeface="华文黑体" pitchFamily="2" charset="-122"/>
              <a:ea typeface="华文黑体" pitchFamily="2" charset="-122"/>
              <a:cs typeface="华文黑体" pitchFamily="2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代码：          </a:t>
            </a:r>
            <a:r>
              <a:rPr 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8004</a:t>
            </a: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华文黑体" pitchFamily="2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注释：          </a:t>
            </a:r>
            <a:r>
              <a:rPr lang="en-US" altLang="zh-CN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1555</a:t>
            </a: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华文黑体" pitchFamily="2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空行：          </a:t>
            </a:r>
            <a:r>
              <a:rPr lang="en-US" altLang="zh-CN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2232</a:t>
            </a: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华文黑体" pitchFamily="2" charset="-122"/>
            </a:endParaRPr>
          </a:p>
          <a:p>
            <a:pPr algn="ctr"/>
            <a:r>
              <a:rPr lang="en-US" altLang="zh-CN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代码//注释</a:t>
            </a:r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：   </a:t>
            </a:r>
            <a:r>
              <a:rPr lang="en-US" altLang="zh-CN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63</a:t>
            </a: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华文黑体" pitchFamily="2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总行数：    </a:t>
            </a:r>
            <a:r>
              <a:rPr lang="en-US" altLang="zh-CN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11856</a:t>
            </a: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华文黑体" pitchFamily="2" charset="-122"/>
            </a:endParaRPr>
          </a:p>
        </p:txBody>
      </p:sp>
      <p:sp>
        <p:nvSpPr>
          <p:cNvPr id="19" name="TextBox 92"/>
          <p:cNvSpPr txBox="1"/>
          <p:nvPr/>
        </p:nvSpPr>
        <p:spPr>
          <a:xfrm>
            <a:off x="3021550" y="3271056"/>
            <a:ext cx="1282700" cy="131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华文黑体" pitchFamily="2" charset="-122"/>
                <a:ea typeface="华文黑体" pitchFamily="2" charset="-122"/>
                <a:cs typeface="华文黑体" pitchFamily="2" charset="-122"/>
                <a:sym typeface="+mn-ea"/>
              </a:rPr>
              <a:t>jsp</a:t>
            </a:r>
            <a:r>
              <a:rPr lang="zh-CN" altLang="en-US" sz="1500">
                <a:solidFill>
                  <a:schemeClr val="bg1"/>
                </a:solidFill>
                <a:latin typeface="华文黑体" pitchFamily="2" charset="-122"/>
                <a:ea typeface="华文黑体" pitchFamily="2" charset="-122"/>
                <a:cs typeface="华文黑体" pitchFamily="2" charset="-122"/>
                <a:sym typeface="+mn-ea"/>
              </a:rPr>
              <a:t>代码</a:t>
            </a:r>
            <a:endParaRPr lang="en-US" altLang="zh-CN" sz="1500">
              <a:solidFill>
                <a:schemeClr val="bg1"/>
              </a:solidFill>
              <a:latin typeface="华文黑体" pitchFamily="2" charset="-122"/>
              <a:ea typeface="华文黑体" pitchFamily="2" charset="-122"/>
              <a:cs typeface="华文黑体" pitchFamily="2" charset="-122"/>
            </a:endParaRPr>
          </a:p>
          <a:p>
            <a:pPr algn="ctr"/>
            <a:endParaRPr lang="en-US" altLang="zh-CN" sz="450">
              <a:solidFill>
                <a:schemeClr val="bg1"/>
              </a:solidFill>
              <a:latin typeface="华文黑体" pitchFamily="2" charset="-122"/>
              <a:ea typeface="华文黑体" pitchFamily="2" charset="-122"/>
              <a:cs typeface="华文黑体" pitchFamily="2" charset="-122"/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代码：           </a:t>
            </a:r>
            <a:endParaRPr lang="zh-CN" altLang="en-US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华文黑体" pitchFamily="2" charset="-122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注释：          </a:t>
            </a:r>
            <a:endParaRPr lang="zh-CN" altLang="en-US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华文黑体" pitchFamily="2" charset="-122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空行：         </a:t>
            </a: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华文黑体" pitchFamily="2" charset="-122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代码//注释</a:t>
            </a:r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：  </a:t>
            </a: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华文黑体" pitchFamily="2" charset="-122"/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总行数：    </a:t>
            </a:r>
            <a:r>
              <a:rPr lang="en-US" altLang="zh-CN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9317</a:t>
            </a:r>
            <a:endParaRPr lang="zh-CN" altLang="en-US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华文黑体" pitchFamily="2" charset="-122"/>
            </a:endParaRPr>
          </a:p>
        </p:txBody>
      </p:sp>
      <p:sp>
        <p:nvSpPr>
          <p:cNvPr id="20" name="TextBox 93"/>
          <p:cNvSpPr txBox="1"/>
          <p:nvPr/>
        </p:nvSpPr>
        <p:spPr>
          <a:xfrm>
            <a:off x="4804509" y="3271057"/>
            <a:ext cx="1353185" cy="131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华文黑体" pitchFamily="2" charset="-122"/>
                <a:ea typeface="华文黑体" pitchFamily="2" charset="-122"/>
                <a:cs typeface="华文黑体" pitchFamily="2" charset="-122"/>
                <a:sym typeface="+mn-ea"/>
              </a:rPr>
              <a:t>xml</a:t>
            </a:r>
            <a:r>
              <a:rPr lang="zh-CN" altLang="en-US" sz="1500">
                <a:solidFill>
                  <a:schemeClr val="bg1"/>
                </a:solidFill>
                <a:latin typeface="华文黑体" pitchFamily="2" charset="-122"/>
                <a:ea typeface="华文黑体" pitchFamily="2" charset="-122"/>
                <a:cs typeface="华文黑体" pitchFamily="2" charset="-122"/>
                <a:sym typeface="+mn-ea"/>
              </a:rPr>
              <a:t>代码</a:t>
            </a:r>
            <a:endParaRPr lang="en-US" altLang="zh-CN" sz="1500">
              <a:solidFill>
                <a:schemeClr val="bg1"/>
              </a:solidFill>
              <a:latin typeface="华文黑体" pitchFamily="2" charset="-122"/>
              <a:ea typeface="华文黑体" pitchFamily="2" charset="-122"/>
              <a:cs typeface="华文黑体" pitchFamily="2" charset="-122"/>
            </a:endParaRPr>
          </a:p>
          <a:p>
            <a:pPr algn="ctr"/>
            <a:endParaRPr lang="en-US" altLang="zh-CN" sz="450">
              <a:solidFill>
                <a:schemeClr val="bg1"/>
              </a:solidFill>
              <a:latin typeface="华文黑体" pitchFamily="2" charset="-122"/>
              <a:ea typeface="华文黑体" pitchFamily="2" charset="-122"/>
              <a:cs typeface="华文黑体" pitchFamily="2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代码：            </a:t>
            </a:r>
            <a:r>
              <a:rPr 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583</a:t>
            </a: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华文黑体" pitchFamily="2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注释：              </a:t>
            </a:r>
            <a:r>
              <a:rPr lang="en-US" altLang="zh-CN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71</a:t>
            </a: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华文黑体" pitchFamily="2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空行：              </a:t>
            </a:r>
            <a:r>
              <a:rPr 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25</a:t>
            </a: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华文黑体" pitchFamily="2" charset="-122"/>
            </a:endParaRPr>
          </a:p>
          <a:p>
            <a:pPr algn="ctr"/>
            <a:r>
              <a:rPr lang="en-US" altLang="zh-CN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代码//注释</a:t>
            </a:r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：     </a:t>
            </a:r>
            <a:r>
              <a:rPr lang="en-US" altLang="zh-CN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2</a:t>
            </a: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华文黑体" pitchFamily="2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总行数：        </a:t>
            </a:r>
            <a:r>
              <a:rPr lang="en-US" altLang="zh-CN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618</a:t>
            </a:r>
            <a:endParaRPr lang="zh-CN" altLang="en-US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华文黑体" pitchFamily="2" charset="-122"/>
            </a:endParaRPr>
          </a:p>
        </p:txBody>
      </p:sp>
      <p:sp>
        <p:nvSpPr>
          <p:cNvPr id="21" name="TextBox 94"/>
          <p:cNvSpPr txBox="1"/>
          <p:nvPr/>
        </p:nvSpPr>
        <p:spPr>
          <a:xfrm>
            <a:off x="6541113" y="3271056"/>
            <a:ext cx="1516380" cy="131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华文黑体" pitchFamily="2" charset="-122"/>
                <a:ea typeface="华文黑体" pitchFamily="2" charset="-122"/>
                <a:cs typeface="华文黑体" pitchFamily="2" charset="-122"/>
                <a:sym typeface="+mn-ea"/>
              </a:rPr>
              <a:t>properties</a:t>
            </a:r>
            <a:r>
              <a:rPr lang="zh-CN" altLang="en-US" sz="1500">
                <a:solidFill>
                  <a:schemeClr val="bg1"/>
                </a:solidFill>
                <a:latin typeface="华文黑体" pitchFamily="2" charset="-122"/>
                <a:ea typeface="华文黑体" pitchFamily="2" charset="-122"/>
                <a:cs typeface="华文黑体" pitchFamily="2" charset="-122"/>
                <a:sym typeface="+mn-ea"/>
              </a:rPr>
              <a:t>代码</a:t>
            </a:r>
            <a:endParaRPr lang="en-US" altLang="zh-CN" sz="1500">
              <a:solidFill>
                <a:schemeClr val="bg1"/>
              </a:solidFill>
              <a:latin typeface="华文黑体" pitchFamily="2" charset="-122"/>
              <a:ea typeface="华文黑体" pitchFamily="2" charset="-122"/>
              <a:cs typeface="华文黑体" pitchFamily="2" charset="-122"/>
            </a:endParaRPr>
          </a:p>
          <a:p>
            <a:pPr algn="ctr"/>
            <a:endParaRPr lang="en-US" altLang="zh-CN" sz="450">
              <a:solidFill>
                <a:schemeClr val="bg1"/>
              </a:solidFill>
              <a:latin typeface="华文黑体" pitchFamily="2" charset="-122"/>
              <a:ea typeface="华文黑体" pitchFamily="2" charset="-122"/>
              <a:cs typeface="华文黑体" pitchFamily="2" charset="-122"/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代码：              </a:t>
            </a:r>
            <a:r>
              <a:rPr 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59</a:t>
            </a: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华文黑体" pitchFamily="2" charset="-122"/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注释：                </a:t>
            </a:r>
            <a:r>
              <a:rPr lang="en-US" altLang="zh-CN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6</a:t>
            </a: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华文黑体" pitchFamily="2" charset="-122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空行：                </a:t>
            </a:r>
            <a:r>
              <a:rPr 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6</a:t>
            </a: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华文黑体" pitchFamily="2" charset="-122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代码//注释</a:t>
            </a:r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：     </a:t>
            </a:r>
            <a:r>
              <a:rPr lang="en-US" altLang="zh-CN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0</a:t>
            </a: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华文黑体" pitchFamily="2" charset="-122"/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总行数：           </a:t>
            </a:r>
            <a:r>
              <a:rPr 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  <a:sym typeface="+mn-ea"/>
              </a:rPr>
              <a:t>71</a:t>
            </a:r>
            <a:endParaRPr lang="en-US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华文黑体" pitchFamily="2" charset="-122"/>
            </a:endParaRPr>
          </a:p>
        </p:txBody>
      </p:sp>
      <p:sp>
        <p:nvSpPr>
          <p:cNvPr id="2" name="Freeform 178"/>
          <p:cNvSpPr>
            <a:spLocks noEditPoints="1"/>
          </p:cNvSpPr>
          <p:nvPr/>
        </p:nvSpPr>
        <p:spPr bwMode="auto">
          <a:xfrm>
            <a:off x="257556" y="185794"/>
            <a:ext cx="467231" cy="351902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ldLvl="0" animBg="1"/>
      <p:bldP spid="12" grpId="0" animBg="1"/>
      <p:bldP spid="13" grpId="0" bldLvl="0" animBg="1"/>
      <p:bldP spid="14" grpId="0" bldLvl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675</Words>
  <Application>WPS 演示</Application>
  <PresentationFormat>全屏显示(16:9)</PresentationFormat>
  <Paragraphs>101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宋体</vt:lpstr>
      <vt:lpstr>Wingdings</vt:lpstr>
      <vt:lpstr>汉仪大黑简</vt:lpstr>
      <vt:lpstr>微软雅黑</vt:lpstr>
      <vt:lpstr>Calibri</vt:lpstr>
      <vt:lpstr>方正兰亭粗黑简体</vt:lpstr>
      <vt:lpstr>造字工房悦黑演示版细体</vt:lpstr>
      <vt:lpstr>Impact</vt:lpstr>
      <vt:lpstr>华文细黑</vt:lpstr>
      <vt:lpstr>HelveticaNeueLT Pro 35 Th</vt:lpstr>
      <vt:lpstr>华文黑体</vt:lpstr>
      <vt:lpstr>黑体</vt:lpstr>
      <vt:lpstr>Arial Unicode MS</vt:lpstr>
      <vt:lpstr>Calibri Light</vt:lpstr>
      <vt:lpstr>Segoe Print</vt:lpstr>
      <vt:lpstr>第一PPT，www.1ppt.com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星空</dc:title>
  <dc:creator>第一PPT</dc:creator>
  <cp:keywords>www.1ppt.com</cp:keywords>
  <dc:description>www.1ppt.com</dc:description>
  <cp:lastModifiedBy>昭奚旧草</cp:lastModifiedBy>
  <cp:revision>34</cp:revision>
  <dcterms:created xsi:type="dcterms:W3CDTF">2016-12-25T08:48:00Z</dcterms:created>
  <dcterms:modified xsi:type="dcterms:W3CDTF">2019-02-20T04:24:01Z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