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FF"/>
    <a:srgbClr val="357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43F5-0E7C-54C8-E0A4-180D161A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777F-2DAD-903F-B86A-FF5665DB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FE09-569E-1981-E811-DF97F1A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8DF1-7C91-FB2E-D34A-A9B31353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9BA3-6050-2D33-8AD0-3E0C6C01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049-63BD-CA84-0CAC-0411F50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F889-ACD9-754C-0B50-2B7FD001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A5C3-DB70-E0BB-9517-B52B455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209E-58EC-B2C7-517A-54E94109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ED53-CCD8-EA15-BA05-D1EA9270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2271E-19DD-22CE-D584-FEC520E5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85542-A42F-A80C-FAB1-1BED20F7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675E-9AB4-23CE-B857-2D47AF76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2828-52D7-4EB7-46D7-00291769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109F-4EA0-5591-A253-1E6793A2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2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62CD-A250-0C5D-4428-11EB55F3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D6C7-0163-F3A1-E7F3-1296D852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EF67-ED5A-573A-A30F-354EAB82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D582-A494-4F63-35D8-5AB4DB0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A251-B880-0B3C-EC4B-2C88F9DE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9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B7FE-5A54-A34A-C07A-1D844323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69BD-1ABF-6CD6-5A3E-6265D663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038A-F140-2824-4EB5-2C31034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81BB-992E-0A88-E9B7-85C8CE2A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265D-9EEF-17E7-FEFB-9E0929AC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961D-17E5-9AE6-2FD6-0ADBD28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5DF1-61D5-F97D-D0BE-862719A36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0258-71F9-6A8C-09A4-4F050C76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98B9-DCBF-1D57-7863-26F81394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67996-05F7-C5CC-7B3B-EC34B90A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FD8C-747E-CCC1-840F-3B41094F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0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502-50D1-D27E-625E-B6CAF213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4C21-6CA7-B28B-D51C-3AECFC92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D5CC-6D0E-C042-B636-6FCA7070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72B2C-1DA9-501A-34B7-B426D61F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944B8-0F0B-C7E1-E5EF-DB69A8AF7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088FD-EB37-731B-592B-02711183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FFA22-12A7-42D7-7A15-CFF0264A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AB6A-A33E-4BF3-494D-61F686F5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98E9-5194-605A-83A3-3C90D733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3A0F-EEE0-7A7D-BD54-68AAFABE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0A27-768B-FE68-F8D9-A85B5524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A262-A5B3-4594-078F-914E72F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E3C65-B1C7-23D7-5251-123405D8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4D043-006A-DEE4-886A-3DF6FFB8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C8F8-3A14-9D39-B4E2-547AFEFF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FD6-6B07-7C05-AC32-928670A9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8B9A-A198-6319-D1B3-EE643145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8576-DE56-A859-94F7-C22A28A21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F90A-24BF-1C71-E107-5FFF88E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89F1-4725-5304-05FA-F6BE600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B643-B696-8277-5E76-20A66872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E8EE-DAF8-207A-6CEC-A308A723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6E01-67AB-BA88-8E42-EC3D29AA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0D24-1634-CB30-CB0C-B089A16D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81AF1-8921-8FD5-8070-37F97B9D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B8321-BC89-EB23-B9D4-A39797D6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7884-0217-3031-F5ED-07CAC307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E3907-C45F-EEDC-8ED4-E56BC49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4598-E460-96DF-B9E1-193C1D3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31F6-1113-4802-A8CF-3348E1D7C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304B-7761-4895-89B0-EC3FCF40BF2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9F29-4BDB-04AE-B6D3-D0ADAF68B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3650-D7CC-D80D-C71B-30801EB20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2DC-E848-45F5-AB18-3723D5F72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8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173E2-8EBE-E670-A7B3-88570B17EB89}"/>
              </a:ext>
            </a:extLst>
          </p:cNvPr>
          <p:cNvSpPr txBox="1"/>
          <p:nvPr/>
        </p:nvSpPr>
        <p:spPr>
          <a:xfrm>
            <a:off x="3727940" y="24228"/>
            <a:ext cx="605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GE_CCD-C@445eV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弹性峰拟合算法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A04F2-3EC8-F09A-F948-C49CE1AE5224}"/>
              </a:ext>
            </a:extLst>
          </p:cNvPr>
          <p:cNvCxnSpPr/>
          <p:nvPr/>
        </p:nvCxnSpPr>
        <p:spPr>
          <a:xfrm>
            <a:off x="351693" y="807502"/>
            <a:ext cx="3376246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564EA-92D3-9299-3695-7A82A15A457F}"/>
              </a:ext>
            </a:extLst>
          </p:cNvPr>
          <p:cNvSpPr/>
          <p:nvPr/>
        </p:nvSpPr>
        <p:spPr>
          <a:xfrm>
            <a:off x="1010675" y="1031130"/>
            <a:ext cx="1575881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原始数据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B45D7-790D-EAEE-DDBF-23C8125D0F36}"/>
              </a:ext>
            </a:extLst>
          </p:cNvPr>
          <p:cNvSpPr txBox="1"/>
          <p:nvPr/>
        </p:nvSpPr>
        <p:spPr>
          <a:xfrm>
            <a:off x="906859" y="1864062"/>
            <a:ext cx="25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2052*2048 16bit Data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EB9AA-6385-6E7E-9219-4E06B1B931EB}"/>
              </a:ext>
            </a:extLst>
          </p:cNvPr>
          <p:cNvSpPr txBox="1"/>
          <p:nvPr/>
        </p:nvSpPr>
        <p:spPr>
          <a:xfrm>
            <a:off x="1010675" y="2241631"/>
            <a:ext cx="2564851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每列：</a:t>
            </a:r>
            <a:r>
              <a:rPr lang="en-US" altLang="zh-CN" dirty="0"/>
              <a:t>2052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zh-CN" altLang="en-US" dirty="0"/>
              <a:t>每行：</a:t>
            </a:r>
            <a:r>
              <a:rPr lang="en-US" altLang="zh-CN" dirty="0"/>
              <a:t>2048</a:t>
            </a:r>
            <a:r>
              <a:rPr lang="zh-CN" altLang="en-US" dirty="0"/>
              <a:t>像素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(16bit)</a:t>
            </a:r>
            <a:r>
              <a:rPr lang="zh-CN" altLang="en-US" dirty="0"/>
              <a:t>：</a:t>
            </a:r>
            <a:r>
              <a:rPr lang="en-US" altLang="zh-CN" dirty="0"/>
              <a:t>0-65535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FB613-B40C-931E-32F0-8E898B4B4076}"/>
              </a:ext>
            </a:extLst>
          </p:cNvPr>
          <p:cNvSpPr txBox="1"/>
          <p:nvPr/>
        </p:nvSpPr>
        <p:spPr>
          <a:xfrm>
            <a:off x="24774" y="3173101"/>
            <a:ext cx="391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目前测得的数据点范围：</a:t>
            </a:r>
            <a:r>
              <a:rPr lang="en-US" altLang="zh-CN" dirty="0"/>
              <a:t>1200-1400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BF8C6-4086-456F-84DA-1AA0F3CCB9F4}"/>
              </a:ext>
            </a:extLst>
          </p:cNvPr>
          <p:cNvSpPr txBox="1"/>
          <p:nvPr/>
        </p:nvSpPr>
        <p:spPr>
          <a:xfrm>
            <a:off x="1626950" y="6483489"/>
            <a:ext cx="12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</a:t>
            </a:r>
            <a:r>
              <a:rPr lang="zh-CN" altLang="en-US" sz="1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380A9-7B2F-8444-96DA-E2DD45263359}"/>
              </a:ext>
            </a:extLst>
          </p:cNvPr>
          <p:cNvSpPr/>
          <p:nvPr/>
        </p:nvSpPr>
        <p:spPr>
          <a:xfrm>
            <a:off x="4442298" y="1031130"/>
            <a:ext cx="1575881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截取弹性峰附近区域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76E80-4A3B-7258-7746-A0A3F1781AC3}"/>
              </a:ext>
            </a:extLst>
          </p:cNvPr>
          <p:cNvSpPr txBox="1"/>
          <p:nvPr/>
        </p:nvSpPr>
        <p:spPr>
          <a:xfrm>
            <a:off x="3824234" y="2158939"/>
            <a:ext cx="3180944" cy="646331"/>
          </a:xfrm>
          <a:prstGeom prst="rect">
            <a:avLst/>
          </a:prstGeom>
          <a:noFill/>
          <a:ln w="158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截取弹性峰中心两边各</a:t>
            </a:r>
            <a:r>
              <a:rPr lang="en-US" altLang="zh-CN" dirty="0"/>
              <a:t>100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区域大小：</a:t>
            </a:r>
            <a:r>
              <a:rPr lang="en-US" altLang="zh-CN" dirty="0"/>
              <a:t>2052*400 pixels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0340B-142D-6D97-7348-182B9229F221}"/>
              </a:ext>
            </a:extLst>
          </p:cNvPr>
          <p:cNvSpPr txBox="1"/>
          <p:nvPr/>
        </p:nvSpPr>
        <p:spPr>
          <a:xfrm>
            <a:off x="845336" y="262918"/>
            <a:ext cx="2388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图像预处理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9AC4C3-2CD0-493D-8F38-A4DF01D2CFA8}"/>
              </a:ext>
            </a:extLst>
          </p:cNvPr>
          <p:cNvSpPr/>
          <p:nvPr/>
        </p:nvSpPr>
        <p:spPr>
          <a:xfrm>
            <a:off x="7253886" y="1031130"/>
            <a:ext cx="1756398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中值滤波降噪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FC1ECE-EF42-38DF-19E5-93D274B9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18" y="3577128"/>
            <a:ext cx="3003492" cy="28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145EAB-B2DD-E3E5-96B1-C4D1B9F81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0"/>
          <a:stretch/>
        </p:blipFill>
        <p:spPr>
          <a:xfrm>
            <a:off x="3643031" y="2859933"/>
            <a:ext cx="7956069" cy="39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074D566-8310-672A-0822-51C245CE7F6F}"/>
              </a:ext>
            </a:extLst>
          </p:cNvPr>
          <p:cNvSpPr txBox="1"/>
          <p:nvPr/>
        </p:nvSpPr>
        <p:spPr>
          <a:xfrm>
            <a:off x="7089967" y="1780296"/>
            <a:ext cx="2411839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中值滤波：像素点周围</a:t>
            </a:r>
            <a:r>
              <a:rPr lang="en-US" altLang="zh-CN" dirty="0"/>
              <a:t>3*3</a:t>
            </a:r>
            <a:r>
              <a:rPr lang="zh-CN" altLang="en-US" dirty="0"/>
              <a:t>的共</a:t>
            </a:r>
            <a:r>
              <a:rPr lang="en-US" altLang="zh-CN" dirty="0"/>
              <a:t>9</a:t>
            </a:r>
            <a:r>
              <a:rPr lang="zh-CN" altLang="en-US" dirty="0"/>
              <a:t>个像素的数值按数值大小排序修改为中间值。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BC96C1-6D27-DA4F-7D85-0E2C81BD1FF6}"/>
              </a:ext>
            </a:extLst>
          </p:cNvPr>
          <p:cNvSpPr/>
          <p:nvPr/>
        </p:nvSpPr>
        <p:spPr>
          <a:xfrm>
            <a:off x="9921741" y="1031130"/>
            <a:ext cx="1756398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线性背底扣除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34A59-850E-F1CB-0E73-2B381B6DAAA1}"/>
              </a:ext>
            </a:extLst>
          </p:cNvPr>
          <p:cNvSpPr txBox="1"/>
          <p:nvPr/>
        </p:nvSpPr>
        <p:spPr>
          <a:xfrm>
            <a:off x="9780162" y="1780296"/>
            <a:ext cx="2411839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每一列</a:t>
            </a:r>
            <a:r>
              <a:rPr lang="en-US" altLang="zh-CN" dirty="0"/>
              <a:t>400</a:t>
            </a:r>
            <a:r>
              <a:rPr lang="zh-CN" altLang="en-US" dirty="0"/>
              <a:t>个像素点数据，按照线性关系扣除背底，弹性峰两边拉平到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BC7C3-369D-DD3D-BC03-AC2690A88574}"/>
              </a:ext>
            </a:extLst>
          </p:cNvPr>
          <p:cNvSpPr txBox="1"/>
          <p:nvPr/>
        </p:nvSpPr>
        <p:spPr>
          <a:xfrm>
            <a:off x="4581727" y="4355206"/>
            <a:ext cx="1297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截取数据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DDF405-8E1F-3548-60A1-B9EEDF63B384}"/>
              </a:ext>
            </a:extLst>
          </p:cNvPr>
          <p:cNvSpPr txBox="1"/>
          <p:nvPr/>
        </p:nvSpPr>
        <p:spPr>
          <a:xfrm>
            <a:off x="7253886" y="4359739"/>
            <a:ext cx="140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中值滤波后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A61D37-D31E-E78F-8A78-A82F81B09008}"/>
              </a:ext>
            </a:extLst>
          </p:cNvPr>
          <p:cNvSpPr txBox="1"/>
          <p:nvPr/>
        </p:nvSpPr>
        <p:spPr>
          <a:xfrm>
            <a:off x="9663972" y="4359739"/>
            <a:ext cx="181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线性背底扣除</a:t>
            </a:r>
            <a:r>
              <a:rPr lang="zh-CN" altLang="en-US" sz="1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6E08FA2-34CE-7678-1535-11BB3A632E93}"/>
              </a:ext>
            </a:extLst>
          </p:cNvPr>
          <p:cNvSpPr/>
          <p:nvPr/>
        </p:nvSpPr>
        <p:spPr>
          <a:xfrm>
            <a:off x="2745486" y="1283560"/>
            <a:ext cx="1452447" cy="201919"/>
          </a:xfrm>
          <a:prstGeom prst="rightArrow">
            <a:avLst/>
          </a:prstGeom>
          <a:solidFill>
            <a:srgbClr val="00B0F0"/>
          </a:solidFill>
          <a:ln w="1143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FD03254-04E4-B749-70C4-7AA270C1B218}"/>
              </a:ext>
            </a:extLst>
          </p:cNvPr>
          <p:cNvSpPr/>
          <p:nvPr/>
        </p:nvSpPr>
        <p:spPr>
          <a:xfrm>
            <a:off x="6173823" y="1260272"/>
            <a:ext cx="980581" cy="193468"/>
          </a:xfrm>
          <a:prstGeom prst="rightArrow">
            <a:avLst/>
          </a:prstGeom>
          <a:solidFill>
            <a:srgbClr val="00B0F0"/>
          </a:solidFill>
          <a:ln w="1143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EF7EE47-7D1A-3F86-CCE7-FD457A61CC0C}"/>
              </a:ext>
            </a:extLst>
          </p:cNvPr>
          <p:cNvSpPr/>
          <p:nvPr/>
        </p:nvSpPr>
        <p:spPr>
          <a:xfrm>
            <a:off x="9124728" y="1276578"/>
            <a:ext cx="682569" cy="186399"/>
          </a:xfrm>
          <a:prstGeom prst="rightArrow">
            <a:avLst/>
          </a:prstGeom>
          <a:solidFill>
            <a:srgbClr val="00B0F0"/>
          </a:solidFill>
          <a:ln w="1143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43A0F-7705-7A05-187F-CB392A53EC1A}"/>
              </a:ext>
            </a:extLst>
          </p:cNvPr>
          <p:cNvSpPr txBox="1"/>
          <p:nvPr/>
        </p:nvSpPr>
        <p:spPr>
          <a:xfrm>
            <a:off x="11447306" y="4086532"/>
            <a:ext cx="461665" cy="1311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分布直方图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45979-124B-37A1-9B0C-784BA7890CAB}"/>
              </a:ext>
            </a:extLst>
          </p:cNvPr>
          <p:cNvSpPr txBox="1"/>
          <p:nvPr/>
        </p:nvSpPr>
        <p:spPr>
          <a:xfrm>
            <a:off x="11482910" y="5446314"/>
            <a:ext cx="461665" cy="1345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所有行叠加</a:t>
            </a:r>
          </a:p>
        </p:txBody>
      </p:sp>
    </p:spTree>
    <p:extLst>
      <p:ext uri="{BB962C8B-B14F-4D97-AF65-F5344CB8AC3E}">
        <p14:creationId xmlns:p14="http://schemas.microsoft.com/office/powerpoint/2010/main" val="38894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7CD8B-8256-4159-2FFD-006DAAA740F0}"/>
              </a:ext>
            </a:extLst>
          </p:cNvPr>
          <p:cNvSpPr txBox="1"/>
          <p:nvPr/>
        </p:nvSpPr>
        <p:spPr>
          <a:xfrm>
            <a:off x="3727940" y="24228"/>
            <a:ext cx="605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GE_CCD-C@445eV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弹性峰拟合算法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333FE-837D-FFDB-E490-01AD6A360FCA}"/>
              </a:ext>
            </a:extLst>
          </p:cNvPr>
          <p:cNvCxnSpPr/>
          <p:nvPr/>
        </p:nvCxnSpPr>
        <p:spPr>
          <a:xfrm>
            <a:off x="267858" y="609003"/>
            <a:ext cx="3376246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10CCF5-80E9-47AB-C273-51D3CC9692F1}"/>
              </a:ext>
            </a:extLst>
          </p:cNvPr>
          <p:cNvSpPr/>
          <p:nvPr/>
        </p:nvSpPr>
        <p:spPr>
          <a:xfrm>
            <a:off x="513861" y="687469"/>
            <a:ext cx="1756398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预处理后数据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8A3ED-43F5-17BB-C236-4E638D3EB8C8}"/>
              </a:ext>
            </a:extLst>
          </p:cNvPr>
          <p:cNvSpPr txBox="1"/>
          <p:nvPr/>
        </p:nvSpPr>
        <p:spPr>
          <a:xfrm>
            <a:off x="351693" y="90983"/>
            <a:ext cx="2388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弹性峰偏移估算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B50FAD4-9FDE-B46C-68D6-10CC55996D8A}"/>
              </a:ext>
            </a:extLst>
          </p:cNvPr>
          <p:cNvSpPr/>
          <p:nvPr/>
        </p:nvSpPr>
        <p:spPr>
          <a:xfrm>
            <a:off x="4610123" y="945747"/>
            <a:ext cx="1452447" cy="201919"/>
          </a:xfrm>
          <a:prstGeom prst="rightArrow">
            <a:avLst/>
          </a:prstGeom>
          <a:solidFill>
            <a:srgbClr val="00B0F0"/>
          </a:solidFill>
          <a:ln w="1143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B8E6530-E867-A026-BABB-2780A11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95" y="1753230"/>
            <a:ext cx="6746331" cy="1116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8691A3-2517-79E2-5E12-7F46CEEE3306}"/>
                  </a:ext>
                </a:extLst>
              </p:cNvPr>
              <p:cNvSpPr txBox="1"/>
              <p:nvPr/>
            </p:nvSpPr>
            <p:spPr>
              <a:xfrm>
                <a:off x="377992" y="3796942"/>
                <a:ext cx="44165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h𝑖𝑓𝑡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𝑝𝑖𝑥𝑒𝑙𝑠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bx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8691A3-2517-79E2-5E12-7F46CEEE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" y="3796942"/>
                <a:ext cx="44165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610D69D-9F27-2D32-D967-1ECF50C5BDA4}"/>
              </a:ext>
            </a:extLst>
          </p:cNvPr>
          <p:cNvSpPr txBox="1"/>
          <p:nvPr/>
        </p:nvSpPr>
        <p:spPr>
          <a:xfrm>
            <a:off x="232664" y="4339819"/>
            <a:ext cx="582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x</a:t>
            </a:r>
            <a:r>
              <a:rPr lang="zh-CN" altLang="en-US" dirty="0">
                <a:solidFill>
                  <a:srgbClr val="FF6600"/>
                </a:solidFill>
              </a:rPr>
              <a:t>为每一列（</a:t>
            </a:r>
            <a:r>
              <a:rPr lang="en-US" altLang="zh-CN" dirty="0">
                <a:solidFill>
                  <a:srgbClr val="FF6600"/>
                </a:solidFill>
              </a:rPr>
              <a:t>400</a:t>
            </a:r>
            <a:r>
              <a:rPr lang="zh-CN" altLang="en-US" dirty="0">
                <a:solidFill>
                  <a:srgbClr val="FF6600"/>
                </a:solidFill>
              </a:rPr>
              <a:t>个像素）所在的</a:t>
            </a:r>
            <a:r>
              <a:rPr lang="en-US" altLang="zh-CN" dirty="0">
                <a:solidFill>
                  <a:srgbClr val="FF6600"/>
                </a:solidFill>
              </a:rPr>
              <a:t>x</a:t>
            </a:r>
            <a:r>
              <a:rPr lang="zh-CN" altLang="en-US" dirty="0">
                <a:solidFill>
                  <a:srgbClr val="FF6600"/>
                </a:solidFill>
              </a:rPr>
              <a:t>位置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06979D-20A1-7F1D-C558-458EB1D844FC}"/>
              </a:ext>
            </a:extLst>
          </p:cNvPr>
          <p:cNvSpPr txBox="1"/>
          <p:nvPr/>
        </p:nvSpPr>
        <p:spPr>
          <a:xfrm>
            <a:off x="190390" y="4832423"/>
            <a:ext cx="86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</a:rPr>
              <a:t>参数的物理含义：</a:t>
            </a:r>
            <a:endParaRPr lang="en-US" altLang="zh-CN" dirty="0">
              <a:solidFill>
                <a:srgbClr val="FF66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6600"/>
                </a:solidFill>
              </a:rPr>
              <a:t>a</a:t>
            </a:r>
            <a:r>
              <a:rPr lang="zh-CN" altLang="en-US" dirty="0">
                <a:solidFill>
                  <a:srgbClr val="FF6600"/>
                </a:solidFill>
              </a:rPr>
              <a:t>代表弹性峰整体沿着</a:t>
            </a:r>
            <a:r>
              <a:rPr lang="en-US" altLang="zh-CN" dirty="0">
                <a:solidFill>
                  <a:srgbClr val="FF6600"/>
                </a:solidFill>
              </a:rPr>
              <a:t>y</a:t>
            </a:r>
            <a:r>
              <a:rPr lang="zh-CN" altLang="en-US" dirty="0">
                <a:solidFill>
                  <a:srgbClr val="FF6600"/>
                </a:solidFill>
              </a:rPr>
              <a:t>方向平移，因为已经置于中心</a:t>
            </a:r>
            <a:r>
              <a:rPr lang="en-US" altLang="zh-CN" dirty="0">
                <a:solidFill>
                  <a:srgbClr val="FF6600"/>
                </a:solidFill>
              </a:rPr>
              <a:t>x=200</a:t>
            </a:r>
            <a:r>
              <a:rPr lang="zh-CN" altLang="en-US" dirty="0">
                <a:solidFill>
                  <a:srgbClr val="FF6600"/>
                </a:solidFill>
              </a:rPr>
              <a:t>位置，所以设置为</a:t>
            </a:r>
            <a:r>
              <a:rPr lang="en-US" altLang="zh-CN" dirty="0">
                <a:solidFill>
                  <a:srgbClr val="FF6600"/>
                </a:solidFill>
              </a:rPr>
              <a:t>0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6600"/>
                </a:solidFill>
              </a:rPr>
              <a:t>b</a:t>
            </a:r>
            <a:r>
              <a:rPr lang="zh-CN" altLang="en-US" dirty="0">
                <a:solidFill>
                  <a:srgbClr val="FF6600"/>
                </a:solidFill>
              </a:rPr>
              <a:t>代表弹性峰在每个</a:t>
            </a:r>
            <a:r>
              <a:rPr lang="en-US" altLang="zh-CN" dirty="0">
                <a:solidFill>
                  <a:srgbClr val="FF6600"/>
                </a:solidFill>
              </a:rPr>
              <a:t>x</a:t>
            </a:r>
            <a:r>
              <a:rPr lang="zh-CN" altLang="en-US" dirty="0">
                <a:solidFill>
                  <a:srgbClr val="FF6600"/>
                </a:solidFill>
              </a:rPr>
              <a:t>处线性平移，对应的谱线的倾斜</a:t>
            </a:r>
            <a:endParaRPr lang="en-US" altLang="zh-CN" dirty="0">
              <a:solidFill>
                <a:srgbClr val="FF66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6600"/>
                </a:solidFill>
              </a:rPr>
              <a:t>c</a:t>
            </a:r>
            <a:r>
              <a:rPr lang="zh-CN" altLang="en-US" dirty="0">
                <a:solidFill>
                  <a:srgbClr val="FF6600"/>
                </a:solidFill>
              </a:rPr>
              <a:t>代表弹性峰在每个</a:t>
            </a:r>
            <a:r>
              <a:rPr lang="en-US" altLang="zh-CN" dirty="0">
                <a:solidFill>
                  <a:srgbClr val="FF6600"/>
                </a:solidFill>
              </a:rPr>
              <a:t>x</a:t>
            </a:r>
            <a:r>
              <a:rPr lang="zh-CN" altLang="en-US" dirty="0">
                <a:solidFill>
                  <a:srgbClr val="FF6600"/>
                </a:solidFill>
              </a:rPr>
              <a:t>处按二次平移，对应与弯曲的弧度（与光栅常数相关</a:t>
            </a:r>
            <a:r>
              <a:rPr lang="en-US" altLang="zh-CN" dirty="0">
                <a:solidFill>
                  <a:srgbClr val="FF6600"/>
                </a:solidFill>
              </a:rPr>
              <a:t>~1e-7</a:t>
            </a:r>
            <a:r>
              <a:rPr lang="zh-CN" altLang="en-US" dirty="0">
                <a:solidFill>
                  <a:srgbClr val="FF6600"/>
                </a:solidFill>
              </a:rPr>
              <a:t>）</a:t>
            </a:r>
            <a:endParaRPr lang="en-US" altLang="zh-CN" dirty="0">
              <a:solidFill>
                <a:srgbClr val="FF6600"/>
              </a:solidFill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rgbClr val="FF66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F43C81-9FB7-B953-5FE0-56C5977F4A15}"/>
              </a:ext>
            </a:extLst>
          </p:cNvPr>
          <p:cNvGrpSpPr/>
          <p:nvPr/>
        </p:nvGrpSpPr>
        <p:grpSpPr>
          <a:xfrm>
            <a:off x="0" y="1480775"/>
            <a:ext cx="4858428" cy="2314898"/>
            <a:chOff x="6247531" y="1701356"/>
            <a:chExt cx="4858428" cy="23148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B57103-ED1E-392A-65E5-6C698E137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7531" y="1701356"/>
              <a:ext cx="4858428" cy="2314898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D291C-E7C5-433A-A350-76880005B9A5}"/>
                </a:ext>
              </a:extLst>
            </p:cNvPr>
            <p:cNvCxnSpPr/>
            <p:nvPr/>
          </p:nvCxnSpPr>
          <p:spPr>
            <a:xfrm>
              <a:off x="6754051" y="2432688"/>
              <a:ext cx="26234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0FEE16-16F5-2F5A-52C8-BD9CF4EEFC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95198" y="2951431"/>
              <a:ext cx="10800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13ABD8-1C38-422C-6CD3-C89A5C770BC5}"/>
                </a:ext>
              </a:extLst>
            </p:cNvPr>
            <p:cNvSpPr txBox="1"/>
            <p:nvPr/>
          </p:nvSpPr>
          <p:spPr>
            <a:xfrm>
              <a:off x="6418465" y="3110280"/>
              <a:ext cx="4245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5634C0-5B5E-9757-3288-4E14EF72565D}"/>
                </a:ext>
              </a:extLst>
            </p:cNvPr>
            <p:cNvSpPr txBox="1"/>
            <p:nvPr/>
          </p:nvSpPr>
          <p:spPr>
            <a:xfrm>
              <a:off x="8998982" y="2299180"/>
              <a:ext cx="42452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F43955-2BAE-439D-7E08-4C721A995268}"/>
              </a:ext>
            </a:extLst>
          </p:cNvPr>
          <p:cNvSpPr txBox="1"/>
          <p:nvPr/>
        </p:nvSpPr>
        <p:spPr>
          <a:xfrm>
            <a:off x="373252" y="1458959"/>
            <a:ext cx="457725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弹性峰在</a:t>
            </a:r>
            <a:r>
              <a:rPr lang="en-US" altLang="zh-CN" dirty="0"/>
              <a:t>CCD</a:t>
            </a:r>
            <a:r>
              <a:rPr lang="zh-CN" altLang="en-US" dirty="0"/>
              <a:t>幅面上分布满足二次曲线关系</a:t>
            </a:r>
            <a:endParaRPr lang="en-US" altLang="zh-C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D63191-E501-0A1F-96E3-BB7DAD63F372}"/>
              </a:ext>
            </a:extLst>
          </p:cNvPr>
          <p:cNvSpPr/>
          <p:nvPr/>
        </p:nvSpPr>
        <p:spPr>
          <a:xfrm>
            <a:off x="7131704" y="720830"/>
            <a:ext cx="1756398" cy="651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算法实现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DE7014-C362-B87E-E121-80C1CAD5D828}"/>
              </a:ext>
            </a:extLst>
          </p:cNvPr>
          <p:cNvSpPr txBox="1"/>
          <p:nvPr/>
        </p:nvSpPr>
        <p:spPr>
          <a:xfrm>
            <a:off x="5431502" y="1365025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基本函数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0A7C8-4A80-56CE-82CE-EBD3BF64A451}"/>
              </a:ext>
            </a:extLst>
          </p:cNvPr>
          <p:cNvSpPr txBox="1"/>
          <p:nvPr/>
        </p:nvSpPr>
        <p:spPr>
          <a:xfrm>
            <a:off x="5809155" y="3049759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基本函数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5C5A41-6835-AE97-2A7C-AB6FA0ECEDB4}"/>
              </a:ext>
            </a:extLst>
          </p:cNvPr>
          <p:cNvSpPr txBox="1"/>
          <p:nvPr/>
        </p:nvSpPr>
        <p:spPr>
          <a:xfrm>
            <a:off x="7206699" y="3429241"/>
            <a:ext cx="2411839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中值滤波：像素点周围</a:t>
            </a:r>
            <a:r>
              <a:rPr lang="en-US" altLang="zh-CN" dirty="0"/>
              <a:t>3*3</a:t>
            </a:r>
            <a:r>
              <a:rPr lang="zh-CN" altLang="en-US" dirty="0"/>
              <a:t>的共</a:t>
            </a:r>
            <a:r>
              <a:rPr lang="en-US" altLang="zh-CN" dirty="0"/>
              <a:t>9</a:t>
            </a:r>
            <a:r>
              <a:rPr lang="zh-CN" altLang="en-US" dirty="0"/>
              <a:t>个像素的数值按数值大小排序修改为中间值。</a:t>
            </a:r>
          </a:p>
        </p:txBody>
      </p:sp>
    </p:spTree>
    <p:extLst>
      <p:ext uri="{BB962C8B-B14F-4D97-AF65-F5344CB8AC3E}">
        <p14:creationId xmlns:p14="http://schemas.microsoft.com/office/powerpoint/2010/main" val="257886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D36B2-401A-90C5-C199-F1FC710E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0"/>
            <a:ext cx="12016902" cy="675950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90164E-724E-4BCA-99D3-169D25E8B261}"/>
              </a:ext>
            </a:extLst>
          </p:cNvPr>
          <p:cNvSpPr/>
          <p:nvPr/>
        </p:nvSpPr>
        <p:spPr>
          <a:xfrm>
            <a:off x="3837564" y="5549626"/>
            <a:ext cx="282102" cy="2626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Limin</dc:creator>
  <cp:lastModifiedBy>Zhou Limin</cp:lastModifiedBy>
  <cp:revision>2</cp:revision>
  <dcterms:created xsi:type="dcterms:W3CDTF">2022-09-20T08:52:13Z</dcterms:created>
  <dcterms:modified xsi:type="dcterms:W3CDTF">2022-09-20T10:28:17Z</dcterms:modified>
</cp:coreProperties>
</file>