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EF2F1-58D5-41D2-9257-E8737763325F}" v="126" dt="2023-12-25T05:20:50.102"/>
    <p1510:client id="{7D7309AC-C909-4196-AC1E-C95727C64F97}" v="23" dt="2023-12-25T05:40:24.660"/>
    <p1510:client id="{BC7644EE-9B3C-45D0-9F0A-060883E9EEDA}" v="64" dt="2023-12-25T08:52:22.804"/>
    <p1510:client id="{C17AD4DB-9113-4247-ADE2-804D67E99726}" v="1" dt="2023-12-25T05:37:52.882"/>
    <p1510:client id="{C713E4E5-4975-49FA-BADC-8DA5FE79C084}" v="221" dt="2023-12-25T05:36:32.472"/>
    <p1510:client id="{CA45B473-CD04-4B97-96E8-4B2D9FAB3BE0}" v="6" dt="2023-12-25T05:37:16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075BF2-42D2-3AEF-B77F-D4FBACF59AB2}"/>
              </a:ext>
            </a:extLst>
          </p:cNvPr>
          <p:cNvSpPr txBox="1"/>
          <p:nvPr/>
        </p:nvSpPr>
        <p:spPr>
          <a:xfrm>
            <a:off x="723900" y="242637"/>
            <a:ext cx="67136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ОГБПОУ «</a:t>
            </a:r>
            <a:r>
              <a:rPr lang="en-US" err="1">
                <a:latin typeface="Times New Roman"/>
                <a:cs typeface="Times New Roman"/>
              </a:rPr>
              <a:t>Томский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техникум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информационных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технологий</a:t>
            </a:r>
            <a:r>
              <a:rPr lang="en-US" dirty="0">
                <a:latin typeface="Times New Roman"/>
                <a:cs typeface="Times New Roman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76195-B7AD-5A9E-72E6-F9979E7B07B0}"/>
              </a:ext>
            </a:extLst>
          </p:cNvPr>
          <p:cNvSpPr txBox="1"/>
          <p:nvPr/>
        </p:nvSpPr>
        <p:spPr>
          <a:xfrm>
            <a:off x="9356558" y="310013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/>
                <a:cs typeface="Times New Roman"/>
              </a:rPr>
              <a:t>FITBAS API</a:t>
            </a:r>
            <a:endParaRPr lang="en-US" sz="3600" b="1">
              <a:solidFill>
                <a:schemeClr val="bg1"/>
              </a:solidFill>
              <a:latin typeface="Times New Roman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A6210-19D4-1584-E3A2-673FD226C188}"/>
              </a:ext>
            </a:extLst>
          </p:cNvPr>
          <p:cNvSpPr txBox="1"/>
          <p:nvPr/>
        </p:nvSpPr>
        <p:spPr>
          <a:xfrm>
            <a:off x="9095874" y="3751847"/>
            <a:ext cx="30941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Times New Roman"/>
                <a:cs typeface="Times New Roman"/>
              </a:rPr>
              <a:t>Для</a:t>
            </a:r>
            <a: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/>
                <a:cs typeface="Times New Roman"/>
              </a:rPr>
              <a:t>занятия</a:t>
            </a:r>
            <a: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/>
                <a:cs typeface="Times New Roman"/>
              </a:rPr>
              <a:t>фитнесом</a:t>
            </a:r>
            <a: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/>
                <a:cs typeface="Times New Roman"/>
              </a:rPr>
              <a:t>дома</a:t>
            </a:r>
            <a:endParaRPr lang="en-US" dirty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1084F-366D-56B1-5C88-0E122AC2D5AE}"/>
              </a:ext>
            </a:extLst>
          </p:cNvPr>
          <p:cNvSpPr txBox="1"/>
          <p:nvPr/>
        </p:nvSpPr>
        <p:spPr>
          <a:xfrm>
            <a:off x="9286373" y="4644189"/>
            <a:ext cx="28133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bg2"/>
                </a:solidFill>
                <a:latin typeface="Times New Roman"/>
                <a:cs typeface="Times New Roman"/>
              </a:rPr>
              <a:t>Подготовил</a:t>
            </a:r>
            <a: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  <a:t>: </a:t>
            </a:r>
            <a:r>
              <a:rPr lang="en-US" err="1">
                <a:solidFill>
                  <a:schemeClr val="bg2"/>
                </a:solidFill>
                <a:latin typeface="Times New Roman"/>
                <a:cs typeface="Times New Roman"/>
              </a:rPr>
              <a:t>студент</a:t>
            </a:r>
            <a: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  <a:t> 612 </a:t>
            </a:r>
            <a:r>
              <a:rPr lang="en-US" err="1">
                <a:solidFill>
                  <a:schemeClr val="bg2"/>
                </a:solidFill>
                <a:latin typeface="Times New Roman"/>
                <a:cs typeface="Times New Roman"/>
              </a:rPr>
              <a:t>группы</a:t>
            </a:r>
            <a: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bg2"/>
                </a:solidFill>
                <a:latin typeface="Times New Roman"/>
                <a:cs typeface="Times New Roman"/>
              </a:rPr>
              <a:t>Злобин</a:t>
            </a:r>
            <a: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  <a:t> С.С.</a:t>
            </a:r>
            <a:endParaRPr lang="en-US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5A5FB-64CA-F01B-B5D1-3D0B80DB698B}"/>
              </a:ext>
            </a:extLst>
          </p:cNvPr>
          <p:cNvSpPr txBox="1"/>
          <p:nvPr/>
        </p:nvSpPr>
        <p:spPr>
          <a:xfrm>
            <a:off x="5618480" y="6248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ТОМСК 2023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77E235-66B4-D20B-5574-58345A64270C}"/>
              </a:ext>
            </a:extLst>
          </p:cNvPr>
          <p:cNvSpPr txBox="1"/>
          <p:nvPr/>
        </p:nvSpPr>
        <p:spPr>
          <a:xfrm>
            <a:off x="254000" y="182880"/>
            <a:ext cx="44399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ЦЕЛЬ РАБОТЫ</a:t>
            </a:r>
          </a:p>
        </p:txBody>
      </p:sp>
      <p:pic>
        <p:nvPicPr>
          <p:cNvPr id="3" name="Рисунок 2" descr="Java">
            <a:extLst>
              <a:ext uri="{FF2B5EF4-FFF2-40B4-BE49-F238E27FC236}">
                <a16:creationId xmlns:a16="http://schemas.microsoft.com/office/drawing/2014/main" id="{CCD4DE6C-A24E-E1A4-DD39-664D1045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960000">
            <a:off x="792480" y="1574402"/>
            <a:ext cx="4206239" cy="30995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F6B859-0D57-7E20-FD10-9AC9C964D120}"/>
              </a:ext>
            </a:extLst>
          </p:cNvPr>
          <p:cNvSpPr txBox="1"/>
          <p:nvPr/>
        </p:nvSpPr>
        <p:spPr>
          <a:xfrm>
            <a:off x="7130076" y="2621871"/>
            <a:ext cx="5229800" cy="954107"/>
          </a:xfrm>
          <a:prstGeom prst="rect">
            <a:avLst/>
          </a:prstGeom>
          <a:noFill/>
          <a:effectLst>
            <a:outerShdw blurRad="63500" dist="38100" dir="2700000">
              <a:srgbClr val="000000">
                <a:alpha val="6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Разработка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и 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тестирование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информационной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системы</a:t>
            </a:r>
            <a:endParaRPr lang="en-US" sz="28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4" name="Рисунок 3" descr="Spring Framework: Core Spring | Pluralsight">
            <a:extLst>
              <a:ext uri="{FF2B5EF4-FFF2-40B4-BE49-F238E27FC236}">
                <a16:creationId xmlns:a16="http://schemas.microsoft.com/office/drawing/2014/main" id="{79060106-93F6-DB33-923D-02D045DE7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60000">
            <a:off x="4102171" y="3273898"/>
            <a:ext cx="3584944" cy="35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3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D4A962D-F1CC-B585-C82D-D99B27A62D5A}"/>
              </a:ext>
            </a:extLst>
          </p:cNvPr>
          <p:cNvSpPr/>
          <p:nvPr/>
        </p:nvSpPr>
        <p:spPr>
          <a:xfrm rot="20040000">
            <a:off x="-720418" y="2128499"/>
            <a:ext cx="16382998" cy="85857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C9AF6-C98D-BD37-D597-04BC1169375F}"/>
              </a:ext>
            </a:extLst>
          </p:cNvPr>
          <p:cNvSpPr txBox="1"/>
          <p:nvPr/>
        </p:nvSpPr>
        <p:spPr>
          <a:xfrm>
            <a:off x="9491330" y="187133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/>
                <a:cs typeface="Times New Roman"/>
              </a:rPr>
              <a:t>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DC99A-B1C8-F0E8-AEB3-259E7EBCC34F}"/>
              </a:ext>
            </a:extLst>
          </p:cNvPr>
          <p:cNvSpPr txBox="1"/>
          <p:nvPr/>
        </p:nvSpPr>
        <p:spPr>
          <a:xfrm>
            <a:off x="5264889" y="3847214"/>
            <a:ext cx="647345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провести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анализ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предметной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области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;</a:t>
            </a:r>
            <a:endParaRPr lang="ru-RU">
              <a:solidFill>
                <a:schemeClr val="bg1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разработать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требования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к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информационной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системе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разработать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код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тестируемых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функций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разработать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автотесты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для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функций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подобрать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наборы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данных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для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тестирования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провести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тестирование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функций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043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F78C4D-7019-A044-EA6F-D87D51A34A62}"/>
              </a:ext>
            </a:extLst>
          </p:cNvPr>
          <p:cNvSpPr txBox="1"/>
          <p:nvPr/>
        </p:nvSpPr>
        <p:spPr>
          <a:xfrm>
            <a:off x="241005" y="232144"/>
            <a:ext cx="70671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Инструменты тестирования</a:t>
            </a:r>
          </a:p>
        </p:txBody>
      </p:sp>
      <p:pic>
        <p:nvPicPr>
          <p:cNvPr id="3" name="Рисунок 2" descr="Изображение выглядит как круг, Графика, дизайн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031B22C3-6371-59A2-83A6-6508FCEE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840000">
            <a:off x="1916666" y="2238713"/>
            <a:ext cx="3394910" cy="3394910"/>
          </a:xfrm>
          <a:prstGeom prst="rect">
            <a:avLst/>
          </a:prstGeom>
        </p:spPr>
      </p:pic>
      <p:pic>
        <p:nvPicPr>
          <p:cNvPr id="4" name="Рисунок 3" descr="Определение REST API: что такое REST API (RESTful API)?">
            <a:extLst>
              <a:ext uri="{FF2B5EF4-FFF2-40B4-BE49-F238E27FC236}">
                <a16:creationId xmlns:a16="http://schemas.microsoft.com/office/drawing/2014/main" id="{47FCF67F-C9CC-EC2A-8BC3-B7CAB9E24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0000">
            <a:off x="7170820" y="2313509"/>
            <a:ext cx="4287252" cy="3233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8166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9A027B-D769-ABBA-D949-AA3A967499DD}"/>
              </a:ext>
            </a:extLst>
          </p:cNvPr>
          <p:cNvSpPr txBox="1"/>
          <p:nvPr/>
        </p:nvSpPr>
        <p:spPr>
          <a:xfrm>
            <a:off x="170121" y="178981"/>
            <a:ext cx="53570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err="1">
                <a:latin typeface="Times New Roman"/>
                <a:cs typeface="Times New Roman"/>
              </a:rPr>
              <a:t>Примеры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err="1">
                <a:latin typeface="Times New Roman"/>
                <a:cs typeface="Times New Roman"/>
              </a:rPr>
              <a:t>тест-кейсов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pic>
        <p:nvPicPr>
          <p:cNvPr id="4" name="Рисунок 3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93AA875-94BD-D500-292A-0C36A15D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49" y="1298408"/>
            <a:ext cx="58959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6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3F68FD-F60A-62C6-AFB8-7BC53ABD1C82}"/>
              </a:ext>
            </a:extLst>
          </p:cNvPr>
          <p:cNvSpPr txBox="1"/>
          <p:nvPr/>
        </p:nvSpPr>
        <p:spPr>
          <a:xfrm>
            <a:off x="178981" y="161260"/>
            <a:ext cx="63582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err="1">
                <a:latin typeface="Times New Roman"/>
                <a:cs typeface="Times New Roman"/>
              </a:rPr>
              <a:t>Результаты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err="1">
                <a:latin typeface="Times New Roman"/>
                <a:cs typeface="Times New Roman"/>
              </a:rPr>
              <a:t>тестирования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DFDDC624-5291-8535-2D0E-B3188AD0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0000">
            <a:off x="6519611" y="628650"/>
            <a:ext cx="5429250" cy="217170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DB31C03-46EE-C1C7-49C7-63B114C1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">
            <a:off x="639482" y="4379948"/>
            <a:ext cx="10046369" cy="16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6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9854C3-A4A9-FC57-ADD8-097B66EC96C3}"/>
              </a:ext>
            </a:extLst>
          </p:cNvPr>
          <p:cNvSpPr txBox="1"/>
          <p:nvPr/>
        </p:nvSpPr>
        <p:spPr>
          <a:xfrm>
            <a:off x="382772" y="276447"/>
            <a:ext cx="30090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A1999-761C-694D-78FA-A9CB7B9FAE8F}"/>
              </a:ext>
            </a:extLst>
          </p:cNvPr>
          <p:cNvSpPr txBox="1"/>
          <p:nvPr/>
        </p:nvSpPr>
        <p:spPr>
          <a:xfrm>
            <a:off x="4520609" y="2332074"/>
            <a:ext cx="722752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>
                <a:solidFill>
                  <a:schemeClr val="bg1"/>
                </a:solidFill>
              </a:rPr>
              <a:t>В </a:t>
            </a:r>
            <a:r>
              <a:rPr lang="en-US" sz="2400" b="1" err="1">
                <a:solidFill>
                  <a:schemeClr val="bg1"/>
                </a:solidFill>
              </a:rPr>
              <a:t>заключении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err="1">
                <a:solidFill>
                  <a:schemeClr val="bg1"/>
                </a:solidFill>
              </a:rPr>
              <a:t>курсовой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err="1">
                <a:solidFill>
                  <a:schemeClr val="bg1"/>
                </a:solidFill>
              </a:rPr>
              <a:t>работы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err="1">
                <a:solidFill>
                  <a:schemeClr val="bg1"/>
                </a:solidFill>
              </a:rPr>
              <a:t>можно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err="1">
                <a:solidFill>
                  <a:schemeClr val="bg1"/>
                </a:solidFill>
              </a:rPr>
              <a:t>сделать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err="1">
                <a:solidFill>
                  <a:schemeClr val="bg1"/>
                </a:solidFill>
              </a:rPr>
              <a:t>вывод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err="1">
                <a:solidFill>
                  <a:schemeClr val="bg1"/>
                </a:solidFill>
              </a:rPr>
              <a:t>что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err="1">
                <a:solidFill>
                  <a:schemeClr val="bg1"/>
                </a:solidFill>
              </a:rPr>
              <a:t>разработка</a:t>
            </a:r>
            <a:r>
              <a:rPr lang="en-US" sz="2400" b="1" dirty="0">
                <a:solidFill>
                  <a:schemeClr val="bg1"/>
                </a:solidFill>
              </a:rPr>
              <a:t> и </a:t>
            </a:r>
            <a:r>
              <a:rPr lang="en-US" sz="2400" b="1" err="1">
                <a:solidFill>
                  <a:schemeClr val="bg1"/>
                </a:solidFill>
              </a:rPr>
              <a:t>тестирование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err="1">
                <a:solidFill>
                  <a:schemeClr val="bg1"/>
                </a:solidFill>
              </a:rPr>
              <a:t>информационной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err="1">
                <a:solidFill>
                  <a:schemeClr val="bg1"/>
                </a:solidFill>
              </a:rPr>
              <a:t>системы</a:t>
            </a:r>
            <a:r>
              <a:rPr lang="en-US" sz="2400" b="1" dirty="0">
                <a:solidFill>
                  <a:schemeClr val="bg1"/>
                </a:solidFill>
              </a:rPr>
              <a:t> «</a:t>
            </a:r>
            <a:r>
              <a:rPr lang="en-US" sz="2400" b="1" err="1">
                <a:solidFill>
                  <a:schemeClr val="bg1"/>
                </a:solidFill>
              </a:rPr>
              <a:t>Fitbas</a:t>
            </a:r>
            <a:r>
              <a:rPr lang="en-US" sz="2400" b="1" dirty="0">
                <a:solidFill>
                  <a:schemeClr val="bg1"/>
                </a:solidFill>
              </a:rPr>
              <a:t>» - </a:t>
            </a:r>
            <a:r>
              <a:rPr lang="en-US" sz="2400" b="1" err="1">
                <a:solidFill>
                  <a:schemeClr val="bg1"/>
                </a:solidFill>
              </a:rPr>
              <a:t>были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err="1">
                <a:solidFill>
                  <a:schemeClr val="bg1"/>
                </a:solidFill>
              </a:rPr>
              <a:t>успешно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err="1">
                <a:solidFill>
                  <a:schemeClr val="bg1"/>
                </a:solidFill>
              </a:rPr>
              <a:t>достигнуты</a:t>
            </a:r>
            <a:r>
              <a:rPr lang="en-US" sz="2400" b="1" dirty="0">
                <a:solidFill>
                  <a:schemeClr val="bg1"/>
                </a:solidFill>
              </a:rPr>
              <a:t>. </a:t>
            </a:r>
            <a:r>
              <a:rPr lang="en-US" sz="2400" b="1" err="1">
                <a:solidFill>
                  <a:schemeClr val="bg1"/>
                </a:solidFill>
              </a:rPr>
              <a:t>Система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err="1">
                <a:solidFill>
                  <a:schemeClr val="bg1"/>
                </a:solidFill>
              </a:rPr>
              <a:t>позволяет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err="1">
                <a:solidFill>
                  <a:schemeClr val="bg1"/>
                </a:solidFill>
              </a:rPr>
              <a:t>пользователям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err="1">
                <a:solidFill>
                  <a:schemeClr val="bg1"/>
                </a:solidFill>
              </a:rPr>
              <a:t>контролировать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err="1">
                <a:solidFill>
                  <a:schemeClr val="bg1"/>
                </a:solidFill>
              </a:rPr>
              <a:t>свои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err="1">
                <a:solidFill>
                  <a:schemeClr val="bg1"/>
                </a:solidFill>
              </a:rPr>
              <a:t>тренировки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err="1">
                <a:solidFill>
                  <a:schemeClr val="bg1"/>
                </a:solidFill>
              </a:rPr>
              <a:t>отслеживать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err="1">
                <a:solidFill>
                  <a:schemeClr val="bg1"/>
                </a:solidFill>
              </a:rPr>
              <a:t>прогресс</a:t>
            </a:r>
            <a:r>
              <a:rPr lang="en-US" sz="2400" b="1" dirty="0">
                <a:solidFill>
                  <a:schemeClr val="bg1"/>
                </a:solidFill>
              </a:rPr>
              <a:t> и </a:t>
            </a:r>
            <a:r>
              <a:rPr lang="en-US" sz="2400" b="1" err="1">
                <a:solidFill>
                  <a:schemeClr val="bg1"/>
                </a:solidFill>
              </a:rPr>
              <a:t>достигать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err="1">
                <a:solidFill>
                  <a:schemeClr val="bg1"/>
                </a:solidFill>
              </a:rPr>
              <a:t>поставленных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err="1">
                <a:solidFill>
                  <a:schemeClr val="bg1"/>
                </a:solidFill>
              </a:rPr>
              <a:t>фитнес-целей</a:t>
            </a:r>
            <a:r>
              <a:rPr lang="en-US" sz="2400" b="1" dirty="0">
                <a:solidFill>
                  <a:schemeClr val="bg1"/>
                </a:solidFill>
              </a:rPr>
              <a:t>. </a:t>
            </a:r>
            <a:endParaRPr lang="en-US" sz="2400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761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DA14E6-5CE2-3B6A-12B7-F0FDFE15D841}"/>
              </a:ext>
            </a:extLst>
          </p:cNvPr>
          <p:cNvSpPr txBox="1"/>
          <p:nvPr/>
        </p:nvSpPr>
        <p:spPr>
          <a:xfrm rot="20280000">
            <a:off x="1144772" y="1392866"/>
            <a:ext cx="78025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6294021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161</cp:revision>
  <dcterms:created xsi:type="dcterms:W3CDTF">2023-12-25T05:11:09Z</dcterms:created>
  <dcterms:modified xsi:type="dcterms:W3CDTF">2023-12-25T08:53:07Z</dcterms:modified>
</cp:coreProperties>
</file>