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Relationship Id="rId4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233150" y="1773550"/>
            <a:ext cx="58197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ru" sz="3600">
                <a:solidFill>
                  <a:srgbClr val="4C5D6E"/>
                </a:solidFill>
              </a:rPr>
              <a:t>Модели + ORM = данные</a:t>
            </a:r>
          </a:p>
        </p:txBody>
      </p:sp>
      <p:sp>
        <p:nvSpPr>
          <p:cNvPr id="55" name="Shape 55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999999"/>
                </a:solidFill>
              </a:rPr>
              <a:t>Python/Django</a:t>
            </a:r>
          </a:p>
        </p:txBody>
      </p:sp>
      <p:sp>
        <p:nvSpPr>
          <p:cNvPr id="56" name="Shape 5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62" name="Shape 62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2398" y="-8001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573598" y="-8001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11447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17159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22871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28583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34295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40007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45719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51431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57143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62855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68567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74279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7999198" y="-8001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8570398" y="-8001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ru" sz="2400">
                <a:solidFill>
                  <a:srgbClr val="4C5D6E"/>
                </a:solidFill>
              </a:rPr>
              <a:t>Урок 3</a:t>
            </a:r>
          </a:p>
        </p:txBody>
      </p:sp>
      <p:pic>
        <p:nvPicPr>
          <p:cNvPr descr="django-logo-square.png" id="82" name="Shape 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775" y="811025"/>
            <a:ext cx="2739274" cy="27392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87474703a2f2f692e696d6775722e636f6d2f727441494f43782e706e67"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0729" y="373200"/>
            <a:ext cx="1596075" cy="16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-799826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4" name="Shape 94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26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5711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1142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lan-d-people-man-person-cubes-word-32498661.jp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9585" y="476239"/>
            <a:ext cx="1038225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/>
          <p:nvPr/>
        </p:nvSpPr>
        <p:spPr>
          <a:xfrm>
            <a:off x="1713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type="ctrTitle"/>
          </p:nvPr>
        </p:nvSpPr>
        <p:spPr>
          <a:xfrm>
            <a:off x="1942175" y="1470850"/>
            <a:ext cx="6854400" cy="27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buClr>
                <a:srgbClr val="2C2D30"/>
              </a:buClr>
              <a:buSzPct val="100000"/>
              <a:buChar char="○"/>
            </a:pPr>
            <a:r>
              <a:rPr lang="ru" sz="2000">
                <a:solidFill>
                  <a:srgbClr val="2C2D30"/>
                </a:solidFill>
              </a:rPr>
              <a:t>Краткая теория баз данных</a:t>
            </a: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buClr>
                <a:srgbClr val="2C2D30"/>
              </a:buClr>
              <a:buSzPct val="100000"/>
              <a:buChar char="○"/>
            </a:pPr>
            <a:r>
              <a:rPr lang="ru" sz="2000">
                <a:solidFill>
                  <a:srgbClr val="2C2D30"/>
                </a:solidFill>
              </a:rPr>
              <a:t>Введение в django-ORM</a:t>
            </a: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buClr>
                <a:srgbClr val="2C2D30"/>
              </a:buClr>
              <a:buSzPct val="100000"/>
              <a:buChar char="○"/>
            </a:pPr>
            <a:r>
              <a:rPr lang="ru" sz="2000">
                <a:solidFill>
                  <a:srgbClr val="2C2D30"/>
                </a:solidFill>
              </a:rPr>
              <a:t>Подключение и создание DB(sqlight)</a:t>
            </a: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buClr>
                <a:srgbClr val="2C2D30"/>
              </a:buClr>
              <a:buSzPct val="100000"/>
              <a:buChar char="○"/>
            </a:pPr>
            <a:r>
              <a:rPr lang="ru" sz="2000">
                <a:solidFill>
                  <a:srgbClr val="2C2D30"/>
                </a:solidFill>
              </a:rPr>
              <a:t>Несколько слов о миграциях</a:t>
            </a: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buClr>
                <a:srgbClr val="2C2D30"/>
              </a:buClr>
              <a:buSzPct val="100000"/>
              <a:buChar char="○"/>
            </a:pPr>
            <a:r>
              <a:rPr lang="ru" sz="2000">
                <a:solidFill>
                  <a:srgbClr val="2C2D30"/>
                </a:solidFill>
              </a:rPr>
              <a:t>Работа с данными через консоль</a:t>
            </a: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buClr>
                <a:srgbClr val="2C2D30"/>
              </a:buClr>
              <a:buSzPct val="100000"/>
              <a:buChar char="○"/>
            </a:pPr>
            <a:r>
              <a:rPr lang="ru" sz="2000">
                <a:solidFill>
                  <a:srgbClr val="2C2D30"/>
                </a:solidFill>
              </a:rPr>
              <a:t>Дополняем демо-сайт "About me"</a:t>
            </a:r>
          </a:p>
        </p:txBody>
      </p:sp>
      <p:sp>
        <p:nvSpPr>
          <p:cNvPr id="103" name="Shape 103"/>
          <p:cNvSpPr txBox="1"/>
          <p:nvPr>
            <p:ph type="ctrTitle"/>
          </p:nvPr>
        </p:nvSpPr>
        <p:spPr>
          <a:xfrm>
            <a:off x="1932375" y="620975"/>
            <a:ext cx="2853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План урока 3</a:t>
            </a:r>
          </a:p>
        </p:txBody>
      </p:sp>
      <p:sp>
        <p:nvSpPr>
          <p:cNvPr id="104" name="Shape 104"/>
          <p:cNvSpPr/>
          <p:nvPr/>
        </p:nvSpPr>
        <p:spPr>
          <a:xfrm>
            <a:off x="2284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2855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427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3998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4569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140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5711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283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6854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425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79967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85679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117" name="Shape 117"/>
          <p:cNvPicPr preferRelativeResize="0"/>
          <p:nvPr/>
        </p:nvPicPr>
        <p:blipFill rotWithShape="1">
          <a:blip r:embed="rId4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-799826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129" name="Shape 129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-26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571173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1142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1713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>
            <p:ph type="ctrTitle"/>
          </p:nvPr>
        </p:nvSpPr>
        <p:spPr>
          <a:xfrm>
            <a:off x="1932375" y="620975"/>
            <a:ext cx="5937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Таблица в Базе данных</a:t>
            </a:r>
          </a:p>
        </p:txBody>
      </p:sp>
      <p:sp>
        <p:nvSpPr>
          <p:cNvPr id="137" name="Shape 137"/>
          <p:cNvSpPr/>
          <p:nvPr/>
        </p:nvSpPr>
        <p:spPr>
          <a:xfrm>
            <a:off x="2284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2855973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427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3998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4569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5140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5711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6283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6854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7425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79967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85679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150" name="Shape 15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2872775" y="2757600"/>
            <a:ext cx="1057200" cy="276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Иванов</a:t>
            </a:r>
          </a:p>
        </p:txBody>
      </p:sp>
      <p:sp>
        <p:nvSpPr>
          <p:cNvPr id="153" name="Shape 153"/>
          <p:cNvSpPr/>
          <p:nvPr/>
        </p:nvSpPr>
        <p:spPr>
          <a:xfrm>
            <a:off x="3929975" y="2757600"/>
            <a:ext cx="1057200" cy="276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Иван</a:t>
            </a:r>
          </a:p>
        </p:txBody>
      </p:sp>
      <p:sp>
        <p:nvSpPr>
          <p:cNvPr id="154" name="Shape 154"/>
          <p:cNvSpPr/>
          <p:nvPr/>
        </p:nvSpPr>
        <p:spPr>
          <a:xfrm>
            <a:off x="4987175" y="2757600"/>
            <a:ext cx="1248000" cy="276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Петрович</a:t>
            </a:r>
          </a:p>
        </p:txBody>
      </p:sp>
      <p:sp>
        <p:nvSpPr>
          <p:cNvPr id="155" name="Shape 155"/>
          <p:cNvSpPr/>
          <p:nvPr/>
        </p:nvSpPr>
        <p:spPr>
          <a:xfrm>
            <a:off x="2434625" y="2757600"/>
            <a:ext cx="438000" cy="276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01</a:t>
            </a:r>
          </a:p>
        </p:txBody>
      </p:sp>
      <p:sp>
        <p:nvSpPr>
          <p:cNvPr id="156" name="Shape 156"/>
          <p:cNvSpPr/>
          <p:nvPr/>
        </p:nvSpPr>
        <p:spPr>
          <a:xfrm>
            <a:off x="6235175" y="2757600"/>
            <a:ext cx="1190400" cy="276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инженер</a:t>
            </a:r>
          </a:p>
        </p:txBody>
      </p:sp>
      <p:sp>
        <p:nvSpPr>
          <p:cNvPr id="157" name="Shape 157"/>
          <p:cNvSpPr/>
          <p:nvPr/>
        </p:nvSpPr>
        <p:spPr>
          <a:xfrm>
            <a:off x="2872775" y="3033900"/>
            <a:ext cx="1057200" cy="276300"/>
          </a:xfrm>
          <a:prstGeom prst="rect">
            <a:avLst/>
          </a:prstGeom>
          <a:solidFill>
            <a:srgbClr val="9FC5E8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Петров</a:t>
            </a:r>
          </a:p>
        </p:txBody>
      </p:sp>
      <p:sp>
        <p:nvSpPr>
          <p:cNvPr id="158" name="Shape 158"/>
          <p:cNvSpPr/>
          <p:nvPr/>
        </p:nvSpPr>
        <p:spPr>
          <a:xfrm>
            <a:off x="3929975" y="3033900"/>
            <a:ext cx="1057200" cy="276300"/>
          </a:xfrm>
          <a:prstGeom prst="rect">
            <a:avLst/>
          </a:prstGeom>
          <a:solidFill>
            <a:srgbClr val="9FC5E8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Василий</a:t>
            </a:r>
          </a:p>
        </p:txBody>
      </p:sp>
      <p:sp>
        <p:nvSpPr>
          <p:cNvPr id="159" name="Shape 159"/>
          <p:cNvSpPr/>
          <p:nvPr/>
        </p:nvSpPr>
        <p:spPr>
          <a:xfrm>
            <a:off x="4987175" y="3033900"/>
            <a:ext cx="1248000" cy="276300"/>
          </a:xfrm>
          <a:prstGeom prst="rect">
            <a:avLst/>
          </a:prstGeom>
          <a:solidFill>
            <a:srgbClr val="9FC5E8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Иванович</a:t>
            </a:r>
          </a:p>
        </p:txBody>
      </p:sp>
      <p:sp>
        <p:nvSpPr>
          <p:cNvPr id="160" name="Shape 160"/>
          <p:cNvSpPr/>
          <p:nvPr/>
        </p:nvSpPr>
        <p:spPr>
          <a:xfrm>
            <a:off x="2434625" y="3033900"/>
            <a:ext cx="438000" cy="276300"/>
          </a:xfrm>
          <a:prstGeom prst="rect">
            <a:avLst/>
          </a:prstGeom>
          <a:solidFill>
            <a:srgbClr val="9FC5E8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02</a:t>
            </a:r>
          </a:p>
        </p:txBody>
      </p:sp>
      <p:sp>
        <p:nvSpPr>
          <p:cNvPr id="161" name="Shape 161"/>
          <p:cNvSpPr/>
          <p:nvPr/>
        </p:nvSpPr>
        <p:spPr>
          <a:xfrm>
            <a:off x="6235175" y="3033900"/>
            <a:ext cx="1190400" cy="276300"/>
          </a:xfrm>
          <a:prstGeom prst="rect">
            <a:avLst/>
          </a:prstGeom>
          <a:solidFill>
            <a:srgbClr val="9FC5E8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директор</a:t>
            </a:r>
          </a:p>
        </p:txBody>
      </p:sp>
      <p:sp>
        <p:nvSpPr>
          <p:cNvPr id="162" name="Shape 162"/>
          <p:cNvSpPr/>
          <p:nvPr/>
        </p:nvSpPr>
        <p:spPr>
          <a:xfrm>
            <a:off x="2872775" y="3310200"/>
            <a:ext cx="1057200" cy="276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Кошкин</a:t>
            </a:r>
          </a:p>
        </p:txBody>
      </p:sp>
      <p:sp>
        <p:nvSpPr>
          <p:cNvPr id="163" name="Shape 163"/>
          <p:cNvSpPr/>
          <p:nvPr/>
        </p:nvSpPr>
        <p:spPr>
          <a:xfrm>
            <a:off x="3929975" y="3310200"/>
            <a:ext cx="1057200" cy="276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Петр</a:t>
            </a:r>
          </a:p>
        </p:txBody>
      </p:sp>
      <p:sp>
        <p:nvSpPr>
          <p:cNvPr id="164" name="Shape 164"/>
          <p:cNvSpPr/>
          <p:nvPr/>
        </p:nvSpPr>
        <p:spPr>
          <a:xfrm>
            <a:off x="4987175" y="3310200"/>
            <a:ext cx="1248000" cy="276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Васильевич</a:t>
            </a:r>
          </a:p>
        </p:txBody>
      </p:sp>
      <p:sp>
        <p:nvSpPr>
          <p:cNvPr id="165" name="Shape 165"/>
          <p:cNvSpPr/>
          <p:nvPr/>
        </p:nvSpPr>
        <p:spPr>
          <a:xfrm>
            <a:off x="2434625" y="3310200"/>
            <a:ext cx="438000" cy="276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03</a:t>
            </a:r>
          </a:p>
        </p:txBody>
      </p:sp>
      <p:sp>
        <p:nvSpPr>
          <p:cNvPr id="166" name="Shape 166"/>
          <p:cNvSpPr/>
          <p:nvPr/>
        </p:nvSpPr>
        <p:spPr>
          <a:xfrm>
            <a:off x="6235175" y="3310200"/>
            <a:ext cx="1190400" cy="276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бухгалтер</a:t>
            </a:r>
          </a:p>
        </p:txBody>
      </p:sp>
      <p:sp>
        <p:nvSpPr>
          <p:cNvPr id="167" name="Shape 167"/>
          <p:cNvSpPr/>
          <p:nvPr/>
        </p:nvSpPr>
        <p:spPr>
          <a:xfrm>
            <a:off x="2872775" y="3586500"/>
            <a:ext cx="1057200" cy="276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Бунин</a:t>
            </a:r>
          </a:p>
        </p:txBody>
      </p:sp>
      <p:sp>
        <p:nvSpPr>
          <p:cNvPr id="168" name="Shape 168"/>
          <p:cNvSpPr/>
          <p:nvPr/>
        </p:nvSpPr>
        <p:spPr>
          <a:xfrm>
            <a:off x="3929975" y="3586500"/>
            <a:ext cx="1057200" cy="276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Алексей</a:t>
            </a:r>
          </a:p>
        </p:txBody>
      </p:sp>
      <p:sp>
        <p:nvSpPr>
          <p:cNvPr id="169" name="Shape 169"/>
          <p:cNvSpPr/>
          <p:nvPr/>
        </p:nvSpPr>
        <p:spPr>
          <a:xfrm>
            <a:off x="4987175" y="3586500"/>
            <a:ext cx="1248000" cy="276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Алексеевич</a:t>
            </a:r>
          </a:p>
        </p:txBody>
      </p:sp>
      <p:sp>
        <p:nvSpPr>
          <p:cNvPr id="170" name="Shape 170"/>
          <p:cNvSpPr/>
          <p:nvPr/>
        </p:nvSpPr>
        <p:spPr>
          <a:xfrm>
            <a:off x="2434625" y="3586500"/>
            <a:ext cx="438000" cy="276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04</a:t>
            </a:r>
          </a:p>
        </p:txBody>
      </p:sp>
      <p:sp>
        <p:nvSpPr>
          <p:cNvPr id="171" name="Shape 171"/>
          <p:cNvSpPr/>
          <p:nvPr/>
        </p:nvSpPr>
        <p:spPr>
          <a:xfrm>
            <a:off x="6235175" y="3586500"/>
            <a:ext cx="1190400" cy="276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инженер</a:t>
            </a:r>
          </a:p>
        </p:txBody>
      </p:sp>
      <p:sp>
        <p:nvSpPr>
          <p:cNvPr id="172" name="Shape 172"/>
          <p:cNvSpPr/>
          <p:nvPr/>
        </p:nvSpPr>
        <p:spPr>
          <a:xfrm>
            <a:off x="2872775" y="2481300"/>
            <a:ext cx="1057200" cy="2763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Фамилия</a:t>
            </a:r>
          </a:p>
        </p:txBody>
      </p:sp>
      <p:sp>
        <p:nvSpPr>
          <p:cNvPr id="173" name="Shape 173"/>
          <p:cNvSpPr/>
          <p:nvPr/>
        </p:nvSpPr>
        <p:spPr>
          <a:xfrm>
            <a:off x="3929975" y="2481300"/>
            <a:ext cx="1057200" cy="2763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Имя</a:t>
            </a:r>
          </a:p>
        </p:txBody>
      </p:sp>
      <p:sp>
        <p:nvSpPr>
          <p:cNvPr id="174" name="Shape 174"/>
          <p:cNvSpPr/>
          <p:nvPr/>
        </p:nvSpPr>
        <p:spPr>
          <a:xfrm>
            <a:off x="4987175" y="2481300"/>
            <a:ext cx="1248000" cy="2763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Отчество</a:t>
            </a:r>
          </a:p>
        </p:txBody>
      </p:sp>
      <p:sp>
        <p:nvSpPr>
          <p:cNvPr id="175" name="Shape 175"/>
          <p:cNvSpPr/>
          <p:nvPr/>
        </p:nvSpPr>
        <p:spPr>
          <a:xfrm>
            <a:off x="2434625" y="2481300"/>
            <a:ext cx="438000" cy="2763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id</a:t>
            </a:r>
          </a:p>
        </p:txBody>
      </p:sp>
      <p:sp>
        <p:nvSpPr>
          <p:cNvPr id="176" name="Shape 176"/>
          <p:cNvSpPr/>
          <p:nvPr/>
        </p:nvSpPr>
        <p:spPr>
          <a:xfrm>
            <a:off x="6235175" y="2481300"/>
            <a:ext cx="1190400" cy="2763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Должность</a:t>
            </a:r>
          </a:p>
        </p:txBody>
      </p:sp>
      <p:cxnSp>
        <p:nvCxnSpPr>
          <p:cNvPr id="177" name="Shape 177"/>
          <p:cNvCxnSpPr>
            <a:endCxn id="160" idx="1"/>
          </p:cNvCxnSpPr>
          <p:nvPr/>
        </p:nvCxnSpPr>
        <p:spPr>
          <a:xfrm>
            <a:off x="1863125" y="2881350"/>
            <a:ext cx="571500" cy="290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8" name="Shape 178"/>
          <p:cNvSpPr txBox="1"/>
          <p:nvPr/>
        </p:nvSpPr>
        <p:spPr>
          <a:xfrm>
            <a:off x="758225" y="2605200"/>
            <a:ext cx="14859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запись(строка)</a:t>
            </a:r>
          </a:p>
        </p:txBody>
      </p:sp>
      <p:cxnSp>
        <p:nvCxnSpPr>
          <p:cNvPr id="179" name="Shape 179"/>
          <p:cNvCxnSpPr>
            <a:endCxn id="172" idx="0"/>
          </p:cNvCxnSpPr>
          <p:nvPr/>
        </p:nvCxnSpPr>
        <p:spPr>
          <a:xfrm flipH="1">
            <a:off x="3401375" y="2033700"/>
            <a:ext cx="195300" cy="447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0" name="Shape 180"/>
          <p:cNvSpPr txBox="1"/>
          <p:nvPr/>
        </p:nvSpPr>
        <p:spPr>
          <a:xfrm>
            <a:off x="3206150" y="1714500"/>
            <a:ext cx="21432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поле(атрибут, столбец)</a:t>
            </a:r>
          </a:p>
        </p:txBody>
      </p:sp>
      <p:cxnSp>
        <p:nvCxnSpPr>
          <p:cNvPr id="181" name="Shape 181"/>
          <p:cNvCxnSpPr/>
          <p:nvPr/>
        </p:nvCxnSpPr>
        <p:spPr>
          <a:xfrm>
            <a:off x="2148725" y="2100300"/>
            <a:ext cx="285900" cy="38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2" name="Shape 182"/>
          <p:cNvSpPr txBox="1"/>
          <p:nvPr/>
        </p:nvSpPr>
        <p:spPr>
          <a:xfrm>
            <a:off x="1691675" y="18240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Таблица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-799826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193" name="Shape 193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-26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571173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1142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713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>
            <p:ph type="ctrTitle"/>
          </p:nvPr>
        </p:nvSpPr>
        <p:spPr>
          <a:xfrm>
            <a:off x="4090025" y="3655200"/>
            <a:ext cx="37617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Связь таблиц в БД</a:t>
            </a:r>
          </a:p>
        </p:txBody>
      </p:sp>
      <p:sp>
        <p:nvSpPr>
          <p:cNvPr id="201" name="Shape 201"/>
          <p:cNvSpPr/>
          <p:nvPr/>
        </p:nvSpPr>
        <p:spPr>
          <a:xfrm>
            <a:off x="2284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2855973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3427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3998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4569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5140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5711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6283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6854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7425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79967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85679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214" name="Shape 2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799075" y="1391537"/>
            <a:ext cx="1057200" cy="276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Иванов</a:t>
            </a:r>
          </a:p>
        </p:txBody>
      </p:sp>
      <p:sp>
        <p:nvSpPr>
          <p:cNvPr id="217" name="Shape 217"/>
          <p:cNvSpPr/>
          <p:nvPr/>
        </p:nvSpPr>
        <p:spPr>
          <a:xfrm>
            <a:off x="1856275" y="1391537"/>
            <a:ext cx="1057200" cy="276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Иван</a:t>
            </a:r>
          </a:p>
        </p:txBody>
      </p:sp>
      <p:sp>
        <p:nvSpPr>
          <p:cNvPr id="218" name="Shape 218"/>
          <p:cNvSpPr/>
          <p:nvPr/>
        </p:nvSpPr>
        <p:spPr>
          <a:xfrm>
            <a:off x="2913475" y="1391537"/>
            <a:ext cx="1248000" cy="276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Петрович</a:t>
            </a:r>
          </a:p>
        </p:txBody>
      </p:sp>
      <p:sp>
        <p:nvSpPr>
          <p:cNvPr id="219" name="Shape 219"/>
          <p:cNvSpPr/>
          <p:nvPr/>
        </p:nvSpPr>
        <p:spPr>
          <a:xfrm>
            <a:off x="360925" y="1391537"/>
            <a:ext cx="438000" cy="276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01</a:t>
            </a:r>
          </a:p>
        </p:txBody>
      </p:sp>
      <p:sp>
        <p:nvSpPr>
          <p:cNvPr id="220" name="Shape 220"/>
          <p:cNvSpPr/>
          <p:nvPr/>
        </p:nvSpPr>
        <p:spPr>
          <a:xfrm>
            <a:off x="799075" y="1667837"/>
            <a:ext cx="1057200" cy="276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Петров</a:t>
            </a:r>
          </a:p>
        </p:txBody>
      </p:sp>
      <p:sp>
        <p:nvSpPr>
          <p:cNvPr id="221" name="Shape 221"/>
          <p:cNvSpPr/>
          <p:nvPr/>
        </p:nvSpPr>
        <p:spPr>
          <a:xfrm>
            <a:off x="1856275" y="1667837"/>
            <a:ext cx="1057200" cy="276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Василий</a:t>
            </a:r>
          </a:p>
        </p:txBody>
      </p:sp>
      <p:sp>
        <p:nvSpPr>
          <p:cNvPr id="222" name="Shape 222"/>
          <p:cNvSpPr/>
          <p:nvPr/>
        </p:nvSpPr>
        <p:spPr>
          <a:xfrm>
            <a:off x="2913475" y="1667837"/>
            <a:ext cx="1248000" cy="276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Иванович</a:t>
            </a:r>
          </a:p>
        </p:txBody>
      </p:sp>
      <p:sp>
        <p:nvSpPr>
          <p:cNvPr id="223" name="Shape 223"/>
          <p:cNvSpPr/>
          <p:nvPr/>
        </p:nvSpPr>
        <p:spPr>
          <a:xfrm>
            <a:off x="360925" y="1667837"/>
            <a:ext cx="438000" cy="276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02</a:t>
            </a:r>
          </a:p>
        </p:txBody>
      </p:sp>
      <p:sp>
        <p:nvSpPr>
          <p:cNvPr id="224" name="Shape 224"/>
          <p:cNvSpPr/>
          <p:nvPr/>
        </p:nvSpPr>
        <p:spPr>
          <a:xfrm>
            <a:off x="799075" y="1944137"/>
            <a:ext cx="1057200" cy="276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Кошкин</a:t>
            </a:r>
          </a:p>
        </p:txBody>
      </p:sp>
      <p:sp>
        <p:nvSpPr>
          <p:cNvPr id="225" name="Shape 225"/>
          <p:cNvSpPr/>
          <p:nvPr/>
        </p:nvSpPr>
        <p:spPr>
          <a:xfrm>
            <a:off x="1856275" y="1944137"/>
            <a:ext cx="1057200" cy="276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Петр</a:t>
            </a:r>
          </a:p>
        </p:txBody>
      </p:sp>
      <p:sp>
        <p:nvSpPr>
          <p:cNvPr id="226" name="Shape 226"/>
          <p:cNvSpPr/>
          <p:nvPr/>
        </p:nvSpPr>
        <p:spPr>
          <a:xfrm>
            <a:off x="2913475" y="1944137"/>
            <a:ext cx="1248000" cy="276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Васильевич</a:t>
            </a:r>
          </a:p>
        </p:txBody>
      </p:sp>
      <p:sp>
        <p:nvSpPr>
          <p:cNvPr id="227" name="Shape 227"/>
          <p:cNvSpPr/>
          <p:nvPr/>
        </p:nvSpPr>
        <p:spPr>
          <a:xfrm>
            <a:off x="360925" y="1944137"/>
            <a:ext cx="438000" cy="276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03</a:t>
            </a:r>
          </a:p>
        </p:txBody>
      </p:sp>
      <p:sp>
        <p:nvSpPr>
          <p:cNvPr id="228" name="Shape 228"/>
          <p:cNvSpPr/>
          <p:nvPr/>
        </p:nvSpPr>
        <p:spPr>
          <a:xfrm>
            <a:off x="799075" y="1115237"/>
            <a:ext cx="1057200" cy="2763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Фамилия</a:t>
            </a:r>
          </a:p>
        </p:txBody>
      </p:sp>
      <p:sp>
        <p:nvSpPr>
          <p:cNvPr id="229" name="Shape 229"/>
          <p:cNvSpPr/>
          <p:nvPr/>
        </p:nvSpPr>
        <p:spPr>
          <a:xfrm>
            <a:off x="1856275" y="1115237"/>
            <a:ext cx="1057200" cy="2763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Имя</a:t>
            </a:r>
          </a:p>
        </p:txBody>
      </p:sp>
      <p:sp>
        <p:nvSpPr>
          <p:cNvPr id="230" name="Shape 230"/>
          <p:cNvSpPr/>
          <p:nvPr/>
        </p:nvSpPr>
        <p:spPr>
          <a:xfrm>
            <a:off x="2913475" y="1115237"/>
            <a:ext cx="1248000" cy="2763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Отчество</a:t>
            </a:r>
          </a:p>
        </p:txBody>
      </p:sp>
      <p:sp>
        <p:nvSpPr>
          <p:cNvPr id="231" name="Shape 231"/>
          <p:cNvSpPr/>
          <p:nvPr/>
        </p:nvSpPr>
        <p:spPr>
          <a:xfrm>
            <a:off x="360925" y="1115237"/>
            <a:ext cx="438000" cy="2763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id</a:t>
            </a:r>
          </a:p>
        </p:txBody>
      </p:sp>
      <p:sp>
        <p:nvSpPr>
          <p:cNvPr id="232" name="Shape 232"/>
          <p:cNvSpPr/>
          <p:nvPr/>
        </p:nvSpPr>
        <p:spPr>
          <a:xfrm>
            <a:off x="5062100" y="1391550"/>
            <a:ext cx="1057200" cy="276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“Книга-1”</a:t>
            </a:r>
          </a:p>
        </p:txBody>
      </p:sp>
      <p:sp>
        <p:nvSpPr>
          <p:cNvPr id="233" name="Shape 233"/>
          <p:cNvSpPr/>
          <p:nvPr/>
        </p:nvSpPr>
        <p:spPr>
          <a:xfrm>
            <a:off x="6119300" y="1391550"/>
            <a:ext cx="1248000" cy="276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1992</a:t>
            </a:r>
          </a:p>
        </p:txBody>
      </p:sp>
      <p:sp>
        <p:nvSpPr>
          <p:cNvPr id="234" name="Shape 234"/>
          <p:cNvSpPr/>
          <p:nvPr/>
        </p:nvSpPr>
        <p:spPr>
          <a:xfrm>
            <a:off x="4623950" y="1391550"/>
            <a:ext cx="438000" cy="276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12</a:t>
            </a:r>
          </a:p>
        </p:txBody>
      </p:sp>
      <p:sp>
        <p:nvSpPr>
          <p:cNvPr id="235" name="Shape 235"/>
          <p:cNvSpPr/>
          <p:nvPr/>
        </p:nvSpPr>
        <p:spPr>
          <a:xfrm>
            <a:off x="5062100" y="1667850"/>
            <a:ext cx="1057200" cy="276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“Книга-2”</a:t>
            </a:r>
          </a:p>
        </p:txBody>
      </p:sp>
      <p:sp>
        <p:nvSpPr>
          <p:cNvPr id="236" name="Shape 236"/>
          <p:cNvSpPr/>
          <p:nvPr/>
        </p:nvSpPr>
        <p:spPr>
          <a:xfrm>
            <a:off x="6119300" y="1667850"/>
            <a:ext cx="1248000" cy="276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2001</a:t>
            </a:r>
          </a:p>
        </p:txBody>
      </p:sp>
      <p:sp>
        <p:nvSpPr>
          <p:cNvPr id="237" name="Shape 237"/>
          <p:cNvSpPr/>
          <p:nvPr/>
        </p:nvSpPr>
        <p:spPr>
          <a:xfrm>
            <a:off x="4623950" y="1667850"/>
            <a:ext cx="438000" cy="276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14</a:t>
            </a:r>
          </a:p>
        </p:txBody>
      </p:sp>
      <p:sp>
        <p:nvSpPr>
          <p:cNvPr id="238" name="Shape 238"/>
          <p:cNvSpPr/>
          <p:nvPr/>
        </p:nvSpPr>
        <p:spPr>
          <a:xfrm>
            <a:off x="5062100" y="1944150"/>
            <a:ext cx="1057200" cy="276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“Книга-3”</a:t>
            </a:r>
          </a:p>
        </p:txBody>
      </p:sp>
      <p:sp>
        <p:nvSpPr>
          <p:cNvPr id="239" name="Shape 239"/>
          <p:cNvSpPr/>
          <p:nvPr/>
        </p:nvSpPr>
        <p:spPr>
          <a:xfrm>
            <a:off x="6119300" y="1944150"/>
            <a:ext cx="1248000" cy="276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1965</a:t>
            </a:r>
          </a:p>
        </p:txBody>
      </p:sp>
      <p:sp>
        <p:nvSpPr>
          <p:cNvPr id="240" name="Shape 240"/>
          <p:cNvSpPr/>
          <p:nvPr/>
        </p:nvSpPr>
        <p:spPr>
          <a:xfrm>
            <a:off x="4623950" y="1944150"/>
            <a:ext cx="438000" cy="276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21</a:t>
            </a:r>
          </a:p>
        </p:txBody>
      </p:sp>
      <p:sp>
        <p:nvSpPr>
          <p:cNvPr id="241" name="Shape 241"/>
          <p:cNvSpPr/>
          <p:nvPr/>
        </p:nvSpPr>
        <p:spPr>
          <a:xfrm>
            <a:off x="5062100" y="1115250"/>
            <a:ext cx="1057200" cy="276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Название</a:t>
            </a:r>
          </a:p>
        </p:txBody>
      </p:sp>
      <p:sp>
        <p:nvSpPr>
          <p:cNvPr id="242" name="Shape 242"/>
          <p:cNvSpPr/>
          <p:nvPr/>
        </p:nvSpPr>
        <p:spPr>
          <a:xfrm>
            <a:off x="6119300" y="1115250"/>
            <a:ext cx="1248000" cy="276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год выпуска</a:t>
            </a:r>
          </a:p>
        </p:txBody>
      </p:sp>
      <p:sp>
        <p:nvSpPr>
          <p:cNvPr id="243" name="Shape 243"/>
          <p:cNvSpPr/>
          <p:nvPr/>
        </p:nvSpPr>
        <p:spPr>
          <a:xfrm>
            <a:off x="4623950" y="1115250"/>
            <a:ext cx="438000" cy="276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id</a:t>
            </a:r>
          </a:p>
        </p:txBody>
      </p:sp>
      <p:sp>
        <p:nvSpPr>
          <p:cNvPr id="244" name="Shape 244"/>
          <p:cNvSpPr/>
          <p:nvPr/>
        </p:nvSpPr>
        <p:spPr>
          <a:xfrm>
            <a:off x="7381025" y="1391550"/>
            <a:ext cx="1248000" cy="276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265</a:t>
            </a:r>
          </a:p>
        </p:txBody>
      </p:sp>
      <p:sp>
        <p:nvSpPr>
          <p:cNvPr id="245" name="Shape 245"/>
          <p:cNvSpPr/>
          <p:nvPr/>
        </p:nvSpPr>
        <p:spPr>
          <a:xfrm>
            <a:off x="7381025" y="1667850"/>
            <a:ext cx="1248000" cy="276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352</a:t>
            </a:r>
          </a:p>
        </p:txBody>
      </p:sp>
      <p:sp>
        <p:nvSpPr>
          <p:cNvPr id="246" name="Shape 246"/>
          <p:cNvSpPr/>
          <p:nvPr/>
        </p:nvSpPr>
        <p:spPr>
          <a:xfrm>
            <a:off x="7381025" y="1944150"/>
            <a:ext cx="1248000" cy="276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521</a:t>
            </a:r>
          </a:p>
        </p:txBody>
      </p:sp>
      <p:sp>
        <p:nvSpPr>
          <p:cNvPr id="247" name="Shape 247"/>
          <p:cNvSpPr/>
          <p:nvPr/>
        </p:nvSpPr>
        <p:spPr>
          <a:xfrm>
            <a:off x="7381025" y="1115250"/>
            <a:ext cx="1248000" cy="276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Страниц</a:t>
            </a:r>
          </a:p>
        </p:txBody>
      </p:sp>
      <p:sp>
        <p:nvSpPr>
          <p:cNvPr id="248" name="Shape 248"/>
          <p:cNvSpPr/>
          <p:nvPr/>
        </p:nvSpPr>
        <p:spPr>
          <a:xfrm>
            <a:off x="5062100" y="2220450"/>
            <a:ext cx="1057200" cy="276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“Книга-12”</a:t>
            </a:r>
          </a:p>
        </p:txBody>
      </p:sp>
      <p:sp>
        <p:nvSpPr>
          <p:cNvPr id="249" name="Shape 249"/>
          <p:cNvSpPr/>
          <p:nvPr/>
        </p:nvSpPr>
        <p:spPr>
          <a:xfrm>
            <a:off x="6119300" y="2220450"/>
            <a:ext cx="1248000" cy="276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1992</a:t>
            </a:r>
          </a:p>
        </p:txBody>
      </p:sp>
      <p:sp>
        <p:nvSpPr>
          <p:cNvPr id="250" name="Shape 250"/>
          <p:cNvSpPr/>
          <p:nvPr/>
        </p:nvSpPr>
        <p:spPr>
          <a:xfrm>
            <a:off x="4623950" y="2220450"/>
            <a:ext cx="438000" cy="276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02</a:t>
            </a:r>
          </a:p>
        </p:txBody>
      </p:sp>
      <p:sp>
        <p:nvSpPr>
          <p:cNvPr id="251" name="Shape 251"/>
          <p:cNvSpPr/>
          <p:nvPr/>
        </p:nvSpPr>
        <p:spPr>
          <a:xfrm>
            <a:off x="5062100" y="2496750"/>
            <a:ext cx="1057200" cy="276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“Книга-21”</a:t>
            </a:r>
          </a:p>
        </p:txBody>
      </p:sp>
      <p:sp>
        <p:nvSpPr>
          <p:cNvPr id="252" name="Shape 252"/>
          <p:cNvSpPr/>
          <p:nvPr/>
        </p:nvSpPr>
        <p:spPr>
          <a:xfrm>
            <a:off x="6119300" y="2496750"/>
            <a:ext cx="1248000" cy="276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2001</a:t>
            </a:r>
          </a:p>
        </p:txBody>
      </p:sp>
      <p:sp>
        <p:nvSpPr>
          <p:cNvPr id="253" name="Shape 253"/>
          <p:cNvSpPr/>
          <p:nvPr/>
        </p:nvSpPr>
        <p:spPr>
          <a:xfrm>
            <a:off x="4623950" y="2496750"/>
            <a:ext cx="438000" cy="276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17</a:t>
            </a:r>
          </a:p>
        </p:txBody>
      </p:sp>
      <p:sp>
        <p:nvSpPr>
          <p:cNvPr id="254" name="Shape 254"/>
          <p:cNvSpPr/>
          <p:nvPr/>
        </p:nvSpPr>
        <p:spPr>
          <a:xfrm>
            <a:off x="5062100" y="2773050"/>
            <a:ext cx="1057200" cy="276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“Книга-42”</a:t>
            </a:r>
          </a:p>
        </p:txBody>
      </p:sp>
      <p:sp>
        <p:nvSpPr>
          <p:cNvPr id="255" name="Shape 255"/>
          <p:cNvSpPr/>
          <p:nvPr/>
        </p:nvSpPr>
        <p:spPr>
          <a:xfrm>
            <a:off x="6119300" y="2773050"/>
            <a:ext cx="1248000" cy="276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1965</a:t>
            </a:r>
          </a:p>
        </p:txBody>
      </p:sp>
      <p:sp>
        <p:nvSpPr>
          <p:cNvPr id="256" name="Shape 256"/>
          <p:cNvSpPr/>
          <p:nvPr/>
        </p:nvSpPr>
        <p:spPr>
          <a:xfrm>
            <a:off x="4623950" y="2773050"/>
            <a:ext cx="438000" cy="276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45</a:t>
            </a:r>
          </a:p>
        </p:txBody>
      </p:sp>
      <p:sp>
        <p:nvSpPr>
          <p:cNvPr id="257" name="Shape 257"/>
          <p:cNvSpPr/>
          <p:nvPr/>
        </p:nvSpPr>
        <p:spPr>
          <a:xfrm>
            <a:off x="7381025" y="2220450"/>
            <a:ext cx="1248000" cy="276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265</a:t>
            </a:r>
          </a:p>
        </p:txBody>
      </p:sp>
      <p:sp>
        <p:nvSpPr>
          <p:cNvPr id="258" name="Shape 258"/>
          <p:cNvSpPr/>
          <p:nvPr/>
        </p:nvSpPr>
        <p:spPr>
          <a:xfrm>
            <a:off x="7381025" y="2496750"/>
            <a:ext cx="1248000" cy="276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352</a:t>
            </a:r>
          </a:p>
        </p:txBody>
      </p:sp>
      <p:sp>
        <p:nvSpPr>
          <p:cNvPr id="259" name="Shape 259"/>
          <p:cNvSpPr/>
          <p:nvPr/>
        </p:nvSpPr>
        <p:spPr>
          <a:xfrm>
            <a:off x="7381025" y="2773050"/>
            <a:ext cx="1248000" cy="276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521</a:t>
            </a:r>
          </a:p>
        </p:txBody>
      </p:sp>
      <p:sp>
        <p:nvSpPr>
          <p:cNvPr id="260" name="Shape 260"/>
          <p:cNvSpPr/>
          <p:nvPr/>
        </p:nvSpPr>
        <p:spPr>
          <a:xfrm>
            <a:off x="1427700" y="2951300"/>
            <a:ext cx="1057200" cy="276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01</a:t>
            </a:r>
          </a:p>
        </p:txBody>
      </p:sp>
      <p:sp>
        <p:nvSpPr>
          <p:cNvPr id="261" name="Shape 261"/>
          <p:cNvSpPr/>
          <p:nvPr/>
        </p:nvSpPr>
        <p:spPr>
          <a:xfrm>
            <a:off x="2484900" y="2951300"/>
            <a:ext cx="1057200" cy="276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12</a:t>
            </a:r>
          </a:p>
        </p:txBody>
      </p:sp>
      <p:sp>
        <p:nvSpPr>
          <p:cNvPr id="262" name="Shape 262"/>
          <p:cNvSpPr/>
          <p:nvPr/>
        </p:nvSpPr>
        <p:spPr>
          <a:xfrm>
            <a:off x="1427700" y="3227600"/>
            <a:ext cx="1057200" cy="276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01</a:t>
            </a:r>
          </a:p>
        </p:txBody>
      </p:sp>
      <p:sp>
        <p:nvSpPr>
          <p:cNvPr id="263" name="Shape 263"/>
          <p:cNvSpPr/>
          <p:nvPr/>
        </p:nvSpPr>
        <p:spPr>
          <a:xfrm>
            <a:off x="2484900" y="3227600"/>
            <a:ext cx="1057200" cy="276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21</a:t>
            </a:r>
          </a:p>
        </p:txBody>
      </p:sp>
      <p:sp>
        <p:nvSpPr>
          <p:cNvPr id="264" name="Shape 264"/>
          <p:cNvSpPr/>
          <p:nvPr/>
        </p:nvSpPr>
        <p:spPr>
          <a:xfrm>
            <a:off x="1427700" y="3503900"/>
            <a:ext cx="1057200" cy="276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02</a:t>
            </a:r>
          </a:p>
        </p:txBody>
      </p:sp>
      <p:sp>
        <p:nvSpPr>
          <p:cNvPr id="265" name="Shape 265"/>
          <p:cNvSpPr/>
          <p:nvPr/>
        </p:nvSpPr>
        <p:spPr>
          <a:xfrm>
            <a:off x="2484900" y="3503900"/>
            <a:ext cx="1057200" cy="276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14</a:t>
            </a:r>
          </a:p>
        </p:txBody>
      </p:sp>
      <p:sp>
        <p:nvSpPr>
          <p:cNvPr id="266" name="Shape 266"/>
          <p:cNvSpPr/>
          <p:nvPr/>
        </p:nvSpPr>
        <p:spPr>
          <a:xfrm>
            <a:off x="1427700" y="3780200"/>
            <a:ext cx="1057200" cy="276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03</a:t>
            </a:r>
          </a:p>
        </p:txBody>
      </p:sp>
      <p:sp>
        <p:nvSpPr>
          <p:cNvPr id="267" name="Shape 267"/>
          <p:cNvSpPr/>
          <p:nvPr/>
        </p:nvSpPr>
        <p:spPr>
          <a:xfrm>
            <a:off x="2484900" y="3780200"/>
            <a:ext cx="1057200" cy="276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02</a:t>
            </a:r>
          </a:p>
        </p:txBody>
      </p:sp>
      <p:sp>
        <p:nvSpPr>
          <p:cNvPr id="268" name="Shape 268"/>
          <p:cNvSpPr/>
          <p:nvPr/>
        </p:nvSpPr>
        <p:spPr>
          <a:xfrm>
            <a:off x="1427700" y="2675000"/>
            <a:ext cx="1057200" cy="2763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Автор</a:t>
            </a:r>
          </a:p>
        </p:txBody>
      </p:sp>
      <p:sp>
        <p:nvSpPr>
          <p:cNvPr id="269" name="Shape 269"/>
          <p:cNvSpPr/>
          <p:nvPr/>
        </p:nvSpPr>
        <p:spPr>
          <a:xfrm>
            <a:off x="2484900" y="2675000"/>
            <a:ext cx="1057200" cy="2763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Книга</a:t>
            </a:r>
          </a:p>
        </p:txBody>
      </p:sp>
      <p:sp>
        <p:nvSpPr>
          <p:cNvPr id="270" name="Shape 270"/>
          <p:cNvSpPr/>
          <p:nvPr/>
        </p:nvSpPr>
        <p:spPr>
          <a:xfrm>
            <a:off x="1427700" y="4056500"/>
            <a:ext cx="1057200" cy="276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03</a:t>
            </a:r>
          </a:p>
        </p:txBody>
      </p:sp>
      <p:sp>
        <p:nvSpPr>
          <p:cNvPr id="271" name="Shape 271"/>
          <p:cNvSpPr/>
          <p:nvPr/>
        </p:nvSpPr>
        <p:spPr>
          <a:xfrm>
            <a:off x="2484900" y="4056500"/>
            <a:ext cx="1057200" cy="276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14</a:t>
            </a:r>
          </a:p>
        </p:txBody>
      </p:sp>
      <p:sp>
        <p:nvSpPr>
          <p:cNvPr id="272" name="Shape 272"/>
          <p:cNvSpPr/>
          <p:nvPr/>
        </p:nvSpPr>
        <p:spPr>
          <a:xfrm>
            <a:off x="1427700" y="4332800"/>
            <a:ext cx="1057200" cy="276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03</a:t>
            </a:r>
          </a:p>
        </p:txBody>
      </p:sp>
      <p:sp>
        <p:nvSpPr>
          <p:cNvPr id="273" name="Shape 273"/>
          <p:cNvSpPr/>
          <p:nvPr/>
        </p:nvSpPr>
        <p:spPr>
          <a:xfrm>
            <a:off x="2484900" y="4332800"/>
            <a:ext cx="1057200" cy="276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45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517699" y="738600"/>
            <a:ext cx="1728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таблица Авторы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4777649" y="743075"/>
            <a:ext cx="16035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таблица Книги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921500" y="2316600"/>
            <a:ext cx="30768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сводная таблицы  Автор - Книга</a:t>
            </a:r>
          </a:p>
        </p:txBody>
      </p:sp>
      <p:cxnSp>
        <p:nvCxnSpPr>
          <p:cNvPr id="277" name="Shape 277"/>
          <p:cNvCxnSpPr>
            <a:stCxn id="218" idx="3"/>
            <a:endCxn id="234" idx="1"/>
          </p:cNvCxnSpPr>
          <p:nvPr/>
        </p:nvCxnSpPr>
        <p:spPr>
          <a:xfrm>
            <a:off x="4161475" y="1529687"/>
            <a:ext cx="46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8" name="Shape 278"/>
          <p:cNvCxnSpPr>
            <a:endCxn id="240" idx="1"/>
          </p:cNvCxnSpPr>
          <p:nvPr/>
        </p:nvCxnSpPr>
        <p:spPr>
          <a:xfrm>
            <a:off x="4161350" y="1529700"/>
            <a:ext cx="462600" cy="5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9" name="Shape 279"/>
          <p:cNvCxnSpPr>
            <a:stCxn id="222" idx="3"/>
            <a:endCxn id="237" idx="1"/>
          </p:cNvCxnSpPr>
          <p:nvPr/>
        </p:nvCxnSpPr>
        <p:spPr>
          <a:xfrm>
            <a:off x="4161475" y="1805987"/>
            <a:ext cx="46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0" name="Shape 280"/>
          <p:cNvCxnSpPr>
            <a:stCxn id="226" idx="3"/>
            <a:endCxn id="250" idx="1"/>
          </p:cNvCxnSpPr>
          <p:nvPr/>
        </p:nvCxnSpPr>
        <p:spPr>
          <a:xfrm>
            <a:off x="4161475" y="2082287"/>
            <a:ext cx="462600" cy="2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1" name="Shape 281"/>
          <p:cNvCxnSpPr>
            <a:endCxn id="253" idx="1"/>
          </p:cNvCxnSpPr>
          <p:nvPr/>
        </p:nvCxnSpPr>
        <p:spPr>
          <a:xfrm>
            <a:off x="4161350" y="2082300"/>
            <a:ext cx="462600" cy="5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2" name="Shape 282"/>
          <p:cNvCxnSpPr>
            <a:endCxn id="256" idx="1"/>
          </p:cNvCxnSpPr>
          <p:nvPr/>
        </p:nvCxnSpPr>
        <p:spPr>
          <a:xfrm>
            <a:off x="4161350" y="2082300"/>
            <a:ext cx="462600" cy="82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-799826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293" name="Shape 293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-26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571173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1142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1713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 txBox="1"/>
          <p:nvPr>
            <p:ph type="ctrTitle"/>
          </p:nvPr>
        </p:nvSpPr>
        <p:spPr>
          <a:xfrm>
            <a:off x="1892725" y="571200"/>
            <a:ext cx="53667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Object-Relational Mapping</a:t>
            </a:r>
          </a:p>
        </p:txBody>
      </p:sp>
      <p:sp>
        <p:nvSpPr>
          <p:cNvPr id="301" name="Shape 301"/>
          <p:cNvSpPr/>
          <p:nvPr/>
        </p:nvSpPr>
        <p:spPr>
          <a:xfrm>
            <a:off x="2284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2855973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3427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3998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4569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5140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5711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6283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6854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7425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79967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85679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314" name="Shape 3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Shape 3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817850" y="2470175"/>
            <a:ext cx="1057200" cy="276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Иванов</a:t>
            </a:r>
          </a:p>
        </p:txBody>
      </p:sp>
      <p:sp>
        <p:nvSpPr>
          <p:cNvPr id="317" name="Shape 317"/>
          <p:cNvSpPr/>
          <p:nvPr/>
        </p:nvSpPr>
        <p:spPr>
          <a:xfrm>
            <a:off x="1875050" y="2470175"/>
            <a:ext cx="1057200" cy="276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Иван</a:t>
            </a:r>
          </a:p>
        </p:txBody>
      </p:sp>
      <p:sp>
        <p:nvSpPr>
          <p:cNvPr id="318" name="Shape 318"/>
          <p:cNvSpPr/>
          <p:nvPr/>
        </p:nvSpPr>
        <p:spPr>
          <a:xfrm>
            <a:off x="2932250" y="2470175"/>
            <a:ext cx="1248000" cy="276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Петрович</a:t>
            </a:r>
          </a:p>
        </p:txBody>
      </p:sp>
      <p:sp>
        <p:nvSpPr>
          <p:cNvPr id="319" name="Shape 319"/>
          <p:cNvSpPr/>
          <p:nvPr/>
        </p:nvSpPr>
        <p:spPr>
          <a:xfrm>
            <a:off x="379700" y="2470175"/>
            <a:ext cx="438000" cy="276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01</a:t>
            </a:r>
          </a:p>
        </p:txBody>
      </p:sp>
      <p:sp>
        <p:nvSpPr>
          <p:cNvPr id="320" name="Shape 320"/>
          <p:cNvSpPr/>
          <p:nvPr/>
        </p:nvSpPr>
        <p:spPr>
          <a:xfrm>
            <a:off x="4180250" y="2470175"/>
            <a:ext cx="1190400" cy="276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инженер</a:t>
            </a:r>
          </a:p>
        </p:txBody>
      </p:sp>
      <p:sp>
        <p:nvSpPr>
          <p:cNvPr id="321" name="Shape 321"/>
          <p:cNvSpPr/>
          <p:nvPr/>
        </p:nvSpPr>
        <p:spPr>
          <a:xfrm>
            <a:off x="817850" y="2746475"/>
            <a:ext cx="1057200" cy="276300"/>
          </a:xfrm>
          <a:prstGeom prst="rect">
            <a:avLst/>
          </a:prstGeom>
          <a:solidFill>
            <a:srgbClr val="9FC5E8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Петров</a:t>
            </a:r>
          </a:p>
        </p:txBody>
      </p:sp>
      <p:sp>
        <p:nvSpPr>
          <p:cNvPr id="322" name="Shape 322"/>
          <p:cNvSpPr/>
          <p:nvPr/>
        </p:nvSpPr>
        <p:spPr>
          <a:xfrm>
            <a:off x="1875050" y="2746475"/>
            <a:ext cx="1057200" cy="276300"/>
          </a:xfrm>
          <a:prstGeom prst="rect">
            <a:avLst/>
          </a:prstGeom>
          <a:solidFill>
            <a:srgbClr val="9FC5E8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Василий</a:t>
            </a:r>
          </a:p>
        </p:txBody>
      </p:sp>
      <p:sp>
        <p:nvSpPr>
          <p:cNvPr id="323" name="Shape 323"/>
          <p:cNvSpPr/>
          <p:nvPr/>
        </p:nvSpPr>
        <p:spPr>
          <a:xfrm>
            <a:off x="2932250" y="2746475"/>
            <a:ext cx="1248000" cy="276300"/>
          </a:xfrm>
          <a:prstGeom prst="rect">
            <a:avLst/>
          </a:prstGeom>
          <a:solidFill>
            <a:srgbClr val="9FC5E8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Иванович</a:t>
            </a:r>
          </a:p>
        </p:txBody>
      </p:sp>
      <p:sp>
        <p:nvSpPr>
          <p:cNvPr id="324" name="Shape 324"/>
          <p:cNvSpPr/>
          <p:nvPr/>
        </p:nvSpPr>
        <p:spPr>
          <a:xfrm>
            <a:off x="379700" y="2746475"/>
            <a:ext cx="438000" cy="276300"/>
          </a:xfrm>
          <a:prstGeom prst="rect">
            <a:avLst/>
          </a:prstGeom>
          <a:solidFill>
            <a:srgbClr val="9FC5E8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02</a:t>
            </a:r>
          </a:p>
        </p:txBody>
      </p:sp>
      <p:sp>
        <p:nvSpPr>
          <p:cNvPr id="325" name="Shape 325"/>
          <p:cNvSpPr/>
          <p:nvPr/>
        </p:nvSpPr>
        <p:spPr>
          <a:xfrm>
            <a:off x="4180250" y="2746475"/>
            <a:ext cx="1190400" cy="276300"/>
          </a:xfrm>
          <a:prstGeom prst="rect">
            <a:avLst/>
          </a:prstGeom>
          <a:solidFill>
            <a:srgbClr val="9FC5E8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директор</a:t>
            </a:r>
          </a:p>
        </p:txBody>
      </p:sp>
      <p:sp>
        <p:nvSpPr>
          <p:cNvPr id="326" name="Shape 326"/>
          <p:cNvSpPr/>
          <p:nvPr/>
        </p:nvSpPr>
        <p:spPr>
          <a:xfrm>
            <a:off x="817850" y="3022775"/>
            <a:ext cx="1057200" cy="276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Кошкин</a:t>
            </a:r>
          </a:p>
        </p:txBody>
      </p:sp>
      <p:sp>
        <p:nvSpPr>
          <p:cNvPr id="327" name="Shape 327"/>
          <p:cNvSpPr/>
          <p:nvPr/>
        </p:nvSpPr>
        <p:spPr>
          <a:xfrm>
            <a:off x="1875050" y="3022775"/>
            <a:ext cx="1057200" cy="276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Петр</a:t>
            </a:r>
          </a:p>
        </p:txBody>
      </p:sp>
      <p:sp>
        <p:nvSpPr>
          <p:cNvPr id="328" name="Shape 328"/>
          <p:cNvSpPr/>
          <p:nvPr/>
        </p:nvSpPr>
        <p:spPr>
          <a:xfrm>
            <a:off x="2932250" y="3022775"/>
            <a:ext cx="1248000" cy="276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Васильевич</a:t>
            </a:r>
          </a:p>
        </p:txBody>
      </p:sp>
      <p:sp>
        <p:nvSpPr>
          <p:cNvPr id="329" name="Shape 329"/>
          <p:cNvSpPr/>
          <p:nvPr/>
        </p:nvSpPr>
        <p:spPr>
          <a:xfrm>
            <a:off x="379700" y="3022775"/>
            <a:ext cx="438000" cy="276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03</a:t>
            </a:r>
          </a:p>
        </p:txBody>
      </p:sp>
      <p:sp>
        <p:nvSpPr>
          <p:cNvPr id="330" name="Shape 330"/>
          <p:cNvSpPr/>
          <p:nvPr/>
        </p:nvSpPr>
        <p:spPr>
          <a:xfrm>
            <a:off x="4180250" y="3022775"/>
            <a:ext cx="1190400" cy="276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бухгалтер</a:t>
            </a:r>
          </a:p>
        </p:txBody>
      </p:sp>
      <p:sp>
        <p:nvSpPr>
          <p:cNvPr id="331" name="Shape 331"/>
          <p:cNvSpPr/>
          <p:nvPr/>
        </p:nvSpPr>
        <p:spPr>
          <a:xfrm>
            <a:off x="817850" y="3299075"/>
            <a:ext cx="1057200" cy="276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Бунин</a:t>
            </a:r>
          </a:p>
        </p:txBody>
      </p:sp>
      <p:sp>
        <p:nvSpPr>
          <p:cNvPr id="332" name="Shape 332"/>
          <p:cNvSpPr/>
          <p:nvPr/>
        </p:nvSpPr>
        <p:spPr>
          <a:xfrm>
            <a:off x="1875050" y="3299075"/>
            <a:ext cx="1057200" cy="276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Алексей</a:t>
            </a:r>
          </a:p>
        </p:txBody>
      </p:sp>
      <p:sp>
        <p:nvSpPr>
          <p:cNvPr id="333" name="Shape 333"/>
          <p:cNvSpPr/>
          <p:nvPr/>
        </p:nvSpPr>
        <p:spPr>
          <a:xfrm>
            <a:off x="2932250" y="3299075"/>
            <a:ext cx="1248000" cy="276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Алексеевич</a:t>
            </a:r>
          </a:p>
        </p:txBody>
      </p:sp>
      <p:sp>
        <p:nvSpPr>
          <p:cNvPr id="334" name="Shape 334"/>
          <p:cNvSpPr/>
          <p:nvPr/>
        </p:nvSpPr>
        <p:spPr>
          <a:xfrm>
            <a:off x="379700" y="3299075"/>
            <a:ext cx="438000" cy="276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04</a:t>
            </a:r>
          </a:p>
        </p:txBody>
      </p:sp>
      <p:sp>
        <p:nvSpPr>
          <p:cNvPr id="335" name="Shape 335"/>
          <p:cNvSpPr/>
          <p:nvPr/>
        </p:nvSpPr>
        <p:spPr>
          <a:xfrm>
            <a:off x="4180250" y="3299075"/>
            <a:ext cx="1190400" cy="276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инженер</a:t>
            </a:r>
          </a:p>
        </p:txBody>
      </p:sp>
      <p:sp>
        <p:nvSpPr>
          <p:cNvPr id="336" name="Shape 336"/>
          <p:cNvSpPr/>
          <p:nvPr/>
        </p:nvSpPr>
        <p:spPr>
          <a:xfrm>
            <a:off x="817850" y="2193875"/>
            <a:ext cx="1057200" cy="2763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Фамилия</a:t>
            </a:r>
          </a:p>
        </p:txBody>
      </p:sp>
      <p:sp>
        <p:nvSpPr>
          <p:cNvPr id="337" name="Shape 337"/>
          <p:cNvSpPr/>
          <p:nvPr/>
        </p:nvSpPr>
        <p:spPr>
          <a:xfrm>
            <a:off x="1875050" y="2193875"/>
            <a:ext cx="1057200" cy="2763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Имя</a:t>
            </a:r>
          </a:p>
        </p:txBody>
      </p:sp>
      <p:sp>
        <p:nvSpPr>
          <p:cNvPr id="338" name="Shape 338"/>
          <p:cNvSpPr/>
          <p:nvPr/>
        </p:nvSpPr>
        <p:spPr>
          <a:xfrm>
            <a:off x="2932250" y="2193875"/>
            <a:ext cx="1248000" cy="2763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Отчество</a:t>
            </a:r>
          </a:p>
        </p:txBody>
      </p:sp>
      <p:sp>
        <p:nvSpPr>
          <p:cNvPr id="339" name="Shape 339"/>
          <p:cNvSpPr/>
          <p:nvPr/>
        </p:nvSpPr>
        <p:spPr>
          <a:xfrm>
            <a:off x="379700" y="2193875"/>
            <a:ext cx="438000" cy="2763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id</a:t>
            </a:r>
          </a:p>
        </p:txBody>
      </p:sp>
      <p:sp>
        <p:nvSpPr>
          <p:cNvPr id="340" name="Shape 340"/>
          <p:cNvSpPr/>
          <p:nvPr/>
        </p:nvSpPr>
        <p:spPr>
          <a:xfrm>
            <a:off x="4180250" y="2193875"/>
            <a:ext cx="1190400" cy="2763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Должность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334825" y="1004550"/>
            <a:ext cx="7789200" cy="9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ru" sz="1200">
                <a:solidFill>
                  <a:srgbClr val="2C2D30"/>
                </a:solidFill>
              </a:rPr>
              <a:t>ORM</a:t>
            </a:r>
            <a:r>
              <a:rPr lang="ru" sz="1200">
                <a:solidFill>
                  <a:srgbClr val="2C2D30"/>
                </a:solidFill>
              </a:rPr>
              <a:t>— технология программирования, которая связывает базы данных с концепциями объектно-ориентированных языков программирования.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6480100" y="2050950"/>
            <a:ext cx="19356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/>
              <a:t>class Employee: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/>
              <a:t>    .name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/>
              <a:t>    .surname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/>
              <a:t>    .middlename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/>
              <a:t>    .post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43" name="Shape 343"/>
          <p:cNvCxnSpPr/>
          <p:nvPr/>
        </p:nvCxnSpPr>
        <p:spPr>
          <a:xfrm flipH="1">
            <a:off x="5477800" y="2990400"/>
            <a:ext cx="1154700" cy="1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4" name="Shape 344"/>
          <p:cNvCxnSpPr/>
          <p:nvPr/>
        </p:nvCxnSpPr>
        <p:spPr>
          <a:xfrm flipH="1" rot="10800000">
            <a:off x="5504675" y="2823775"/>
            <a:ext cx="1060500" cy="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5" name="Shape 345"/>
          <p:cNvSpPr txBox="1"/>
          <p:nvPr/>
        </p:nvSpPr>
        <p:spPr>
          <a:xfrm>
            <a:off x="5702975" y="2431725"/>
            <a:ext cx="663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ru"/>
              <a:t>ORM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-799826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356" name="Shape 356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-26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571173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1142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1713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 txBox="1"/>
          <p:nvPr>
            <p:ph type="ctrTitle"/>
          </p:nvPr>
        </p:nvSpPr>
        <p:spPr>
          <a:xfrm>
            <a:off x="1892725" y="571200"/>
            <a:ext cx="53667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Миграции</a:t>
            </a:r>
          </a:p>
        </p:txBody>
      </p:sp>
      <p:sp>
        <p:nvSpPr>
          <p:cNvPr id="364" name="Shape 364"/>
          <p:cNvSpPr/>
          <p:nvPr/>
        </p:nvSpPr>
        <p:spPr>
          <a:xfrm>
            <a:off x="2284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2855973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3427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3998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4569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5140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5711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6283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6854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7425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79967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85679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377" name="Shape 37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Shape 37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 txBox="1"/>
          <p:nvPr/>
        </p:nvSpPr>
        <p:spPr>
          <a:xfrm>
            <a:off x="347600" y="1301200"/>
            <a:ext cx="5133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ru">
                <a:solidFill>
                  <a:srgbClr val="0000FF"/>
                </a:solidFill>
              </a:rPr>
              <a:t>Миграции</a:t>
            </a:r>
            <a:r>
              <a:rPr lang="ru"/>
              <a:t> - перенос изменений в моделях на структуру БД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383225" y="1714500"/>
            <a:ext cx="51336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Комманды: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</a:t>
            </a:r>
            <a:r>
              <a:rPr b="1" lang="ru"/>
              <a:t>makemigrations </a:t>
            </a:r>
            <a:r>
              <a:rPr lang="ru"/>
              <a:t>- создание новых миграций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</a:t>
            </a:r>
            <a:r>
              <a:rPr b="1" lang="ru"/>
              <a:t>migrate </a:t>
            </a:r>
            <a:r>
              <a:rPr lang="ru"/>
              <a:t>- применение миграций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</a:t>
            </a:r>
            <a:r>
              <a:rPr b="1" lang="ru"/>
              <a:t>sqlmigrate </a:t>
            </a:r>
            <a:r>
              <a:rPr lang="ru"/>
              <a:t>- вывод SQL запросов для миграций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