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9" r:id="rId3"/>
    <p:sldId id="260" r:id="rId4"/>
    <p:sldId id="261" r:id="rId5"/>
    <p:sldId id="262" r:id="rId6"/>
    <p:sldId id="273" r:id="rId7"/>
    <p:sldId id="274" r:id="rId8"/>
    <p:sldId id="275" r:id="rId9"/>
    <p:sldId id="276" r:id="rId10"/>
    <p:sldId id="27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16E7"/>
    <a:srgbClr val="6C82EF"/>
    <a:srgbClr val="6FCFCE"/>
    <a:srgbClr val="1566BF"/>
    <a:srgbClr val="6F6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0DBC0-CA19-406E-9785-03D3D5BF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D16E7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1DD6E1-E798-4D31-A48F-76F7D478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416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n>
                  <a:noFill/>
                </a:ln>
                <a:solidFill>
                  <a:srgbClr val="6FCFC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5E71804-B3C4-4DC0-B311-5ED6ECF14FB4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BD446DC-F05D-4FD2-93F1-F60C54E636B0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0D8B4607-F00A-4D94-B1A3-ADC603E6207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Trójkąt równoramienny 11">
              <a:extLst>
                <a:ext uri="{FF2B5EF4-FFF2-40B4-BE49-F238E27FC236}">
                  <a16:creationId xmlns:a16="http://schemas.microsoft.com/office/drawing/2014/main" id="{A08A2057-60D0-45FA-B01F-78001D2C54C5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Trójkąt równoramienny 12">
              <a:extLst>
                <a:ext uri="{FF2B5EF4-FFF2-40B4-BE49-F238E27FC236}">
                  <a16:creationId xmlns:a16="http://schemas.microsoft.com/office/drawing/2014/main" id="{9255C4DF-B622-4073-BDBD-4DE8466E90D0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6C8B44E4-E885-40E1-93A2-9D52161763D1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199C3E3D-5BC8-45AB-A860-F155485C41D2}"/>
              </a:ext>
            </a:extLst>
          </p:cNvPr>
          <p:cNvGrpSpPr/>
          <p:nvPr/>
        </p:nvGrpSpPr>
        <p:grpSpPr>
          <a:xfrm>
            <a:off x="0" y="-2703"/>
            <a:ext cx="2399366" cy="1461807"/>
            <a:chOff x="-1" y="-1771"/>
            <a:chExt cx="2399366" cy="1461807"/>
          </a:xfrm>
          <a:solidFill>
            <a:srgbClr val="6C82EF"/>
          </a:solidFill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723C0606-1081-4FB7-9AEB-C9BE6FB36A4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rójkąt równoramienny 16">
              <a:extLst>
                <a:ext uri="{FF2B5EF4-FFF2-40B4-BE49-F238E27FC236}">
                  <a16:creationId xmlns:a16="http://schemas.microsoft.com/office/drawing/2014/main" id="{8E1044AE-6474-430E-AD6F-84E078322E4C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8" name="Trójkąt równoramienny 17">
              <a:extLst>
                <a:ext uri="{FF2B5EF4-FFF2-40B4-BE49-F238E27FC236}">
                  <a16:creationId xmlns:a16="http://schemas.microsoft.com/office/drawing/2014/main" id="{3A2FB516-0BA6-4BBB-A245-D5EC9804CCE7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6FACC1D0-3B5F-4222-A66F-ADED8A89941D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3DD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Trójkąt równoramienny 20">
            <a:extLst>
              <a:ext uri="{FF2B5EF4-FFF2-40B4-BE49-F238E27FC236}">
                <a16:creationId xmlns:a16="http://schemas.microsoft.com/office/drawing/2014/main" id="{8BC2ED21-442B-4E1D-86DF-DEC3716E5052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ymbol zastępczy tekstu 30">
            <a:extLst>
              <a:ext uri="{FF2B5EF4-FFF2-40B4-BE49-F238E27FC236}">
                <a16:creationId xmlns:a16="http://schemas.microsoft.com/office/drawing/2014/main" id="{DE40B520-DE2A-4B20-AF0B-9395F569F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011" y="321271"/>
            <a:ext cx="1524002" cy="457200"/>
          </a:xfrm>
        </p:spPr>
        <p:txBody>
          <a:bodyPr/>
          <a:lstStyle>
            <a:lvl1pPr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numer </a:t>
            </a:r>
          </a:p>
        </p:txBody>
      </p:sp>
      <p:sp>
        <p:nvSpPr>
          <p:cNvPr id="20" name="Trójkąt równoramienny 19">
            <a:extLst>
              <a:ext uri="{FF2B5EF4-FFF2-40B4-BE49-F238E27FC236}">
                <a16:creationId xmlns:a16="http://schemas.microsoft.com/office/drawing/2014/main" id="{625424D4-7E33-44B0-BBD4-42CAB59588E6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2" name="Grupa 21">
            <a:extLst>
              <a:ext uri="{FF2B5EF4-FFF2-40B4-BE49-F238E27FC236}">
                <a16:creationId xmlns:a16="http://schemas.microsoft.com/office/drawing/2014/main" id="{2F7E80BC-6590-4F1D-9F5D-427155216F58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  <a:solidFill>
            <a:srgbClr val="6C82EF"/>
          </a:solidFill>
        </p:grpSpPr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853C52E8-7526-433F-8E4A-702110E07EF0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Trójkąt równoramienny 23">
              <a:extLst>
                <a:ext uri="{FF2B5EF4-FFF2-40B4-BE49-F238E27FC236}">
                  <a16:creationId xmlns:a16="http://schemas.microsoft.com/office/drawing/2014/main" id="{FAB01809-E356-4839-9961-C26B4F466A21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Trójkąt równoramienny 24">
              <a:extLst>
                <a:ext uri="{FF2B5EF4-FFF2-40B4-BE49-F238E27FC236}">
                  <a16:creationId xmlns:a16="http://schemas.microsoft.com/office/drawing/2014/main" id="{AD6F517C-CA47-4933-9B12-C5CBC3F5DD89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6" name="Trójkąt równoramienny 25">
            <a:extLst>
              <a:ext uri="{FF2B5EF4-FFF2-40B4-BE49-F238E27FC236}">
                <a16:creationId xmlns:a16="http://schemas.microsoft.com/office/drawing/2014/main" id="{3EFE80D9-44B0-449E-8841-DB66328997B4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Trójkąt równoramienny 31">
            <a:extLst>
              <a:ext uri="{FF2B5EF4-FFF2-40B4-BE49-F238E27FC236}">
                <a16:creationId xmlns:a16="http://schemas.microsoft.com/office/drawing/2014/main" id="{8DA202C9-A12C-457E-A2CB-5566965C0A65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6F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Trójkąt równoramienny 32">
            <a:extLst>
              <a:ext uri="{FF2B5EF4-FFF2-40B4-BE49-F238E27FC236}">
                <a16:creationId xmlns:a16="http://schemas.microsoft.com/office/drawing/2014/main" id="{7DD2BD7C-1C2D-4F7E-BC75-A3B1F9D08765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248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95B75-3528-4979-901E-DEFBD0F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3595144-850E-4956-A472-D97B00EF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73617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5C6ABF-F2DA-4767-8D7E-12AE74815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87AB39C-10DC-4F4F-A167-079C332E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23407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0DBC0-CA19-406E-9785-03D3D5BF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D16E7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1DD6E1-E798-4D31-A48F-76F7D478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n>
                  <a:noFill/>
                </a:ln>
                <a:solidFill>
                  <a:srgbClr val="6FCFC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5E71804-B3C4-4DC0-B311-5ED6ECF14FB4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BD446DC-F05D-4FD2-93F1-F60C54E636B0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  <a:solidFill>
            <a:srgbClr val="6C82EF"/>
          </a:solidFill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0D8B4607-F00A-4D94-B1A3-ADC603E6207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Trójkąt równoramienny 11">
              <a:extLst>
                <a:ext uri="{FF2B5EF4-FFF2-40B4-BE49-F238E27FC236}">
                  <a16:creationId xmlns:a16="http://schemas.microsoft.com/office/drawing/2014/main" id="{A08A2057-60D0-45FA-B01F-78001D2C54C5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Trójkąt równoramienny 12">
              <a:extLst>
                <a:ext uri="{FF2B5EF4-FFF2-40B4-BE49-F238E27FC236}">
                  <a16:creationId xmlns:a16="http://schemas.microsoft.com/office/drawing/2014/main" id="{9255C4DF-B622-4073-BDBD-4DE8466E90D0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6C8B44E4-E885-40E1-93A2-9D52161763D1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199C3E3D-5BC8-45AB-A860-F155485C41D2}"/>
              </a:ext>
            </a:extLst>
          </p:cNvPr>
          <p:cNvGrpSpPr/>
          <p:nvPr/>
        </p:nvGrpSpPr>
        <p:grpSpPr>
          <a:xfrm>
            <a:off x="0" y="-2703"/>
            <a:ext cx="2399366" cy="1461807"/>
            <a:chOff x="-1" y="-1771"/>
            <a:chExt cx="2399366" cy="1461807"/>
          </a:xfrm>
          <a:solidFill>
            <a:srgbClr val="6D16E7"/>
          </a:solidFill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723C0606-1081-4FB7-9AEB-C9BE6FB36A4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rójkąt równoramienny 16">
              <a:extLst>
                <a:ext uri="{FF2B5EF4-FFF2-40B4-BE49-F238E27FC236}">
                  <a16:creationId xmlns:a16="http://schemas.microsoft.com/office/drawing/2014/main" id="{8E1044AE-6474-430E-AD6F-84E078322E4C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Trójkąt równoramienny 17">
              <a:extLst>
                <a:ext uri="{FF2B5EF4-FFF2-40B4-BE49-F238E27FC236}">
                  <a16:creationId xmlns:a16="http://schemas.microsoft.com/office/drawing/2014/main" id="{3A2FB516-0BA6-4BBB-A245-D5EC9804CCE7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6FACC1D0-3B5F-4222-A66F-ADED8A89941D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6F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Trójkąt równoramienny 20">
            <a:extLst>
              <a:ext uri="{FF2B5EF4-FFF2-40B4-BE49-F238E27FC236}">
                <a16:creationId xmlns:a16="http://schemas.microsoft.com/office/drawing/2014/main" id="{8BC2ED21-442B-4E1D-86DF-DEC3716E5052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ymbol zastępczy tekstu 30">
            <a:extLst>
              <a:ext uri="{FF2B5EF4-FFF2-40B4-BE49-F238E27FC236}">
                <a16:creationId xmlns:a16="http://schemas.microsoft.com/office/drawing/2014/main" id="{DE40B520-DE2A-4B20-AF0B-9395F569F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011" y="280242"/>
            <a:ext cx="1524002" cy="457200"/>
          </a:xfrm>
        </p:spPr>
        <p:txBody>
          <a:bodyPr/>
          <a:lstStyle>
            <a:lvl1pPr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numer </a:t>
            </a:r>
          </a:p>
        </p:txBody>
      </p:sp>
    </p:spTree>
    <p:extLst>
      <p:ext uri="{BB962C8B-B14F-4D97-AF65-F5344CB8AC3E}">
        <p14:creationId xmlns:p14="http://schemas.microsoft.com/office/powerpoint/2010/main" val="304727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0DBC0-CA19-406E-9785-03D3D5BF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D16E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1DD6E1-E798-4D31-A48F-76F7D478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416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n>
                  <a:noFill/>
                </a:ln>
                <a:solidFill>
                  <a:srgbClr val="6C82E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5E71804-B3C4-4DC0-B311-5ED6ECF14FB4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BD446DC-F05D-4FD2-93F1-F60C54E636B0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0D8B4607-F00A-4D94-B1A3-ADC603E6207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Trójkąt równoramienny 11">
              <a:extLst>
                <a:ext uri="{FF2B5EF4-FFF2-40B4-BE49-F238E27FC236}">
                  <a16:creationId xmlns:a16="http://schemas.microsoft.com/office/drawing/2014/main" id="{A08A2057-60D0-45FA-B01F-78001D2C54C5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Trójkąt równoramienny 12">
              <a:extLst>
                <a:ext uri="{FF2B5EF4-FFF2-40B4-BE49-F238E27FC236}">
                  <a16:creationId xmlns:a16="http://schemas.microsoft.com/office/drawing/2014/main" id="{9255C4DF-B622-4073-BDBD-4DE8466E90D0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6C8B44E4-E885-40E1-93A2-9D52161763D1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199C3E3D-5BC8-45AB-A860-F155485C41D2}"/>
              </a:ext>
            </a:extLst>
          </p:cNvPr>
          <p:cNvGrpSpPr/>
          <p:nvPr/>
        </p:nvGrpSpPr>
        <p:grpSpPr>
          <a:xfrm>
            <a:off x="0" y="-2703"/>
            <a:ext cx="2399366" cy="1461807"/>
            <a:chOff x="-1" y="-1771"/>
            <a:chExt cx="2399366" cy="1461807"/>
          </a:xfrm>
          <a:solidFill>
            <a:srgbClr val="6C82EF"/>
          </a:solidFill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723C0606-1081-4FB7-9AEB-C9BE6FB36A4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rójkąt równoramienny 16">
              <a:extLst>
                <a:ext uri="{FF2B5EF4-FFF2-40B4-BE49-F238E27FC236}">
                  <a16:creationId xmlns:a16="http://schemas.microsoft.com/office/drawing/2014/main" id="{8E1044AE-6474-430E-AD6F-84E078322E4C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8" name="Trójkąt równoramienny 17">
              <a:extLst>
                <a:ext uri="{FF2B5EF4-FFF2-40B4-BE49-F238E27FC236}">
                  <a16:creationId xmlns:a16="http://schemas.microsoft.com/office/drawing/2014/main" id="{3A2FB516-0BA6-4BBB-A245-D5EC9804CCE7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6FACC1D0-3B5F-4222-A66F-ADED8A89941D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3DD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Trójkąt równoramienny 20">
            <a:extLst>
              <a:ext uri="{FF2B5EF4-FFF2-40B4-BE49-F238E27FC236}">
                <a16:creationId xmlns:a16="http://schemas.microsoft.com/office/drawing/2014/main" id="{8BC2ED21-442B-4E1D-86DF-DEC3716E5052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ymbol zastępczy tekstu 30">
            <a:extLst>
              <a:ext uri="{FF2B5EF4-FFF2-40B4-BE49-F238E27FC236}">
                <a16:creationId xmlns:a16="http://schemas.microsoft.com/office/drawing/2014/main" id="{DE40B520-DE2A-4B20-AF0B-9395F569F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011" y="321271"/>
            <a:ext cx="1524002" cy="457200"/>
          </a:xfrm>
        </p:spPr>
        <p:txBody>
          <a:bodyPr/>
          <a:lstStyle>
            <a:lvl1pPr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numer </a:t>
            </a:r>
          </a:p>
        </p:txBody>
      </p:sp>
      <p:sp>
        <p:nvSpPr>
          <p:cNvPr id="20" name="Trójkąt równoramienny 19">
            <a:extLst>
              <a:ext uri="{FF2B5EF4-FFF2-40B4-BE49-F238E27FC236}">
                <a16:creationId xmlns:a16="http://schemas.microsoft.com/office/drawing/2014/main" id="{625424D4-7E33-44B0-BBD4-42CAB59588E6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2" name="Grupa 21">
            <a:extLst>
              <a:ext uri="{FF2B5EF4-FFF2-40B4-BE49-F238E27FC236}">
                <a16:creationId xmlns:a16="http://schemas.microsoft.com/office/drawing/2014/main" id="{2F7E80BC-6590-4F1D-9F5D-427155216F58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  <a:solidFill>
            <a:srgbClr val="6C82EF"/>
          </a:solidFill>
        </p:grpSpPr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853C52E8-7526-433F-8E4A-702110E07EF0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Trójkąt równoramienny 23">
              <a:extLst>
                <a:ext uri="{FF2B5EF4-FFF2-40B4-BE49-F238E27FC236}">
                  <a16:creationId xmlns:a16="http://schemas.microsoft.com/office/drawing/2014/main" id="{FAB01809-E356-4839-9961-C26B4F466A21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Trójkąt równoramienny 24">
              <a:extLst>
                <a:ext uri="{FF2B5EF4-FFF2-40B4-BE49-F238E27FC236}">
                  <a16:creationId xmlns:a16="http://schemas.microsoft.com/office/drawing/2014/main" id="{AD6F517C-CA47-4933-9B12-C5CBC3F5DD89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6" name="Trójkąt równoramienny 25">
            <a:extLst>
              <a:ext uri="{FF2B5EF4-FFF2-40B4-BE49-F238E27FC236}">
                <a16:creationId xmlns:a16="http://schemas.microsoft.com/office/drawing/2014/main" id="{3EFE80D9-44B0-449E-8841-DB66328997B4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Trójkąt równoramienny 31">
            <a:extLst>
              <a:ext uri="{FF2B5EF4-FFF2-40B4-BE49-F238E27FC236}">
                <a16:creationId xmlns:a16="http://schemas.microsoft.com/office/drawing/2014/main" id="{8DA202C9-A12C-457E-A2CB-5566965C0A65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6F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Trójkąt równoramienny 32">
            <a:extLst>
              <a:ext uri="{FF2B5EF4-FFF2-40B4-BE49-F238E27FC236}">
                <a16:creationId xmlns:a16="http://schemas.microsoft.com/office/drawing/2014/main" id="{7DD2BD7C-1C2D-4F7E-BC75-A3B1F9D08765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827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375D2B-4470-4204-AEB3-69DE997A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0249D51-243C-490B-8651-87A734A4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4532" cy="1325563"/>
          </a:xfrm>
        </p:spPr>
        <p:txBody>
          <a:bodyPr/>
          <a:lstStyle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525739D-0629-4BCC-8C39-C8CD4CB22238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77E7245F-B1E5-48EE-8B6C-70C8C6938422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0F895B10-603F-4A98-B832-94933D9E0A88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933E367D-3B1E-477E-B710-E7DD0793236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190BBBE4-A5DA-49AD-9376-4D42B737F1B9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AD5E9958-C662-4000-AA85-28AE26225759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AF8B8B3-297B-4A60-99C9-55F8E8AD8D44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B48BEA9D-0A13-4DB1-9130-D9F8DC16893F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23553AD5-1594-4530-AE7B-FC284D8E507A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DD9A3B83-F177-46CF-858E-9D73F85D70A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183D7B40-8BF3-4A7C-BB03-4F4F07DD378F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8E5FD8C3-6300-496E-907B-61A4CC357E97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839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7579FA-1A84-40D3-8EE9-EFC693C9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165590" cy="2852737"/>
          </a:xfrm>
        </p:spPr>
        <p:txBody>
          <a:bodyPr anchor="b"/>
          <a:lstStyle>
            <a:lvl1pPr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C8E0676-11D8-4267-AB29-49122FB3F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16559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A96E5482-17C4-461A-9690-58B760B18C13}"/>
              </a:ext>
            </a:extLst>
          </p:cNvPr>
          <p:cNvSpPr/>
          <p:nvPr/>
        </p:nvSpPr>
        <p:spPr>
          <a:xfrm>
            <a:off x="8250316" y="5202238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310A42C7-80C3-4ED1-9D67-2314D14BA97F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5B28B5FB-E107-48E6-B138-6B0831D76724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Trójkąt równoramienny 9">
              <a:extLst>
                <a:ext uri="{FF2B5EF4-FFF2-40B4-BE49-F238E27FC236}">
                  <a16:creationId xmlns:a16="http://schemas.microsoft.com/office/drawing/2014/main" id="{03F000E5-8B54-447D-AA23-D41E79CC3C7C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Trójkąt równoramienny 10">
              <a:extLst>
                <a:ext uri="{FF2B5EF4-FFF2-40B4-BE49-F238E27FC236}">
                  <a16:creationId xmlns:a16="http://schemas.microsoft.com/office/drawing/2014/main" id="{8CF21277-CE41-4B18-87B6-C0D0B3A50EF4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6D9B3AE8-7E13-4C99-B186-0F5DAE1450BD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E7E19343-B59D-4CF2-B848-CFABA80DC730}"/>
              </a:ext>
            </a:extLst>
          </p:cNvPr>
          <p:cNvGrpSpPr/>
          <p:nvPr/>
        </p:nvGrpSpPr>
        <p:grpSpPr>
          <a:xfrm>
            <a:off x="-1" y="-1771"/>
            <a:ext cx="2399366" cy="1461807"/>
            <a:chOff x="-1" y="-1771"/>
            <a:chExt cx="2399366" cy="1461807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CDF32C30-B44E-4356-B9B0-B898B201E6C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Trójkąt równoramienny 14">
              <a:extLst>
                <a:ext uri="{FF2B5EF4-FFF2-40B4-BE49-F238E27FC236}">
                  <a16:creationId xmlns:a16="http://schemas.microsoft.com/office/drawing/2014/main" id="{6FFC2D19-117D-4E77-89EE-C06E0C1CDB96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Trójkąt równoramienny 15">
              <a:extLst>
                <a:ext uri="{FF2B5EF4-FFF2-40B4-BE49-F238E27FC236}">
                  <a16:creationId xmlns:a16="http://schemas.microsoft.com/office/drawing/2014/main" id="{3F5D42A3-8A01-4588-9A7C-EAD2C7423675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31D93A78-F083-4DBA-BC07-54E957D8E4A8}"/>
              </a:ext>
            </a:extLst>
          </p:cNvPr>
          <p:cNvSpPr/>
          <p:nvPr/>
        </p:nvSpPr>
        <p:spPr>
          <a:xfrm>
            <a:off x="8250316" y="5202238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264388BC-5A04-4024-BFDD-5D83F394C5C3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  <a:solidFill>
            <a:srgbClr val="6C82EF"/>
          </a:solidFill>
        </p:grpSpPr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E24513E5-A54D-4DA4-945E-ADEA39EA593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Trójkąt równoramienny 19">
              <a:extLst>
                <a:ext uri="{FF2B5EF4-FFF2-40B4-BE49-F238E27FC236}">
                  <a16:creationId xmlns:a16="http://schemas.microsoft.com/office/drawing/2014/main" id="{3BDE8BC6-137B-4DA9-ACD7-F79CFE4A5FCD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Trójkąt równoramienny 20">
              <a:extLst>
                <a:ext uri="{FF2B5EF4-FFF2-40B4-BE49-F238E27FC236}">
                  <a16:creationId xmlns:a16="http://schemas.microsoft.com/office/drawing/2014/main" id="{952ABAFB-208A-40DF-8829-A989CE800851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2" name="Trójkąt równoramienny 21">
            <a:extLst>
              <a:ext uri="{FF2B5EF4-FFF2-40B4-BE49-F238E27FC236}">
                <a16:creationId xmlns:a16="http://schemas.microsoft.com/office/drawing/2014/main" id="{D45EDF59-7D29-47EC-9ADA-0A5CF8164578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84C383F6-B649-43C9-90D4-C40FB41AE58D}"/>
              </a:ext>
            </a:extLst>
          </p:cNvPr>
          <p:cNvGrpSpPr/>
          <p:nvPr/>
        </p:nvGrpSpPr>
        <p:grpSpPr>
          <a:xfrm>
            <a:off x="-1" y="-1771"/>
            <a:ext cx="2399366" cy="1461807"/>
            <a:chOff x="-1" y="-1771"/>
            <a:chExt cx="2399366" cy="1461807"/>
          </a:xfrm>
          <a:solidFill>
            <a:srgbClr val="6D16E7"/>
          </a:solidFill>
        </p:grpSpPr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3A112E23-A3DE-40E1-82AF-BEC79EFC1D15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Trójkąt równoramienny 24">
              <a:extLst>
                <a:ext uri="{FF2B5EF4-FFF2-40B4-BE49-F238E27FC236}">
                  <a16:creationId xmlns:a16="http://schemas.microsoft.com/office/drawing/2014/main" id="{8D41213B-6075-4589-B9F0-9102A36A7B45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Trójkąt równoramienny 25">
              <a:extLst>
                <a:ext uri="{FF2B5EF4-FFF2-40B4-BE49-F238E27FC236}">
                  <a16:creationId xmlns:a16="http://schemas.microsoft.com/office/drawing/2014/main" id="{81262582-6CA0-4312-A3FB-2F7DC15C31C5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96160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29F31-655A-4FD4-B699-BD2E9F87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23252" cy="1325563"/>
          </a:xfrm>
        </p:spPr>
        <p:txBody>
          <a:bodyPr/>
          <a:lstStyle>
            <a:lvl1pPr algn="ct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CF463F-36B6-4E60-A5A4-D359B56C7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3D2079F-8718-46DC-8F55-F29D2DDC7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9F6536AE-9654-4D25-A5C9-6FF5CB91650F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D2902CC-17DA-4261-931B-0FB947844D4C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0B769411-1BFD-40BF-9F08-0F5B1347CCAD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54B1B88F-A38A-4880-89AA-63B42E4A8E32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EE8F056A-FA19-44F9-9EFC-6DA6E7BBAD83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9DDE18EF-29BB-450B-8C92-9E726766B11E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844BFF4-0B3B-42E5-A610-BFCBD5CC62EC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FD4D1B2F-ADA3-4243-A980-BDDB0E6DECF4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FC5F0D5D-D405-4A24-A1FD-6896CB2D9760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79FE1D23-D7C8-445F-AD43-59169ADB6EE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FA527870-8716-48C5-9025-C08C6E40D04B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59DADFF5-83E2-46A8-A54C-2556DA14D2CF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5046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8E6517-F47E-41D4-BA92-3570FE81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597A1FF-C451-4B14-9F23-5AE72E52F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5F6D4A-8B9F-43E0-8570-658AEECA0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8BA9449-629D-4F8D-B967-9F591A0C5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788FD6C-C018-4005-8F53-F6D431A1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741597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E708D0-A2EB-4E45-8969-E98A88BD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731641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B79EBE0-C679-425D-96E1-4D97EDB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2B01-AC76-42E9-ABF2-EA2D440F0667}" type="datetimeFigureOut">
              <a:rPr lang="pl-PL" smtClean="0"/>
              <a:t>30.03.2021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83C3DE7-08F6-4A70-8CBA-D1F1C6DD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7522E15-48DC-4EB8-9994-C26704C7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7B5C-59E3-4900-B221-0A680E372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64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375D2B-4470-4204-AEB3-69DE997A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0249D51-243C-490B-8651-87A734A4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4532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525739D-0629-4BCC-8C39-C8CD4CB22238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77E7245F-B1E5-48EE-8B6C-70C8C6938422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0F895B10-603F-4A98-B832-94933D9E0A88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933E367D-3B1E-477E-B710-E7DD0793236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190BBBE4-A5DA-49AD-9376-4D42B737F1B9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AD5E9958-C662-4000-AA85-28AE26225759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AF8B8B3-297B-4A60-99C9-55F8E8AD8D44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B48BEA9D-0A13-4DB1-9130-D9F8DC16893F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23553AD5-1594-4530-AE7B-FC284D8E507A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DD9A3B83-F177-46CF-858E-9D73F85D70A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183D7B40-8BF3-4A7C-BB03-4F4F07DD378F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8E5FD8C3-6300-496E-907B-61A4CC357E97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5392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984490-3AB6-4457-86B4-C591B8FE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D466E6-10EE-4AEA-91E9-ACBE4A74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306A62F-1CB3-48B5-BC70-D49300BEA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F00AA811-B904-4239-A644-B4B02E481844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F2377109-D472-4063-A10D-95A1DA4B56FD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9A6A747F-1DF3-4929-BD65-574137F5EF21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E8E99EE8-3EE9-4DEC-9685-5F371255B703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98FE6A0A-049B-4D69-9D5B-9C64813B8B7F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058D029F-0B18-47A4-813B-73E77DD34128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D92589F-E6B8-4026-9EFD-148DBBA7C9C5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167F5DE7-F959-4ABD-8375-5D59039F1A06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259E9E64-0315-4826-88D1-167676AF7C6E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362AD482-F53A-4756-8DA2-B47348216820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3BFE3173-8D66-447F-8003-BEF1F26FFF0E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EACA6B25-4597-4E76-B546-B62581258788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809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30C3F-4567-46E9-BF4F-98C735D2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E91F335-4AB1-486F-B5EF-9399642F5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BA0031-5877-4CDB-8383-1FA72EDC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7677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95B75-3528-4979-901E-DEFBD0F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3595144-850E-4956-A472-D97B00EF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487366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5C6ABF-F2DA-4767-8D7E-12AE74815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87AB39C-10DC-4F4F-A167-079C332E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4256767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0DBC0-CA19-406E-9785-03D3D5BF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D16E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1DD6E1-E798-4D31-A48F-76F7D478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n>
                  <a:noFill/>
                </a:ln>
                <a:solidFill>
                  <a:srgbClr val="6FCFC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5E71804-B3C4-4DC0-B311-5ED6ECF14FB4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BD446DC-F05D-4FD2-93F1-F60C54E636B0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  <a:solidFill>
            <a:srgbClr val="6C82EF"/>
          </a:solidFill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0D8B4607-F00A-4D94-B1A3-ADC603E6207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Trójkąt równoramienny 11">
              <a:extLst>
                <a:ext uri="{FF2B5EF4-FFF2-40B4-BE49-F238E27FC236}">
                  <a16:creationId xmlns:a16="http://schemas.microsoft.com/office/drawing/2014/main" id="{A08A2057-60D0-45FA-B01F-78001D2C54C5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Trójkąt równoramienny 12">
              <a:extLst>
                <a:ext uri="{FF2B5EF4-FFF2-40B4-BE49-F238E27FC236}">
                  <a16:creationId xmlns:a16="http://schemas.microsoft.com/office/drawing/2014/main" id="{9255C4DF-B622-4073-BDBD-4DE8466E90D0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6C8B44E4-E885-40E1-93A2-9D52161763D1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199C3E3D-5BC8-45AB-A860-F155485C41D2}"/>
              </a:ext>
            </a:extLst>
          </p:cNvPr>
          <p:cNvGrpSpPr/>
          <p:nvPr/>
        </p:nvGrpSpPr>
        <p:grpSpPr>
          <a:xfrm>
            <a:off x="0" y="-2703"/>
            <a:ext cx="2399366" cy="1461807"/>
            <a:chOff x="-1" y="-1771"/>
            <a:chExt cx="2399366" cy="1461807"/>
          </a:xfrm>
          <a:solidFill>
            <a:srgbClr val="6D16E7"/>
          </a:solidFill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723C0606-1081-4FB7-9AEB-C9BE6FB36A4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rójkąt równoramienny 16">
              <a:extLst>
                <a:ext uri="{FF2B5EF4-FFF2-40B4-BE49-F238E27FC236}">
                  <a16:creationId xmlns:a16="http://schemas.microsoft.com/office/drawing/2014/main" id="{8E1044AE-6474-430E-AD6F-84E078322E4C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Trójkąt równoramienny 17">
              <a:extLst>
                <a:ext uri="{FF2B5EF4-FFF2-40B4-BE49-F238E27FC236}">
                  <a16:creationId xmlns:a16="http://schemas.microsoft.com/office/drawing/2014/main" id="{3A2FB516-0BA6-4BBB-A245-D5EC9804CCE7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6FACC1D0-3B5F-4222-A66F-ADED8A89941D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6F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Trójkąt równoramienny 20">
            <a:extLst>
              <a:ext uri="{FF2B5EF4-FFF2-40B4-BE49-F238E27FC236}">
                <a16:creationId xmlns:a16="http://schemas.microsoft.com/office/drawing/2014/main" id="{8BC2ED21-442B-4E1D-86DF-DEC3716E5052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ymbol zastępczy tekstu 30">
            <a:extLst>
              <a:ext uri="{FF2B5EF4-FFF2-40B4-BE49-F238E27FC236}">
                <a16:creationId xmlns:a16="http://schemas.microsoft.com/office/drawing/2014/main" id="{DE40B520-DE2A-4B20-AF0B-9395F569F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011" y="280242"/>
            <a:ext cx="1524002" cy="457200"/>
          </a:xfrm>
        </p:spPr>
        <p:txBody>
          <a:bodyPr/>
          <a:lstStyle>
            <a:lvl1pPr>
              <a:buNone/>
              <a:defRPr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l-PL" dirty="0"/>
              <a:t>numer </a:t>
            </a:r>
          </a:p>
        </p:txBody>
      </p:sp>
    </p:spTree>
    <p:extLst>
      <p:ext uri="{BB962C8B-B14F-4D97-AF65-F5344CB8AC3E}">
        <p14:creationId xmlns:p14="http://schemas.microsoft.com/office/powerpoint/2010/main" val="420209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7579FA-1A84-40D3-8EE9-EFC693C9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165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C8E0676-11D8-4267-AB29-49122FB3F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16559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A96E5482-17C4-461A-9690-58B760B18C13}"/>
              </a:ext>
            </a:extLst>
          </p:cNvPr>
          <p:cNvSpPr/>
          <p:nvPr/>
        </p:nvSpPr>
        <p:spPr>
          <a:xfrm>
            <a:off x="8250316" y="5202238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310A42C7-80C3-4ED1-9D67-2314D14BA97F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5B28B5FB-E107-48E6-B138-6B0831D76724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Trójkąt równoramienny 9">
              <a:extLst>
                <a:ext uri="{FF2B5EF4-FFF2-40B4-BE49-F238E27FC236}">
                  <a16:creationId xmlns:a16="http://schemas.microsoft.com/office/drawing/2014/main" id="{03F000E5-8B54-447D-AA23-D41E79CC3C7C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Trójkąt równoramienny 10">
              <a:extLst>
                <a:ext uri="{FF2B5EF4-FFF2-40B4-BE49-F238E27FC236}">
                  <a16:creationId xmlns:a16="http://schemas.microsoft.com/office/drawing/2014/main" id="{8CF21277-CE41-4B18-87B6-C0D0B3A50EF4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6D9B3AE8-7E13-4C99-B186-0F5DAE1450BD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E7E19343-B59D-4CF2-B848-CFABA80DC730}"/>
              </a:ext>
            </a:extLst>
          </p:cNvPr>
          <p:cNvGrpSpPr/>
          <p:nvPr/>
        </p:nvGrpSpPr>
        <p:grpSpPr>
          <a:xfrm>
            <a:off x="-1" y="-1771"/>
            <a:ext cx="2399366" cy="1461807"/>
            <a:chOff x="-1" y="-1771"/>
            <a:chExt cx="2399366" cy="1461807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CDF32C30-B44E-4356-B9B0-B898B201E6C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Trójkąt równoramienny 14">
              <a:extLst>
                <a:ext uri="{FF2B5EF4-FFF2-40B4-BE49-F238E27FC236}">
                  <a16:creationId xmlns:a16="http://schemas.microsoft.com/office/drawing/2014/main" id="{6FFC2D19-117D-4E77-89EE-C06E0C1CDB96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Trójkąt równoramienny 15">
              <a:extLst>
                <a:ext uri="{FF2B5EF4-FFF2-40B4-BE49-F238E27FC236}">
                  <a16:creationId xmlns:a16="http://schemas.microsoft.com/office/drawing/2014/main" id="{3F5D42A3-8A01-4588-9A7C-EAD2C7423675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31D93A78-F083-4DBA-BC07-54E957D8E4A8}"/>
              </a:ext>
            </a:extLst>
          </p:cNvPr>
          <p:cNvSpPr/>
          <p:nvPr/>
        </p:nvSpPr>
        <p:spPr>
          <a:xfrm>
            <a:off x="8250316" y="5202238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264388BC-5A04-4024-BFDD-5D83F394C5C3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  <a:solidFill>
            <a:srgbClr val="6C82EF"/>
          </a:solidFill>
        </p:grpSpPr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E24513E5-A54D-4DA4-945E-ADEA39EA593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Trójkąt równoramienny 19">
              <a:extLst>
                <a:ext uri="{FF2B5EF4-FFF2-40B4-BE49-F238E27FC236}">
                  <a16:creationId xmlns:a16="http://schemas.microsoft.com/office/drawing/2014/main" id="{3BDE8BC6-137B-4DA9-ACD7-F79CFE4A5FCD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Trójkąt równoramienny 20">
              <a:extLst>
                <a:ext uri="{FF2B5EF4-FFF2-40B4-BE49-F238E27FC236}">
                  <a16:creationId xmlns:a16="http://schemas.microsoft.com/office/drawing/2014/main" id="{952ABAFB-208A-40DF-8829-A989CE800851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2" name="Trójkąt równoramienny 21">
            <a:extLst>
              <a:ext uri="{FF2B5EF4-FFF2-40B4-BE49-F238E27FC236}">
                <a16:creationId xmlns:a16="http://schemas.microsoft.com/office/drawing/2014/main" id="{D45EDF59-7D29-47EC-9ADA-0A5CF8164578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84C383F6-B649-43C9-90D4-C40FB41AE58D}"/>
              </a:ext>
            </a:extLst>
          </p:cNvPr>
          <p:cNvGrpSpPr/>
          <p:nvPr/>
        </p:nvGrpSpPr>
        <p:grpSpPr>
          <a:xfrm>
            <a:off x="-1" y="-1771"/>
            <a:ext cx="2399366" cy="1461807"/>
            <a:chOff x="-1" y="-1771"/>
            <a:chExt cx="2399366" cy="1461807"/>
          </a:xfrm>
          <a:solidFill>
            <a:srgbClr val="6D16E7"/>
          </a:solidFill>
        </p:grpSpPr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3A112E23-A3DE-40E1-82AF-BEC79EFC1D15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Trójkąt równoramienny 24">
              <a:extLst>
                <a:ext uri="{FF2B5EF4-FFF2-40B4-BE49-F238E27FC236}">
                  <a16:creationId xmlns:a16="http://schemas.microsoft.com/office/drawing/2014/main" id="{8D41213B-6075-4589-B9F0-9102A36A7B45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Trójkąt równoramienny 25">
              <a:extLst>
                <a:ext uri="{FF2B5EF4-FFF2-40B4-BE49-F238E27FC236}">
                  <a16:creationId xmlns:a16="http://schemas.microsoft.com/office/drawing/2014/main" id="{81262582-6CA0-4312-A3FB-2F7DC15C31C5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09239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29F31-655A-4FD4-B699-BD2E9F87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23252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CF463F-36B6-4E60-A5A4-D359B56C7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3D2079F-8718-46DC-8F55-F29D2DDC7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9F6536AE-9654-4D25-A5C9-6FF5CB91650F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D2902CC-17DA-4261-931B-0FB947844D4C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0B769411-1BFD-40BF-9F08-0F5B1347CCAD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54B1B88F-A38A-4880-89AA-63B42E4A8E32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EE8F056A-FA19-44F9-9EFC-6DA6E7BBAD83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9DDE18EF-29BB-450B-8C92-9E726766B11E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844BFF4-0B3B-42E5-A610-BFCBD5CC62EC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FD4D1B2F-ADA3-4243-A980-BDDB0E6DECF4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FC5F0D5D-D405-4A24-A1FD-6896CB2D9760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79FE1D23-D7C8-445F-AD43-59169ADB6EE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FA527870-8716-48C5-9025-C08C6E40D04B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59DADFF5-83E2-46A8-A54C-2556DA14D2CF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497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8E6517-F47E-41D4-BA92-3570FE81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597A1FF-C451-4B14-9F23-5AE72E52F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5F6D4A-8B9F-43E0-8570-658AEECA0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8BA9449-629D-4F8D-B967-9F591A0C5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788FD6C-C018-4005-8F53-F6D431A1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74733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E708D0-A2EB-4E45-8969-E98A88BD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15769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B79EBE0-C679-425D-96E1-4D97EDB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2B01-AC76-42E9-ABF2-EA2D440F0667}" type="datetimeFigureOut">
              <a:rPr lang="pl-PL" smtClean="0"/>
              <a:t>30.03.2021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83C3DE7-08F6-4A70-8CBA-D1F1C6DD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7522E15-48DC-4EB8-9994-C26704C7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7B5C-59E3-4900-B221-0A680E372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112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984490-3AB6-4457-86B4-C591B8FE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D466E6-10EE-4AEA-91E9-ACBE4A74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306A62F-1CB3-48B5-BC70-D49300BEA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F00AA811-B904-4239-A644-B4B02E481844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F2377109-D472-4063-A10D-95A1DA4B56FD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9A6A747F-1DF3-4929-BD65-574137F5EF21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E8E99EE8-3EE9-4DEC-9685-5F371255B703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98FE6A0A-049B-4D69-9D5B-9C64813B8B7F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058D029F-0B18-47A4-813B-73E77DD34128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D92589F-E6B8-4026-9EFD-148DBBA7C9C5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167F5DE7-F959-4ABD-8375-5D59039F1A06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259E9E64-0315-4826-88D1-167676AF7C6E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362AD482-F53A-4756-8DA2-B47348216820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6D1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3BFE3173-8D66-447F-8003-BEF1F26FFF0E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EACA6B25-4597-4E76-B546-B62581258788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6C8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9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30C3F-4567-46E9-BF4F-98C735D2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E91F335-4AB1-486F-B5EF-9399642F5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BA0031-5877-4CDB-8383-1FA72EDC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8501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8E17BA2-A682-4F52-9EC9-3F589E2A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0B6342B-C6C1-449A-88B4-23F396BA9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0788DA-E56F-45EA-BC03-65BFFAA57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2B01-AC76-42E9-ABF2-EA2D440F0667}" type="datetimeFigureOut">
              <a:rPr lang="pl-PL" smtClean="0"/>
              <a:t>30.03.2021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6EBF96-FA11-45CB-A5FB-925F7A422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1765CA-BD8A-4ED5-BC12-8FB589D4C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7B5C-59E3-4900-B221-0A680E372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05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8E17BA2-A682-4F52-9EC9-3F589E2A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0B6342B-C6C1-449A-88B4-23F396BA9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0788DA-E56F-45EA-BC03-65BFFAA57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2B01-AC76-42E9-ABF2-EA2D440F0667}" type="datetimeFigureOut">
              <a:rPr lang="pl-PL" smtClean="0"/>
              <a:t>30.03.2021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6EBF96-FA11-45CB-A5FB-925F7A422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1765CA-BD8A-4ED5-BC12-8FB589D4C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7B5C-59E3-4900-B221-0A680E372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660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gnalR/SignalR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5C15F4-7D0B-4512-99F8-520BC70A6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ASP.NET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563B1C1-BFB5-487C-A9F5-52313F922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Marcin Złotek</a:t>
            </a:r>
          </a:p>
          <a:p>
            <a:endParaRPr lang="pl-PL" dirty="0"/>
          </a:p>
          <a:p>
            <a:r>
              <a:rPr lang="pl-PL" dirty="0"/>
              <a:t>Wydział Informatyki i Telekomunikacji</a:t>
            </a:r>
          </a:p>
          <a:p>
            <a:r>
              <a:rPr lang="pl-PL" dirty="0"/>
              <a:t>Politechnika Poznańska, 2021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65444F2-6785-4930-B178-965A9AAB6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0x01</a:t>
            </a:r>
          </a:p>
        </p:txBody>
      </p:sp>
    </p:spTree>
    <p:extLst>
      <p:ext uri="{BB962C8B-B14F-4D97-AF65-F5344CB8AC3E}">
        <p14:creationId xmlns:p14="http://schemas.microsoft.com/office/powerpoint/2010/main" val="143306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2BE33ED-91D0-4F67-B29E-D2AF69A0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– model REST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9E07D05-27B7-4FA4-91FF-599C9204B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350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F9E81D2-6A86-4EAE-96A2-86059A4D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07054388-B761-4382-A755-B841D749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Endpointy</a:t>
            </a:r>
            <a:r>
              <a:rPr lang="pl-PL" dirty="0"/>
              <a:t> modelu REST</a:t>
            </a:r>
          </a:p>
        </p:txBody>
      </p:sp>
    </p:spTree>
    <p:extLst>
      <p:ext uri="{BB962C8B-B14F-4D97-AF65-F5344CB8AC3E}">
        <p14:creationId xmlns:p14="http://schemas.microsoft.com/office/powerpoint/2010/main" val="243608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543CF0A-9BAE-465F-B58E-49ADA046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1439165-3C0D-4F80-A5E9-13AE8C68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HTTP</a:t>
            </a:r>
          </a:p>
        </p:txBody>
      </p:sp>
    </p:spTree>
    <p:extLst>
      <p:ext uri="{BB962C8B-B14F-4D97-AF65-F5344CB8AC3E}">
        <p14:creationId xmlns:p14="http://schemas.microsoft.com/office/powerpoint/2010/main" val="236609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218BF57-28BD-488E-920C-119DC98C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84D2896B-3FE9-4ABB-9BDD-70126E8E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Zwracane odpowiedzi</a:t>
            </a:r>
          </a:p>
        </p:txBody>
      </p:sp>
    </p:spTree>
    <p:extLst>
      <p:ext uri="{BB962C8B-B14F-4D97-AF65-F5344CB8AC3E}">
        <p14:creationId xmlns:p14="http://schemas.microsoft.com/office/powerpoint/2010/main" val="101675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BC0AD1F-EBF2-4810-8647-00457C5E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7C87912-9B25-4930-AA22-BA75319A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Komunikacja </a:t>
            </a:r>
            <a:br>
              <a:rPr lang="pl-PL" dirty="0"/>
            </a:br>
            <a:r>
              <a:rPr lang="pl-PL" dirty="0"/>
              <a:t>Controller-</a:t>
            </a:r>
            <a:r>
              <a:rPr lang="pl-PL" dirty="0" err="1"/>
              <a:t>View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130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E2CAEC4B-1ED8-49F4-904A-B589BD49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usługi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C89DE74-06E0-40D6-8D6E-536258AEB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869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EAF29CB-5083-4714-B919-B6C8B077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4D6087D3-BBE4-49B6-A09A-F7448CEF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IdentityAPI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94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D6152BD-B2BD-4CE1-89AF-098C7A07B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2604F23-C415-4B12-A2DD-ADC652E9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32703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6BB11E7-A192-4FAE-A98E-C9FBC1A5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46002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Framework firmy Microsoft, umożliwiający komunikację w czasie rzeczywistym.</a:t>
            </a:r>
          </a:p>
          <a:p>
            <a:pPr marL="0" indent="0">
              <a:buNone/>
            </a:pPr>
            <a:r>
              <a:rPr lang="pl-PL" dirty="0"/>
              <a:t>Open Source: </a:t>
            </a:r>
            <a:r>
              <a:rPr lang="pl-PL" dirty="0">
                <a:solidFill>
                  <a:srgbClr val="6FCFCE"/>
                </a:solidFill>
                <a:hlinkClick r:id="rId2"/>
              </a:rPr>
              <a:t>https://github.com/SignalR/SignalR</a:t>
            </a:r>
            <a:endParaRPr lang="pl-PL" dirty="0">
              <a:solidFill>
                <a:srgbClr val="6FCFCE"/>
              </a:solidFill>
            </a:endParaRPr>
          </a:p>
          <a:p>
            <a:pPr marL="0" indent="0">
              <a:buNone/>
            </a:pPr>
            <a:endParaRPr lang="pl-PL" dirty="0">
              <a:solidFill>
                <a:srgbClr val="6FCFCE"/>
              </a:solidFill>
            </a:endParaRPr>
          </a:p>
          <a:p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D6683BC7-376F-479E-8C77-8FD39375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SignalR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CB9991EC-750F-4B50-BDF1-0800CB21F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52" y="1690688"/>
            <a:ext cx="2636748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5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0C12875-0DE9-43EC-8E78-3A3696BEE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Sama biblioteka korzysta z technologii Websocket, która umożliwia asynchroniczną komunikację z serwerem.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3B9751AC-65DC-4AA6-81B7-5C120345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SignalR - Websocket</a:t>
            </a:r>
          </a:p>
        </p:txBody>
      </p:sp>
    </p:spTree>
    <p:extLst>
      <p:ext uri="{BB962C8B-B14F-4D97-AF65-F5344CB8AC3E}">
        <p14:creationId xmlns:p14="http://schemas.microsoft.com/office/powerpoint/2010/main" val="281725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8918B75-051D-45A4-89F2-C0D82366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6C82EF"/>
              </a:buClr>
              <a:buFont typeface="+mj-lt"/>
              <a:buAutoNum type="arabicPeriod"/>
            </a:pPr>
            <a:r>
              <a:rPr lang="pl-PL" dirty="0"/>
              <a:t>ASP.NET – wprowadzenie</a:t>
            </a:r>
          </a:p>
          <a:p>
            <a:pPr marL="514350" indent="-514350">
              <a:buClr>
                <a:srgbClr val="6C82EF"/>
              </a:buClr>
              <a:buFont typeface="+mj-lt"/>
              <a:buAutoNum type="arabicPeriod"/>
            </a:pPr>
            <a:r>
              <a:rPr lang="pl-PL" dirty="0"/>
              <a:t>Model MVC</a:t>
            </a:r>
          </a:p>
          <a:p>
            <a:pPr marL="514350" indent="-514350">
              <a:buClr>
                <a:srgbClr val="6C82EF"/>
              </a:buClr>
              <a:buFont typeface="+mj-lt"/>
              <a:buAutoNum type="arabicPeriod"/>
            </a:pPr>
            <a:r>
              <a:rPr lang="pl-PL" dirty="0"/>
              <a:t>HTTP</a:t>
            </a:r>
          </a:p>
          <a:p>
            <a:pPr marL="514350" indent="-514350">
              <a:buClr>
                <a:srgbClr val="6C82EF"/>
              </a:buClr>
              <a:buFont typeface="+mj-lt"/>
              <a:buAutoNum type="arabicPeriod"/>
            </a:pPr>
            <a:r>
              <a:rPr lang="pl-PL" dirty="0"/>
              <a:t>Inne usługi</a:t>
            </a:r>
          </a:p>
          <a:p>
            <a:pPr marL="971550" lvl="1" indent="-514350">
              <a:buClr>
                <a:srgbClr val="6C82EF"/>
              </a:buClr>
              <a:buFont typeface="+mj-lt"/>
              <a:buAutoNum type="arabicPeriod"/>
            </a:pPr>
            <a:r>
              <a:rPr lang="pl-PL" dirty="0" err="1"/>
              <a:t>IdentityAPI</a:t>
            </a:r>
            <a:r>
              <a:rPr lang="pl-PL" dirty="0"/>
              <a:t>	</a:t>
            </a:r>
          </a:p>
          <a:p>
            <a:pPr marL="971550" lvl="1" indent="-514350">
              <a:buClr>
                <a:srgbClr val="6C82EF"/>
              </a:buClr>
              <a:buFont typeface="+mj-lt"/>
              <a:buAutoNum type="arabicPeriod"/>
            </a:pPr>
            <a:r>
              <a:rPr lang="pl-PL" dirty="0" err="1"/>
              <a:t>Entity</a:t>
            </a:r>
            <a:r>
              <a:rPr lang="pl-PL" dirty="0"/>
              <a:t> Framework</a:t>
            </a:r>
          </a:p>
          <a:p>
            <a:pPr marL="971550" lvl="1" indent="-514350">
              <a:buClr>
                <a:srgbClr val="6C82EF"/>
              </a:buClr>
              <a:buFont typeface="+mj-lt"/>
              <a:buAutoNum type="arabicPeriod"/>
            </a:pPr>
            <a:r>
              <a:rPr lang="pl-PL" dirty="0"/>
              <a:t>SignalR</a:t>
            </a:r>
          </a:p>
          <a:p>
            <a:pPr marL="971550" lvl="1" indent="-514350">
              <a:buClr>
                <a:srgbClr val="6C82EF"/>
              </a:buClr>
              <a:buFont typeface="+mj-lt"/>
              <a:buAutoNum type="arabicPeriod"/>
            </a:pPr>
            <a:r>
              <a:rPr lang="pl-PL" dirty="0" err="1"/>
              <a:t>gRPC</a:t>
            </a:r>
            <a:endParaRPr lang="pl-PL" dirty="0"/>
          </a:p>
          <a:p>
            <a:pPr marL="514350" indent="-514350">
              <a:buClr>
                <a:srgbClr val="6C82EF"/>
              </a:buClr>
              <a:buFont typeface="+mj-lt"/>
              <a:buAutoNum type="arabicPeriod"/>
            </a:pPr>
            <a:r>
              <a:rPr lang="pl-PL" dirty="0"/>
              <a:t>Publikacja aplikacji na MS </a:t>
            </a:r>
            <a:r>
              <a:rPr lang="pl-PL" dirty="0" err="1"/>
              <a:t>Azure</a:t>
            </a:r>
            <a:endParaRPr lang="pl-PL" dirty="0"/>
          </a:p>
          <a:p>
            <a:pPr marL="514350" indent="-514350">
              <a:buClr>
                <a:srgbClr val="6C82EF"/>
              </a:buClr>
              <a:buFont typeface="+mj-lt"/>
              <a:buAutoNum type="arabicPeriod"/>
            </a:pPr>
            <a:endParaRPr lang="pl-PL" dirty="0">
              <a:solidFill>
                <a:srgbClr val="6FCFCE"/>
              </a:solidFill>
            </a:endParaRPr>
          </a:p>
          <a:p>
            <a:pPr marL="514350" indent="-514350">
              <a:buClr>
                <a:srgbClr val="6C82EF"/>
              </a:buClr>
              <a:buFont typeface="+mj-lt"/>
              <a:buAutoNum type="arabicPeriod"/>
            </a:pPr>
            <a:endParaRPr lang="pl-PL" dirty="0">
              <a:solidFill>
                <a:srgbClr val="6FCFCE"/>
              </a:solidFill>
            </a:endParaRPr>
          </a:p>
          <a:p>
            <a:pPr marL="514350" indent="-514350">
              <a:buClr>
                <a:srgbClr val="6C82EF"/>
              </a:buClr>
              <a:buFont typeface="+mj-lt"/>
              <a:buAutoNum type="arabicPeriod"/>
            </a:pPr>
            <a:endParaRPr lang="pl-PL" dirty="0"/>
          </a:p>
          <a:p>
            <a:pPr>
              <a:buClr>
                <a:srgbClr val="6FCFCE"/>
              </a:buClr>
              <a:buFont typeface="Wingdings" panose="05000000000000000000" pitchFamily="2" charset="2"/>
              <a:buChar char="§"/>
            </a:pPr>
            <a:endParaRPr lang="pl-PL" dirty="0"/>
          </a:p>
          <a:p>
            <a:pPr>
              <a:buClr>
                <a:srgbClr val="6FCFCE"/>
              </a:buClr>
              <a:buFont typeface="Wingdings" panose="05000000000000000000" pitchFamily="2" charset="2"/>
              <a:buChar char="§"/>
            </a:pPr>
            <a:endParaRPr lang="pl-PL" dirty="0"/>
          </a:p>
          <a:p>
            <a:pPr>
              <a:buClr>
                <a:srgbClr val="6FCFCE"/>
              </a:buClr>
              <a:buFont typeface="Wingdings" panose="05000000000000000000" pitchFamily="2" charset="2"/>
              <a:buChar char="§"/>
            </a:pPr>
            <a:endParaRPr lang="pl-PL" dirty="0"/>
          </a:p>
          <a:p>
            <a:pPr>
              <a:buClr>
                <a:srgbClr val="6FCFCE"/>
              </a:buClr>
              <a:buFont typeface="Wingdings" panose="05000000000000000000" pitchFamily="2" charset="2"/>
              <a:buChar char="§"/>
            </a:pP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CCC972BE-0340-4D54-93DA-C606F54C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Spis treści</a:t>
            </a:r>
          </a:p>
        </p:txBody>
      </p:sp>
    </p:spTree>
    <p:extLst>
      <p:ext uri="{BB962C8B-B14F-4D97-AF65-F5344CB8AC3E}">
        <p14:creationId xmlns:p14="http://schemas.microsoft.com/office/powerpoint/2010/main" val="667039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B016A68-E700-40D4-81D2-A301A792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5AF860C1-A017-4F74-8782-97A5AA9C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gRPC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7513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F06F8EF-C107-49C9-AB75-33706D79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06" y="2186712"/>
            <a:ext cx="9289877" cy="1890349"/>
          </a:xfrm>
        </p:spPr>
        <p:txBody>
          <a:bodyPr/>
          <a:lstStyle/>
          <a:p>
            <a:pPr algn="ctr"/>
            <a:r>
              <a:rPr lang="pl-PL" dirty="0">
                <a:solidFill>
                  <a:srgbClr val="1566BF"/>
                </a:solidFill>
              </a:rPr>
              <a:t>		  AZURE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37EE3AE-7826-4EA0-B276-39B88435A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solidFill>
                  <a:srgbClr val="6C82EF"/>
                </a:solidFill>
              </a:rPr>
              <a:t>Publikacja aplikacji w Internecie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DB28522-E301-456E-9F87-C3E84E76D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0" r="13459"/>
          <a:stretch/>
        </p:blipFill>
        <p:spPr>
          <a:xfrm>
            <a:off x="2937774" y="2529324"/>
            <a:ext cx="2601157" cy="189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20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B53FD95-7700-42F4-A33E-61753F49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Usługa na platformie </a:t>
            </a:r>
            <a:r>
              <a:rPr lang="pl-PL" dirty="0" err="1"/>
              <a:t>Azure</a:t>
            </a:r>
            <a:r>
              <a:rPr lang="pl-PL" dirty="0"/>
              <a:t> do publikowania aplikacji internetowych w chmurze.</a:t>
            </a:r>
          </a:p>
          <a:p>
            <a:pPr marL="0" indent="0">
              <a:buNone/>
            </a:pPr>
            <a:r>
              <a:rPr lang="pl-PL" dirty="0"/>
              <a:t>Dla studentów: </a:t>
            </a:r>
          </a:p>
          <a:p>
            <a:pPr marL="0" indent="0" algn="ctr">
              <a:buNone/>
            </a:pPr>
            <a:r>
              <a:rPr lang="pl-PL" dirty="0"/>
              <a:t>10 aplikacji – 1GB RAM, 60 minut dziennie, </a:t>
            </a:r>
            <a:br>
              <a:rPr lang="pl-PL" dirty="0"/>
            </a:br>
            <a:r>
              <a:rPr lang="pl-PL" dirty="0"/>
              <a:t>adres: </a:t>
            </a:r>
            <a:r>
              <a:rPr lang="pl-PL" dirty="0">
                <a:solidFill>
                  <a:srgbClr val="6FCFCE"/>
                </a:solidFill>
              </a:rPr>
              <a:t>&lt;nazwa&gt;.azurewebsites.net</a:t>
            </a:r>
            <a:r>
              <a:rPr lang="pl-PL" dirty="0"/>
              <a:t>,</a:t>
            </a:r>
            <a:r>
              <a:rPr lang="pl-PL" dirty="0">
                <a:solidFill>
                  <a:srgbClr val="6FCFCE"/>
                </a:solidFill>
              </a:rPr>
              <a:t> </a:t>
            </a:r>
            <a:r>
              <a:rPr lang="pl-PL" dirty="0"/>
              <a:t>HTTPS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37424A88-295E-4691-89CE-8F15BB64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App</a:t>
            </a:r>
            <a:r>
              <a:rPr lang="pl-PL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1421267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10DB599-755C-4723-9B84-A6C1C0D1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95CE131-1719-4DD7-8D64-C80689B4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3330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C707F5D-547F-4A07-B82B-C0E392D9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Wsparcie dla usługi SignalR w chmurze.</a:t>
            </a:r>
          </a:p>
          <a:p>
            <a:pPr marL="0" indent="0">
              <a:buNone/>
            </a:pPr>
            <a:r>
              <a:rPr lang="pl-PL" dirty="0"/>
              <a:t>Dla studentów: </a:t>
            </a:r>
          </a:p>
          <a:p>
            <a:pPr marL="0" indent="0" algn="ctr">
              <a:buNone/>
            </a:pPr>
            <a:r>
              <a:rPr lang="pl-PL" dirty="0"/>
              <a:t>20000 komunikatów dziennie, do 20 połączeń jednocześnie,</a:t>
            </a:r>
          </a:p>
          <a:p>
            <a:pPr marL="0" indent="0" algn="ctr">
              <a:buNone/>
            </a:pPr>
            <a:r>
              <a:rPr lang="pl-PL" dirty="0"/>
              <a:t>komunikacja jest szyfrowana.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8C0BA49F-CB32-4DB4-81C8-648FBCC4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SignalR Service</a:t>
            </a:r>
          </a:p>
        </p:txBody>
      </p:sp>
    </p:spTree>
    <p:extLst>
      <p:ext uri="{BB962C8B-B14F-4D97-AF65-F5344CB8AC3E}">
        <p14:creationId xmlns:p14="http://schemas.microsoft.com/office/powerpoint/2010/main" val="35613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FBBA49B-D268-4C9B-AECB-9611C594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010620C7-DF28-4630-958C-0604A946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ASP.NET - wprowadzenie</a:t>
            </a:r>
          </a:p>
        </p:txBody>
      </p:sp>
    </p:spTree>
    <p:extLst>
      <p:ext uri="{BB962C8B-B14F-4D97-AF65-F5344CB8AC3E}">
        <p14:creationId xmlns:p14="http://schemas.microsoft.com/office/powerpoint/2010/main" val="419848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038200-93D7-407F-B9A3-CD2B5F88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11E96E32-2500-4AFC-8FF2-AD853A28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784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C347C1D-C420-45D3-8F13-D454A42E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MVC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79F7599-723B-4D69-8638-51BFAF195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651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BB9E216-8F3B-49D0-ADE9-44D75E3D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Wzorzec projektowy, składający się z 3 części:</a:t>
            </a:r>
          </a:p>
          <a:p>
            <a:pPr marL="0" indent="0">
              <a:buNone/>
            </a:pPr>
            <a:r>
              <a:rPr lang="pl-PL" dirty="0">
                <a:solidFill>
                  <a:srgbClr val="6D16E7"/>
                </a:solidFill>
              </a:rPr>
              <a:t>M -&gt; </a:t>
            </a:r>
            <a:r>
              <a:rPr lang="pl-PL" dirty="0"/>
              <a:t>model</a:t>
            </a:r>
            <a:endParaRPr lang="pl-PL" dirty="0">
              <a:solidFill>
                <a:srgbClr val="6D16E7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6D16E7"/>
                </a:solidFill>
              </a:rPr>
              <a:t>V -&gt; </a:t>
            </a:r>
            <a:r>
              <a:rPr lang="pl-PL" dirty="0" err="1"/>
              <a:t>view</a:t>
            </a: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6D16E7"/>
                </a:solidFill>
              </a:rPr>
              <a:t>C -&gt; </a:t>
            </a:r>
            <a:r>
              <a:rPr lang="pl-PL" dirty="0" err="1"/>
              <a:t>controller</a:t>
            </a: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808E9706-CBC0-437C-B893-AA4D4D6C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Wzorzec MVC</a:t>
            </a:r>
          </a:p>
        </p:txBody>
      </p:sp>
    </p:spTree>
    <p:extLst>
      <p:ext uri="{BB962C8B-B14F-4D97-AF65-F5344CB8AC3E}">
        <p14:creationId xmlns:p14="http://schemas.microsoft.com/office/powerpoint/2010/main" val="180197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24008D9A-416C-45A0-A4D5-691848A2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29788FA-4206-4987-BE62-07FA384A67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F90DCB58-22FB-47D9-A35B-42B2E39596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Kod modelu „</a:t>
            </a:r>
            <a:r>
              <a:rPr lang="pl-PL" dirty="0" err="1"/>
              <a:t>Book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08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FC56B43-1F98-4DE1-AE31-4D28812D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74C6906-8634-4C7F-95F6-21E9F6F8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View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627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A87475F-2356-4C07-887E-8A63728F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69AF8E79-65B3-49EF-BEC3-DA062B37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81768099"/>
      </p:ext>
    </p:extLst>
  </p:cSld>
  <p:clrMapOvr>
    <a:masterClrMapping/>
  </p:clrMapOvr>
</p:sld>
</file>

<file path=ppt/theme/theme1.xml><?xml version="1.0" encoding="utf-8"?>
<a:theme xmlns:a="http://schemas.openxmlformats.org/drawingml/2006/main" name="fsharp">
  <a:themeElements>
    <a:clrScheme name="fsharp_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78BBA"/>
      </a:accent1>
      <a:accent2>
        <a:srgbClr val="30B9DB"/>
      </a:accent2>
      <a:accent3>
        <a:srgbClr val="378BBA"/>
      </a:accent3>
      <a:accent4>
        <a:srgbClr val="30B9DB"/>
      </a:accent4>
      <a:accent5>
        <a:srgbClr val="378BBA"/>
      </a:accent5>
      <a:accent6>
        <a:srgbClr val="30B9DB"/>
      </a:accent6>
      <a:hlink>
        <a:srgbClr val="3DDC97"/>
      </a:hlink>
      <a:folHlink>
        <a:srgbClr val="3DDC97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harp" id="{C5559629-41FA-4041-AB93-F93DE4FE34C1}" vid="{FBFCF5E0-7AB1-42E8-A663-90433DF505DD}"/>
    </a:ext>
  </a:extLst>
</a:theme>
</file>

<file path=ppt/theme/theme2.xml><?xml version="1.0" encoding="utf-8"?>
<a:theme xmlns:a="http://schemas.openxmlformats.org/drawingml/2006/main" name="aspnet">
  <a:themeElements>
    <a:clrScheme name="fsharp_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78BBA"/>
      </a:accent1>
      <a:accent2>
        <a:srgbClr val="30B9DB"/>
      </a:accent2>
      <a:accent3>
        <a:srgbClr val="378BBA"/>
      </a:accent3>
      <a:accent4>
        <a:srgbClr val="30B9DB"/>
      </a:accent4>
      <a:accent5>
        <a:srgbClr val="378BBA"/>
      </a:accent5>
      <a:accent6>
        <a:srgbClr val="30B9DB"/>
      </a:accent6>
      <a:hlink>
        <a:srgbClr val="3DDC97"/>
      </a:hlink>
      <a:folHlink>
        <a:srgbClr val="3DDC97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net" id="{4AD7364C-EBEE-4066-B70D-3A45013E7A31}" vid="{38B899D5-B352-490C-AE43-5EE8AED6E0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fsharp</Template>
  <TotalTime>105</TotalTime>
  <Words>202</Words>
  <Application>Microsoft Office PowerPoint</Application>
  <PresentationFormat>Panoramiczny</PresentationFormat>
  <Paragraphs>57</Paragraphs>
  <Slides>24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24</vt:i4>
      </vt:variant>
    </vt:vector>
  </HeadingPairs>
  <TitlesOfParts>
    <vt:vector size="31" baseType="lpstr">
      <vt:lpstr>Arial</vt:lpstr>
      <vt:lpstr>Consolas</vt:lpstr>
      <vt:lpstr>Segoe UI</vt:lpstr>
      <vt:lpstr>Verdana</vt:lpstr>
      <vt:lpstr>Wingdings</vt:lpstr>
      <vt:lpstr>fsharp</vt:lpstr>
      <vt:lpstr>aspnet</vt:lpstr>
      <vt:lpstr>ASP.NET</vt:lpstr>
      <vt:lpstr>Spis treści</vt:lpstr>
      <vt:lpstr>ASP.NET - wprowadzenie</vt:lpstr>
      <vt:lpstr>Prezentacja programu PowerPoint</vt:lpstr>
      <vt:lpstr>Model MVC</vt:lpstr>
      <vt:lpstr>Wzorzec MVC</vt:lpstr>
      <vt:lpstr>Model</vt:lpstr>
      <vt:lpstr>View</vt:lpstr>
      <vt:lpstr>Controller</vt:lpstr>
      <vt:lpstr>HTTP – model REST</vt:lpstr>
      <vt:lpstr>Endpointy modelu REST</vt:lpstr>
      <vt:lpstr>Metody HTTP</vt:lpstr>
      <vt:lpstr>Zwracane odpowiedzi</vt:lpstr>
      <vt:lpstr>Komunikacja  Controller-View</vt:lpstr>
      <vt:lpstr>Inne usługi</vt:lpstr>
      <vt:lpstr>IdentityAPI</vt:lpstr>
      <vt:lpstr>Entity Framework</vt:lpstr>
      <vt:lpstr>SignalR</vt:lpstr>
      <vt:lpstr>SignalR - Websocket</vt:lpstr>
      <vt:lpstr>gRPC</vt:lpstr>
      <vt:lpstr>    AZURE</vt:lpstr>
      <vt:lpstr>App Service</vt:lpstr>
      <vt:lpstr>Prezentacja programu PowerPoint</vt:lpstr>
      <vt:lpstr>SignalR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</dc:title>
  <dc:creator>marcin złotek</dc:creator>
  <cp:lastModifiedBy>marcin złotek</cp:lastModifiedBy>
  <cp:revision>21</cp:revision>
  <dcterms:created xsi:type="dcterms:W3CDTF">2021-03-29T16:00:35Z</dcterms:created>
  <dcterms:modified xsi:type="dcterms:W3CDTF">2021-03-30T07:55:28Z</dcterms:modified>
</cp:coreProperties>
</file>