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4" r:id="rId4"/>
    <p:sldId id="265" r:id="rId5"/>
    <p:sldId id="261" r:id="rId6"/>
    <p:sldId id="258" r:id="rId7"/>
    <p:sldId id="262" r:id="rId8"/>
    <p:sldId id="260" r:id="rId9"/>
    <p:sldId id="263" r:id="rId10"/>
    <p:sldId id="266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8BBA"/>
    <a:srgbClr val="008000"/>
    <a:srgbClr val="3DD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0DBC0-CA19-406E-9785-03D3D5BF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1DD6E1-E798-4D31-A48F-76F7D478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416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n>
                  <a:noFill/>
                </a:ln>
                <a:solidFill>
                  <a:srgbClr val="378BB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5E71804-B3C4-4DC0-B311-5ED6ECF14FB4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BD446DC-F05D-4FD2-93F1-F60C54E636B0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0D8B4607-F00A-4D94-B1A3-ADC603E6207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Trójkąt równoramienny 11">
              <a:extLst>
                <a:ext uri="{FF2B5EF4-FFF2-40B4-BE49-F238E27FC236}">
                  <a16:creationId xmlns:a16="http://schemas.microsoft.com/office/drawing/2014/main" id="{A08A2057-60D0-45FA-B01F-78001D2C54C5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Trójkąt równoramienny 12">
              <a:extLst>
                <a:ext uri="{FF2B5EF4-FFF2-40B4-BE49-F238E27FC236}">
                  <a16:creationId xmlns:a16="http://schemas.microsoft.com/office/drawing/2014/main" id="{9255C4DF-B622-4073-BDBD-4DE8466E90D0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6C8B44E4-E885-40E1-93A2-9D52161763D1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199C3E3D-5BC8-45AB-A860-F155485C41D2}"/>
              </a:ext>
            </a:extLst>
          </p:cNvPr>
          <p:cNvGrpSpPr/>
          <p:nvPr/>
        </p:nvGrpSpPr>
        <p:grpSpPr>
          <a:xfrm>
            <a:off x="0" y="-2703"/>
            <a:ext cx="2399366" cy="1461807"/>
            <a:chOff x="-1" y="-1771"/>
            <a:chExt cx="2399366" cy="1461807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723C0606-1081-4FB7-9AEB-C9BE6FB36A4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Trójkąt równoramienny 16">
              <a:extLst>
                <a:ext uri="{FF2B5EF4-FFF2-40B4-BE49-F238E27FC236}">
                  <a16:creationId xmlns:a16="http://schemas.microsoft.com/office/drawing/2014/main" id="{8E1044AE-6474-430E-AD6F-84E078322E4C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8" name="Trójkąt równoramienny 17">
              <a:extLst>
                <a:ext uri="{FF2B5EF4-FFF2-40B4-BE49-F238E27FC236}">
                  <a16:creationId xmlns:a16="http://schemas.microsoft.com/office/drawing/2014/main" id="{3A2FB516-0BA6-4BBB-A245-D5EC9804CCE7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6FACC1D0-3B5F-4222-A66F-ADED8A89941D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3DD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Trójkąt równoramienny 20">
            <a:extLst>
              <a:ext uri="{FF2B5EF4-FFF2-40B4-BE49-F238E27FC236}">
                <a16:creationId xmlns:a16="http://schemas.microsoft.com/office/drawing/2014/main" id="{8BC2ED21-442B-4E1D-86DF-DEC3716E5052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Symbol zastępczy tekstu 30">
            <a:extLst>
              <a:ext uri="{FF2B5EF4-FFF2-40B4-BE49-F238E27FC236}">
                <a16:creationId xmlns:a16="http://schemas.microsoft.com/office/drawing/2014/main" id="{DE40B520-DE2A-4B20-AF0B-9395F569F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011" y="321271"/>
            <a:ext cx="1524002" cy="457200"/>
          </a:xfrm>
        </p:spPr>
        <p:txBody>
          <a:bodyPr/>
          <a:lstStyle>
            <a:lvl1pPr>
              <a:buNone/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numer </a:t>
            </a:r>
          </a:p>
        </p:txBody>
      </p:sp>
      <p:sp>
        <p:nvSpPr>
          <p:cNvPr id="20" name="Trójkąt równoramienny 19">
            <a:extLst>
              <a:ext uri="{FF2B5EF4-FFF2-40B4-BE49-F238E27FC236}">
                <a16:creationId xmlns:a16="http://schemas.microsoft.com/office/drawing/2014/main" id="{625424D4-7E33-44B0-BBD4-42CAB59588E6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2" name="Grupa 21">
            <a:extLst>
              <a:ext uri="{FF2B5EF4-FFF2-40B4-BE49-F238E27FC236}">
                <a16:creationId xmlns:a16="http://schemas.microsoft.com/office/drawing/2014/main" id="{2F7E80BC-6590-4F1D-9F5D-427155216F58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853C52E8-7526-433F-8E4A-702110E07EF0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Trójkąt równoramienny 23">
              <a:extLst>
                <a:ext uri="{FF2B5EF4-FFF2-40B4-BE49-F238E27FC236}">
                  <a16:creationId xmlns:a16="http://schemas.microsoft.com/office/drawing/2014/main" id="{FAB01809-E356-4839-9961-C26B4F466A21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Trójkąt równoramienny 24">
              <a:extLst>
                <a:ext uri="{FF2B5EF4-FFF2-40B4-BE49-F238E27FC236}">
                  <a16:creationId xmlns:a16="http://schemas.microsoft.com/office/drawing/2014/main" id="{AD6F517C-CA47-4933-9B12-C5CBC3F5DD89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6" name="Trójkąt równoramienny 25">
            <a:extLst>
              <a:ext uri="{FF2B5EF4-FFF2-40B4-BE49-F238E27FC236}">
                <a16:creationId xmlns:a16="http://schemas.microsoft.com/office/drawing/2014/main" id="{3EFE80D9-44B0-449E-8841-DB66328997B4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Trójkąt równoramienny 31">
            <a:extLst>
              <a:ext uri="{FF2B5EF4-FFF2-40B4-BE49-F238E27FC236}">
                <a16:creationId xmlns:a16="http://schemas.microsoft.com/office/drawing/2014/main" id="{8DA202C9-A12C-457E-A2CB-5566965C0A65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3DD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Trójkąt równoramienny 32">
            <a:extLst>
              <a:ext uri="{FF2B5EF4-FFF2-40B4-BE49-F238E27FC236}">
                <a16:creationId xmlns:a16="http://schemas.microsoft.com/office/drawing/2014/main" id="{7DD2BD7C-1C2D-4F7E-BC75-A3B1F9D08765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811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95B75-3528-4979-901E-DEFBD0F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3595144-850E-4956-A472-D97B00EF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2078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75C6ABF-F2DA-4767-8D7E-12AE74815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87AB39C-10DC-4F4F-A167-079C332E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54939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0DBC0-CA19-406E-9785-03D3D5BF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1DD6E1-E798-4D31-A48F-76F7D478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n>
                  <a:noFill/>
                </a:ln>
                <a:solidFill>
                  <a:srgbClr val="378BB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5E71804-B3C4-4DC0-B311-5ED6ECF14FB4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BD446DC-F05D-4FD2-93F1-F60C54E636B0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0D8B4607-F00A-4D94-B1A3-ADC603E6207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Trójkąt równoramienny 11">
              <a:extLst>
                <a:ext uri="{FF2B5EF4-FFF2-40B4-BE49-F238E27FC236}">
                  <a16:creationId xmlns:a16="http://schemas.microsoft.com/office/drawing/2014/main" id="{A08A2057-60D0-45FA-B01F-78001D2C54C5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Trójkąt równoramienny 12">
              <a:extLst>
                <a:ext uri="{FF2B5EF4-FFF2-40B4-BE49-F238E27FC236}">
                  <a16:creationId xmlns:a16="http://schemas.microsoft.com/office/drawing/2014/main" id="{9255C4DF-B622-4073-BDBD-4DE8466E90D0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6C8B44E4-E885-40E1-93A2-9D52161763D1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199C3E3D-5BC8-45AB-A860-F155485C41D2}"/>
              </a:ext>
            </a:extLst>
          </p:cNvPr>
          <p:cNvGrpSpPr/>
          <p:nvPr/>
        </p:nvGrpSpPr>
        <p:grpSpPr>
          <a:xfrm>
            <a:off x="0" y="-2703"/>
            <a:ext cx="2399366" cy="1461807"/>
            <a:chOff x="-1" y="-1771"/>
            <a:chExt cx="2399366" cy="1461807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723C0606-1081-4FB7-9AEB-C9BE6FB36A4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Trójkąt równoramienny 16">
              <a:extLst>
                <a:ext uri="{FF2B5EF4-FFF2-40B4-BE49-F238E27FC236}">
                  <a16:creationId xmlns:a16="http://schemas.microsoft.com/office/drawing/2014/main" id="{8E1044AE-6474-430E-AD6F-84E078322E4C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Trójkąt równoramienny 17">
              <a:extLst>
                <a:ext uri="{FF2B5EF4-FFF2-40B4-BE49-F238E27FC236}">
                  <a16:creationId xmlns:a16="http://schemas.microsoft.com/office/drawing/2014/main" id="{3A2FB516-0BA6-4BBB-A245-D5EC9804CCE7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6FACC1D0-3B5F-4222-A66F-ADED8A89941D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3DD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Trójkąt równoramienny 20">
            <a:extLst>
              <a:ext uri="{FF2B5EF4-FFF2-40B4-BE49-F238E27FC236}">
                <a16:creationId xmlns:a16="http://schemas.microsoft.com/office/drawing/2014/main" id="{8BC2ED21-442B-4E1D-86DF-DEC3716E5052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Symbol zastępczy tekstu 30">
            <a:extLst>
              <a:ext uri="{FF2B5EF4-FFF2-40B4-BE49-F238E27FC236}">
                <a16:creationId xmlns:a16="http://schemas.microsoft.com/office/drawing/2014/main" id="{DE40B520-DE2A-4B20-AF0B-9395F569F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011" y="280242"/>
            <a:ext cx="1524002" cy="457200"/>
          </a:xfrm>
        </p:spPr>
        <p:txBody>
          <a:bodyPr/>
          <a:lstStyle>
            <a:lvl1pPr>
              <a:buNone/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numer </a:t>
            </a:r>
          </a:p>
        </p:txBody>
      </p:sp>
    </p:spTree>
    <p:extLst>
      <p:ext uri="{BB962C8B-B14F-4D97-AF65-F5344CB8AC3E}">
        <p14:creationId xmlns:p14="http://schemas.microsoft.com/office/powerpoint/2010/main" val="31004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375D2B-4470-4204-AEB3-69DE997A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0249D51-243C-490B-8651-87A734A4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04532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525739D-0629-4BCC-8C39-C8CD4CB22238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77E7245F-B1E5-48EE-8B6C-70C8C6938422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0F895B10-603F-4A98-B832-94933D9E0A88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933E367D-3B1E-477E-B710-E7DD0793236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190BBBE4-A5DA-49AD-9376-4D42B737F1B9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AD5E9958-C662-4000-AA85-28AE26225759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AF8B8B3-297B-4A60-99C9-55F8E8AD8D44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B48BEA9D-0A13-4DB1-9130-D9F8DC16893F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23553AD5-1594-4530-AE7B-FC284D8E507A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DD9A3B83-F177-46CF-858E-9D73F85D70A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183D7B40-8BF3-4A7C-BB03-4F4F07DD378F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8E5FD8C3-6300-496E-907B-61A4CC357E97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586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7579FA-1A84-40D3-8EE9-EFC693C9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9165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C8E0676-11D8-4267-AB29-49122FB3F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1655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A96E5482-17C4-461A-9690-58B760B18C13}"/>
              </a:ext>
            </a:extLst>
          </p:cNvPr>
          <p:cNvSpPr/>
          <p:nvPr/>
        </p:nvSpPr>
        <p:spPr>
          <a:xfrm>
            <a:off x="8250316" y="5202238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310A42C7-80C3-4ED1-9D67-2314D14BA97F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5B28B5FB-E107-48E6-B138-6B0831D76724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Trójkąt równoramienny 9">
              <a:extLst>
                <a:ext uri="{FF2B5EF4-FFF2-40B4-BE49-F238E27FC236}">
                  <a16:creationId xmlns:a16="http://schemas.microsoft.com/office/drawing/2014/main" id="{03F000E5-8B54-447D-AA23-D41E79CC3C7C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Trójkąt równoramienny 10">
              <a:extLst>
                <a:ext uri="{FF2B5EF4-FFF2-40B4-BE49-F238E27FC236}">
                  <a16:creationId xmlns:a16="http://schemas.microsoft.com/office/drawing/2014/main" id="{8CF21277-CE41-4B18-87B6-C0D0B3A50EF4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6D9B3AE8-7E13-4C99-B186-0F5DAE1450BD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E7E19343-B59D-4CF2-B848-CFABA80DC730}"/>
              </a:ext>
            </a:extLst>
          </p:cNvPr>
          <p:cNvGrpSpPr/>
          <p:nvPr/>
        </p:nvGrpSpPr>
        <p:grpSpPr>
          <a:xfrm>
            <a:off x="-1" y="-1771"/>
            <a:ext cx="2399366" cy="1461807"/>
            <a:chOff x="-1" y="-1771"/>
            <a:chExt cx="2399366" cy="1461807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CDF32C30-B44E-4356-B9B0-B898B201E6C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Trójkąt równoramienny 14">
              <a:extLst>
                <a:ext uri="{FF2B5EF4-FFF2-40B4-BE49-F238E27FC236}">
                  <a16:creationId xmlns:a16="http://schemas.microsoft.com/office/drawing/2014/main" id="{6FFC2D19-117D-4E77-89EE-C06E0C1CDB96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Trójkąt równoramienny 15">
              <a:extLst>
                <a:ext uri="{FF2B5EF4-FFF2-40B4-BE49-F238E27FC236}">
                  <a16:creationId xmlns:a16="http://schemas.microsoft.com/office/drawing/2014/main" id="{3F5D42A3-8A01-4588-9A7C-EAD2C7423675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31D93A78-F083-4DBA-BC07-54E957D8E4A8}"/>
              </a:ext>
            </a:extLst>
          </p:cNvPr>
          <p:cNvSpPr/>
          <p:nvPr/>
        </p:nvSpPr>
        <p:spPr>
          <a:xfrm>
            <a:off x="8250316" y="5202238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264388BC-5A04-4024-BFDD-5D83F394C5C3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E24513E5-A54D-4DA4-945E-ADEA39EA593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Trójkąt równoramienny 19">
              <a:extLst>
                <a:ext uri="{FF2B5EF4-FFF2-40B4-BE49-F238E27FC236}">
                  <a16:creationId xmlns:a16="http://schemas.microsoft.com/office/drawing/2014/main" id="{3BDE8BC6-137B-4DA9-ACD7-F79CFE4A5FCD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Trójkąt równoramienny 20">
              <a:extLst>
                <a:ext uri="{FF2B5EF4-FFF2-40B4-BE49-F238E27FC236}">
                  <a16:creationId xmlns:a16="http://schemas.microsoft.com/office/drawing/2014/main" id="{952ABAFB-208A-40DF-8829-A989CE800851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2" name="Trójkąt równoramienny 21">
            <a:extLst>
              <a:ext uri="{FF2B5EF4-FFF2-40B4-BE49-F238E27FC236}">
                <a16:creationId xmlns:a16="http://schemas.microsoft.com/office/drawing/2014/main" id="{D45EDF59-7D29-47EC-9ADA-0A5CF8164578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84C383F6-B649-43C9-90D4-C40FB41AE58D}"/>
              </a:ext>
            </a:extLst>
          </p:cNvPr>
          <p:cNvGrpSpPr/>
          <p:nvPr/>
        </p:nvGrpSpPr>
        <p:grpSpPr>
          <a:xfrm>
            <a:off x="-1" y="-1771"/>
            <a:ext cx="2399366" cy="1461807"/>
            <a:chOff x="-1" y="-1771"/>
            <a:chExt cx="2399366" cy="1461807"/>
          </a:xfrm>
        </p:grpSpPr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3A112E23-A3DE-40E1-82AF-BEC79EFC1D15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Trójkąt równoramienny 24">
              <a:extLst>
                <a:ext uri="{FF2B5EF4-FFF2-40B4-BE49-F238E27FC236}">
                  <a16:creationId xmlns:a16="http://schemas.microsoft.com/office/drawing/2014/main" id="{8D41213B-6075-4589-B9F0-9102A36A7B45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Trójkąt równoramienny 25">
              <a:extLst>
                <a:ext uri="{FF2B5EF4-FFF2-40B4-BE49-F238E27FC236}">
                  <a16:creationId xmlns:a16="http://schemas.microsoft.com/office/drawing/2014/main" id="{81262582-6CA0-4312-A3FB-2F7DC15C31C5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21280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C29F31-655A-4FD4-B699-BD2E9F87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23252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CF463F-36B6-4E60-A5A4-D359B56C7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3D2079F-8718-46DC-8F55-F29D2DDC7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9F6536AE-9654-4D25-A5C9-6FF5CB91650F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D2902CC-17DA-4261-931B-0FB947844D4C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0B769411-1BFD-40BF-9F08-0F5B1347CCAD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54B1B88F-A38A-4880-89AA-63B42E4A8E32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EE8F056A-FA19-44F9-9EFC-6DA6E7BBAD83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9DDE18EF-29BB-450B-8C92-9E726766B11E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844BFF4-0B3B-42E5-A610-BFCBD5CC62EC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FD4D1B2F-ADA3-4243-A980-BDDB0E6DECF4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FC5F0D5D-D405-4A24-A1FD-6896CB2D9760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79FE1D23-D7C8-445F-AD43-59169ADB6EE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FA527870-8716-48C5-9025-C08C6E40D04B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59DADFF5-83E2-46A8-A54C-2556DA14D2CF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11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8E6517-F47E-41D4-BA92-3570FE81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597A1FF-C451-4B14-9F23-5AE72E52F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5F6D4A-8B9F-43E0-8570-658AEECA0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8BA9449-629D-4F8D-B967-9F591A0C5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788FD6C-C018-4005-8F53-F6D431A1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5947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E708D0-A2EB-4E45-8969-E98A88BD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46772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B79EBE0-C679-425D-96E1-4D97EDB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BA8B-1C55-4E4E-9B74-DA4CFE857DE7}" type="datetimeFigureOut">
              <a:rPr lang="pl-PL" smtClean="0"/>
              <a:t>21.05.2021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83C3DE7-08F6-4A70-8CBA-D1F1C6DD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7522E15-48DC-4EB8-9994-C26704C7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B77C-306A-45ED-9755-8B98F40B0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751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984490-3AB6-4457-86B4-C591B8FE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D466E6-10EE-4AEA-91E9-ACBE4A74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306A62F-1CB3-48B5-BC70-D49300BEA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F00AA811-B904-4239-A644-B4B02E481844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F2377109-D472-4063-A10D-95A1DA4B56FD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9A6A747F-1DF3-4929-BD65-574137F5EF21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E8E99EE8-3EE9-4DEC-9685-5F371255B703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98FE6A0A-049B-4D69-9D5B-9C64813B8B7F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058D029F-0B18-47A4-813B-73E77DD34128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D92589F-E6B8-4026-9EFD-148DBBA7C9C5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167F5DE7-F959-4ABD-8375-5D59039F1A06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259E9E64-0315-4826-88D1-167676AF7C6E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362AD482-F53A-4756-8DA2-B47348216820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3BFE3173-8D66-447F-8003-BEF1F26FFF0E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EACA6B25-4597-4E76-B546-B62581258788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31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30C3F-4567-46E9-BF4F-98C735D2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E91F335-4AB1-486F-B5EF-9399642F5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BA0031-5877-4CDB-8383-1FA72EDC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7834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8E17BA2-A682-4F52-9EC9-3F589E2A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0B6342B-C6C1-449A-88B4-23F396BA9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30788DA-E56F-45EA-BC03-65BFFAA57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BA8B-1C55-4E4E-9B74-DA4CFE857DE7}" type="datetimeFigureOut">
              <a:rPr lang="pl-PL" smtClean="0"/>
              <a:t>21.05.2021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6EBF96-FA11-45CB-A5FB-925F7A422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D1765CA-BD8A-4ED5-BC12-8FB589D4C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EB77C-306A-45ED-9755-8B98F40B0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149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X8jsijhll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16D19A-C302-4943-91CD-17EF2BC2C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Korekcja błędów </a:t>
            </a:r>
            <a:br>
              <a:rPr lang="pl-PL" dirty="0"/>
            </a:br>
            <a:r>
              <a:rPr lang="pl-PL" dirty="0"/>
              <a:t>kodem </a:t>
            </a:r>
            <a:r>
              <a:rPr lang="pl-PL" dirty="0" err="1"/>
              <a:t>Hamminga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FFE1BC4-E513-4E2B-9E42-DAC57C134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Weronika Kowalska</a:t>
            </a:r>
          </a:p>
          <a:p>
            <a:r>
              <a:rPr lang="pl-PL" dirty="0"/>
              <a:t>Marcin Złotek</a:t>
            </a:r>
          </a:p>
          <a:p>
            <a:endParaRPr lang="pl-PL" dirty="0"/>
          </a:p>
          <a:p>
            <a:r>
              <a:rPr lang="pl-PL" dirty="0"/>
              <a:t>Politechnika Poznańska, 2021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9E92FCC-0534-476F-9A3F-4DAE134F2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86" y="321271"/>
            <a:ext cx="1766657" cy="457200"/>
          </a:xfrm>
        </p:spPr>
        <p:txBody>
          <a:bodyPr>
            <a:normAutofit lnSpcReduction="10000"/>
          </a:bodyPr>
          <a:lstStyle/>
          <a:p>
            <a:r>
              <a:rPr lang="pl-PL" dirty="0"/>
              <a:t>.NET F#</a:t>
            </a:r>
          </a:p>
        </p:txBody>
      </p:sp>
    </p:spTree>
    <p:extLst>
      <p:ext uri="{BB962C8B-B14F-4D97-AF65-F5344CB8AC3E}">
        <p14:creationId xmlns:p14="http://schemas.microsoft.com/office/powerpoint/2010/main" val="350037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04EF9EA-E52D-4D61-B46D-3E392B3E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0101110110010110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002BD73-FE58-47EC-BEDD-716213A3F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242955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65CD56A-4B78-457E-A2F6-321719FF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Kod korekcyjny stworzony przez Richarda </a:t>
            </a:r>
            <a:r>
              <a:rPr lang="pl-PL" sz="2400" dirty="0" err="1"/>
              <a:t>Hamminga</a:t>
            </a:r>
            <a:r>
              <a:rPr lang="pl-PL" sz="2400" dirty="0"/>
              <a:t> w 1954 roku.</a:t>
            </a:r>
          </a:p>
          <a:p>
            <a:pPr marL="0" indent="0">
              <a:buNone/>
            </a:pPr>
            <a:r>
              <a:rPr lang="pl-PL" sz="2400" dirty="0"/>
              <a:t>Umożliwia wykrycie i naprawienie jednego bitu w bloku.</a:t>
            </a:r>
          </a:p>
          <a:p>
            <a:pPr marL="0" indent="0">
              <a:buNone/>
            </a:pPr>
            <a:r>
              <a:rPr lang="pl-PL" sz="2400" dirty="0"/>
              <a:t>Wersja rozszerzona umożliwia wykrycie 2 błędnych bitów, jednak bez możliwości ich poprawienia.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D36D9880-2E2B-4BA9-BAE3-54C6CBB2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 </a:t>
            </a:r>
            <a:r>
              <a:rPr lang="pl-PL" dirty="0" err="1"/>
              <a:t>Hamminga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339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79D852E-C922-487D-9553-168CF063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H(</a:t>
            </a:r>
            <a:r>
              <a:rPr lang="pl-PL" sz="2400" i="1" dirty="0"/>
              <a:t>N</a:t>
            </a:r>
            <a:r>
              <a:rPr lang="pl-PL" sz="2400" dirty="0">
                <a:solidFill>
                  <a:schemeClr val="accent1"/>
                </a:solidFill>
              </a:rPr>
              <a:t>,</a:t>
            </a:r>
            <a:r>
              <a:rPr lang="pl-PL" sz="2400" i="1" dirty="0"/>
              <a:t>D</a:t>
            </a:r>
            <a:r>
              <a:rPr lang="pl-PL" sz="2400" dirty="0">
                <a:solidFill>
                  <a:schemeClr val="accent1"/>
                </a:solidFill>
              </a:rPr>
              <a:t>) </a:t>
            </a:r>
            <a:r>
              <a:rPr lang="pl-PL" sz="2400" dirty="0"/>
              <a:t>– N: długość bloku, D: liczba bitów danych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H(</a:t>
            </a:r>
            <a:r>
              <a:rPr lang="pl-PL" sz="2400" i="1" dirty="0"/>
              <a:t>7</a:t>
            </a:r>
            <a:r>
              <a:rPr lang="pl-PL" sz="2400" dirty="0">
                <a:solidFill>
                  <a:schemeClr val="accent1"/>
                </a:solidFill>
              </a:rPr>
              <a:t>,</a:t>
            </a:r>
            <a:r>
              <a:rPr lang="pl-PL" sz="2400" i="1" dirty="0"/>
              <a:t>4</a:t>
            </a:r>
            <a:r>
              <a:rPr lang="pl-PL" sz="2400" dirty="0">
                <a:solidFill>
                  <a:schemeClr val="accent1"/>
                </a:solidFill>
              </a:rPr>
              <a:t>) ≈ </a:t>
            </a:r>
            <a:r>
              <a:rPr lang="pl-PL" sz="2400" dirty="0"/>
              <a:t>0,571</a:t>
            </a:r>
            <a:endParaRPr lang="pl-PL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H(</a:t>
            </a:r>
            <a:r>
              <a:rPr lang="pl-PL" sz="2400" i="1" dirty="0"/>
              <a:t>15</a:t>
            </a:r>
            <a:r>
              <a:rPr lang="pl-PL" sz="2400" dirty="0">
                <a:solidFill>
                  <a:schemeClr val="accent1"/>
                </a:solidFill>
              </a:rPr>
              <a:t>,</a:t>
            </a:r>
            <a:r>
              <a:rPr lang="pl-PL" sz="2400" i="1" dirty="0"/>
              <a:t>11</a:t>
            </a:r>
            <a:r>
              <a:rPr lang="pl-PL" sz="2400" dirty="0">
                <a:solidFill>
                  <a:schemeClr val="accent1"/>
                </a:solidFill>
              </a:rPr>
              <a:t>) ≈ </a:t>
            </a:r>
            <a:r>
              <a:rPr lang="pl-PL" sz="2400" dirty="0"/>
              <a:t>0,733</a:t>
            </a: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H(</a:t>
            </a:r>
            <a:r>
              <a:rPr lang="pl-PL" sz="2400" i="1" dirty="0"/>
              <a:t>31</a:t>
            </a:r>
            <a:r>
              <a:rPr lang="pl-PL" sz="2400" dirty="0">
                <a:solidFill>
                  <a:schemeClr val="accent1"/>
                </a:solidFill>
              </a:rPr>
              <a:t>,</a:t>
            </a:r>
            <a:r>
              <a:rPr lang="pl-PL" sz="2400" i="1" dirty="0"/>
              <a:t>26</a:t>
            </a:r>
            <a:r>
              <a:rPr lang="pl-PL" sz="2400" dirty="0">
                <a:solidFill>
                  <a:schemeClr val="accent1"/>
                </a:solidFill>
              </a:rPr>
              <a:t>) ≈ </a:t>
            </a:r>
            <a:r>
              <a:rPr lang="pl-PL" sz="2400" dirty="0"/>
              <a:t>0.839 </a:t>
            </a:r>
            <a:endParaRPr lang="pl-PL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H(</a:t>
            </a:r>
            <a:r>
              <a:rPr lang="pl-PL" sz="2400" i="1" dirty="0"/>
              <a:t>63</a:t>
            </a:r>
            <a:r>
              <a:rPr lang="pl-PL" sz="2400" dirty="0">
                <a:solidFill>
                  <a:schemeClr val="accent1"/>
                </a:solidFill>
              </a:rPr>
              <a:t>,</a:t>
            </a:r>
            <a:r>
              <a:rPr lang="pl-PL" sz="2400" i="1" dirty="0"/>
              <a:t>57</a:t>
            </a:r>
            <a:r>
              <a:rPr lang="pl-PL" sz="2400" dirty="0">
                <a:solidFill>
                  <a:schemeClr val="accent1"/>
                </a:solidFill>
              </a:rPr>
              <a:t>) ≈ </a:t>
            </a:r>
            <a:r>
              <a:rPr lang="pl-PL" sz="2400" dirty="0"/>
              <a:t>0.905</a:t>
            </a: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…</a:t>
            </a: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H(</a:t>
            </a:r>
            <a:r>
              <a:rPr lang="pl-PL" sz="2400" i="1" dirty="0"/>
              <a:t>65’535</a:t>
            </a:r>
            <a:r>
              <a:rPr lang="pl-PL" sz="2400" dirty="0">
                <a:solidFill>
                  <a:schemeClr val="accent1"/>
                </a:solidFill>
              </a:rPr>
              <a:t>, </a:t>
            </a:r>
            <a:r>
              <a:rPr lang="pl-PL" sz="2400" i="1" dirty="0"/>
              <a:t>65’519</a:t>
            </a:r>
            <a:r>
              <a:rPr lang="pl-PL" sz="2400" dirty="0">
                <a:solidFill>
                  <a:schemeClr val="accent1"/>
                </a:solidFill>
              </a:rPr>
              <a:t>) ≈ </a:t>
            </a:r>
            <a:r>
              <a:rPr lang="pl-PL" sz="2400" dirty="0">
                <a:solidFill>
                  <a:srgbClr val="3DDC97"/>
                </a:solidFill>
              </a:rPr>
              <a:t>0.999755 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3DDC97"/>
                </a:solidFill>
              </a:rPr>
              <a:t>			    </a:t>
            </a:r>
            <a:r>
              <a:rPr lang="pl-PL" sz="2400" dirty="0">
                <a:solidFill>
                  <a:schemeClr val="accent2"/>
                </a:solidFill>
              </a:rPr>
              <a:t>// blok 256x256, 16 bitów parzystości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785FCB59-F497-4026-B952-223E5E21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Skuteczność</a:t>
            </a:r>
          </a:p>
        </p:txBody>
      </p:sp>
    </p:spTree>
    <p:extLst>
      <p:ext uri="{BB962C8B-B14F-4D97-AF65-F5344CB8AC3E}">
        <p14:creationId xmlns:p14="http://schemas.microsoft.com/office/powerpoint/2010/main" val="338767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4E71D35-E611-4333-BBAC-531CB417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dirty="0"/>
              <a:t>Ciąg bitów: </a:t>
            </a:r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00101100101</a:t>
            </a: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  <a:latin typeface="Cambria Math" panose="02040503050406030204" pitchFamily="18" charset="0"/>
                <a:hlinkClick r:id="rId2"/>
              </a:rPr>
              <a:t>https://youtu.be/X8jsijhllIA</a:t>
            </a:r>
            <a:endParaRPr lang="pl-PL" sz="2400" dirty="0">
              <a:solidFill>
                <a:schemeClr val="accent1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8F0A378C-53B8-4CE7-9FBD-3B07C87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CDDAD5CE-081A-4F4D-8E09-DED6977FD3A9}"/>
                  </a:ext>
                </a:extLst>
              </p:cNvPr>
              <p:cNvSpPr txBox="1"/>
              <p:nvPr/>
            </p:nvSpPr>
            <p:spPr>
              <a:xfrm>
                <a:off x="838200" y="2725444"/>
                <a:ext cx="4234649" cy="241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l-PL" sz="3600" b="0" i="1" smtClean="0">
                                        <a:solidFill>
                                          <a:srgbClr val="3DDC9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pl-PL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pl-PL" sz="36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pl-PL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sz="3600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CDDAD5CE-081A-4F4D-8E09-DED6977FD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25444"/>
                <a:ext cx="4234649" cy="2419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4C70B735-5AAA-45E2-A22B-69BC40B2F3D6}"/>
              </a:ext>
            </a:extLst>
          </p:cNvPr>
          <p:cNvSpPr/>
          <p:nvPr/>
        </p:nvSpPr>
        <p:spPr>
          <a:xfrm>
            <a:off x="5135361" y="3599083"/>
            <a:ext cx="1597981" cy="466889"/>
          </a:xfrm>
          <a:prstGeom prst="rightArrow">
            <a:avLst>
              <a:gd name="adj1" fmla="val 41398"/>
              <a:gd name="adj2" fmla="val 82975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B650E76C-F26A-45AC-820B-4FD324934776}"/>
                  </a:ext>
                </a:extLst>
              </p:cNvPr>
              <p:cNvSpPr txBox="1"/>
              <p:nvPr/>
            </p:nvSpPr>
            <p:spPr>
              <a:xfrm>
                <a:off x="6795855" y="2725443"/>
                <a:ext cx="4234649" cy="241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l-PL" sz="3600" b="0" i="1" smtClean="0">
                                        <a:solidFill>
                                          <a:srgbClr val="3DDC9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pl-PL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pl-PL" sz="36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pl-PL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sz="3600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B650E76C-F26A-45AC-820B-4FD324934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855" y="2725443"/>
                <a:ext cx="4234649" cy="24197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rostokąt 10">
            <a:extLst>
              <a:ext uri="{FF2B5EF4-FFF2-40B4-BE49-F238E27FC236}">
                <a16:creationId xmlns:a16="http://schemas.microsoft.com/office/drawing/2014/main" id="{AAF27FDB-FCD3-4AC6-940C-466151E38230}"/>
              </a:ext>
            </a:extLst>
          </p:cNvPr>
          <p:cNvSpPr/>
          <p:nvPr/>
        </p:nvSpPr>
        <p:spPr>
          <a:xfrm>
            <a:off x="2370337" y="2796464"/>
            <a:ext cx="541538" cy="199752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5EF6D5C-91A3-4AA5-8BD6-4700CB0B675A}"/>
              </a:ext>
            </a:extLst>
          </p:cNvPr>
          <p:cNvSpPr/>
          <p:nvPr/>
        </p:nvSpPr>
        <p:spPr>
          <a:xfrm>
            <a:off x="3716324" y="2796464"/>
            <a:ext cx="541538" cy="199752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7296C2AC-3B9B-42B8-B321-0CE080D7195E}"/>
              </a:ext>
            </a:extLst>
          </p:cNvPr>
          <p:cNvSpPr/>
          <p:nvPr/>
        </p:nvSpPr>
        <p:spPr>
          <a:xfrm>
            <a:off x="3089429" y="2796464"/>
            <a:ext cx="1168433" cy="199752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5C614955-D55B-43F0-8D7F-22653A71C35F}"/>
              </a:ext>
            </a:extLst>
          </p:cNvPr>
          <p:cNvSpPr/>
          <p:nvPr/>
        </p:nvSpPr>
        <p:spPr>
          <a:xfrm rot="5400000">
            <a:off x="2502765" y="3006925"/>
            <a:ext cx="958831" cy="261003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9A2FE68-C54B-4EBD-86AB-FFCD3DE4218D}"/>
              </a:ext>
            </a:extLst>
          </p:cNvPr>
          <p:cNvSpPr/>
          <p:nvPr/>
        </p:nvSpPr>
        <p:spPr>
          <a:xfrm rot="5400000">
            <a:off x="2731906" y="2272676"/>
            <a:ext cx="514924" cy="261003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54CDFF34-F69B-4E77-A842-94483917EBEC}"/>
              </a:ext>
            </a:extLst>
          </p:cNvPr>
          <p:cNvSpPr/>
          <p:nvPr/>
        </p:nvSpPr>
        <p:spPr>
          <a:xfrm rot="5400000">
            <a:off x="2724719" y="3231507"/>
            <a:ext cx="514924" cy="261003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28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A5563-CCE2-4EA5-8250-D919553D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BABDA0-8149-458A-A4BA-594966934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8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EBDB9CD-A118-45A3-B764-0269BF488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data </a:t>
            </a:r>
            <a:r>
              <a:rPr lang="pl-P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pl-P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„0110010111010001”</a:t>
            </a:r>
            <a:endParaRPr lang="pl-PL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this.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ComputeECC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bitArray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l-PL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.ToCharArray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.map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.GetNumericValue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bitArray</a:t>
            </a:r>
            <a:r>
              <a:rPr lang="pl-PL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bitArray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ArrayExtension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.filteri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&amp;&amp;&amp;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.fold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x y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^^^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bitArray</a:t>
            </a:r>
            <a:r>
              <a:rPr lang="pl-PL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bitArray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      |&gt;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.fold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x y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^^^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.Join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bitArray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5730078B-954D-4DEE-BD76-258EC13D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172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010ED8-0931-4F9D-9D09-C8257708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Weryfikacja i naprawa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C5FC87B-C963-436F-805A-501E84CB6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304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B857CA0-017E-4F4D-B086-292F472C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dirty="0"/>
              <a:t>Miejsce błędu: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400" dirty="0">
                <a:solidFill>
                  <a:srgbClr val="378BBA"/>
                </a:solidFill>
              </a:rPr>
              <a:t> 	     </a:t>
            </a:r>
            <a:r>
              <a:rPr lang="pl-PL" sz="2400" b="1" dirty="0">
                <a:solidFill>
                  <a:srgbClr val="378BBA"/>
                </a:solidFill>
              </a:rPr>
              <a:t>XOR</a:t>
            </a:r>
            <a:r>
              <a:rPr lang="pl-PL" dirty="0"/>
              <a:t> 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D980CA09-B930-4DF5-A22D-81E619FE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BB57C9AA-3063-440A-AB32-183985C5FC77}"/>
                  </a:ext>
                </a:extLst>
              </p:cNvPr>
              <p:cNvSpPr txBox="1"/>
              <p:nvPr/>
            </p:nvSpPr>
            <p:spPr>
              <a:xfrm>
                <a:off x="5743852" y="2344280"/>
                <a:ext cx="5609948" cy="2169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pl-PL" sz="3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i="1">
                                            <a:solidFill>
                                              <a:srgbClr val="3DDC9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l-PL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i="1" smtClean="0">
                                            <a:solidFill>
                                              <a:srgbClr val="378BBA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l-PL" sz="36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l-PL" sz="36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pl-PL" sz="3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l-PL" sz="36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pl-PL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14</m:t>
                                              </m:r>
                                            </m:sup>
                                          </m:sSup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pl-PL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15</m:t>
                                              </m:r>
                                            </m:sup>
                                          </m:sSup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sz="1600" dirty="0"/>
              </a:p>
            </p:txBody>
          </p:sp>
        </mc:Choice>
        <mc:Fallback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BB57C9AA-3063-440A-AB32-183985C5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852" y="2344280"/>
                <a:ext cx="5609948" cy="21694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9F333AAF-EFD7-48C9-A393-3B842D31917B}"/>
              </a:ext>
            </a:extLst>
          </p:cNvPr>
          <p:cNvCxnSpPr>
            <a:cxnSpLocks/>
          </p:cNvCxnSpPr>
          <p:nvPr/>
        </p:nvCxnSpPr>
        <p:spPr>
          <a:xfrm>
            <a:off x="2325950" y="5388746"/>
            <a:ext cx="31426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5A26508-1927-45E6-8360-78A88FD1F6A0}"/>
              </a:ext>
            </a:extLst>
          </p:cNvPr>
          <p:cNvSpPr txBox="1"/>
          <p:nvPr/>
        </p:nvSpPr>
        <p:spPr>
          <a:xfrm>
            <a:off x="3585864" y="2280203"/>
            <a:ext cx="22016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0001	   (1)</a:t>
            </a:r>
          </a:p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0010     (2)</a:t>
            </a:r>
          </a:p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0100     (4)</a:t>
            </a:r>
          </a:p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0110     (6)</a:t>
            </a:r>
          </a:p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1010   (10)</a:t>
            </a:r>
          </a:p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1101   (13)</a:t>
            </a:r>
          </a:p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1111   (15)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5300F03-ECBD-414D-9BAF-617C685841CA}"/>
              </a:ext>
            </a:extLst>
          </p:cNvPr>
          <p:cNvSpPr txBox="1"/>
          <p:nvPr/>
        </p:nvSpPr>
        <p:spPr>
          <a:xfrm>
            <a:off x="3585864" y="5409223"/>
            <a:ext cx="1882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1001     (9)</a:t>
            </a:r>
          </a:p>
        </p:txBody>
      </p:sp>
    </p:spTree>
    <p:extLst>
      <p:ext uri="{BB962C8B-B14F-4D97-AF65-F5344CB8AC3E}">
        <p14:creationId xmlns:p14="http://schemas.microsoft.com/office/powerpoint/2010/main" val="196699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3395381-AE1F-4062-B147-B938549B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4F742EC5-CC29-40EB-931C-A2BC5A22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5910741"/>
      </p:ext>
    </p:extLst>
  </p:cSld>
  <p:clrMapOvr>
    <a:masterClrMapping/>
  </p:clrMapOvr>
</p:sld>
</file>

<file path=ppt/theme/theme1.xml><?xml version="1.0" encoding="utf-8"?>
<a:theme xmlns:a="http://schemas.openxmlformats.org/drawingml/2006/main" name="fsharp">
  <a:themeElements>
    <a:clrScheme name="fsharp_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78BBA"/>
      </a:accent1>
      <a:accent2>
        <a:srgbClr val="30B9DB"/>
      </a:accent2>
      <a:accent3>
        <a:srgbClr val="378BBA"/>
      </a:accent3>
      <a:accent4>
        <a:srgbClr val="30B9DB"/>
      </a:accent4>
      <a:accent5>
        <a:srgbClr val="378BBA"/>
      </a:accent5>
      <a:accent6>
        <a:srgbClr val="30B9DB"/>
      </a:accent6>
      <a:hlink>
        <a:srgbClr val="3DDC97"/>
      </a:hlink>
      <a:folHlink>
        <a:srgbClr val="3DDC97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harp" id="{C5559629-41FA-4041-AB93-F93DE4FE34C1}" vid="{FBFCF5E0-7AB1-42E8-A663-90433DF505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fsharp</Template>
  <TotalTime>113</TotalTime>
  <Words>419</Words>
  <Application>Microsoft Office PowerPoint</Application>
  <PresentationFormat>Panoramiczny</PresentationFormat>
  <Paragraphs>65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Consolas</vt:lpstr>
      <vt:lpstr>Verdana</vt:lpstr>
      <vt:lpstr>fsharp</vt:lpstr>
      <vt:lpstr>Korekcja błędów  kodem Hamminga</vt:lpstr>
      <vt:lpstr>Kod Hamminga</vt:lpstr>
      <vt:lpstr>Skuteczność</vt:lpstr>
      <vt:lpstr>Przykład</vt:lpstr>
      <vt:lpstr>Kodowanie</vt:lpstr>
      <vt:lpstr>Prezentacja programu PowerPoint</vt:lpstr>
      <vt:lpstr>Weryfikacja i naprawa</vt:lpstr>
      <vt:lpstr>Przykład</vt:lpstr>
      <vt:lpstr>Prezentacja programu PowerPoint</vt:lpstr>
      <vt:lpstr>0101110110010110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Korekcja błędów  kodem Hamminga</dc:title>
  <dc:creator>marcin złotek</dc:creator>
  <cp:lastModifiedBy>marcin złotek</cp:lastModifiedBy>
  <cp:revision>32</cp:revision>
  <dcterms:created xsi:type="dcterms:W3CDTF">2021-04-18T09:00:10Z</dcterms:created>
  <dcterms:modified xsi:type="dcterms:W3CDTF">2021-05-21T12:08:17Z</dcterms:modified>
</cp:coreProperties>
</file>