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8" r:id="rId2"/>
    <p:sldId id="259" r:id="rId3"/>
    <p:sldId id="260" r:id="rId4"/>
    <p:sldId id="361" r:id="rId5"/>
    <p:sldId id="362" r:id="rId6"/>
    <p:sldId id="261" r:id="rId7"/>
    <p:sldId id="290" r:id="rId8"/>
    <p:sldId id="344" r:id="rId9"/>
    <p:sldId id="288" r:id="rId10"/>
    <p:sldId id="289" r:id="rId11"/>
    <p:sldId id="337" r:id="rId12"/>
    <p:sldId id="338" r:id="rId13"/>
    <p:sldId id="339" r:id="rId14"/>
    <p:sldId id="340" r:id="rId15"/>
    <p:sldId id="341" r:id="rId16"/>
    <p:sldId id="292" r:id="rId17"/>
    <p:sldId id="293" r:id="rId18"/>
    <p:sldId id="286" r:id="rId19"/>
    <p:sldId id="287" r:id="rId20"/>
    <p:sldId id="262" r:id="rId21"/>
    <p:sldId id="263" r:id="rId22"/>
    <p:sldId id="294" r:id="rId23"/>
    <p:sldId id="264" r:id="rId24"/>
    <p:sldId id="266" r:id="rId25"/>
    <p:sldId id="265" r:id="rId26"/>
    <p:sldId id="268" r:id="rId27"/>
    <p:sldId id="267" r:id="rId28"/>
    <p:sldId id="269" r:id="rId29"/>
    <p:sldId id="270" r:id="rId30"/>
    <p:sldId id="271" r:id="rId31"/>
    <p:sldId id="272" r:id="rId32"/>
    <p:sldId id="280" r:id="rId33"/>
    <p:sldId id="273" r:id="rId34"/>
    <p:sldId id="274" r:id="rId35"/>
    <p:sldId id="296" r:id="rId36"/>
    <p:sldId id="297" r:id="rId37"/>
    <p:sldId id="281" r:id="rId38"/>
    <p:sldId id="299" r:id="rId39"/>
    <p:sldId id="278" r:id="rId40"/>
    <p:sldId id="279" r:id="rId41"/>
    <p:sldId id="282" r:id="rId42"/>
    <p:sldId id="283" r:id="rId43"/>
    <p:sldId id="284" r:id="rId44"/>
    <p:sldId id="300" r:id="rId45"/>
    <p:sldId id="285" r:id="rId46"/>
    <p:sldId id="301" r:id="rId47"/>
    <p:sldId id="302" r:id="rId48"/>
    <p:sldId id="309" r:id="rId49"/>
    <p:sldId id="308" r:id="rId50"/>
    <p:sldId id="303" r:id="rId51"/>
    <p:sldId id="304" r:id="rId52"/>
    <p:sldId id="310" r:id="rId53"/>
    <p:sldId id="305" r:id="rId54"/>
    <p:sldId id="311" r:id="rId55"/>
    <p:sldId id="306" r:id="rId56"/>
    <p:sldId id="307" r:id="rId57"/>
    <p:sldId id="313" r:id="rId58"/>
    <p:sldId id="314" r:id="rId59"/>
    <p:sldId id="315" r:id="rId60"/>
    <p:sldId id="33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43" r:id="rId77"/>
    <p:sldId id="342" r:id="rId78"/>
    <p:sldId id="345" r:id="rId79"/>
    <p:sldId id="360" r:id="rId80"/>
    <p:sldId id="347" r:id="rId81"/>
    <p:sldId id="363" r:id="rId82"/>
    <p:sldId id="346" r:id="rId83"/>
    <p:sldId id="348" r:id="rId84"/>
    <p:sldId id="378" r:id="rId85"/>
    <p:sldId id="349" r:id="rId86"/>
    <p:sldId id="364" r:id="rId87"/>
    <p:sldId id="350" r:id="rId88"/>
    <p:sldId id="379" r:id="rId89"/>
    <p:sldId id="351" r:id="rId90"/>
    <p:sldId id="373" r:id="rId91"/>
    <p:sldId id="352" r:id="rId92"/>
    <p:sldId id="376" r:id="rId93"/>
    <p:sldId id="354" r:id="rId94"/>
    <p:sldId id="355" r:id="rId95"/>
    <p:sldId id="357" r:id="rId96"/>
    <p:sldId id="375" r:id="rId97"/>
    <p:sldId id="377" r:id="rId98"/>
    <p:sldId id="359" r:id="rId99"/>
    <p:sldId id="356" r:id="rId100"/>
    <p:sldId id="358" r:id="rId101"/>
    <p:sldId id="372" r:id="rId102"/>
    <p:sldId id="365" r:id="rId10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3002" autoAdjust="0"/>
  </p:normalViewPr>
  <p:slideViewPr>
    <p:cSldViewPr>
      <p:cViewPr varScale="1">
        <p:scale>
          <a:sx n="66" d="100"/>
          <a:sy n="66" d="100"/>
        </p:scale>
        <p:origin x="-1506" y="-96"/>
      </p:cViewPr>
      <p:guideLst>
        <p:guide orient="horz" pos="2160"/>
        <p:guide pos="2880"/>
      </p:guideLst>
    </p:cSldViewPr>
  </p:slideViewPr>
  <p:outlineViewPr>
    <p:cViewPr>
      <p:scale>
        <a:sx n="33" d="100"/>
        <a:sy n="33" d="100"/>
      </p:scale>
      <p:origin x="0" y="128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B75746-F05E-4445-90C5-0FCAFA9B4616}" type="datetimeFigureOut">
              <a:rPr lang="zh-CN" altLang="en-US" smtClean="0"/>
              <a:t>2020/9/12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34636B-325D-4634-9ED3-8043D43DDCC3}" type="slidenum">
              <a:rPr lang="zh-CN" altLang="en-US" smtClean="0"/>
              <a:t>‹#›</a:t>
            </a:fld>
            <a:endParaRPr lang="zh-CN" altLang="en-US"/>
          </a:p>
        </p:txBody>
      </p:sp>
    </p:spTree>
    <p:extLst>
      <p:ext uri="{BB962C8B-B14F-4D97-AF65-F5344CB8AC3E}">
        <p14:creationId xmlns:p14="http://schemas.microsoft.com/office/powerpoint/2010/main" val="1933539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34636B-325D-4634-9ED3-8043D43DDCC3}" type="slidenum">
              <a:rPr lang="zh-CN" altLang="en-US" smtClean="0"/>
              <a:t>101</a:t>
            </a:fld>
            <a:endParaRPr lang="zh-CN" altLang="en-US"/>
          </a:p>
        </p:txBody>
      </p:sp>
    </p:spTree>
    <p:extLst>
      <p:ext uri="{BB962C8B-B14F-4D97-AF65-F5344CB8AC3E}">
        <p14:creationId xmlns:p14="http://schemas.microsoft.com/office/powerpoint/2010/main" val="1505125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332656"/>
            <a:ext cx="2200987" cy="461665"/>
          </a:xfrm>
          <a:prstGeom prst="rect">
            <a:avLst/>
          </a:prstGeom>
          <a:noFill/>
        </p:spPr>
        <p:txBody>
          <a:bodyPr wrap="none" rtlCol="0">
            <a:spAutoFit/>
          </a:bodyPr>
          <a:lstStyle/>
          <a:p>
            <a:pPr marL="342900" indent="-342900">
              <a:buFont typeface="Wingdings" panose="05000000000000000000" pitchFamily="2" charset="2"/>
              <a:buChar char="Ø"/>
            </a:pPr>
            <a:r>
              <a:rPr lang="en-US" altLang="zh-CN" sz="2400" b="1" dirty="0" smtClean="0"/>
              <a:t>List</a:t>
            </a:r>
            <a:r>
              <a:rPr lang="zh-CN" altLang="en-US" sz="2400" b="1" dirty="0" smtClean="0"/>
              <a:t>常见用法</a:t>
            </a:r>
            <a:endParaRPr lang="zh-CN" altLang="en-US" sz="2400" b="1" dirty="0"/>
          </a:p>
        </p:txBody>
      </p:sp>
      <p:sp>
        <p:nvSpPr>
          <p:cNvPr id="3" name="TextBox 2"/>
          <p:cNvSpPr txBox="1"/>
          <p:nvPr/>
        </p:nvSpPr>
        <p:spPr>
          <a:xfrm>
            <a:off x="611560" y="1052736"/>
            <a:ext cx="3292568" cy="2308324"/>
          </a:xfrm>
          <a:prstGeom prst="rect">
            <a:avLst/>
          </a:prstGeom>
          <a:noFill/>
        </p:spPr>
        <p:txBody>
          <a:bodyPr wrap="none" rtlCol="0">
            <a:spAutoFit/>
          </a:bodyPr>
          <a:lstStyle/>
          <a:p>
            <a:pPr marL="285750" indent="-285750">
              <a:buFont typeface="Arial" panose="020B0604020202020204" pitchFamily="34" charset="0"/>
              <a:buChar char="•"/>
            </a:pPr>
            <a:r>
              <a:rPr lang="zh-CN" altLang="en-US" b="1" dirty="0" smtClean="0"/>
              <a:t>枚举用法</a:t>
            </a:r>
            <a:endParaRPr lang="en-US" altLang="zh-CN" b="1" dirty="0" smtClean="0"/>
          </a:p>
          <a:p>
            <a:r>
              <a:rPr lang="en-US" altLang="zh-CN" dirty="0" err="1" smtClean="0"/>
              <a:t>seq</a:t>
            </a:r>
            <a:r>
              <a:rPr lang="en-US" altLang="zh-CN" dirty="0" smtClean="0"/>
              <a:t> </a:t>
            </a:r>
            <a:r>
              <a:rPr lang="en-US" altLang="zh-CN" dirty="0"/>
              <a:t>= ['one', 'two', 'three'] </a:t>
            </a:r>
            <a:endParaRPr lang="en-US" altLang="zh-CN" dirty="0" smtClean="0"/>
          </a:p>
          <a:p>
            <a:r>
              <a:rPr lang="en-US" altLang="zh-CN" dirty="0" smtClean="0"/>
              <a:t>for </a:t>
            </a:r>
            <a:r>
              <a:rPr lang="en-US" altLang="zh-CN" dirty="0" err="1"/>
              <a:t>i</a:t>
            </a:r>
            <a:r>
              <a:rPr lang="en-US" altLang="zh-CN" dirty="0"/>
              <a:t>, element in enumerate(</a:t>
            </a:r>
            <a:r>
              <a:rPr lang="en-US" altLang="zh-CN" dirty="0" err="1"/>
              <a:t>seq</a:t>
            </a:r>
            <a:r>
              <a:rPr lang="en-US" altLang="zh-CN" dirty="0" smtClean="0"/>
              <a:t>):</a:t>
            </a:r>
          </a:p>
          <a:p>
            <a:r>
              <a:rPr lang="en-US" altLang="zh-CN" dirty="0"/>
              <a:t>	</a:t>
            </a:r>
            <a:r>
              <a:rPr lang="en-US" altLang="zh-CN" dirty="0" smtClean="0"/>
              <a:t> </a:t>
            </a:r>
            <a:r>
              <a:rPr lang="en-US" altLang="zh-CN" dirty="0"/>
              <a:t>print(</a:t>
            </a:r>
            <a:r>
              <a:rPr lang="en-US" altLang="zh-CN" dirty="0" err="1"/>
              <a:t>i</a:t>
            </a:r>
            <a:r>
              <a:rPr lang="en-US" altLang="zh-CN" dirty="0"/>
              <a:t>, element</a:t>
            </a:r>
            <a:r>
              <a:rPr lang="en-US" altLang="zh-CN" dirty="0" smtClean="0"/>
              <a:t>)</a:t>
            </a:r>
          </a:p>
          <a:p>
            <a:r>
              <a:rPr lang="zh-CN" altLang="en-US" dirty="0" smtClean="0"/>
              <a:t>结果：</a:t>
            </a:r>
            <a:endParaRPr lang="en-US" altLang="zh-CN" dirty="0" smtClean="0"/>
          </a:p>
          <a:p>
            <a:r>
              <a:rPr lang="en-US" altLang="zh-CN" dirty="0"/>
              <a:t>0 one </a:t>
            </a:r>
            <a:r>
              <a:rPr lang="en-US" altLang="zh-CN" dirty="0" smtClean="0"/>
              <a:t> </a:t>
            </a:r>
          </a:p>
          <a:p>
            <a:r>
              <a:rPr lang="en-US" altLang="zh-CN" dirty="0" smtClean="0"/>
              <a:t>1 </a:t>
            </a:r>
            <a:r>
              <a:rPr lang="en-US" altLang="zh-CN" dirty="0"/>
              <a:t>two </a:t>
            </a:r>
            <a:endParaRPr lang="en-US" altLang="zh-CN" dirty="0" smtClean="0"/>
          </a:p>
          <a:p>
            <a:r>
              <a:rPr lang="en-US" altLang="zh-CN" dirty="0" smtClean="0"/>
              <a:t>2 </a:t>
            </a:r>
            <a:r>
              <a:rPr lang="en-US" altLang="zh-CN" dirty="0"/>
              <a:t>three</a:t>
            </a:r>
          </a:p>
        </p:txBody>
      </p:sp>
      <p:sp>
        <p:nvSpPr>
          <p:cNvPr id="4" name="TextBox 3"/>
          <p:cNvSpPr txBox="1"/>
          <p:nvPr/>
        </p:nvSpPr>
        <p:spPr>
          <a:xfrm>
            <a:off x="611560" y="3807038"/>
            <a:ext cx="1987082" cy="2862322"/>
          </a:xfrm>
          <a:prstGeom prst="rect">
            <a:avLst/>
          </a:prstGeom>
          <a:noFill/>
        </p:spPr>
        <p:txBody>
          <a:bodyPr wrap="none" rtlCol="0">
            <a:spAutoFit/>
          </a:bodyPr>
          <a:lstStyle/>
          <a:p>
            <a:pPr marL="285750" indent="-285750">
              <a:buFont typeface="Arial" panose="020B0604020202020204" pitchFamily="34" charset="0"/>
              <a:buChar char="•"/>
            </a:pPr>
            <a:r>
              <a:rPr lang="zh-CN" altLang="en-US" b="1" dirty="0" smtClean="0"/>
              <a:t>清空列表方法</a:t>
            </a:r>
            <a:endParaRPr lang="en-US" altLang="zh-CN" b="1" dirty="0" smtClean="0"/>
          </a:p>
          <a:p>
            <a:r>
              <a:rPr lang="en-US" altLang="zh-CN" dirty="0" smtClean="0"/>
              <a:t>lists </a:t>
            </a:r>
            <a:r>
              <a:rPr lang="en-US" altLang="zh-CN" dirty="0"/>
              <a:t>= [1, 2, 1, 1, 5] </a:t>
            </a:r>
            <a:endParaRPr lang="en-US" altLang="zh-CN" dirty="0" smtClean="0"/>
          </a:p>
          <a:p>
            <a:r>
              <a:rPr lang="en-US" altLang="zh-CN" dirty="0" err="1" smtClean="0"/>
              <a:t>lists.clear</a:t>
            </a:r>
            <a:r>
              <a:rPr lang="en-US" altLang="zh-CN" dirty="0"/>
              <a:t>() </a:t>
            </a:r>
            <a:endParaRPr lang="en-US" altLang="zh-CN" dirty="0" smtClean="0"/>
          </a:p>
          <a:p>
            <a:r>
              <a:rPr lang="en-US" altLang="zh-CN" dirty="0" smtClean="0"/>
              <a:t>print(lists)</a:t>
            </a:r>
          </a:p>
          <a:p>
            <a:r>
              <a:rPr lang="en-US" altLang="zh-CN" dirty="0"/>
              <a:t>&gt;&gt;&gt;[]</a:t>
            </a:r>
            <a:endParaRPr lang="zh-CN" altLang="en-US" dirty="0"/>
          </a:p>
          <a:p>
            <a:endParaRPr lang="en-US" altLang="zh-CN" dirty="0" smtClean="0"/>
          </a:p>
          <a:p>
            <a:endParaRPr lang="en-US" altLang="zh-CN" dirty="0"/>
          </a:p>
          <a:p>
            <a:r>
              <a:rPr lang="en-US" altLang="zh-CN" dirty="0"/>
              <a:t>lists = [1, 2, 1, 1, 5] </a:t>
            </a:r>
            <a:endParaRPr lang="en-US" altLang="zh-CN" dirty="0" smtClean="0"/>
          </a:p>
          <a:p>
            <a:r>
              <a:rPr lang="en-US" altLang="zh-CN" dirty="0" smtClean="0"/>
              <a:t>lists </a:t>
            </a:r>
            <a:r>
              <a:rPr lang="en-US" altLang="zh-CN" dirty="0"/>
              <a:t>= [] print(lists) </a:t>
            </a:r>
            <a:endParaRPr lang="en-US" altLang="zh-CN" dirty="0" smtClean="0"/>
          </a:p>
          <a:p>
            <a:r>
              <a:rPr lang="en-US" altLang="zh-CN" dirty="0" smtClean="0"/>
              <a:t>&gt;&gt;&gt;[]</a:t>
            </a:r>
            <a:endParaRPr lang="zh-CN" altLang="en-US" dirty="0"/>
          </a:p>
        </p:txBody>
      </p:sp>
      <p:sp>
        <p:nvSpPr>
          <p:cNvPr id="5" name="TextBox 4"/>
          <p:cNvSpPr txBox="1"/>
          <p:nvPr/>
        </p:nvSpPr>
        <p:spPr>
          <a:xfrm>
            <a:off x="4644008" y="794321"/>
            <a:ext cx="4176464"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smtClean="0"/>
              <a:t>列表中添加</a:t>
            </a:r>
            <a:r>
              <a:rPr lang="zh-CN" altLang="en-US" b="1" dirty="0"/>
              <a:t>新的元素</a:t>
            </a:r>
          </a:p>
          <a:p>
            <a:r>
              <a:rPr lang="en-US" altLang="zh-CN" dirty="0" err="1"/>
              <a:t>list.append</a:t>
            </a:r>
            <a:r>
              <a:rPr lang="en-US" altLang="zh-CN" dirty="0"/>
              <a:t>() </a:t>
            </a:r>
            <a:r>
              <a:rPr lang="zh-CN" altLang="en-US" dirty="0"/>
              <a:t>在</a:t>
            </a:r>
            <a:r>
              <a:rPr lang="en-US" altLang="zh-CN" dirty="0"/>
              <a:t>list </a:t>
            </a:r>
            <a:r>
              <a:rPr lang="zh-CN" altLang="en-US" dirty="0"/>
              <a:t>末尾增加一个</a:t>
            </a:r>
            <a:r>
              <a:rPr lang="zh-CN" altLang="en-US" dirty="0" smtClean="0"/>
              <a:t>元素</a:t>
            </a:r>
            <a:endParaRPr lang="en-US" altLang="zh-CN" dirty="0" smtClean="0"/>
          </a:p>
          <a:p>
            <a:endParaRPr lang="zh-CN" altLang="en-US" dirty="0"/>
          </a:p>
          <a:p>
            <a:r>
              <a:rPr lang="en-US" altLang="zh-CN" dirty="0" err="1"/>
              <a:t>list.insert</a:t>
            </a:r>
            <a:r>
              <a:rPr lang="zh-CN" altLang="en-US" dirty="0"/>
              <a:t>（</a:t>
            </a:r>
            <a:r>
              <a:rPr lang="en-US" altLang="zh-CN" dirty="0"/>
              <a:t>n,'4'</a:t>
            </a:r>
            <a:r>
              <a:rPr lang="zh-CN" altLang="en-US" dirty="0"/>
              <a:t>） 在指定位置添加元素，如果指定的下标不存在，那么就是在末尾</a:t>
            </a:r>
            <a:r>
              <a:rPr lang="zh-CN" altLang="en-US" dirty="0" smtClean="0"/>
              <a:t>添加</a:t>
            </a:r>
            <a:endParaRPr lang="en-US" altLang="zh-CN" dirty="0" smtClean="0"/>
          </a:p>
          <a:p>
            <a:endParaRPr lang="zh-CN" altLang="en-US" dirty="0"/>
          </a:p>
          <a:p>
            <a:r>
              <a:rPr lang="en-US" altLang="zh-CN" dirty="0">
                <a:solidFill>
                  <a:srgbClr val="FF0000"/>
                </a:solidFill>
              </a:rPr>
              <a:t>list1.extend(list2) </a:t>
            </a:r>
            <a:r>
              <a:rPr lang="zh-CN" altLang="en-US" dirty="0"/>
              <a:t>合并两个</a:t>
            </a:r>
            <a:r>
              <a:rPr lang="en-US" altLang="zh-CN" dirty="0"/>
              <a:t>list   list2</a:t>
            </a:r>
            <a:r>
              <a:rPr lang="zh-CN" altLang="en-US" dirty="0"/>
              <a:t>中仍有元素</a:t>
            </a:r>
          </a:p>
          <a:p>
            <a:endParaRPr lang="zh-CN" altLang="en-US" dirty="0"/>
          </a:p>
        </p:txBody>
      </p:sp>
      <p:sp>
        <p:nvSpPr>
          <p:cNvPr id="6" name="矩形 5"/>
          <p:cNvSpPr/>
          <p:nvPr/>
        </p:nvSpPr>
        <p:spPr>
          <a:xfrm>
            <a:off x="4067944" y="3656643"/>
            <a:ext cx="4572000" cy="3139321"/>
          </a:xfrm>
          <a:prstGeom prst="rect">
            <a:avLst/>
          </a:prstGeom>
        </p:spPr>
        <p:txBody>
          <a:bodyPr>
            <a:spAutoFit/>
          </a:bodyPr>
          <a:lstStyle/>
          <a:p>
            <a:pPr marL="285750" indent="-285750">
              <a:buFont typeface="Arial" panose="020B0604020202020204" pitchFamily="34" charset="0"/>
              <a:buChar char="•"/>
            </a:pPr>
            <a:r>
              <a:rPr lang="zh-CN" altLang="en-US" b="1" dirty="0" smtClean="0"/>
              <a:t>查看</a:t>
            </a:r>
            <a:r>
              <a:rPr lang="zh-CN" altLang="en-US" b="1" dirty="0"/>
              <a:t>列表中的值</a:t>
            </a:r>
          </a:p>
          <a:p>
            <a:r>
              <a:rPr lang="en-US" altLang="zh-CN" dirty="0"/>
              <a:t>print(list)    </a:t>
            </a:r>
            <a:r>
              <a:rPr lang="zh-CN" altLang="en-US" dirty="0"/>
              <a:t>遍历列表</a:t>
            </a:r>
          </a:p>
          <a:p>
            <a:r>
              <a:rPr lang="zh-CN" altLang="en-US" dirty="0"/>
              <a:t>等价于    </a:t>
            </a:r>
            <a:r>
              <a:rPr lang="en-US" altLang="zh-CN" dirty="0"/>
              <a:t>for </a:t>
            </a:r>
            <a:r>
              <a:rPr lang="en-US" altLang="zh-CN" dirty="0" err="1"/>
              <a:t>i</a:t>
            </a:r>
            <a:r>
              <a:rPr lang="en-US" altLang="zh-CN" dirty="0"/>
              <a:t> in list:</a:t>
            </a:r>
          </a:p>
          <a:p>
            <a:r>
              <a:rPr lang="en-US" altLang="zh-CN" dirty="0"/>
              <a:t>                      print </a:t>
            </a:r>
            <a:r>
              <a:rPr lang="en-US" altLang="zh-CN" dirty="0" err="1"/>
              <a:t>i</a:t>
            </a:r>
            <a:endParaRPr lang="en-US" altLang="zh-CN" dirty="0"/>
          </a:p>
          <a:p>
            <a:r>
              <a:rPr lang="en-US" altLang="zh-CN" dirty="0" smtClean="0"/>
              <a:t>list[n]</a:t>
            </a:r>
            <a:r>
              <a:rPr lang="en-US" altLang="zh-CN" dirty="0"/>
              <a:t>  </a:t>
            </a:r>
            <a:endParaRPr lang="en-US" altLang="zh-CN" dirty="0" smtClean="0"/>
          </a:p>
          <a:p>
            <a:endParaRPr lang="en-US" altLang="zh-CN" dirty="0" smtClean="0"/>
          </a:p>
          <a:p>
            <a:endParaRPr lang="en-US" altLang="zh-CN" dirty="0"/>
          </a:p>
          <a:p>
            <a:r>
              <a:rPr lang="en-US" altLang="zh-CN" dirty="0" err="1" smtClean="0">
                <a:solidFill>
                  <a:srgbClr val="FF0000"/>
                </a:solidFill>
              </a:rPr>
              <a:t>list.count</a:t>
            </a:r>
            <a:r>
              <a:rPr lang="en-US" altLang="zh-CN" dirty="0" smtClean="0">
                <a:solidFill>
                  <a:srgbClr val="FF0000"/>
                </a:solidFill>
              </a:rPr>
              <a:t>(xx)</a:t>
            </a:r>
            <a:r>
              <a:rPr lang="zh-CN" altLang="en-US" dirty="0" smtClean="0">
                <a:solidFill>
                  <a:srgbClr val="FF0000"/>
                </a:solidFill>
              </a:rPr>
              <a:t>查看</a:t>
            </a:r>
            <a:r>
              <a:rPr lang="zh-CN" altLang="en-US" dirty="0">
                <a:solidFill>
                  <a:srgbClr val="FF0000"/>
                </a:solidFill>
              </a:rPr>
              <a:t>某个元素在这个列表里的个数，如果改元素不存在，那么返回</a:t>
            </a:r>
            <a:r>
              <a:rPr lang="en-US" altLang="zh-CN" dirty="0" smtClean="0">
                <a:solidFill>
                  <a:srgbClr val="FF0000"/>
                </a:solidFill>
              </a:rPr>
              <a:t>0</a:t>
            </a:r>
          </a:p>
          <a:p>
            <a:endParaRPr lang="en-US" altLang="zh-CN" dirty="0"/>
          </a:p>
          <a:p>
            <a:r>
              <a:rPr lang="en-US" altLang="zh-CN" dirty="0" err="1" smtClean="0">
                <a:solidFill>
                  <a:srgbClr val="FF0000"/>
                </a:solidFill>
              </a:rPr>
              <a:t>list.index</a:t>
            </a:r>
            <a:r>
              <a:rPr lang="en-US" altLang="zh-CN" dirty="0" smtClean="0">
                <a:solidFill>
                  <a:srgbClr val="FF0000"/>
                </a:solidFill>
              </a:rPr>
              <a:t>(xx)</a:t>
            </a:r>
            <a:r>
              <a:rPr lang="zh-CN" altLang="en-US" dirty="0" smtClean="0">
                <a:solidFill>
                  <a:srgbClr val="FF0000"/>
                </a:solidFill>
              </a:rPr>
              <a:t>查找某值的下标</a:t>
            </a:r>
            <a:endParaRPr lang="en-US" altLang="zh-CN" dirty="0">
              <a:solidFill>
                <a:srgbClr val="FF0000"/>
              </a:solidFill>
            </a:endParaRPr>
          </a:p>
        </p:txBody>
      </p:sp>
      <p:sp>
        <p:nvSpPr>
          <p:cNvPr id="7" name="TextBox 6"/>
          <p:cNvSpPr txBox="1"/>
          <p:nvPr/>
        </p:nvSpPr>
        <p:spPr>
          <a:xfrm>
            <a:off x="5376578" y="4869160"/>
            <a:ext cx="3299878" cy="646331"/>
          </a:xfrm>
          <a:prstGeom prst="rect">
            <a:avLst/>
          </a:prstGeom>
          <a:noFill/>
        </p:spPr>
        <p:txBody>
          <a:bodyPr wrap="none" rtlCol="0">
            <a:spAutoFit/>
          </a:bodyPr>
          <a:lstStyle/>
          <a:p>
            <a:r>
              <a:rPr lang="en-US" altLang="zh-CN" dirty="0">
                <a:solidFill>
                  <a:srgbClr val="FF0000"/>
                </a:solidFill>
              </a:rPr>
              <a:t>from collections import Counter </a:t>
            </a:r>
            <a:endParaRPr lang="en-US" altLang="zh-CN" dirty="0" smtClean="0">
              <a:solidFill>
                <a:srgbClr val="FF0000"/>
              </a:solidFill>
            </a:endParaRPr>
          </a:p>
          <a:p>
            <a:r>
              <a:rPr lang="en-US" altLang="zh-CN" dirty="0">
                <a:solidFill>
                  <a:srgbClr val="FF0000"/>
                </a:solidFill>
              </a:rPr>
              <a:t>res</a:t>
            </a:r>
            <a:r>
              <a:rPr lang="en-US" altLang="zh-CN" dirty="0" smtClean="0">
                <a:solidFill>
                  <a:srgbClr val="FF0000"/>
                </a:solidFill>
              </a:rPr>
              <a:t> </a:t>
            </a:r>
            <a:r>
              <a:rPr lang="en-US" altLang="zh-CN" dirty="0">
                <a:solidFill>
                  <a:srgbClr val="FF0000"/>
                </a:solidFill>
              </a:rPr>
              <a:t>= </a:t>
            </a:r>
            <a:r>
              <a:rPr lang="en-US" altLang="zh-CN" dirty="0" smtClean="0">
                <a:solidFill>
                  <a:srgbClr val="FF0000"/>
                </a:solidFill>
              </a:rPr>
              <a:t>Counter(</a:t>
            </a:r>
            <a:r>
              <a:rPr lang="en-US" altLang="zh-CN" dirty="0" err="1" smtClean="0">
                <a:solidFill>
                  <a:srgbClr val="FF0000"/>
                </a:solidFill>
              </a:rPr>
              <a:t>nums</a:t>
            </a:r>
            <a:r>
              <a:rPr lang="en-US" altLang="zh-CN" dirty="0" smtClean="0">
                <a:solidFill>
                  <a:srgbClr val="FF0000"/>
                </a:solidFill>
              </a:rPr>
              <a:t>)  #res</a:t>
            </a:r>
            <a:r>
              <a:rPr lang="zh-CN" altLang="en-US" dirty="0" smtClean="0">
                <a:solidFill>
                  <a:srgbClr val="FF0000"/>
                </a:solidFill>
              </a:rPr>
              <a:t>为字典</a:t>
            </a:r>
            <a:endParaRPr lang="zh-CN" altLang="en-US" dirty="0">
              <a:solidFill>
                <a:srgbClr val="FF0000"/>
              </a:solidFill>
            </a:endParaRPr>
          </a:p>
        </p:txBody>
      </p:sp>
    </p:spTree>
    <p:extLst>
      <p:ext uri="{BB962C8B-B14F-4D97-AF65-F5344CB8AC3E}">
        <p14:creationId xmlns:p14="http://schemas.microsoft.com/office/powerpoint/2010/main" val="172819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7667484" cy="2585323"/>
          </a:xfrm>
          <a:prstGeom prst="rect">
            <a:avLst/>
          </a:prstGeom>
          <a:noFill/>
        </p:spPr>
        <p:txBody>
          <a:bodyPr wrap="none" rtlCol="0">
            <a:spAutoFit/>
          </a:bodyPr>
          <a:lstStyle/>
          <a:p>
            <a:r>
              <a:rPr lang="en-US" altLang="zh-CN" dirty="0" err="1"/>
              <a:t>def</a:t>
            </a:r>
            <a:r>
              <a:rPr lang="en-US" altLang="zh-CN" dirty="0"/>
              <a:t> func2():</a:t>
            </a:r>
          </a:p>
          <a:p>
            <a:r>
              <a:rPr lang="en-US" altLang="zh-CN" dirty="0"/>
              <a:t>for </a:t>
            </a:r>
            <a:r>
              <a:rPr lang="en-US" altLang="zh-CN" dirty="0" err="1"/>
              <a:t>i</a:t>
            </a:r>
            <a:r>
              <a:rPr lang="en-US" altLang="zh-CN" dirty="0"/>
              <a:t> in range(1,11):</a:t>
            </a:r>
          </a:p>
          <a:p>
            <a:r>
              <a:rPr lang="en-US" altLang="zh-CN" dirty="0" smtClean="0"/>
              <a:t>     if </a:t>
            </a:r>
            <a:r>
              <a:rPr lang="en-US" altLang="zh-CN" dirty="0" err="1"/>
              <a:t>i</a:t>
            </a:r>
            <a:r>
              <a:rPr lang="en-US" altLang="zh-CN" dirty="0"/>
              <a:t> % 2 == 0:</a:t>
            </a:r>
          </a:p>
          <a:p>
            <a:r>
              <a:rPr lang="en-US" altLang="zh-CN" dirty="0" smtClean="0"/>
              <a:t>     break</a:t>
            </a:r>
            <a:endParaRPr lang="en-US" altLang="zh-CN" dirty="0"/>
          </a:p>
          <a:p>
            <a:r>
              <a:rPr lang="en-US" altLang="zh-CN" dirty="0" smtClean="0"/>
              <a:t>    #</a:t>
            </a:r>
            <a:r>
              <a:rPr lang="zh-CN" altLang="en-US" dirty="0"/>
              <a:t>到第一个符合条件的情况下就停止。不输出符合条件的语句，并停止。</a:t>
            </a:r>
          </a:p>
          <a:p>
            <a:r>
              <a:rPr lang="en-US" altLang="zh-CN" dirty="0" smtClean="0"/>
              <a:t>    print(</a:t>
            </a:r>
            <a:r>
              <a:rPr lang="en-US" altLang="zh-CN" dirty="0" err="1" smtClean="0"/>
              <a:t>i</a:t>
            </a:r>
            <a:r>
              <a:rPr lang="en-US" altLang="zh-CN" dirty="0"/>
              <a:t>)</a:t>
            </a:r>
          </a:p>
          <a:p>
            <a:r>
              <a:rPr lang="en-US" altLang="zh-CN" dirty="0"/>
              <a:t>func2()</a:t>
            </a:r>
          </a:p>
          <a:p>
            <a:r>
              <a:rPr lang="en-US" altLang="zh-CN" dirty="0"/>
              <a:t># </a:t>
            </a:r>
            <a:r>
              <a:rPr lang="zh-CN" altLang="en-US" dirty="0"/>
              <a:t>输出结果：</a:t>
            </a:r>
            <a:r>
              <a:rPr lang="en-US" altLang="zh-CN" dirty="0"/>
              <a:t>1</a:t>
            </a:r>
          </a:p>
          <a:p>
            <a:endParaRPr lang="zh-CN" altLang="en-US" dirty="0"/>
          </a:p>
        </p:txBody>
      </p:sp>
      <p:sp>
        <p:nvSpPr>
          <p:cNvPr id="3" name="TextBox 2"/>
          <p:cNvSpPr txBox="1"/>
          <p:nvPr/>
        </p:nvSpPr>
        <p:spPr>
          <a:xfrm>
            <a:off x="467544" y="3501008"/>
            <a:ext cx="4435830" cy="2308324"/>
          </a:xfrm>
          <a:prstGeom prst="rect">
            <a:avLst/>
          </a:prstGeom>
          <a:noFill/>
        </p:spPr>
        <p:txBody>
          <a:bodyPr wrap="none" rtlCol="0">
            <a:spAutoFit/>
          </a:bodyPr>
          <a:lstStyle/>
          <a:p>
            <a:r>
              <a:rPr lang="en-US" altLang="zh-CN" dirty="0" err="1" smtClean="0"/>
              <a:t>def</a:t>
            </a:r>
            <a:r>
              <a:rPr lang="en-US" altLang="zh-CN" dirty="0" smtClean="0"/>
              <a:t> </a:t>
            </a:r>
            <a:r>
              <a:rPr lang="en-US" altLang="zh-CN" dirty="0"/>
              <a:t>func3():</a:t>
            </a:r>
          </a:p>
          <a:p>
            <a:r>
              <a:rPr lang="en-US" altLang="zh-CN" dirty="0"/>
              <a:t>for </a:t>
            </a:r>
            <a:r>
              <a:rPr lang="en-US" altLang="zh-CN" dirty="0" err="1"/>
              <a:t>i</a:t>
            </a:r>
            <a:r>
              <a:rPr lang="en-US" altLang="zh-CN" dirty="0"/>
              <a:t> in range(1,11):</a:t>
            </a:r>
          </a:p>
          <a:p>
            <a:r>
              <a:rPr lang="en-US" altLang="zh-CN" dirty="0" smtClean="0"/>
              <a:t>    if </a:t>
            </a:r>
            <a:r>
              <a:rPr lang="en-US" altLang="zh-CN" dirty="0" err="1"/>
              <a:t>i</a:t>
            </a:r>
            <a:r>
              <a:rPr lang="en-US" altLang="zh-CN" dirty="0"/>
              <a:t> % 2 == 0:</a:t>
            </a:r>
          </a:p>
          <a:p>
            <a:r>
              <a:rPr lang="en-US" altLang="zh-CN" dirty="0" smtClean="0"/>
              <a:t>    return </a:t>
            </a:r>
            <a:r>
              <a:rPr lang="en-US" altLang="zh-CN" dirty="0" err="1"/>
              <a:t>i</a:t>
            </a:r>
            <a:endParaRPr lang="en-US" altLang="zh-CN" dirty="0"/>
          </a:p>
          <a:p>
            <a:r>
              <a:rPr lang="en-US" altLang="zh-CN" dirty="0" smtClean="0"/>
              <a:t>    #</a:t>
            </a:r>
            <a:r>
              <a:rPr lang="zh-CN" altLang="en-US" dirty="0"/>
              <a:t>符合第一个条件的语句，输出并停止。</a:t>
            </a:r>
          </a:p>
          <a:p>
            <a:r>
              <a:rPr lang="en-US" altLang="zh-CN" dirty="0" smtClean="0"/>
              <a:t>t </a:t>
            </a:r>
            <a:r>
              <a:rPr lang="en-US" altLang="zh-CN" dirty="0"/>
              <a:t>= func3()</a:t>
            </a:r>
          </a:p>
          <a:p>
            <a:r>
              <a:rPr lang="en-US" altLang="zh-CN" dirty="0"/>
              <a:t>print(t)</a:t>
            </a:r>
          </a:p>
          <a:p>
            <a:r>
              <a:rPr lang="en-US" altLang="zh-CN" dirty="0"/>
              <a:t># </a:t>
            </a:r>
            <a:r>
              <a:rPr lang="zh-CN" altLang="en-US" dirty="0"/>
              <a:t>输出结果：</a:t>
            </a:r>
            <a:r>
              <a:rPr lang="en-US" altLang="zh-CN" dirty="0" smtClean="0"/>
              <a:t>2</a:t>
            </a:r>
            <a:endParaRPr lang="en-US" altLang="zh-CN" dirty="0"/>
          </a:p>
        </p:txBody>
      </p:sp>
    </p:spTree>
    <p:extLst>
      <p:ext uri="{BB962C8B-B14F-4D97-AF65-F5344CB8AC3E}">
        <p14:creationId xmlns:p14="http://schemas.microsoft.com/office/powerpoint/2010/main" val="23568484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2550698" cy="584775"/>
          </a:xfrm>
          <a:prstGeom prst="rect">
            <a:avLst/>
          </a:prstGeom>
          <a:noFill/>
        </p:spPr>
        <p:txBody>
          <a:bodyPr wrap="none" rtlCol="0">
            <a:spAutoFit/>
          </a:bodyPr>
          <a:lstStyle/>
          <a:p>
            <a:r>
              <a:rPr lang="en-US" altLang="zh-CN" sz="3200" b="1" dirty="0" smtClean="0"/>
              <a:t>169 </a:t>
            </a:r>
            <a:r>
              <a:rPr lang="zh-CN" altLang="en-US" sz="3200" b="1" dirty="0" smtClean="0"/>
              <a:t>多数元素</a:t>
            </a:r>
            <a:endParaRPr lang="zh-CN" altLang="en-US" sz="3200" b="1"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10" y="-1"/>
            <a:ext cx="6162270" cy="873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79512" y="980728"/>
            <a:ext cx="4825873" cy="2862322"/>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majorityElement</a:t>
            </a:r>
            <a:r>
              <a:rPr lang="en-US" altLang="zh-CN" dirty="0"/>
              <a:t>(self, </a:t>
            </a:r>
            <a:r>
              <a:rPr lang="en-US" altLang="zh-CN" dirty="0" err="1"/>
              <a:t>nums</a:t>
            </a:r>
            <a:r>
              <a:rPr lang="en-US" altLang="zh-CN" dirty="0"/>
              <a:t>: List[</a:t>
            </a:r>
            <a:r>
              <a:rPr lang="en-US" altLang="zh-CN" dirty="0" err="1"/>
              <a:t>int</a:t>
            </a:r>
            <a:r>
              <a:rPr lang="en-US" altLang="zh-CN" dirty="0"/>
              <a:t>]) -&gt; </a:t>
            </a:r>
            <a:r>
              <a:rPr lang="en-US" altLang="zh-CN" dirty="0" err="1"/>
              <a:t>int</a:t>
            </a:r>
            <a:r>
              <a:rPr lang="en-US" altLang="zh-CN" dirty="0"/>
              <a:t>:</a:t>
            </a:r>
          </a:p>
          <a:p>
            <a:r>
              <a:rPr lang="en-US" altLang="zh-CN" dirty="0"/>
              <a:t>        from collections import Counter</a:t>
            </a:r>
          </a:p>
          <a:p>
            <a:r>
              <a:rPr lang="en-US" altLang="zh-CN" dirty="0"/>
              <a:t>        </a:t>
            </a:r>
            <a:r>
              <a:rPr lang="en-US" altLang="zh-CN" dirty="0" err="1"/>
              <a:t>dic</a:t>
            </a:r>
            <a:r>
              <a:rPr lang="en-US" altLang="zh-CN" dirty="0"/>
              <a:t>=Counter(</a:t>
            </a:r>
            <a:r>
              <a:rPr lang="en-US" altLang="zh-CN" dirty="0" err="1"/>
              <a:t>nums</a:t>
            </a:r>
            <a:r>
              <a:rPr lang="en-US" altLang="zh-CN" dirty="0"/>
              <a:t>)</a:t>
            </a:r>
          </a:p>
          <a:p>
            <a:r>
              <a:rPr lang="en-US" altLang="zh-CN" dirty="0"/>
              <a:t>        n=</a:t>
            </a:r>
            <a:r>
              <a:rPr lang="en-US" altLang="zh-CN" dirty="0" err="1"/>
              <a:t>len</a:t>
            </a:r>
            <a:r>
              <a:rPr lang="en-US" altLang="zh-CN" dirty="0"/>
              <a:t>(</a:t>
            </a:r>
            <a:r>
              <a:rPr lang="en-US" altLang="zh-CN" dirty="0" err="1"/>
              <a:t>nums</a:t>
            </a:r>
            <a:r>
              <a:rPr lang="en-US" altLang="zh-CN" dirty="0"/>
              <a:t>)</a:t>
            </a:r>
          </a:p>
          <a:p>
            <a:r>
              <a:rPr lang="en-US" altLang="zh-CN" dirty="0"/>
              <a:t>        res=0</a:t>
            </a:r>
          </a:p>
          <a:p>
            <a:r>
              <a:rPr lang="en-US" altLang="zh-CN" dirty="0"/>
              <a:t>        for </a:t>
            </a:r>
            <a:r>
              <a:rPr lang="en-US" altLang="zh-CN" dirty="0" err="1"/>
              <a:t>i</a:t>
            </a:r>
            <a:r>
              <a:rPr lang="en-US" altLang="zh-CN" dirty="0"/>
              <a:t> in </a:t>
            </a:r>
            <a:r>
              <a:rPr lang="en-US" altLang="zh-CN" dirty="0" err="1"/>
              <a:t>dic</a:t>
            </a:r>
            <a:r>
              <a:rPr lang="en-US" altLang="zh-CN" dirty="0"/>
              <a:t>:</a:t>
            </a:r>
          </a:p>
          <a:p>
            <a:r>
              <a:rPr lang="en-US" altLang="zh-CN" dirty="0"/>
              <a:t>            if </a:t>
            </a:r>
            <a:r>
              <a:rPr lang="en-US" altLang="zh-CN" dirty="0" err="1"/>
              <a:t>dic</a:t>
            </a:r>
            <a:r>
              <a:rPr lang="en-US" altLang="zh-CN" dirty="0"/>
              <a:t>[</a:t>
            </a:r>
            <a:r>
              <a:rPr lang="en-US" altLang="zh-CN" dirty="0" err="1"/>
              <a:t>i</a:t>
            </a:r>
            <a:r>
              <a:rPr lang="en-US" altLang="zh-CN" dirty="0"/>
              <a:t>]&gt;n/2:</a:t>
            </a:r>
          </a:p>
          <a:p>
            <a:r>
              <a:rPr lang="en-US" altLang="zh-CN" dirty="0"/>
              <a:t>                res+=</a:t>
            </a:r>
            <a:r>
              <a:rPr lang="en-US" altLang="zh-CN" dirty="0" err="1"/>
              <a:t>int</a:t>
            </a:r>
            <a:r>
              <a:rPr lang="en-US" altLang="zh-CN" dirty="0"/>
              <a:t>(</a:t>
            </a:r>
            <a:r>
              <a:rPr lang="en-US" altLang="zh-CN" dirty="0" err="1"/>
              <a:t>i</a:t>
            </a:r>
            <a:r>
              <a:rPr lang="en-US" altLang="zh-CN" dirty="0"/>
              <a:t>)</a:t>
            </a:r>
          </a:p>
          <a:p>
            <a:r>
              <a:rPr lang="en-US" altLang="zh-CN" dirty="0"/>
              <a:t>        return </a:t>
            </a:r>
            <a:r>
              <a:rPr lang="en-US" altLang="zh-CN" dirty="0" smtClean="0"/>
              <a:t>res</a:t>
            </a:r>
            <a:endParaRPr lang="en-US" altLang="zh-CN" dirty="0"/>
          </a:p>
        </p:txBody>
      </p:sp>
    </p:spTree>
    <p:extLst>
      <p:ext uri="{BB962C8B-B14F-4D97-AF65-F5344CB8AC3E}">
        <p14:creationId xmlns:p14="http://schemas.microsoft.com/office/powerpoint/2010/main" val="12662192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1789272" cy="584775"/>
          </a:xfrm>
          <a:prstGeom prst="rect">
            <a:avLst/>
          </a:prstGeom>
          <a:noFill/>
        </p:spPr>
        <p:txBody>
          <a:bodyPr wrap="none" rtlCol="0">
            <a:spAutoFit/>
          </a:bodyPr>
          <a:lstStyle/>
          <a:p>
            <a:r>
              <a:rPr lang="en-US" altLang="zh-CN" sz="3200" b="1" dirty="0" smtClean="0"/>
              <a:t>51 N</a:t>
            </a:r>
            <a:r>
              <a:rPr lang="zh-CN" altLang="en-US" sz="3200" b="1" dirty="0"/>
              <a:t>皇后</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050" y="116632"/>
            <a:ext cx="6678406" cy="455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3070"/>
            <a:ext cx="2958406" cy="3113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553070"/>
            <a:ext cx="2886398" cy="3079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46111" y="3922650"/>
            <a:ext cx="4668842" cy="2585323"/>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solveNQueens</a:t>
            </a:r>
            <a:r>
              <a:rPr lang="en-US" altLang="zh-CN" dirty="0"/>
              <a:t>(self, n: </a:t>
            </a:r>
            <a:r>
              <a:rPr lang="en-US" altLang="zh-CN" dirty="0" err="1"/>
              <a:t>int</a:t>
            </a:r>
            <a:r>
              <a:rPr lang="en-US" altLang="zh-CN" dirty="0"/>
              <a:t>) -&gt; List[List[</a:t>
            </a:r>
            <a:r>
              <a:rPr lang="en-US" altLang="zh-CN" dirty="0" err="1"/>
              <a:t>str</a:t>
            </a:r>
            <a:r>
              <a:rPr lang="en-US" altLang="zh-CN" dirty="0"/>
              <a:t>]]:</a:t>
            </a:r>
          </a:p>
          <a:p>
            <a:r>
              <a:rPr lang="en-US" altLang="zh-CN" dirty="0"/>
              <a:t>        </a:t>
            </a:r>
            <a:r>
              <a:rPr lang="en-US" altLang="zh-CN" dirty="0" err="1"/>
              <a:t>def</a:t>
            </a:r>
            <a:r>
              <a:rPr lang="en-US" altLang="zh-CN" dirty="0"/>
              <a:t> </a:t>
            </a:r>
            <a:r>
              <a:rPr lang="en-US" altLang="zh-CN" dirty="0" err="1"/>
              <a:t>generateBoard</a:t>
            </a:r>
            <a:r>
              <a:rPr lang="en-US" altLang="zh-CN" dirty="0"/>
              <a:t>():</a:t>
            </a:r>
          </a:p>
          <a:p>
            <a:r>
              <a:rPr lang="en-US" altLang="zh-CN" dirty="0"/>
              <a:t>            board = list()</a:t>
            </a:r>
          </a:p>
          <a:p>
            <a:r>
              <a:rPr lang="en-US" altLang="zh-CN" dirty="0"/>
              <a:t>            for </a:t>
            </a:r>
            <a:r>
              <a:rPr lang="en-US" altLang="zh-CN" dirty="0" err="1"/>
              <a:t>i</a:t>
            </a:r>
            <a:r>
              <a:rPr lang="en-US" altLang="zh-CN" dirty="0"/>
              <a:t> in range(n):</a:t>
            </a:r>
          </a:p>
          <a:p>
            <a:r>
              <a:rPr lang="en-US" altLang="zh-CN" dirty="0"/>
              <a:t>                row[queens[</a:t>
            </a:r>
            <a:r>
              <a:rPr lang="en-US" altLang="zh-CN" dirty="0" err="1"/>
              <a:t>i</a:t>
            </a:r>
            <a:r>
              <a:rPr lang="en-US" altLang="zh-CN" dirty="0"/>
              <a:t>]] = "Q"</a:t>
            </a:r>
          </a:p>
          <a:p>
            <a:r>
              <a:rPr lang="en-US" altLang="zh-CN" dirty="0"/>
              <a:t>                </a:t>
            </a:r>
            <a:r>
              <a:rPr lang="en-US" altLang="zh-CN" dirty="0" err="1"/>
              <a:t>board.append</a:t>
            </a:r>
            <a:r>
              <a:rPr lang="en-US" altLang="zh-CN" dirty="0"/>
              <a:t>("".join(row))</a:t>
            </a:r>
          </a:p>
          <a:p>
            <a:r>
              <a:rPr lang="en-US" altLang="zh-CN" dirty="0"/>
              <a:t>                row[queens[</a:t>
            </a:r>
            <a:r>
              <a:rPr lang="en-US" altLang="zh-CN" dirty="0" err="1"/>
              <a:t>i</a:t>
            </a:r>
            <a:r>
              <a:rPr lang="en-US" altLang="zh-CN" dirty="0"/>
              <a:t>]] = "."</a:t>
            </a:r>
          </a:p>
          <a:p>
            <a:r>
              <a:rPr lang="en-US" altLang="zh-CN" dirty="0"/>
              <a:t>            return </a:t>
            </a:r>
            <a:r>
              <a:rPr lang="en-US" altLang="zh-CN" dirty="0" smtClean="0"/>
              <a:t>board</a:t>
            </a:r>
            <a:endParaRPr lang="en-US" altLang="zh-CN" dirty="0"/>
          </a:p>
        </p:txBody>
      </p:sp>
    </p:spTree>
    <p:extLst>
      <p:ext uri="{BB962C8B-B14F-4D97-AF65-F5344CB8AC3E}">
        <p14:creationId xmlns:p14="http://schemas.microsoft.com/office/powerpoint/2010/main" val="14645153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55" y="-27384"/>
            <a:ext cx="6842001" cy="7294305"/>
          </a:xfrm>
          <a:prstGeom prst="rect">
            <a:avLst/>
          </a:prstGeom>
          <a:noFill/>
        </p:spPr>
        <p:txBody>
          <a:bodyPr wrap="none" rtlCol="0">
            <a:spAutoFit/>
          </a:bodyPr>
          <a:lstStyle/>
          <a:p>
            <a:r>
              <a:rPr lang="en-US" altLang="zh-CN" dirty="0"/>
              <a:t>        </a:t>
            </a:r>
            <a:r>
              <a:rPr lang="en-US" altLang="zh-CN" dirty="0" err="1"/>
              <a:t>def</a:t>
            </a:r>
            <a:r>
              <a:rPr lang="en-US" altLang="zh-CN" dirty="0"/>
              <a:t> backtrack(row: </a:t>
            </a:r>
            <a:r>
              <a:rPr lang="en-US" altLang="zh-CN" dirty="0" err="1"/>
              <a:t>int</a:t>
            </a:r>
            <a:r>
              <a:rPr lang="en-US" altLang="zh-CN" dirty="0"/>
              <a:t>):</a:t>
            </a:r>
          </a:p>
          <a:p>
            <a:r>
              <a:rPr lang="en-US" altLang="zh-CN" dirty="0"/>
              <a:t>            if row == n:</a:t>
            </a:r>
          </a:p>
          <a:p>
            <a:r>
              <a:rPr lang="en-US" altLang="zh-CN" dirty="0"/>
              <a:t>                board = </a:t>
            </a:r>
            <a:r>
              <a:rPr lang="en-US" altLang="zh-CN" dirty="0" err="1"/>
              <a:t>generateBoard</a:t>
            </a:r>
            <a:r>
              <a:rPr lang="en-US" altLang="zh-CN" dirty="0"/>
              <a:t>()</a:t>
            </a:r>
          </a:p>
          <a:p>
            <a:r>
              <a:rPr lang="en-US" altLang="zh-CN" dirty="0"/>
              <a:t>                </a:t>
            </a:r>
            <a:r>
              <a:rPr lang="en-US" altLang="zh-CN" dirty="0" err="1"/>
              <a:t>solutions.append</a:t>
            </a:r>
            <a:r>
              <a:rPr lang="en-US" altLang="zh-CN" dirty="0"/>
              <a:t>(board)</a:t>
            </a:r>
          </a:p>
          <a:p>
            <a:r>
              <a:rPr lang="en-US" altLang="zh-CN" dirty="0"/>
              <a:t>            else:</a:t>
            </a:r>
          </a:p>
          <a:p>
            <a:r>
              <a:rPr lang="en-US" altLang="zh-CN" dirty="0"/>
              <a:t>                for </a:t>
            </a:r>
            <a:r>
              <a:rPr lang="en-US" altLang="zh-CN" dirty="0" err="1"/>
              <a:t>i</a:t>
            </a:r>
            <a:r>
              <a:rPr lang="en-US" altLang="zh-CN" dirty="0"/>
              <a:t> in range(n):</a:t>
            </a:r>
          </a:p>
          <a:p>
            <a:r>
              <a:rPr lang="en-US" altLang="zh-CN" dirty="0"/>
              <a:t>                    if </a:t>
            </a:r>
            <a:r>
              <a:rPr lang="en-US" altLang="zh-CN" dirty="0" err="1"/>
              <a:t>i</a:t>
            </a:r>
            <a:r>
              <a:rPr lang="en-US" altLang="zh-CN" dirty="0"/>
              <a:t> in columns or row - </a:t>
            </a:r>
            <a:r>
              <a:rPr lang="en-US" altLang="zh-CN" dirty="0" err="1"/>
              <a:t>i</a:t>
            </a:r>
            <a:r>
              <a:rPr lang="en-US" altLang="zh-CN" dirty="0"/>
              <a:t> in diagonal1 or row + </a:t>
            </a:r>
            <a:r>
              <a:rPr lang="en-US" altLang="zh-CN" dirty="0" err="1"/>
              <a:t>i</a:t>
            </a:r>
            <a:r>
              <a:rPr lang="en-US" altLang="zh-CN" dirty="0"/>
              <a:t> in diagonal2:</a:t>
            </a:r>
          </a:p>
          <a:p>
            <a:r>
              <a:rPr lang="en-US" altLang="zh-CN" dirty="0"/>
              <a:t>                        continue</a:t>
            </a:r>
          </a:p>
          <a:p>
            <a:r>
              <a:rPr lang="en-US" altLang="zh-CN" dirty="0"/>
              <a:t>                    queens[row] = </a:t>
            </a:r>
            <a:r>
              <a:rPr lang="en-US" altLang="zh-CN" dirty="0" err="1"/>
              <a:t>i</a:t>
            </a:r>
            <a:endParaRPr lang="en-US" altLang="zh-CN" dirty="0"/>
          </a:p>
          <a:p>
            <a:r>
              <a:rPr lang="en-US" altLang="zh-CN" dirty="0"/>
              <a:t>                    </a:t>
            </a:r>
            <a:r>
              <a:rPr lang="en-US" altLang="zh-CN" dirty="0" err="1"/>
              <a:t>columns.add</a:t>
            </a:r>
            <a:r>
              <a:rPr lang="en-US" altLang="zh-CN" dirty="0"/>
              <a:t>(</a:t>
            </a:r>
            <a:r>
              <a:rPr lang="en-US" altLang="zh-CN" dirty="0" err="1"/>
              <a:t>i</a:t>
            </a:r>
            <a:r>
              <a:rPr lang="en-US" altLang="zh-CN" dirty="0"/>
              <a:t>)</a:t>
            </a:r>
          </a:p>
          <a:p>
            <a:r>
              <a:rPr lang="en-US" altLang="zh-CN" dirty="0"/>
              <a:t>                    diagonal1.add(row - </a:t>
            </a:r>
            <a:r>
              <a:rPr lang="en-US" altLang="zh-CN" dirty="0" err="1"/>
              <a:t>i</a:t>
            </a:r>
            <a:r>
              <a:rPr lang="en-US" altLang="zh-CN" dirty="0"/>
              <a:t>)</a:t>
            </a:r>
          </a:p>
          <a:p>
            <a:r>
              <a:rPr lang="en-US" altLang="zh-CN" dirty="0"/>
              <a:t>                    diagonal2.add(row + </a:t>
            </a:r>
            <a:r>
              <a:rPr lang="en-US" altLang="zh-CN" dirty="0" err="1"/>
              <a:t>i</a:t>
            </a:r>
            <a:r>
              <a:rPr lang="en-US" altLang="zh-CN" dirty="0"/>
              <a:t>)</a:t>
            </a:r>
          </a:p>
          <a:p>
            <a:r>
              <a:rPr lang="en-US" altLang="zh-CN" dirty="0"/>
              <a:t>                    backtrack(row + 1)</a:t>
            </a:r>
          </a:p>
          <a:p>
            <a:r>
              <a:rPr lang="en-US" altLang="zh-CN" dirty="0"/>
              <a:t>                    </a:t>
            </a:r>
            <a:r>
              <a:rPr lang="en-US" altLang="zh-CN" dirty="0" err="1"/>
              <a:t>columns.remove</a:t>
            </a:r>
            <a:r>
              <a:rPr lang="en-US" altLang="zh-CN" dirty="0"/>
              <a:t>(</a:t>
            </a:r>
            <a:r>
              <a:rPr lang="en-US" altLang="zh-CN" dirty="0" err="1"/>
              <a:t>i</a:t>
            </a:r>
            <a:r>
              <a:rPr lang="en-US" altLang="zh-CN" dirty="0"/>
              <a:t>)</a:t>
            </a:r>
          </a:p>
          <a:p>
            <a:r>
              <a:rPr lang="en-US" altLang="zh-CN" dirty="0"/>
              <a:t>                    diagonal1.remove(row - </a:t>
            </a:r>
            <a:r>
              <a:rPr lang="en-US" altLang="zh-CN" dirty="0" err="1"/>
              <a:t>i</a:t>
            </a:r>
            <a:r>
              <a:rPr lang="en-US" altLang="zh-CN" dirty="0"/>
              <a:t>)</a:t>
            </a:r>
          </a:p>
          <a:p>
            <a:r>
              <a:rPr lang="en-US" altLang="zh-CN" dirty="0"/>
              <a:t>                    diagonal2.remove(row + </a:t>
            </a:r>
            <a:r>
              <a:rPr lang="en-US" altLang="zh-CN" dirty="0" err="1"/>
              <a:t>i</a:t>
            </a:r>
            <a:r>
              <a:rPr lang="en-US" altLang="zh-CN" dirty="0"/>
              <a:t>)</a:t>
            </a:r>
          </a:p>
          <a:p>
            <a:r>
              <a:rPr lang="en-US" altLang="zh-CN" dirty="0"/>
              <a:t>                    </a:t>
            </a:r>
          </a:p>
          <a:p>
            <a:r>
              <a:rPr lang="en-US" altLang="zh-CN" dirty="0"/>
              <a:t>        solutions = list()</a:t>
            </a:r>
          </a:p>
          <a:p>
            <a:r>
              <a:rPr lang="en-US" altLang="zh-CN" dirty="0"/>
              <a:t>        queens = [-1] * n</a:t>
            </a:r>
          </a:p>
          <a:p>
            <a:r>
              <a:rPr lang="en-US" altLang="zh-CN" dirty="0"/>
              <a:t>        columns = set()</a:t>
            </a:r>
          </a:p>
          <a:p>
            <a:r>
              <a:rPr lang="en-US" altLang="zh-CN" dirty="0"/>
              <a:t>        diagonal1 = set()</a:t>
            </a:r>
          </a:p>
          <a:p>
            <a:r>
              <a:rPr lang="en-US" altLang="zh-CN" dirty="0"/>
              <a:t>        diagonal2 = set()</a:t>
            </a:r>
          </a:p>
          <a:p>
            <a:r>
              <a:rPr lang="en-US" altLang="zh-CN" dirty="0"/>
              <a:t>        row = ["."] * n</a:t>
            </a:r>
          </a:p>
          <a:p>
            <a:r>
              <a:rPr lang="en-US" altLang="zh-CN" dirty="0"/>
              <a:t>        backtrack(0)</a:t>
            </a:r>
          </a:p>
          <a:p>
            <a:r>
              <a:rPr lang="en-US" altLang="zh-CN" dirty="0"/>
              <a:t>        return </a:t>
            </a:r>
            <a:r>
              <a:rPr lang="en-US" altLang="zh-CN" dirty="0" smtClean="0"/>
              <a:t>solutions</a:t>
            </a:r>
            <a:endParaRPr lang="en-US" altLang="zh-CN" dirty="0"/>
          </a:p>
        </p:txBody>
      </p:sp>
    </p:spTree>
    <p:extLst>
      <p:ext uri="{BB962C8B-B14F-4D97-AF65-F5344CB8AC3E}">
        <p14:creationId xmlns:p14="http://schemas.microsoft.com/office/powerpoint/2010/main" val="146451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555849"/>
            <a:ext cx="4821384" cy="2308324"/>
          </a:xfrm>
          <a:prstGeom prst="rect">
            <a:avLst/>
          </a:prstGeom>
          <a:noFill/>
        </p:spPr>
        <p:txBody>
          <a:bodyPr wrap="none" rtlCol="0">
            <a:spAutoFit/>
          </a:bodyPr>
          <a:lstStyle/>
          <a:p>
            <a:r>
              <a:rPr lang="en-US" altLang="zh-CN" dirty="0"/>
              <a:t>from queue import Queue #</a:t>
            </a:r>
            <a:r>
              <a:rPr lang="en-US" altLang="zh-CN" dirty="0">
                <a:solidFill>
                  <a:srgbClr val="FF0000"/>
                </a:solidFill>
              </a:rPr>
              <a:t>LILO</a:t>
            </a:r>
            <a:r>
              <a:rPr lang="zh-CN" altLang="en-US" dirty="0">
                <a:solidFill>
                  <a:srgbClr val="FF0000"/>
                </a:solidFill>
              </a:rPr>
              <a:t>队列</a:t>
            </a:r>
            <a:r>
              <a:rPr lang="zh-CN" altLang="en-US" dirty="0"/>
              <a:t/>
            </a:r>
            <a:br>
              <a:rPr lang="zh-CN" altLang="en-US" dirty="0"/>
            </a:br>
            <a:r>
              <a:rPr lang="en-US" altLang="zh-CN" dirty="0"/>
              <a:t>q = Queue() #</a:t>
            </a:r>
            <a:r>
              <a:rPr lang="zh-CN" altLang="en-US" dirty="0"/>
              <a:t>创建队列对象</a:t>
            </a:r>
            <a:br>
              <a:rPr lang="zh-CN" altLang="en-US" dirty="0"/>
            </a:br>
            <a:r>
              <a:rPr lang="en-US" altLang="zh-CN" dirty="0" err="1"/>
              <a:t>q.put</a:t>
            </a:r>
            <a:r>
              <a:rPr lang="en-US" altLang="zh-CN" dirty="0"/>
              <a:t>(0) #</a:t>
            </a:r>
            <a:r>
              <a:rPr lang="zh-CN" altLang="en-US" dirty="0"/>
              <a:t>在队列尾部插入元素</a:t>
            </a:r>
            <a:br>
              <a:rPr lang="zh-CN" altLang="en-US" dirty="0"/>
            </a:br>
            <a:r>
              <a:rPr lang="en-US" altLang="zh-CN" dirty="0" err="1"/>
              <a:t>q.put</a:t>
            </a:r>
            <a:r>
              <a:rPr lang="en-US" altLang="zh-CN" dirty="0"/>
              <a:t>(1)</a:t>
            </a:r>
            <a:br>
              <a:rPr lang="en-US" altLang="zh-CN" dirty="0"/>
            </a:br>
            <a:r>
              <a:rPr lang="en-US" altLang="zh-CN" dirty="0" err="1"/>
              <a:t>q.put</a:t>
            </a:r>
            <a:r>
              <a:rPr lang="en-US" altLang="zh-CN" dirty="0"/>
              <a:t>(2)</a:t>
            </a:r>
            <a:br>
              <a:rPr lang="en-US" altLang="zh-CN" dirty="0"/>
            </a:br>
            <a:r>
              <a:rPr lang="en-US" altLang="zh-CN" dirty="0"/>
              <a:t>print('LILO</a:t>
            </a:r>
            <a:r>
              <a:rPr lang="zh-CN" altLang="en-US" dirty="0"/>
              <a:t>队列</a:t>
            </a:r>
            <a:r>
              <a:rPr lang="en-US" altLang="zh-CN" dirty="0"/>
              <a:t>',</a:t>
            </a:r>
            <a:r>
              <a:rPr lang="en-US" altLang="zh-CN" dirty="0" err="1"/>
              <a:t>q.queue</a:t>
            </a:r>
            <a:r>
              <a:rPr lang="en-US" altLang="zh-CN" dirty="0"/>
              <a:t>) #</a:t>
            </a:r>
            <a:r>
              <a:rPr lang="zh-CN" altLang="en-US" dirty="0"/>
              <a:t>查看队列</a:t>
            </a:r>
            <a:r>
              <a:rPr lang="zh-CN" altLang="en-US" dirty="0" smtClean="0"/>
              <a:t>中所有</a:t>
            </a:r>
            <a:r>
              <a:rPr lang="zh-CN" altLang="en-US" dirty="0"/>
              <a:t>元素</a:t>
            </a:r>
            <a:br>
              <a:rPr lang="zh-CN" altLang="en-US" dirty="0"/>
            </a:br>
            <a:r>
              <a:rPr lang="en-US" altLang="zh-CN" dirty="0"/>
              <a:t>print(</a:t>
            </a:r>
            <a:r>
              <a:rPr lang="en-US" altLang="zh-CN" dirty="0" err="1"/>
              <a:t>q.get</a:t>
            </a:r>
            <a:r>
              <a:rPr lang="en-US" altLang="zh-CN" dirty="0"/>
              <a:t>()) #</a:t>
            </a:r>
            <a:r>
              <a:rPr lang="zh-CN" altLang="en-US" dirty="0"/>
              <a:t>返回并删除队列头部元素</a:t>
            </a:r>
            <a:br>
              <a:rPr lang="zh-CN" altLang="en-US" dirty="0"/>
            </a:br>
            <a:r>
              <a:rPr lang="en-US" altLang="zh-CN" dirty="0"/>
              <a:t>print(</a:t>
            </a:r>
            <a:r>
              <a:rPr lang="en-US" altLang="zh-CN" dirty="0" err="1"/>
              <a:t>q.queue</a:t>
            </a:r>
            <a:r>
              <a:rPr lang="en-US" altLang="zh-CN" dirty="0"/>
              <a:t>)</a:t>
            </a:r>
            <a:endParaRPr lang="zh-CN" altLang="en-US" dirty="0"/>
          </a:p>
        </p:txBody>
      </p:sp>
      <p:sp>
        <p:nvSpPr>
          <p:cNvPr id="5" name="TextBox 4"/>
          <p:cNvSpPr txBox="1"/>
          <p:nvPr/>
        </p:nvSpPr>
        <p:spPr>
          <a:xfrm>
            <a:off x="251520" y="56321"/>
            <a:ext cx="2956771" cy="461665"/>
          </a:xfrm>
          <a:prstGeom prst="rect">
            <a:avLst/>
          </a:prstGeom>
          <a:noFill/>
        </p:spPr>
        <p:txBody>
          <a:bodyPr wrap="none" rtlCol="0">
            <a:spAutoFit/>
          </a:bodyPr>
          <a:lstStyle/>
          <a:p>
            <a:r>
              <a:rPr lang="en-US" altLang="zh-CN" sz="2400" b="1" dirty="0" smtClean="0"/>
              <a:t>Python</a:t>
            </a:r>
            <a:r>
              <a:rPr lang="zh-CN" altLang="en-US" sz="2400" b="1" dirty="0" smtClean="0"/>
              <a:t>四种内置队列</a:t>
            </a:r>
            <a:endParaRPr lang="zh-CN" altLang="en-US" sz="2400" b="1" dirty="0"/>
          </a:p>
        </p:txBody>
      </p:sp>
      <p:sp>
        <p:nvSpPr>
          <p:cNvPr id="6" name="TextBox 5"/>
          <p:cNvSpPr txBox="1"/>
          <p:nvPr/>
        </p:nvSpPr>
        <p:spPr>
          <a:xfrm>
            <a:off x="107504" y="3212976"/>
            <a:ext cx="5227265" cy="3416320"/>
          </a:xfrm>
          <a:prstGeom prst="rect">
            <a:avLst/>
          </a:prstGeom>
          <a:noFill/>
        </p:spPr>
        <p:txBody>
          <a:bodyPr wrap="none" rtlCol="0">
            <a:spAutoFit/>
          </a:bodyPr>
          <a:lstStyle/>
          <a:p>
            <a:r>
              <a:rPr lang="en-US" altLang="zh-CN" dirty="0"/>
              <a:t>from collections import </a:t>
            </a:r>
            <a:r>
              <a:rPr lang="en-US" altLang="zh-CN" dirty="0" err="1"/>
              <a:t>deque</a:t>
            </a:r>
            <a:r>
              <a:rPr lang="en-US" altLang="zh-CN" dirty="0"/>
              <a:t> #</a:t>
            </a:r>
            <a:r>
              <a:rPr lang="zh-CN" altLang="en-US" dirty="0">
                <a:solidFill>
                  <a:srgbClr val="FF0000"/>
                </a:solidFill>
              </a:rPr>
              <a:t>双端队列</a:t>
            </a:r>
            <a:r>
              <a:rPr lang="zh-CN" altLang="en-US" dirty="0"/>
              <a:t/>
            </a:r>
            <a:br>
              <a:rPr lang="zh-CN" altLang="en-US" dirty="0"/>
            </a:br>
            <a:r>
              <a:rPr lang="en-US" altLang="zh-CN" dirty="0" err="1"/>
              <a:t>dequeQueue</a:t>
            </a:r>
            <a:r>
              <a:rPr lang="en-US" altLang="zh-CN" dirty="0"/>
              <a:t> = </a:t>
            </a:r>
            <a:r>
              <a:rPr lang="en-US" altLang="zh-CN" dirty="0" err="1"/>
              <a:t>deque</a:t>
            </a:r>
            <a:r>
              <a:rPr lang="en-US" altLang="zh-CN" dirty="0"/>
              <a:t>(['</a:t>
            </a:r>
            <a:r>
              <a:rPr lang="en-US" altLang="zh-CN" dirty="0" err="1"/>
              <a:t>Eric','John','Smith</a:t>
            </a:r>
            <a:r>
              <a:rPr lang="en-US" altLang="zh-CN" dirty="0"/>
              <a:t>'])</a:t>
            </a:r>
            <a:br>
              <a:rPr lang="en-US" altLang="zh-CN" dirty="0"/>
            </a:br>
            <a:r>
              <a:rPr lang="en-US" altLang="zh-CN" dirty="0"/>
              <a:t>print(</a:t>
            </a:r>
            <a:r>
              <a:rPr lang="en-US" altLang="zh-CN" dirty="0" err="1"/>
              <a:t>dequeQueue</a:t>
            </a:r>
            <a:r>
              <a:rPr lang="en-US" altLang="zh-CN" dirty="0"/>
              <a:t>)</a:t>
            </a:r>
            <a:br>
              <a:rPr lang="en-US" altLang="zh-CN" dirty="0"/>
            </a:br>
            <a:r>
              <a:rPr lang="en-US" altLang="zh-CN" dirty="0" err="1"/>
              <a:t>dequeQueue.append</a:t>
            </a:r>
            <a:r>
              <a:rPr lang="en-US" altLang="zh-CN" dirty="0"/>
              <a:t>('Tom') #</a:t>
            </a:r>
            <a:r>
              <a:rPr lang="zh-CN" altLang="en-US" dirty="0"/>
              <a:t>在右侧插入新元素</a:t>
            </a:r>
            <a:br>
              <a:rPr lang="zh-CN" altLang="en-US" dirty="0"/>
            </a:br>
            <a:r>
              <a:rPr lang="en-US" altLang="zh-CN" dirty="0" err="1"/>
              <a:t>dequeQueue.appendleft</a:t>
            </a:r>
            <a:r>
              <a:rPr lang="en-US" altLang="zh-CN" dirty="0"/>
              <a:t>('Terry') #</a:t>
            </a:r>
            <a:r>
              <a:rPr lang="zh-CN" altLang="en-US" dirty="0"/>
              <a:t>在左侧插入新元素</a:t>
            </a:r>
            <a:br>
              <a:rPr lang="zh-CN" altLang="en-US" dirty="0"/>
            </a:br>
            <a:r>
              <a:rPr lang="en-US" altLang="zh-CN" dirty="0"/>
              <a:t>print(</a:t>
            </a:r>
            <a:r>
              <a:rPr lang="en-US" altLang="zh-CN" dirty="0" err="1"/>
              <a:t>dequeQueue</a:t>
            </a:r>
            <a:r>
              <a:rPr lang="en-US" altLang="zh-CN" dirty="0"/>
              <a:t>)</a:t>
            </a:r>
            <a:br>
              <a:rPr lang="en-US" altLang="zh-CN" dirty="0"/>
            </a:br>
            <a:r>
              <a:rPr lang="en-US" altLang="zh-CN" dirty="0" err="1"/>
              <a:t>dequeQueue.rotate</a:t>
            </a:r>
            <a:r>
              <a:rPr lang="en-US" altLang="zh-CN" dirty="0"/>
              <a:t>(2) #</a:t>
            </a:r>
            <a:r>
              <a:rPr lang="zh-CN" altLang="en-US" dirty="0"/>
              <a:t>循环右移</a:t>
            </a:r>
            <a:r>
              <a:rPr lang="en-US" altLang="zh-CN" dirty="0"/>
              <a:t>2</a:t>
            </a:r>
            <a:r>
              <a:rPr lang="zh-CN" altLang="en-US" dirty="0"/>
              <a:t>次</a:t>
            </a:r>
            <a:br>
              <a:rPr lang="zh-CN" altLang="en-US" dirty="0"/>
            </a:br>
            <a:r>
              <a:rPr lang="en-US" altLang="zh-CN" dirty="0"/>
              <a:t>print('</a:t>
            </a:r>
            <a:r>
              <a:rPr lang="zh-CN" altLang="en-US" dirty="0"/>
              <a:t>循环右移</a:t>
            </a:r>
            <a:r>
              <a:rPr lang="en-US" altLang="zh-CN" dirty="0"/>
              <a:t>2</a:t>
            </a:r>
            <a:r>
              <a:rPr lang="zh-CN" altLang="en-US" dirty="0"/>
              <a:t>次后的队列</a:t>
            </a:r>
            <a:r>
              <a:rPr lang="en-US" altLang="zh-CN" dirty="0"/>
              <a:t>',</a:t>
            </a:r>
            <a:r>
              <a:rPr lang="en-US" altLang="zh-CN" dirty="0" err="1"/>
              <a:t>dequeQueue</a:t>
            </a:r>
            <a:r>
              <a:rPr lang="en-US" altLang="zh-CN" dirty="0"/>
              <a:t>)</a:t>
            </a:r>
            <a:br>
              <a:rPr lang="en-US" altLang="zh-CN" dirty="0"/>
            </a:br>
            <a:r>
              <a:rPr lang="en-US" altLang="zh-CN" dirty="0" err="1"/>
              <a:t>dequeQueue.popleft</a:t>
            </a:r>
            <a:r>
              <a:rPr lang="en-US" altLang="zh-CN" dirty="0"/>
              <a:t>() #</a:t>
            </a:r>
            <a:r>
              <a:rPr lang="zh-CN" altLang="en-US" dirty="0"/>
              <a:t>返回并删除队列最左端元素</a:t>
            </a:r>
            <a:br>
              <a:rPr lang="zh-CN" altLang="en-US" dirty="0"/>
            </a:br>
            <a:r>
              <a:rPr lang="en-US" altLang="zh-CN" dirty="0"/>
              <a:t>print('</a:t>
            </a:r>
            <a:r>
              <a:rPr lang="zh-CN" altLang="en-US" dirty="0"/>
              <a:t>删除最左端元素后的队列：</a:t>
            </a:r>
            <a:r>
              <a:rPr lang="en-US" altLang="zh-CN" dirty="0"/>
              <a:t>',</a:t>
            </a:r>
            <a:r>
              <a:rPr lang="en-US" altLang="zh-CN" dirty="0" err="1"/>
              <a:t>dequeQueue</a:t>
            </a:r>
            <a:r>
              <a:rPr lang="en-US" altLang="zh-CN" dirty="0"/>
              <a:t>)</a:t>
            </a:r>
            <a:br>
              <a:rPr lang="en-US" altLang="zh-CN" dirty="0"/>
            </a:br>
            <a:r>
              <a:rPr lang="en-US" altLang="zh-CN" dirty="0" err="1"/>
              <a:t>dequeQueue.pop</a:t>
            </a:r>
            <a:r>
              <a:rPr lang="en-US" altLang="zh-CN" dirty="0"/>
              <a:t>() #</a:t>
            </a:r>
            <a:r>
              <a:rPr lang="zh-CN" altLang="en-US" dirty="0"/>
              <a:t>返回并删除队列最右端元素</a:t>
            </a:r>
            <a:br>
              <a:rPr lang="zh-CN" altLang="en-US" dirty="0"/>
            </a:br>
            <a:r>
              <a:rPr lang="en-US" altLang="zh-CN" dirty="0"/>
              <a:t>print('</a:t>
            </a:r>
            <a:r>
              <a:rPr lang="zh-CN" altLang="en-US" dirty="0"/>
              <a:t>删除最右端元素后的队列：</a:t>
            </a:r>
            <a:r>
              <a:rPr lang="en-US" altLang="zh-CN" dirty="0"/>
              <a:t>',</a:t>
            </a:r>
            <a:r>
              <a:rPr lang="en-US" altLang="zh-CN" dirty="0" err="1"/>
              <a:t>dequeQueue</a:t>
            </a:r>
            <a:r>
              <a:rPr lang="en-US" altLang="zh-CN" dirty="0"/>
              <a:t>)</a:t>
            </a:r>
            <a:endParaRPr lang="zh-CN" altLang="en-US" dirty="0"/>
          </a:p>
        </p:txBody>
      </p:sp>
      <p:sp>
        <p:nvSpPr>
          <p:cNvPr id="7" name="TextBox 6"/>
          <p:cNvSpPr txBox="1"/>
          <p:nvPr/>
        </p:nvSpPr>
        <p:spPr>
          <a:xfrm>
            <a:off x="4788024" y="1124744"/>
            <a:ext cx="4314899" cy="2585323"/>
          </a:xfrm>
          <a:prstGeom prst="rect">
            <a:avLst/>
          </a:prstGeom>
          <a:noFill/>
        </p:spPr>
        <p:txBody>
          <a:bodyPr wrap="none" rtlCol="0">
            <a:spAutoFit/>
          </a:bodyPr>
          <a:lstStyle/>
          <a:p>
            <a:r>
              <a:rPr lang="en-US" altLang="zh-CN" dirty="0"/>
              <a:t>from queue import </a:t>
            </a:r>
            <a:r>
              <a:rPr lang="en-US" altLang="zh-CN" dirty="0" err="1"/>
              <a:t>LifoQueue</a:t>
            </a:r>
            <a:r>
              <a:rPr lang="en-US" altLang="zh-CN" dirty="0"/>
              <a:t> </a:t>
            </a:r>
            <a:r>
              <a:rPr lang="en-US" altLang="zh-CN" dirty="0">
                <a:solidFill>
                  <a:srgbClr val="FF0000"/>
                </a:solidFill>
              </a:rPr>
              <a:t>#LIFO</a:t>
            </a:r>
            <a:r>
              <a:rPr lang="zh-CN" altLang="en-US" dirty="0">
                <a:solidFill>
                  <a:srgbClr val="FF0000"/>
                </a:solidFill>
              </a:rPr>
              <a:t>队列</a:t>
            </a:r>
            <a:r>
              <a:rPr lang="zh-CN" altLang="en-US" dirty="0"/>
              <a:t/>
            </a:r>
            <a:br>
              <a:rPr lang="zh-CN" altLang="en-US" dirty="0"/>
            </a:br>
            <a:r>
              <a:rPr lang="en-US" altLang="zh-CN" dirty="0" err="1"/>
              <a:t>lifoQueue</a:t>
            </a:r>
            <a:r>
              <a:rPr lang="en-US" altLang="zh-CN" dirty="0"/>
              <a:t> = </a:t>
            </a:r>
            <a:r>
              <a:rPr lang="en-US" altLang="zh-CN" dirty="0" err="1"/>
              <a:t>LifoQueue</a:t>
            </a:r>
            <a:r>
              <a:rPr lang="en-US" altLang="zh-CN" dirty="0"/>
              <a:t>()</a:t>
            </a:r>
            <a:br>
              <a:rPr lang="en-US" altLang="zh-CN" dirty="0"/>
            </a:br>
            <a:r>
              <a:rPr lang="en-US" altLang="zh-CN" dirty="0" err="1"/>
              <a:t>lifoQueue.put</a:t>
            </a:r>
            <a:r>
              <a:rPr lang="en-US" altLang="zh-CN" dirty="0"/>
              <a:t>(1)</a:t>
            </a:r>
            <a:br>
              <a:rPr lang="en-US" altLang="zh-CN" dirty="0"/>
            </a:br>
            <a:r>
              <a:rPr lang="en-US" altLang="zh-CN" dirty="0" err="1"/>
              <a:t>lifoQueue.put</a:t>
            </a:r>
            <a:r>
              <a:rPr lang="en-US" altLang="zh-CN" dirty="0"/>
              <a:t>(2)</a:t>
            </a:r>
            <a:br>
              <a:rPr lang="en-US" altLang="zh-CN" dirty="0"/>
            </a:br>
            <a:r>
              <a:rPr lang="en-US" altLang="zh-CN" dirty="0" err="1"/>
              <a:t>lifoQueue.put</a:t>
            </a:r>
            <a:r>
              <a:rPr lang="en-US" altLang="zh-CN" dirty="0"/>
              <a:t>(3)</a:t>
            </a:r>
            <a:br>
              <a:rPr lang="en-US" altLang="zh-CN" dirty="0"/>
            </a:br>
            <a:r>
              <a:rPr lang="en-US" altLang="zh-CN" dirty="0"/>
              <a:t>print('LIFO</a:t>
            </a:r>
            <a:r>
              <a:rPr lang="zh-CN" altLang="en-US" dirty="0"/>
              <a:t>队列</a:t>
            </a:r>
            <a:r>
              <a:rPr lang="en-US" altLang="zh-CN" dirty="0"/>
              <a:t>',</a:t>
            </a:r>
            <a:r>
              <a:rPr lang="en-US" altLang="zh-CN" dirty="0" err="1"/>
              <a:t>lifoQueue.queue</a:t>
            </a:r>
            <a:r>
              <a:rPr lang="en-US" altLang="zh-CN" dirty="0"/>
              <a:t>)</a:t>
            </a:r>
            <a:br>
              <a:rPr lang="en-US" altLang="zh-CN" dirty="0"/>
            </a:br>
            <a:r>
              <a:rPr lang="en-US" altLang="zh-CN" dirty="0" err="1"/>
              <a:t>lifoQueue.get</a:t>
            </a:r>
            <a:r>
              <a:rPr lang="en-US" altLang="zh-CN" dirty="0"/>
              <a:t>() #</a:t>
            </a:r>
            <a:r>
              <a:rPr lang="zh-CN" altLang="en-US" dirty="0"/>
              <a:t>返回并删除队列尾部元素</a:t>
            </a:r>
            <a:br>
              <a:rPr lang="zh-CN" altLang="en-US" dirty="0"/>
            </a:br>
            <a:r>
              <a:rPr lang="en-US" altLang="zh-CN" dirty="0" err="1"/>
              <a:t>lifoQueue.get</a:t>
            </a:r>
            <a:r>
              <a:rPr lang="en-US" altLang="zh-CN" dirty="0"/>
              <a:t>()</a:t>
            </a:r>
            <a:br>
              <a:rPr lang="en-US" altLang="zh-CN" dirty="0"/>
            </a:br>
            <a:r>
              <a:rPr lang="en-US" altLang="zh-CN" dirty="0"/>
              <a:t>print(</a:t>
            </a:r>
            <a:r>
              <a:rPr lang="en-US" altLang="zh-CN" dirty="0" err="1"/>
              <a:t>lifoQueue.queue</a:t>
            </a:r>
            <a:r>
              <a:rPr lang="en-US" altLang="zh-CN" dirty="0"/>
              <a:t>)</a:t>
            </a:r>
            <a:endParaRPr lang="zh-CN" altLang="en-US" dirty="0"/>
          </a:p>
        </p:txBody>
      </p:sp>
    </p:spTree>
    <p:extLst>
      <p:ext uri="{BB962C8B-B14F-4D97-AF65-F5344CB8AC3E}">
        <p14:creationId xmlns:p14="http://schemas.microsoft.com/office/powerpoint/2010/main" val="360743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093" y="404664"/>
            <a:ext cx="7529112" cy="5355312"/>
          </a:xfrm>
          <a:prstGeom prst="rect">
            <a:avLst/>
          </a:prstGeom>
          <a:noFill/>
        </p:spPr>
        <p:txBody>
          <a:bodyPr wrap="none" rtlCol="0">
            <a:spAutoFit/>
          </a:bodyPr>
          <a:lstStyle/>
          <a:p>
            <a:r>
              <a:rPr lang="en-US" altLang="zh-CN" dirty="0"/>
              <a:t>from queue import </a:t>
            </a:r>
            <a:r>
              <a:rPr lang="en-US" altLang="zh-CN" dirty="0" err="1">
                <a:solidFill>
                  <a:srgbClr val="FF0000"/>
                </a:solidFill>
              </a:rPr>
              <a:t>PriorityQueue</a:t>
            </a:r>
            <a:r>
              <a:rPr lang="en-US" altLang="zh-CN" dirty="0">
                <a:solidFill>
                  <a:srgbClr val="FF0000"/>
                </a:solidFill>
              </a:rPr>
              <a:t> #</a:t>
            </a:r>
            <a:r>
              <a:rPr lang="zh-CN" altLang="en-US" dirty="0">
                <a:solidFill>
                  <a:srgbClr val="FF0000"/>
                </a:solidFill>
              </a:rPr>
              <a:t>优先队列</a:t>
            </a:r>
            <a:br>
              <a:rPr lang="zh-CN" altLang="en-US" dirty="0">
                <a:solidFill>
                  <a:srgbClr val="FF0000"/>
                </a:solidFill>
              </a:rPr>
            </a:br>
            <a:r>
              <a:rPr lang="en-US" altLang="zh-CN" dirty="0" err="1"/>
              <a:t>priorityQueue</a:t>
            </a:r>
            <a:r>
              <a:rPr lang="en-US" altLang="zh-CN" dirty="0"/>
              <a:t> = </a:t>
            </a:r>
            <a:r>
              <a:rPr lang="en-US" altLang="zh-CN" dirty="0" err="1"/>
              <a:t>PriorityQueue</a:t>
            </a:r>
            <a:r>
              <a:rPr lang="en-US" altLang="zh-CN" dirty="0"/>
              <a:t>() #</a:t>
            </a:r>
            <a:r>
              <a:rPr lang="zh-CN" altLang="en-US" dirty="0"/>
              <a:t>创建优先队列对象</a:t>
            </a:r>
            <a:br>
              <a:rPr lang="zh-CN" altLang="en-US" dirty="0"/>
            </a:br>
            <a:r>
              <a:rPr lang="en-US" altLang="zh-CN" dirty="0" err="1"/>
              <a:t>priorityQueue.put</a:t>
            </a:r>
            <a:r>
              <a:rPr lang="en-US" altLang="zh-CN" dirty="0"/>
              <a:t>(3) #</a:t>
            </a:r>
            <a:r>
              <a:rPr lang="zh-CN" altLang="en-US" dirty="0"/>
              <a:t>插入元素</a:t>
            </a:r>
            <a:br>
              <a:rPr lang="zh-CN" altLang="en-US" dirty="0"/>
            </a:br>
            <a:r>
              <a:rPr lang="en-US" altLang="zh-CN" dirty="0" err="1"/>
              <a:t>priorityQueue.put</a:t>
            </a:r>
            <a:r>
              <a:rPr lang="en-US" altLang="zh-CN" dirty="0"/>
              <a:t>(78) #</a:t>
            </a:r>
            <a:r>
              <a:rPr lang="zh-CN" altLang="en-US" dirty="0"/>
              <a:t>插入元素</a:t>
            </a:r>
            <a:br>
              <a:rPr lang="zh-CN" altLang="en-US" dirty="0"/>
            </a:br>
            <a:r>
              <a:rPr lang="en-US" altLang="zh-CN" dirty="0" err="1"/>
              <a:t>priorityQueue.put</a:t>
            </a:r>
            <a:r>
              <a:rPr lang="en-US" altLang="zh-CN" dirty="0"/>
              <a:t>(100) #</a:t>
            </a:r>
            <a:r>
              <a:rPr lang="zh-CN" altLang="en-US" dirty="0"/>
              <a:t>插入元素</a:t>
            </a:r>
            <a:br>
              <a:rPr lang="zh-CN" altLang="en-US" dirty="0"/>
            </a:br>
            <a:r>
              <a:rPr lang="en-US" altLang="zh-CN" dirty="0"/>
              <a:t>print(</a:t>
            </a:r>
            <a:r>
              <a:rPr lang="en-US" altLang="zh-CN" dirty="0" err="1"/>
              <a:t>priorityQueue.queue</a:t>
            </a:r>
            <a:r>
              <a:rPr lang="en-US" altLang="zh-CN" dirty="0"/>
              <a:t>) #</a:t>
            </a:r>
            <a:r>
              <a:rPr lang="zh-CN" altLang="en-US" dirty="0"/>
              <a:t>查看优先级队列中的所有元素</a:t>
            </a:r>
            <a:br>
              <a:rPr lang="zh-CN" altLang="en-US" dirty="0"/>
            </a:br>
            <a:r>
              <a:rPr lang="en-US" altLang="zh-CN" dirty="0" err="1"/>
              <a:t>priorityQueue.put</a:t>
            </a:r>
            <a:r>
              <a:rPr lang="en-US" altLang="zh-CN" dirty="0"/>
              <a:t>(1) #</a:t>
            </a:r>
            <a:r>
              <a:rPr lang="zh-CN" altLang="en-US" dirty="0"/>
              <a:t>插入元素</a:t>
            </a:r>
            <a:br>
              <a:rPr lang="zh-CN" altLang="en-US" dirty="0"/>
            </a:br>
            <a:r>
              <a:rPr lang="en-US" altLang="zh-CN" dirty="0" err="1"/>
              <a:t>priorityQueue.put</a:t>
            </a:r>
            <a:r>
              <a:rPr lang="en-US" altLang="zh-CN" dirty="0"/>
              <a:t>(2) #</a:t>
            </a:r>
            <a:r>
              <a:rPr lang="zh-CN" altLang="en-US" dirty="0"/>
              <a:t>插入元素</a:t>
            </a:r>
            <a:br>
              <a:rPr lang="zh-CN" altLang="en-US" dirty="0"/>
            </a:br>
            <a:r>
              <a:rPr lang="en-US" altLang="zh-CN" dirty="0"/>
              <a:t>print('</a:t>
            </a:r>
            <a:r>
              <a:rPr lang="zh-CN" altLang="en-US" dirty="0"/>
              <a:t>优先级队列</a:t>
            </a:r>
            <a:r>
              <a:rPr lang="en-US" altLang="zh-CN" dirty="0"/>
              <a:t>:',</a:t>
            </a:r>
            <a:r>
              <a:rPr lang="en-US" altLang="zh-CN" dirty="0" err="1"/>
              <a:t>priorityQueue.queue</a:t>
            </a:r>
            <a:r>
              <a:rPr lang="en-US" altLang="zh-CN" dirty="0"/>
              <a:t>) #</a:t>
            </a:r>
            <a:r>
              <a:rPr lang="zh-CN" altLang="en-US" dirty="0"/>
              <a:t>查看优先级队列中的所有元素</a:t>
            </a:r>
            <a:br>
              <a:rPr lang="zh-CN" altLang="en-US" dirty="0"/>
            </a:br>
            <a:r>
              <a:rPr lang="en-US" altLang="zh-CN" dirty="0" err="1"/>
              <a:t>priorityQueue.get</a:t>
            </a:r>
            <a:r>
              <a:rPr lang="en-US" altLang="zh-CN" dirty="0"/>
              <a:t>() #</a:t>
            </a:r>
            <a:r>
              <a:rPr lang="zh-CN" altLang="en-US" dirty="0"/>
              <a:t>返回并删除优先级最低的元素</a:t>
            </a:r>
            <a:br>
              <a:rPr lang="zh-CN" altLang="en-US" dirty="0"/>
            </a:br>
            <a:r>
              <a:rPr lang="en-US" altLang="zh-CN" dirty="0"/>
              <a:t>print('</a:t>
            </a:r>
            <a:r>
              <a:rPr lang="zh-CN" altLang="en-US" dirty="0"/>
              <a:t>删除后剩余元素</a:t>
            </a:r>
            <a:r>
              <a:rPr lang="en-US" altLang="zh-CN" dirty="0"/>
              <a:t>',</a:t>
            </a:r>
            <a:r>
              <a:rPr lang="en-US" altLang="zh-CN" dirty="0" err="1"/>
              <a:t>priorityQueue.queue</a:t>
            </a:r>
            <a:r>
              <a:rPr lang="en-US" altLang="zh-CN" dirty="0"/>
              <a:t>)</a:t>
            </a:r>
            <a:br>
              <a:rPr lang="en-US" altLang="zh-CN" dirty="0"/>
            </a:br>
            <a:r>
              <a:rPr lang="en-US" altLang="zh-CN" dirty="0" err="1"/>
              <a:t>priorityQueue.get</a:t>
            </a:r>
            <a:r>
              <a:rPr lang="en-US" altLang="zh-CN" dirty="0"/>
              <a:t>() #</a:t>
            </a:r>
            <a:r>
              <a:rPr lang="zh-CN" altLang="en-US" dirty="0"/>
              <a:t>返回并删除优先级最低的元素</a:t>
            </a:r>
            <a:br>
              <a:rPr lang="zh-CN" altLang="en-US" dirty="0"/>
            </a:br>
            <a:r>
              <a:rPr lang="en-US" altLang="zh-CN" dirty="0"/>
              <a:t>print('</a:t>
            </a:r>
            <a:r>
              <a:rPr lang="zh-CN" altLang="en-US" dirty="0"/>
              <a:t>删除后剩余元素</a:t>
            </a:r>
            <a:r>
              <a:rPr lang="en-US" altLang="zh-CN" dirty="0"/>
              <a:t>',</a:t>
            </a:r>
            <a:r>
              <a:rPr lang="en-US" altLang="zh-CN" dirty="0" err="1"/>
              <a:t>priorityQueue.queue</a:t>
            </a:r>
            <a:r>
              <a:rPr lang="en-US" altLang="zh-CN" dirty="0"/>
              <a:t>) #</a:t>
            </a:r>
            <a:r>
              <a:rPr lang="zh-CN" altLang="en-US" dirty="0"/>
              <a:t>删除后剩余元素</a:t>
            </a:r>
            <a:br>
              <a:rPr lang="zh-CN" altLang="en-US" dirty="0"/>
            </a:br>
            <a:r>
              <a:rPr lang="en-US" altLang="zh-CN" dirty="0" err="1"/>
              <a:t>priorityQueue.get</a:t>
            </a:r>
            <a:r>
              <a:rPr lang="en-US" altLang="zh-CN" dirty="0"/>
              <a:t>() #</a:t>
            </a:r>
            <a:r>
              <a:rPr lang="zh-CN" altLang="en-US" dirty="0"/>
              <a:t>返回并删除优先级最低的元素</a:t>
            </a:r>
            <a:br>
              <a:rPr lang="zh-CN" altLang="en-US" dirty="0"/>
            </a:br>
            <a:r>
              <a:rPr lang="en-US" altLang="zh-CN" dirty="0"/>
              <a:t>print('</a:t>
            </a:r>
            <a:r>
              <a:rPr lang="zh-CN" altLang="en-US" dirty="0"/>
              <a:t>删除后剩余元素</a:t>
            </a:r>
            <a:r>
              <a:rPr lang="en-US" altLang="zh-CN" dirty="0"/>
              <a:t>',</a:t>
            </a:r>
            <a:r>
              <a:rPr lang="en-US" altLang="zh-CN" dirty="0" err="1"/>
              <a:t>priorityQueue.queue</a:t>
            </a:r>
            <a:r>
              <a:rPr lang="en-US" altLang="zh-CN" dirty="0"/>
              <a:t>) #</a:t>
            </a:r>
            <a:r>
              <a:rPr lang="zh-CN" altLang="en-US" dirty="0"/>
              <a:t>删除后剩余元素</a:t>
            </a:r>
            <a:br>
              <a:rPr lang="zh-CN" altLang="en-US" dirty="0"/>
            </a:br>
            <a:r>
              <a:rPr lang="en-US" altLang="zh-CN" dirty="0" err="1"/>
              <a:t>priorityQueue.get</a:t>
            </a:r>
            <a:r>
              <a:rPr lang="en-US" altLang="zh-CN" dirty="0"/>
              <a:t>() #</a:t>
            </a:r>
            <a:r>
              <a:rPr lang="zh-CN" altLang="en-US" dirty="0"/>
              <a:t>返回并删除优先级最低的元素</a:t>
            </a:r>
            <a:br>
              <a:rPr lang="zh-CN" altLang="en-US" dirty="0"/>
            </a:br>
            <a:r>
              <a:rPr lang="en-US" altLang="zh-CN" dirty="0"/>
              <a:t>print('</a:t>
            </a:r>
            <a:r>
              <a:rPr lang="zh-CN" altLang="en-US" dirty="0"/>
              <a:t>删除后剩余元素</a:t>
            </a:r>
            <a:r>
              <a:rPr lang="en-US" altLang="zh-CN" dirty="0"/>
              <a:t>',</a:t>
            </a:r>
            <a:r>
              <a:rPr lang="en-US" altLang="zh-CN" dirty="0" err="1"/>
              <a:t>priorityQueue.queue</a:t>
            </a:r>
            <a:r>
              <a:rPr lang="en-US" altLang="zh-CN" dirty="0"/>
              <a:t>) #</a:t>
            </a:r>
            <a:r>
              <a:rPr lang="zh-CN" altLang="en-US" dirty="0"/>
              <a:t>删除后剩余元素</a:t>
            </a:r>
            <a:br>
              <a:rPr lang="zh-CN" altLang="en-US" dirty="0"/>
            </a:br>
            <a:r>
              <a:rPr lang="en-US" altLang="zh-CN" dirty="0" err="1"/>
              <a:t>priorityQueue.get</a:t>
            </a:r>
            <a:r>
              <a:rPr lang="en-US" altLang="zh-CN" dirty="0"/>
              <a:t>() #</a:t>
            </a:r>
            <a:r>
              <a:rPr lang="zh-CN" altLang="en-US" dirty="0"/>
              <a:t>返回并删除优先级最低的元素</a:t>
            </a:r>
            <a:br>
              <a:rPr lang="zh-CN" altLang="en-US" dirty="0"/>
            </a:br>
            <a:r>
              <a:rPr lang="en-US" altLang="zh-CN" dirty="0"/>
              <a:t>print('</a:t>
            </a:r>
            <a:r>
              <a:rPr lang="zh-CN" altLang="en-US" dirty="0"/>
              <a:t>全部被删除后</a:t>
            </a:r>
            <a:r>
              <a:rPr lang="en-US" altLang="zh-CN" dirty="0"/>
              <a:t>:',</a:t>
            </a:r>
            <a:r>
              <a:rPr lang="en-US" altLang="zh-CN" dirty="0" err="1"/>
              <a:t>priorityQueue.queue</a:t>
            </a:r>
            <a:r>
              <a:rPr lang="en-US" altLang="zh-CN" dirty="0"/>
              <a:t>) #</a:t>
            </a:r>
            <a:r>
              <a:rPr lang="zh-CN" altLang="en-US" dirty="0"/>
              <a:t>查看优先级队列中的所有元素</a:t>
            </a:r>
          </a:p>
        </p:txBody>
      </p:sp>
    </p:spTree>
    <p:extLst>
      <p:ext uri="{BB962C8B-B14F-4D97-AF65-F5344CB8AC3E}">
        <p14:creationId xmlns:p14="http://schemas.microsoft.com/office/powerpoint/2010/main" val="1869895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5003" y="4872097"/>
            <a:ext cx="2262158" cy="369332"/>
          </a:xfrm>
          <a:prstGeom prst="rect">
            <a:avLst/>
          </a:prstGeom>
          <a:noFill/>
        </p:spPr>
        <p:txBody>
          <a:bodyPr wrap="none" rtlCol="0">
            <a:spAutoFit/>
          </a:bodyPr>
          <a:lstStyle/>
          <a:p>
            <a:r>
              <a:rPr lang="zh-CN" altLang="en-US" dirty="0" smtClean="0">
                <a:solidFill>
                  <a:srgbClr val="FF0000"/>
                </a:solidFill>
              </a:rPr>
              <a:t>两个栈实现一个队列</a:t>
            </a:r>
            <a:endParaRPr lang="zh-CN" altLang="en-US" dirty="0">
              <a:solidFill>
                <a:srgbClr val="FF0000"/>
              </a:solidFill>
            </a:endParaRPr>
          </a:p>
        </p:txBody>
      </p:sp>
      <p:sp>
        <p:nvSpPr>
          <p:cNvPr id="3" name="TextBox 2"/>
          <p:cNvSpPr txBox="1"/>
          <p:nvPr/>
        </p:nvSpPr>
        <p:spPr>
          <a:xfrm>
            <a:off x="59453" y="2636912"/>
            <a:ext cx="6168227" cy="3970318"/>
          </a:xfrm>
          <a:prstGeom prst="rect">
            <a:avLst/>
          </a:prstGeom>
          <a:noFill/>
        </p:spPr>
        <p:txBody>
          <a:bodyPr wrap="none" rtlCol="0">
            <a:spAutoFit/>
          </a:bodyPr>
          <a:lstStyle/>
          <a:p>
            <a:r>
              <a:rPr lang="en-US" altLang="zh-CN" dirty="0"/>
              <a:t>class </a:t>
            </a:r>
            <a:r>
              <a:rPr lang="en-US" altLang="zh-CN" dirty="0" smtClean="0"/>
              <a:t>Queue:</a:t>
            </a:r>
          </a:p>
          <a:p>
            <a:r>
              <a:rPr lang="en-US" altLang="zh-CN" dirty="0"/>
              <a:t> </a:t>
            </a:r>
            <a:r>
              <a:rPr lang="en-US" altLang="zh-CN" dirty="0" smtClean="0"/>
              <a:t>       </a:t>
            </a:r>
            <a:r>
              <a:rPr lang="en-US" altLang="zh-CN" dirty="0" err="1" smtClean="0"/>
              <a:t>def</a:t>
            </a:r>
            <a:r>
              <a:rPr lang="en-US" altLang="zh-CN" dirty="0" smtClean="0"/>
              <a:t> </a:t>
            </a:r>
            <a:r>
              <a:rPr lang="en-US" altLang="zh-CN" dirty="0"/>
              <a:t>__</a:t>
            </a:r>
            <a:r>
              <a:rPr lang="en-US" altLang="zh-CN" dirty="0" err="1"/>
              <a:t>init</a:t>
            </a:r>
            <a:r>
              <a:rPr lang="en-US" altLang="zh-CN" dirty="0"/>
              <a:t>__(self</a:t>
            </a:r>
            <a:r>
              <a:rPr lang="en-US" altLang="zh-CN" dirty="0" smtClean="0"/>
              <a:t>):</a:t>
            </a:r>
          </a:p>
          <a:p>
            <a:r>
              <a:rPr lang="en-US" altLang="zh-CN" dirty="0" smtClean="0"/>
              <a:t>	</a:t>
            </a:r>
            <a:r>
              <a:rPr lang="en-US" altLang="zh-CN" dirty="0" err="1" smtClean="0"/>
              <a:t>self.stockA</a:t>
            </a:r>
            <a:r>
              <a:rPr lang="en-US" altLang="zh-CN" dirty="0" smtClean="0"/>
              <a:t>=[]</a:t>
            </a:r>
          </a:p>
          <a:p>
            <a:r>
              <a:rPr lang="en-US" altLang="zh-CN" dirty="0" smtClean="0"/>
              <a:t>	</a:t>
            </a:r>
            <a:r>
              <a:rPr lang="en-US" altLang="zh-CN" dirty="0" err="1" smtClean="0"/>
              <a:t>self.stockB</a:t>
            </a:r>
            <a:r>
              <a:rPr lang="en-US" altLang="zh-CN" dirty="0" smtClean="0"/>
              <a:t>=[]</a:t>
            </a:r>
          </a:p>
          <a:p>
            <a:r>
              <a:rPr lang="en-US" altLang="zh-CN" dirty="0"/>
              <a:t> </a:t>
            </a:r>
            <a:r>
              <a:rPr lang="en-US" altLang="zh-CN" dirty="0" smtClean="0"/>
              <a:t>       </a:t>
            </a:r>
            <a:r>
              <a:rPr lang="en-US" altLang="zh-CN" dirty="0" err="1" smtClean="0"/>
              <a:t>def</a:t>
            </a:r>
            <a:r>
              <a:rPr lang="en-US" altLang="zh-CN" dirty="0" smtClean="0"/>
              <a:t> </a:t>
            </a:r>
            <a:r>
              <a:rPr lang="en-US" altLang="zh-CN" dirty="0"/>
              <a:t>push(self, node</a:t>
            </a:r>
            <a:r>
              <a:rPr lang="en-US" altLang="zh-CN" dirty="0" smtClean="0"/>
              <a:t>):</a:t>
            </a:r>
          </a:p>
          <a:p>
            <a:r>
              <a:rPr lang="en-US" altLang="zh-CN" dirty="0" smtClean="0"/>
              <a:t>	</a:t>
            </a:r>
            <a:r>
              <a:rPr lang="en-US" altLang="zh-CN" dirty="0" err="1" smtClean="0"/>
              <a:t>self.stockA.append</a:t>
            </a:r>
            <a:r>
              <a:rPr lang="en-US" altLang="zh-CN" dirty="0" smtClean="0"/>
              <a:t>(node)</a:t>
            </a:r>
          </a:p>
          <a:p>
            <a:r>
              <a:rPr lang="en-US" altLang="zh-CN" dirty="0"/>
              <a:t> </a:t>
            </a:r>
            <a:r>
              <a:rPr lang="en-US" altLang="zh-CN" dirty="0" smtClean="0"/>
              <a:t>       </a:t>
            </a:r>
            <a:r>
              <a:rPr lang="en-US" altLang="zh-CN" dirty="0" err="1" smtClean="0"/>
              <a:t>def</a:t>
            </a:r>
            <a:r>
              <a:rPr lang="en-US" altLang="zh-CN" dirty="0" smtClean="0"/>
              <a:t> </a:t>
            </a:r>
            <a:r>
              <a:rPr lang="en-US" altLang="zh-CN" dirty="0"/>
              <a:t>pop(self</a:t>
            </a:r>
            <a:r>
              <a:rPr lang="en-US" altLang="zh-CN" dirty="0" smtClean="0"/>
              <a:t>):</a:t>
            </a:r>
          </a:p>
          <a:p>
            <a:r>
              <a:rPr lang="en-US" altLang="zh-CN" dirty="0" smtClean="0"/>
              <a:t>	if </a:t>
            </a:r>
            <a:r>
              <a:rPr lang="en-US" altLang="zh-CN" dirty="0" err="1"/>
              <a:t>self.stockB</a:t>
            </a:r>
            <a:r>
              <a:rPr lang="en-US" altLang="zh-CN" dirty="0" smtClean="0"/>
              <a:t>==[]:</a:t>
            </a:r>
          </a:p>
          <a:p>
            <a:r>
              <a:rPr lang="en-US" altLang="zh-CN" dirty="0" smtClean="0"/>
              <a:t>	        if </a:t>
            </a:r>
            <a:r>
              <a:rPr lang="en-US" altLang="zh-CN" dirty="0" err="1"/>
              <a:t>self.stockA</a:t>
            </a:r>
            <a:r>
              <a:rPr lang="en-US" altLang="zh-CN" dirty="0" smtClean="0"/>
              <a:t>==[]:</a:t>
            </a:r>
          </a:p>
          <a:p>
            <a:r>
              <a:rPr lang="en-US" altLang="zh-CN" dirty="0" smtClean="0"/>
              <a:t>		return </a:t>
            </a:r>
            <a:r>
              <a:rPr lang="en-US" altLang="zh-CN" dirty="0"/>
              <a:t>None </a:t>
            </a:r>
            <a:endParaRPr lang="en-US" altLang="zh-CN" dirty="0" smtClean="0"/>
          </a:p>
          <a:p>
            <a:r>
              <a:rPr lang="en-US" altLang="zh-CN" dirty="0"/>
              <a:t>	 </a:t>
            </a:r>
            <a:r>
              <a:rPr lang="en-US" altLang="zh-CN" dirty="0" smtClean="0"/>
              <a:t>       else</a:t>
            </a:r>
            <a:r>
              <a:rPr lang="en-US" altLang="zh-CN" dirty="0"/>
              <a:t>: </a:t>
            </a:r>
            <a:endParaRPr lang="en-US" altLang="zh-CN" dirty="0" smtClean="0"/>
          </a:p>
          <a:p>
            <a:r>
              <a:rPr lang="en-US" altLang="zh-CN" dirty="0"/>
              <a:t>	 </a:t>
            </a:r>
            <a:r>
              <a:rPr lang="en-US" altLang="zh-CN" dirty="0" smtClean="0"/>
              <a:t>                  for </a:t>
            </a:r>
            <a:r>
              <a:rPr lang="en-US" altLang="zh-CN" dirty="0" err="1"/>
              <a:t>i</a:t>
            </a:r>
            <a:r>
              <a:rPr lang="en-US" altLang="zh-CN" dirty="0"/>
              <a:t> in range(</a:t>
            </a:r>
            <a:r>
              <a:rPr lang="en-US" altLang="zh-CN" dirty="0" err="1"/>
              <a:t>len</a:t>
            </a:r>
            <a:r>
              <a:rPr lang="en-US" altLang="zh-CN" dirty="0"/>
              <a:t>(</a:t>
            </a:r>
            <a:r>
              <a:rPr lang="en-US" altLang="zh-CN" dirty="0" err="1"/>
              <a:t>self.stockA</a:t>
            </a:r>
            <a:r>
              <a:rPr lang="en-US" altLang="zh-CN" dirty="0"/>
              <a:t>)): </a:t>
            </a:r>
            <a:endParaRPr lang="en-US" altLang="zh-CN" dirty="0" smtClean="0"/>
          </a:p>
          <a:p>
            <a:r>
              <a:rPr lang="en-US" altLang="zh-CN" dirty="0"/>
              <a:t>	</a:t>
            </a:r>
            <a:r>
              <a:rPr lang="en-US" altLang="zh-CN" dirty="0" smtClean="0"/>
              <a:t>	</a:t>
            </a:r>
            <a:r>
              <a:rPr lang="en-US" altLang="zh-CN" dirty="0"/>
              <a:t> </a:t>
            </a:r>
            <a:r>
              <a:rPr lang="en-US" altLang="zh-CN" dirty="0" smtClean="0"/>
              <a:t>           </a:t>
            </a:r>
            <a:r>
              <a:rPr lang="en-US" altLang="zh-CN" dirty="0" err="1" smtClean="0"/>
              <a:t>self.stockB.append</a:t>
            </a:r>
            <a:r>
              <a:rPr lang="en-US" altLang="zh-CN" dirty="0" smtClean="0"/>
              <a:t>(</a:t>
            </a:r>
            <a:r>
              <a:rPr lang="en-US" altLang="zh-CN" dirty="0" err="1" smtClean="0"/>
              <a:t>self.stockA.pop</a:t>
            </a:r>
            <a:r>
              <a:rPr lang="en-US" altLang="zh-CN" dirty="0"/>
              <a:t>()) </a:t>
            </a:r>
            <a:endParaRPr lang="en-US" altLang="zh-CN" dirty="0" smtClean="0"/>
          </a:p>
          <a:p>
            <a:r>
              <a:rPr lang="en-US" altLang="zh-CN" dirty="0"/>
              <a:t>	</a:t>
            </a:r>
            <a:r>
              <a:rPr lang="en-US" altLang="zh-CN" dirty="0" smtClean="0"/>
              <a:t>return </a:t>
            </a:r>
            <a:r>
              <a:rPr lang="en-US" altLang="zh-CN" dirty="0" err="1"/>
              <a:t>self.stockB.pop</a:t>
            </a:r>
            <a:r>
              <a:rPr lang="en-US" altLang="zh-CN" dirty="0"/>
              <a:t>()</a:t>
            </a:r>
            <a:endParaRPr lang="zh-CN" altLang="en-US" dirty="0"/>
          </a:p>
        </p:txBody>
      </p:sp>
      <p:sp>
        <p:nvSpPr>
          <p:cNvPr id="4" name="TextBox 3"/>
          <p:cNvSpPr txBox="1"/>
          <p:nvPr/>
        </p:nvSpPr>
        <p:spPr>
          <a:xfrm>
            <a:off x="6465257" y="548680"/>
            <a:ext cx="2262158" cy="369332"/>
          </a:xfrm>
          <a:prstGeom prst="rect">
            <a:avLst/>
          </a:prstGeom>
          <a:noFill/>
        </p:spPr>
        <p:txBody>
          <a:bodyPr wrap="none" rtlCol="0">
            <a:spAutoFit/>
          </a:bodyPr>
          <a:lstStyle/>
          <a:p>
            <a:r>
              <a:rPr lang="zh-CN" altLang="en-US" dirty="0" smtClean="0">
                <a:solidFill>
                  <a:srgbClr val="FF0000"/>
                </a:solidFill>
              </a:rPr>
              <a:t>两</a:t>
            </a:r>
            <a:r>
              <a:rPr lang="zh-CN" altLang="en-US" dirty="0">
                <a:solidFill>
                  <a:srgbClr val="FF0000"/>
                </a:solidFill>
              </a:rPr>
              <a:t>个队列实现一个</a:t>
            </a:r>
            <a:r>
              <a:rPr lang="zh-CN" altLang="en-US" dirty="0" smtClean="0">
                <a:solidFill>
                  <a:srgbClr val="FF0000"/>
                </a:solidFill>
              </a:rPr>
              <a:t>栈</a:t>
            </a:r>
            <a:endParaRPr lang="zh-CN" altLang="en-US" dirty="0">
              <a:solidFill>
                <a:srgbClr val="FF0000"/>
              </a:solidFill>
            </a:endParaRPr>
          </a:p>
        </p:txBody>
      </p:sp>
      <p:sp>
        <p:nvSpPr>
          <p:cNvPr id="5" name="TextBox 4"/>
          <p:cNvSpPr txBox="1"/>
          <p:nvPr/>
        </p:nvSpPr>
        <p:spPr>
          <a:xfrm>
            <a:off x="3667129" y="62657"/>
            <a:ext cx="5434245" cy="3970318"/>
          </a:xfrm>
          <a:prstGeom prst="rect">
            <a:avLst/>
          </a:prstGeom>
          <a:noFill/>
        </p:spPr>
        <p:txBody>
          <a:bodyPr wrap="none" rtlCol="0">
            <a:spAutoFit/>
          </a:bodyPr>
          <a:lstStyle/>
          <a:p>
            <a:r>
              <a:rPr lang="en-US" altLang="zh-CN" dirty="0"/>
              <a:t>class Stock</a:t>
            </a:r>
            <a:r>
              <a:rPr lang="en-US" altLang="zh-CN" dirty="0" smtClean="0"/>
              <a:t>:</a:t>
            </a:r>
          </a:p>
          <a:p>
            <a:r>
              <a:rPr lang="en-US" altLang="zh-CN" dirty="0"/>
              <a:t> </a:t>
            </a:r>
            <a:r>
              <a:rPr lang="en-US" altLang="zh-CN" dirty="0" smtClean="0"/>
              <a:t>    </a:t>
            </a:r>
            <a:r>
              <a:rPr lang="en-US" altLang="zh-CN" dirty="0" err="1"/>
              <a:t>def</a:t>
            </a:r>
            <a:r>
              <a:rPr lang="en-US" altLang="zh-CN" dirty="0"/>
              <a:t> __</a:t>
            </a:r>
            <a:r>
              <a:rPr lang="en-US" altLang="zh-CN" dirty="0" err="1"/>
              <a:t>init</a:t>
            </a:r>
            <a:r>
              <a:rPr lang="en-US" altLang="zh-CN" dirty="0"/>
              <a:t>__(self): </a:t>
            </a:r>
            <a:endParaRPr lang="en-US" altLang="zh-CN" dirty="0" smtClean="0"/>
          </a:p>
          <a:p>
            <a:r>
              <a:rPr lang="en-US" altLang="zh-CN" dirty="0"/>
              <a:t> </a:t>
            </a:r>
            <a:r>
              <a:rPr lang="en-US" altLang="zh-CN" dirty="0" smtClean="0"/>
              <a:t>         </a:t>
            </a:r>
            <a:r>
              <a:rPr lang="en-US" altLang="zh-CN" dirty="0" err="1" smtClean="0"/>
              <a:t>self.queueA</a:t>
            </a:r>
            <a:r>
              <a:rPr lang="en-US" altLang="zh-CN" dirty="0"/>
              <a:t>=[] </a:t>
            </a:r>
            <a:endParaRPr lang="en-US" altLang="zh-CN" dirty="0" smtClean="0"/>
          </a:p>
          <a:p>
            <a:r>
              <a:rPr lang="en-US" altLang="zh-CN" dirty="0"/>
              <a:t> </a:t>
            </a:r>
            <a:r>
              <a:rPr lang="en-US" altLang="zh-CN" dirty="0" smtClean="0"/>
              <a:t>         </a:t>
            </a:r>
            <a:r>
              <a:rPr lang="en-US" altLang="zh-CN" dirty="0" err="1" smtClean="0"/>
              <a:t>self.queueB</a:t>
            </a:r>
            <a:r>
              <a:rPr lang="en-US" altLang="zh-CN" dirty="0"/>
              <a:t>=[] </a:t>
            </a:r>
            <a:endParaRPr lang="en-US" altLang="zh-CN" dirty="0" smtClean="0"/>
          </a:p>
          <a:p>
            <a:r>
              <a:rPr lang="en-US" altLang="zh-CN" dirty="0"/>
              <a:t> </a:t>
            </a:r>
            <a:r>
              <a:rPr lang="en-US" altLang="zh-CN" dirty="0" smtClean="0"/>
              <a:t>    </a:t>
            </a:r>
            <a:r>
              <a:rPr lang="en-US" altLang="zh-CN" dirty="0" err="1" smtClean="0"/>
              <a:t>def</a:t>
            </a:r>
            <a:r>
              <a:rPr lang="en-US" altLang="zh-CN" dirty="0" smtClean="0"/>
              <a:t> </a:t>
            </a:r>
            <a:r>
              <a:rPr lang="en-US" altLang="zh-CN" dirty="0"/>
              <a:t>push(self, node): </a:t>
            </a:r>
            <a:endParaRPr lang="en-US" altLang="zh-CN" dirty="0" smtClean="0"/>
          </a:p>
          <a:p>
            <a:r>
              <a:rPr lang="en-US" altLang="zh-CN" dirty="0" smtClean="0"/>
              <a:t>          </a:t>
            </a:r>
            <a:r>
              <a:rPr lang="en-US" altLang="zh-CN" dirty="0" err="1" smtClean="0"/>
              <a:t>self.queueA.append</a:t>
            </a:r>
            <a:r>
              <a:rPr lang="en-US" altLang="zh-CN" dirty="0" smtClean="0"/>
              <a:t>(node</a:t>
            </a:r>
            <a:r>
              <a:rPr lang="en-US" altLang="zh-CN" dirty="0"/>
              <a:t>) </a:t>
            </a:r>
            <a:endParaRPr lang="en-US" altLang="zh-CN" dirty="0" smtClean="0"/>
          </a:p>
          <a:p>
            <a:r>
              <a:rPr lang="en-US" altLang="zh-CN" dirty="0"/>
              <a:t> </a:t>
            </a:r>
            <a:r>
              <a:rPr lang="en-US" altLang="zh-CN" dirty="0" smtClean="0"/>
              <a:t>    </a:t>
            </a:r>
            <a:r>
              <a:rPr lang="en-US" altLang="zh-CN" dirty="0" err="1" smtClean="0"/>
              <a:t>def</a:t>
            </a:r>
            <a:r>
              <a:rPr lang="en-US" altLang="zh-CN" dirty="0" smtClean="0"/>
              <a:t> </a:t>
            </a:r>
            <a:r>
              <a:rPr lang="en-US" altLang="zh-CN" dirty="0"/>
              <a:t>pop(self): </a:t>
            </a:r>
            <a:endParaRPr lang="en-US" altLang="zh-CN" dirty="0" smtClean="0"/>
          </a:p>
          <a:p>
            <a:r>
              <a:rPr lang="en-US" altLang="zh-CN" dirty="0" smtClean="0"/>
              <a:t>           if </a:t>
            </a:r>
            <a:r>
              <a:rPr lang="en-US" altLang="zh-CN" dirty="0" err="1"/>
              <a:t>len</a:t>
            </a:r>
            <a:r>
              <a:rPr lang="en-US" altLang="zh-CN" dirty="0"/>
              <a:t>(</a:t>
            </a:r>
            <a:r>
              <a:rPr lang="en-US" altLang="zh-CN" dirty="0" err="1"/>
              <a:t>self.queueA</a:t>
            </a:r>
            <a:r>
              <a:rPr lang="en-US" altLang="zh-CN" dirty="0"/>
              <a:t>)==0: </a:t>
            </a:r>
            <a:endParaRPr lang="en-US" altLang="zh-CN" dirty="0" smtClean="0"/>
          </a:p>
          <a:p>
            <a:r>
              <a:rPr lang="en-US" altLang="zh-CN" dirty="0" smtClean="0"/>
              <a:t>                  return </a:t>
            </a:r>
            <a:r>
              <a:rPr lang="en-US" altLang="zh-CN" dirty="0"/>
              <a:t>None </a:t>
            </a:r>
            <a:endParaRPr lang="en-US" altLang="zh-CN" dirty="0" smtClean="0"/>
          </a:p>
          <a:p>
            <a:r>
              <a:rPr lang="en-US" altLang="zh-CN" dirty="0"/>
              <a:t> </a:t>
            </a:r>
            <a:r>
              <a:rPr lang="en-US" altLang="zh-CN" dirty="0" smtClean="0"/>
              <a:t>          while </a:t>
            </a:r>
            <a:r>
              <a:rPr lang="en-US" altLang="zh-CN" dirty="0" err="1"/>
              <a:t>len</a:t>
            </a:r>
            <a:r>
              <a:rPr lang="en-US" altLang="zh-CN" dirty="0"/>
              <a:t>(</a:t>
            </a:r>
            <a:r>
              <a:rPr lang="en-US" altLang="zh-CN" dirty="0" err="1"/>
              <a:t>self.queueA</a:t>
            </a:r>
            <a:r>
              <a:rPr lang="en-US" altLang="zh-CN" dirty="0"/>
              <a:t>)!=1: </a:t>
            </a:r>
            <a:endParaRPr lang="en-US" altLang="zh-CN" dirty="0" smtClean="0"/>
          </a:p>
          <a:p>
            <a:r>
              <a:rPr lang="en-US" altLang="zh-CN" dirty="0" smtClean="0"/>
              <a:t>                   </a:t>
            </a:r>
            <a:r>
              <a:rPr lang="en-US" altLang="zh-CN" dirty="0" err="1" smtClean="0"/>
              <a:t>self.queueB.append</a:t>
            </a:r>
            <a:r>
              <a:rPr lang="en-US" altLang="zh-CN" dirty="0" smtClean="0"/>
              <a:t>(</a:t>
            </a:r>
            <a:r>
              <a:rPr lang="en-US" altLang="zh-CN" dirty="0" err="1" smtClean="0"/>
              <a:t>self.queueA.pop</a:t>
            </a:r>
            <a:r>
              <a:rPr lang="en-US" altLang="zh-CN" dirty="0" smtClean="0"/>
              <a:t>(0</a:t>
            </a:r>
            <a:r>
              <a:rPr lang="en-US" altLang="zh-CN" dirty="0"/>
              <a:t>)) </a:t>
            </a:r>
            <a:endParaRPr lang="en-US" altLang="zh-CN" dirty="0" smtClean="0"/>
          </a:p>
          <a:p>
            <a:r>
              <a:rPr lang="en-US" altLang="zh-CN" dirty="0"/>
              <a:t> </a:t>
            </a:r>
            <a:r>
              <a:rPr lang="en-US" altLang="zh-CN" dirty="0" smtClean="0"/>
              <a:t>         </a:t>
            </a:r>
            <a:r>
              <a:rPr lang="en-US" altLang="zh-CN" dirty="0"/>
              <a:t>#</a:t>
            </a:r>
            <a:r>
              <a:rPr lang="zh-CN" altLang="en-US" dirty="0"/>
              <a:t>交换是为了下一次的</a:t>
            </a:r>
            <a:r>
              <a:rPr lang="en-US" altLang="zh-CN" dirty="0"/>
              <a:t>pop</a:t>
            </a:r>
            <a:endParaRPr lang="en-US" altLang="zh-CN" dirty="0" smtClean="0"/>
          </a:p>
          <a:p>
            <a:r>
              <a:rPr lang="en-US" altLang="zh-CN" dirty="0" smtClean="0"/>
              <a:t>           </a:t>
            </a:r>
            <a:r>
              <a:rPr lang="en-US" altLang="zh-CN" dirty="0" err="1" smtClean="0"/>
              <a:t>self.queueA,self.queueB</a:t>
            </a:r>
            <a:r>
              <a:rPr lang="en-US" altLang="zh-CN" dirty="0" smtClean="0"/>
              <a:t>=</a:t>
            </a:r>
            <a:r>
              <a:rPr lang="en-US" altLang="zh-CN" dirty="0" err="1" smtClean="0"/>
              <a:t>self.queueB,self.queueA</a:t>
            </a:r>
            <a:r>
              <a:rPr lang="en-US" altLang="zh-CN" dirty="0" smtClean="0"/>
              <a:t> </a:t>
            </a:r>
          </a:p>
          <a:p>
            <a:r>
              <a:rPr lang="en-US" altLang="zh-CN" dirty="0"/>
              <a:t> </a:t>
            </a:r>
            <a:r>
              <a:rPr lang="en-US" altLang="zh-CN" dirty="0" smtClean="0"/>
              <a:t>          return </a:t>
            </a:r>
            <a:r>
              <a:rPr lang="en-US" altLang="zh-CN" dirty="0" err="1"/>
              <a:t>self.queueB.pop</a:t>
            </a:r>
            <a:r>
              <a:rPr lang="en-US" altLang="zh-CN" dirty="0"/>
              <a:t>()</a:t>
            </a:r>
            <a:endParaRPr lang="zh-CN" altLang="en-US" dirty="0"/>
          </a:p>
        </p:txBody>
      </p:sp>
      <p:sp>
        <p:nvSpPr>
          <p:cNvPr id="6" name="TextBox 5"/>
          <p:cNvSpPr txBox="1"/>
          <p:nvPr/>
        </p:nvSpPr>
        <p:spPr>
          <a:xfrm>
            <a:off x="539552" y="260648"/>
            <a:ext cx="2040943" cy="1200329"/>
          </a:xfrm>
          <a:prstGeom prst="rect">
            <a:avLst/>
          </a:prstGeom>
          <a:noFill/>
        </p:spPr>
        <p:txBody>
          <a:bodyPr wrap="none" rtlCol="0">
            <a:spAutoFit/>
          </a:bodyPr>
          <a:lstStyle/>
          <a:p>
            <a:r>
              <a:rPr lang="zh-CN" altLang="en-US" sz="2400" b="1" dirty="0" smtClean="0"/>
              <a:t>用栈实现队列</a:t>
            </a:r>
            <a:endParaRPr lang="en-US" altLang="zh-CN" sz="2400" b="1" dirty="0" smtClean="0"/>
          </a:p>
          <a:p>
            <a:endParaRPr lang="en-US" altLang="zh-CN" sz="2400" b="1" dirty="0"/>
          </a:p>
          <a:p>
            <a:r>
              <a:rPr lang="zh-CN" altLang="en-US" sz="2400" b="1" dirty="0" smtClean="0"/>
              <a:t>用队列实现栈</a:t>
            </a:r>
            <a:endParaRPr lang="zh-CN" altLang="en-US" sz="2400" b="1" dirty="0"/>
          </a:p>
        </p:txBody>
      </p:sp>
    </p:spTree>
    <p:extLst>
      <p:ext uri="{BB962C8B-B14F-4D97-AF65-F5344CB8AC3E}">
        <p14:creationId xmlns:p14="http://schemas.microsoft.com/office/powerpoint/2010/main" val="244145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16632"/>
            <a:ext cx="6063968" cy="369332"/>
          </a:xfrm>
          <a:prstGeom prst="rect">
            <a:avLst/>
          </a:prstGeom>
          <a:noFill/>
        </p:spPr>
        <p:txBody>
          <a:bodyPr wrap="none" rtlCol="0">
            <a:spAutoFit/>
          </a:bodyPr>
          <a:lstStyle/>
          <a:p>
            <a:r>
              <a:rPr lang="en-US" altLang="zh-CN" b="1" dirty="0"/>
              <a:t>python</a:t>
            </a:r>
            <a:r>
              <a:rPr lang="zh-CN" altLang="en-US" b="1" dirty="0"/>
              <a:t>内置方法创建堆有两种方式，</a:t>
            </a:r>
            <a:r>
              <a:rPr lang="en-US" altLang="zh-CN" b="1" dirty="0" err="1"/>
              <a:t>heappush</a:t>
            </a:r>
            <a:r>
              <a:rPr lang="en-US" altLang="zh-CN" b="1" dirty="0"/>
              <a:t>()</a:t>
            </a:r>
            <a:r>
              <a:rPr lang="zh-CN" altLang="en-US" b="1" dirty="0"/>
              <a:t>和</a:t>
            </a:r>
            <a:r>
              <a:rPr lang="en-US" altLang="zh-CN" b="1" dirty="0" err="1"/>
              <a:t>heapify</a:t>
            </a:r>
            <a:r>
              <a:rPr lang="en-US" altLang="zh-CN" b="1" dirty="0" smtClean="0"/>
              <a:t>()</a:t>
            </a:r>
            <a:endParaRPr lang="en-US" altLang="zh-CN" b="1" dirty="0"/>
          </a:p>
        </p:txBody>
      </p:sp>
      <p:sp>
        <p:nvSpPr>
          <p:cNvPr id="5" name="TextBox 4"/>
          <p:cNvSpPr txBox="1"/>
          <p:nvPr/>
        </p:nvSpPr>
        <p:spPr>
          <a:xfrm>
            <a:off x="179512" y="764704"/>
            <a:ext cx="184731" cy="369332"/>
          </a:xfrm>
          <a:prstGeom prst="rect">
            <a:avLst/>
          </a:prstGeom>
          <a:noFill/>
        </p:spPr>
        <p:txBody>
          <a:bodyPr wrap="none" rtlCol="0">
            <a:spAutoFit/>
          </a:bodyPr>
          <a:lstStyle/>
          <a:p>
            <a:endParaRPr lang="zh-CN" altLang="en-US" dirty="0"/>
          </a:p>
        </p:txBody>
      </p:sp>
      <p:sp>
        <p:nvSpPr>
          <p:cNvPr id="6" name="TextBox 5"/>
          <p:cNvSpPr txBox="1"/>
          <p:nvPr/>
        </p:nvSpPr>
        <p:spPr>
          <a:xfrm>
            <a:off x="258624" y="476672"/>
            <a:ext cx="5355953" cy="6463308"/>
          </a:xfrm>
          <a:prstGeom prst="rect">
            <a:avLst/>
          </a:prstGeom>
          <a:noFill/>
        </p:spPr>
        <p:txBody>
          <a:bodyPr wrap="none" rtlCol="0">
            <a:spAutoFit/>
          </a:bodyPr>
          <a:lstStyle/>
          <a:p>
            <a:r>
              <a:rPr lang="en-US" altLang="zh-CN" dirty="0"/>
              <a:t>import </a:t>
            </a:r>
            <a:r>
              <a:rPr lang="en-US" altLang="zh-CN" dirty="0" err="1"/>
              <a:t>heapq</a:t>
            </a:r>
            <a:r>
              <a:rPr lang="en-US" altLang="zh-CN" dirty="0"/>
              <a:t> </a:t>
            </a:r>
          </a:p>
          <a:p>
            <a:r>
              <a:rPr lang="en-US" altLang="zh-CN" dirty="0"/>
              <a:t/>
            </a:r>
            <a:br>
              <a:rPr lang="en-US" altLang="zh-CN" dirty="0"/>
            </a:br>
            <a:r>
              <a:rPr lang="en-US" altLang="zh-CN" dirty="0"/>
              <a:t>#1 </a:t>
            </a:r>
            <a:r>
              <a:rPr lang="en-US" altLang="zh-CN" dirty="0" err="1"/>
              <a:t>heappush</a:t>
            </a:r>
            <a:r>
              <a:rPr lang="zh-CN" altLang="en-US" dirty="0"/>
              <a:t>生成堆</a:t>
            </a:r>
            <a:r>
              <a:rPr lang="en-US" altLang="zh-CN" dirty="0"/>
              <a:t>+ </a:t>
            </a:r>
            <a:r>
              <a:rPr lang="en-US" altLang="zh-CN" dirty="0" err="1"/>
              <a:t>heappop</a:t>
            </a:r>
            <a:r>
              <a:rPr lang="zh-CN" altLang="en-US" dirty="0"/>
              <a:t>把堆从小到大</a:t>
            </a:r>
            <a:r>
              <a:rPr lang="en-US" altLang="zh-CN" dirty="0"/>
              <a:t>pop</a:t>
            </a:r>
            <a:r>
              <a:rPr lang="zh-CN" altLang="en-US" dirty="0"/>
              <a:t>出来 </a:t>
            </a:r>
          </a:p>
          <a:p>
            <a:r>
              <a:rPr lang="en-US" altLang="zh-CN" dirty="0"/>
              <a:t>heap = []</a:t>
            </a:r>
          </a:p>
          <a:p>
            <a:r>
              <a:rPr lang="en-US" altLang="zh-CN" dirty="0"/>
              <a:t>data = [1,3,5,7,9,2,4,6,8,0]</a:t>
            </a:r>
          </a:p>
          <a:p>
            <a:r>
              <a:rPr lang="en-US" altLang="zh-CN" dirty="0"/>
              <a:t>for </a:t>
            </a:r>
            <a:r>
              <a:rPr lang="en-US" altLang="zh-CN" dirty="0" err="1"/>
              <a:t>i</a:t>
            </a:r>
            <a:r>
              <a:rPr lang="en-US" altLang="zh-CN" dirty="0"/>
              <a:t> in data:</a:t>
            </a:r>
          </a:p>
          <a:p>
            <a:r>
              <a:rPr lang="en-US" altLang="zh-CN" dirty="0"/>
              <a:t>    </a:t>
            </a:r>
            <a:r>
              <a:rPr lang="en-US" altLang="zh-CN" dirty="0" err="1"/>
              <a:t>heapq.heappush</a:t>
            </a:r>
            <a:r>
              <a:rPr lang="en-US" altLang="zh-CN" dirty="0"/>
              <a:t>(</a:t>
            </a:r>
            <a:r>
              <a:rPr lang="en-US" altLang="zh-CN" dirty="0" err="1"/>
              <a:t>heap,i</a:t>
            </a:r>
            <a:r>
              <a:rPr lang="en-US" altLang="zh-CN" dirty="0"/>
              <a:t>)</a:t>
            </a:r>
          </a:p>
          <a:p>
            <a:r>
              <a:rPr lang="en-US" altLang="zh-CN" dirty="0"/>
              <a:t>print(heap)</a:t>
            </a:r>
          </a:p>
          <a:p>
            <a:r>
              <a:rPr lang="en-US" altLang="zh-CN" dirty="0"/>
              <a:t/>
            </a:r>
            <a:br>
              <a:rPr lang="en-US" altLang="zh-CN" dirty="0"/>
            </a:br>
            <a:r>
              <a:rPr lang="en-US" altLang="zh-CN" dirty="0" err="1"/>
              <a:t>lis</a:t>
            </a:r>
            <a:r>
              <a:rPr lang="en-US" altLang="zh-CN" dirty="0"/>
              <a:t> = []</a:t>
            </a:r>
          </a:p>
          <a:p>
            <a:r>
              <a:rPr lang="en-US" altLang="zh-CN" dirty="0"/>
              <a:t>while heap:</a:t>
            </a:r>
          </a:p>
          <a:p>
            <a:r>
              <a:rPr lang="en-US" altLang="zh-CN" dirty="0"/>
              <a:t>    </a:t>
            </a:r>
            <a:r>
              <a:rPr lang="en-US" altLang="zh-CN" dirty="0" err="1"/>
              <a:t>lis.append</a:t>
            </a:r>
            <a:r>
              <a:rPr lang="en-US" altLang="zh-CN" dirty="0"/>
              <a:t>(</a:t>
            </a:r>
            <a:r>
              <a:rPr lang="en-US" altLang="zh-CN" dirty="0" err="1"/>
              <a:t>heapq.heappop</a:t>
            </a:r>
            <a:r>
              <a:rPr lang="en-US" altLang="zh-CN" dirty="0"/>
              <a:t>(heap))</a:t>
            </a:r>
          </a:p>
          <a:p>
            <a:r>
              <a:rPr lang="en-US" altLang="zh-CN" dirty="0"/>
              <a:t>print(</a:t>
            </a:r>
            <a:r>
              <a:rPr lang="en-US" altLang="zh-CN" dirty="0" err="1"/>
              <a:t>lis</a:t>
            </a:r>
            <a:r>
              <a:rPr lang="en-US" altLang="zh-CN" dirty="0"/>
              <a:t>)</a:t>
            </a:r>
          </a:p>
          <a:p>
            <a:r>
              <a:rPr lang="en-US" altLang="zh-CN" dirty="0"/>
              <a:t/>
            </a:r>
            <a:br>
              <a:rPr lang="en-US" altLang="zh-CN" dirty="0"/>
            </a:br>
            <a:r>
              <a:rPr lang="en-US" altLang="zh-CN" dirty="0"/>
              <a:t>#2 </a:t>
            </a:r>
            <a:r>
              <a:rPr lang="en-US" altLang="zh-CN" dirty="0" err="1"/>
              <a:t>heapify</a:t>
            </a:r>
            <a:r>
              <a:rPr lang="zh-CN" altLang="en-US" dirty="0"/>
              <a:t>生成堆</a:t>
            </a:r>
            <a:r>
              <a:rPr lang="en-US" altLang="zh-CN" dirty="0"/>
              <a:t>+ </a:t>
            </a:r>
            <a:r>
              <a:rPr lang="en-US" altLang="zh-CN" dirty="0" err="1"/>
              <a:t>heappop</a:t>
            </a:r>
            <a:r>
              <a:rPr lang="zh-CN" altLang="en-US" dirty="0"/>
              <a:t>把堆从小到大</a:t>
            </a:r>
            <a:r>
              <a:rPr lang="en-US" altLang="zh-CN" dirty="0"/>
              <a:t>pop</a:t>
            </a:r>
            <a:r>
              <a:rPr lang="zh-CN" altLang="en-US" dirty="0"/>
              <a:t>出来 </a:t>
            </a:r>
          </a:p>
          <a:p>
            <a:r>
              <a:rPr lang="en-US" altLang="zh-CN" dirty="0"/>
              <a:t>data2 = [1,5,3,2,9,5]</a:t>
            </a:r>
          </a:p>
          <a:p>
            <a:r>
              <a:rPr lang="en-US" altLang="zh-CN" dirty="0" err="1"/>
              <a:t>heapq.heapify</a:t>
            </a:r>
            <a:r>
              <a:rPr lang="en-US" altLang="zh-CN" dirty="0"/>
              <a:t>(data2)</a:t>
            </a:r>
          </a:p>
          <a:p>
            <a:r>
              <a:rPr lang="en-US" altLang="zh-CN" dirty="0"/>
              <a:t>print(data2</a:t>
            </a:r>
            <a:r>
              <a:rPr lang="en-US" altLang="zh-CN" dirty="0" smtClean="0"/>
              <a:t>)</a:t>
            </a:r>
          </a:p>
          <a:p>
            <a:endParaRPr lang="en-US" altLang="zh-CN" dirty="0" smtClean="0"/>
          </a:p>
          <a:p>
            <a:r>
              <a:rPr lang="en-US" altLang="zh-CN" dirty="0"/>
              <a:t>lis2 = [] </a:t>
            </a:r>
            <a:endParaRPr lang="en-US" altLang="zh-CN" dirty="0" smtClean="0"/>
          </a:p>
          <a:p>
            <a:r>
              <a:rPr lang="en-US" altLang="zh-CN" dirty="0" smtClean="0"/>
              <a:t>while </a:t>
            </a:r>
            <a:r>
              <a:rPr lang="en-US" altLang="zh-CN" dirty="0"/>
              <a:t>data2: </a:t>
            </a:r>
            <a:endParaRPr lang="en-US" altLang="zh-CN" dirty="0" smtClean="0"/>
          </a:p>
          <a:p>
            <a:r>
              <a:rPr lang="en-US" altLang="zh-CN" dirty="0" smtClean="0"/>
              <a:t>    lis2.append(</a:t>
            </a:r>
            <a:r>
              <a:rPr lang="en-US" altLang="zh-CN" dirty="0" err="1" smtClean="0"/>
              <a:t>heapq.heappop</a:t>
            </a:r>
            <a:r>
              <a:rPr lang="en-US" altLang="zh-CN" dirty="0" smtClean="0"/>
              <a:t>(data2</a:t>
            </a:r>
            <a:r>
              <a:rPr lang="en-US" altLang="zh-CN" dirty="0"/>
              <a:t>)) </a:t>
            </a:r>
            <a:endParaRPr lang="en-US" altLang="zh-CN" dirty="0" smtClean="0"/>
          </a:p>
          <a:p>
            <a:r>
              <a:rPr lang="en-US" altLang="zh-CN" dirty="0" smtClean="0"/>
              <a:t>print(lis2</a:t>
            </a:r>
            <a:r>
              <a:rPr lang="en-US" altLang="zh-CN"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552" y="1565491"/>
            <a:ext cx="4032448" cy="3305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828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3225755" cy="2862322"/>
          </a:xfrm>
          <a:prstGeom prst="rect">
            <a:avLst/>
          </a:prstGeom>
          <a:noFill/>
        </p:spPr>
        <p:txBody>
          <a:bodyPr wrap="none" rtlCol="0">
            <a:spAutoFit/>
          </a:bodyPr>
          <a:lstStyle/>
          <a:p>
            <a:r>
              <a:rPr lang="zh-CN" altLang="en-US" dirty="0" smtClean="0">
                <a:solidFill>
                  <a:srgbClr val="FF0000"/>
                </a:solidFill>
              </a:rPr>
              <a:t>判定素数（质数）</a:t>
            </a:r>
            <a:endParaRPr lang="en-US" altLang="zh-CN" dirty="0" smtClean="0">
              <a:solidFill>
                <a:srgbClr val="FF0000"/>
              </a:solidFill>
            </a:endParaRPr>
          </a:p>
          <a:p>
            <a:r>
              <a:rPr lang="en-US" altLang="zh-CN" dirty="0" err="1"/>
              <a:t>i</a:t>
            </a:r>
            <a:r>
              <a:rPr lang="en-US" altLang="zh-CN" dirty="0"/>
              <a:t> = 2 </a:t>
            </a:r>
            <a:endParaRPr lang="en-US" altLang="zh-CN" dirty="0" smtClean="0"/>
          </a:p>
          <a:p>
            <a:r>
              <a:rPr lang="en-US" altLang="zh-CN" dirty="0" smtClean="0"/>
              <a:t>while(</a:t>
            </a:r>
            <a:r>
              <a:rPr lang="en-US" altLang="zh-CN" dirty="0" err="1" smtClean="0"/>
              <a:t>i</a:t>
            </a:r>
            <a:r>
              <a:rPr lang="en-US" altLang="zh-CN" dirty="0" smtClean="0"/>
              <a:t> </a:t>
            </a:r>
            <a:r>
              <a:rPr lang="en-US" altLang="zh-CN" dirty="0"/>
              <a:t>&lt; 100): </a:t>
            </a:r>
            <a:endParaRPr lang="en-US" altLang="zh-CN" dirty="0" smtClean="0"/>
          </a:p>
          <a:p>
            <a:r>
              <a:rPr lang="en-US" altLang="zh-CN" dirty="0"/>
              <a:t> </a:t>
            </a:r>
            <a:r>
              <a:rPr lang="en-US" altLang="zh-CN" dirty="0" smtClean="0"/>
              <a:t>    j </a:t>
            </a:r>
            <a:r>
              <a:rPr lang="en-US" altLang="zh-CN" dirty="0"/>
              <a:t>= 2 </a:t>
            </a:r>
            <a:endParaRPr lang="en-US" altLang="zh-CN" dirty="0" smtClean="0"/>
          </a:p>
          <a:p>
            <a:r>
              <a:rPr lang="en-US" altLang="zh-CN" dirty="0"/>
              <a:t> </a:t>
            </a:r>
            <a:r>
              <a:rPr lang="en-US" altLang="zh-CN" dirty="0" smtClean="0"/>
              <a:t>    while(j </a:t>
            </a:r>
            <a:r>
              <a:rPr lang="en-US" altLang="zh-CN" dirty="0"/>
              <a:t>&lt;= (</a:t>
            </a:r>
            <a:r>
              <a:rPr lang="en-US" altLang="zh-CN" dirty="0" err="1"/>
              <a:t>i</a:t>
            </a:r>
            <a:r>
              <a:rPr lang="en-US" altLang="zh-CN" dirty="0"/>
              <a:t>/j)): </a:t>
            </a:r>
            <a:endParaRPr lang="en-US" altLang="zh-CN" dirty="0" smtClean="0"/>
          </a:p>
          <a:p>
            <a:r>
              <a:rPr lang="en-US" altLang="zh-CN" dirty="0"/>
              <a:t> </a:t>
            </a:r>
            <a:r>
              <a:rPr lang="en-US" altLang="zh-CN" dirty="0" smtClean="0"/>
              <a:t>         if </a:t>
            </a:r>
            <a:r>
              <a:rPr lang="en-US" altLang="zh-CN" dirty="0"/>
              <a:t>not(</a:t>
            </a:r>
            <a:r>
              <a:rPr lang="en-US" altLang="zh-CN" dirty="0" err="1"/>
              <a:t>i%j</a:t>
            </a:r>
            <a:r>
              <a:rPr lang="en-US" altLang="zh-CN" dirty="0"/>
              <a:t>): </a:t>
            </a:r>
            <a:r>
              <a:rPr lang="en-US" altLang="zh-CN" dirty="0" smtClean="0"/>
              <a:t>break </a:t>
            </a:r>
          </a:p>
          <a:p>
            <a:r>
              <a:rPr lang="en-US" altLang="zh-CN" dirty="0"/>
              <a:t> </a:t>
            </a:r>
            <a:r>
              <a:rPr lang="en-US" altLang="zh-CN" dirty="0" smtClean="0"/>
              <a:t>          j </a:t>
            </a:r>
            <a:r>
              <a:rPr lang="en-US" altLang="zh-CN" dirty="0"/>
              <a:t>= j + 1 </a:t>
            </a:r>
            <a:endParaRPr lang="en-US" altLang="zh-CN" dirty="0" smtClean="0"/>
          </a:p>
          <a:p>
            <a:r>
              <a:rPr lang="en-US" altLang="zh-CN" dirty="0"/>
              <a:t> </a:t>
            </a:r>
            <a:r>
              <a:rPr lang="en-US" altLang="zh-CN" dirty="0" smtClean="0"/>
              <a:t>     if </a:t>
            </a:r>
            <a:r>
              <a:rPr lang="en-US" altLang="zh-CN" dirty="0"/>
              <a:t>(j &gt; </a:t>
            </a:r>
            <a:r>
              <a:rPr lang="en-US" altLang="zh-CN" dirty="0" err="1"/>
              <a:t>i</a:t>
            </a:r>
            <a:r>
              <a:rPr lang="en-US" altLang="zh-CN" dirty="0"/>
              <a:t>/j) : </a:t>
            </a:r>
            <a:r>
              <a:rPr lang="en-US" altLang="zh-CN" dirty="0" smtClean="0"/>
              <a:t>print </a:t>
            </a:r>
            <a:r>
              <a:rPr lang="en-US" altLang="zh-CN" dirty="0" err="1"/>
              <a:t>i</a:t>
            </a:r>
            <a:r>
              <a:rPr lang="en-US" altLang="zh-CN" dirty="0"/>
              <a:t>, " </a:t>
            </a:r>
            <a:r>
              <a:rPr lang="zh-CN" altLang="en-US" dirty="0"/>
              <a:t>是素数</a:t>
            </a:r>
            <a:r>
              <a:rPr lang="en-US" altLang="zh-CN" dirty="0"/>
              <a:t>"</a:t>
            </a:r>
            <a:r>
              <a:rPr lang="zh-CN" altLang="en-US" dirty="0"/>
              <a:t> </a:t>
            </a:r>
            <a:endParaRPr lang="en-US" altLang="zh-CN" dirty="0" smtClean="0"/>
          </a:p>
          <a:p>
            <a:r>
              <a:rPr lang="en-US" altLang="zh-CN" dirty="0"/>
              <a:t> </a:t>
            </a:r>
            <a:r>
              <a:rPr lang="en-US" altLang="zh-CN" dirty="0" smtClean="0"/>
              <a:t>     </a:t>
            </a:r>
            <a:r>
              <a:rPr lang="en-US" altLang="zh-CN" dirty="0" err="1" smtClean="0"/>
              <a:t>i</a:t>
            </a:r>
            <a:r>
              <a:rPr lang="en-US" altLang="zh-CN" dirty="0" smtClean="0"/>
              <a:t> </a:t>
            </a:r>
            <a:r>
              <a:rPr lang="en-US" altLang="zh-CN" dirty="0"/>
              <a:t>= </a:t>
            </a:r>
            <a:r>
              <a:rPr lang="en-US" altLang="zh-CN" dirty="0" err="1"/>
              <a:t>i</a:t>
            </a:r>
            <a:r>
              <a:rPr lang="en-US" altLang="zh-CN" dirty="0"/>
              <a:t> + </a:t>
            </a:r>
            <a:r>
              <a:rPr lang="en-US" altLang="zh-CN" dirty="0" smtClean="0"/>
              <a:t>1</a:t>
            </a:r>
          </a:p>
          <a:p>
            <a:r>
              <a:rPr lang="en-US" altLang="zh-CN" dirty="0" smtClean="0"/>
              <a:t>print </a:t>
            </a:r>
            <a:r>
              <a:rPr lang="en-US" altLang="zh-CN" dirty="0"/>
              <a:t>"Good bye!"</a:t>
            </a:r>
            <a:endParaRPr lang="zh-CN" altLang="en-US" dirty="0"/>
          </a:p>
        </p:txBody>
      </p:sp>
    </p:spTree>
    <p:extLst>
      <p:ext uri="{BB962C8B-B14F-4D97-AF65-F5344CB8AC3E}">
        <p14:creationId xmlns:p14="http://schemas.microsoft.com/office/powerpoint/2010/main" val="244273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4624"/>
            <a:ext cx="6804248" cy="1140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1520" y="404664"/>
            <a:ext cx="1992853" cy="954107"/>
          </a:xfrm>
          <a:prstGeom prst="rect">
            <a:avLst/>
          </a:prstGeom>
          <a:noFill/>
        </p:spPr>
        <p:txBody>
          <a:bodyPr wrap="none" rtlCol="0">
            <a:spAutoFit/>
          </a:bodyPr>
          <a:lstStyle/>
          <a:p>
            <a:r>
              <a:rPr lang="en-US" altLang="zh-CN" sz="2800" b="1" dirty="0" smtClean="0"/>
              <a:t>11</a:t>
            </a:r>
            <a:r>
              <a:rPr lang="zh-CN" altLang="en-US" sz="2800" b="1" dirty="0"/>
              <a:t>盛</a:t>
            </a:r>
            <a:r>
              <a:rPr lang="zh-CN" altLang="en-US" sz="2800" b="1" dirty="0" smtClean="0"/>
              <a:t>水最多</a:t>
            </a:r>
            <a:endParaRPr lang="en-US" altLang="zh-CN" sz="2800" b="1" dirty="0" smtClean="0"/>
          </a:p>
          <a:p>
            <a:r>
              <a:rPr lang="zh-CN" altLang="en-US" sz="2800" b="1" dirty="0" smtClean="0"/>
              <a:t>容器</a:t>
            </a:r>
            <a:endParaRPr lang="zh-CN" altLang="en-US" sz="2800" b="1" dirty="0"/>
          </a:p>
        </p:txBody>
      </p:sp>
      <p:sp>
        <p:nvSpPr>
          <p:cNvPr id="2" name="TextBox 1"/>
          <p:cNvSpPr txBox="1"/>
          <p:nvPr/>
        </p:nvSpPr>
        <p:spPr>
          <a:xfrm>
            <a:off x="395536" y="2060848"/>
            <a:ext cx="4169924" cy="2585323"/>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maxArea</a:t>
            </a:r>
            <a:r>
              <a:rPr lang="en-US" altLang="zh-CN" dirty="0"/>
              <a:t>(self, height: List[</a:t>
            </a:r>
            <a:r>
              <a:rPr lang="en-US" altLang="zh-CN" dirty="0" err="1"/>
              <a:t>int</a:t>
            </a:r>
            <a:r>
              <a:rPr lang="en-US" altLang="zh-CN" dirty="0"/>
              <a:t>]) -&gt; </a:t>
            </a:r>
            <a:r>
              <a:rPr lang="en-US" altLang="zh-CN" dirty="0" err="1"/>
              <a:t>int</a:t>
            </a:r>
            <a:r>
              <a:rPr lang="en-US" altLang="zh-CN" dirty="0"/>
              <a:t>:</a:t>
            </a:r>
          </a:p>
          <a:p>
            <a:r>
              <a:rPr lang="en-US" altLang="zh-CN" dirty="0"/>
              <a:t>        res=0</a:t>
            </a:r>
          </a:p>
          <a:p>
            <a:r>
              <a:rPr lang="en-US" altLang="zh-CN" dirty="0"/>
              <a:t>        for </a:t>
            </a:r>
            <a:r>
              <a:rPr lang="en-US" altLang="zh-CN" dirty="0" err="1"/>
              <a:t>i</a:t>
            </a:r>
            <a:r>
              <a:rPr lang="en-US" altLang="zh-CN" dirty="0"/>
              <a:t> in range(</a:t>
            </a:r>
            <a:r>
              <a:rPr lang="en-US" altLang="zh-CN" dirty="0" err="1"/>
              <a:t>len</a:t>
            </a:r>
            <a:r>
              <a:rPr lang="en-US" altLang="zh-CN" dirty="0"/>
              <a:t>(height)-1):</a:t>
            </a:r>
          </a:p>
          <a:p>
            <a:r>
              <a:rPr lang="en-US" altLang="zh-CN" dirty="0"/>
              <a:t>            for j in range(i+1,len(height)):</a:t>
            </a:r>
          </a:p>
          <a:p>
            <a:r>
              <a:rPr lang="en-US" altLang="zh-CN" dirty="0"/>
              <a:t>                area=(j-</a:t>
            </a:r>
            <a:r>
              <a:rPr lang="en-US" altLang="zh-CN" dirty="0" err="1"/>
              <a:t>i</a:t>
            </a:r>
            <a:r>
              <a:rPr lang="en-US" altLang="zh-CN" dirty="0"/>
              <a:t>)*min(height[</a:t>
            </a:r>
            <a:r>
              <a:rPr lang="en-US" altLang="zh-CN" dirty="0" err="1"/>
              <a:t>i</a:t>
            </a:r>
            <a:r>
              <a:rPr lang="en-US" altLang="zh-CN" dirty="0"/>
              <a:t>],height[j])</a:t>
            </a:r>
          </a:p>
          <a:p>
            <a:r>
              <a:rPr lang="en-US" altLang="zh-CN" dirty="0"/>
              <a:t>                res=max(</a:t>
            </a:r>
            <a:r>
              <a:rPr lang="en-US" altLang="zh-CN" dirty="0" err="1"/>
              <a:t>res,area</a:t>
            </a:r>
            <a:r>
              <a:rPr lang="en-US" altLang="zh-CN" dirty="0"/>
              <a:t>)</a:t>
            </a:r>
          </a:p>
          <a:p>
            <a:r>
              <a:rPr lang="en-US" altLang="zh-CN" dirty="0"/>
              <a:t>        return res  </a:t>
            </a:r>
          </a:p>
          <a:p>
            <a:endParaRPr lang="zh-CN" altLang="en-US" dirty="0"/>
          </a:p>
        </p:txBody>
      </p:sp>
      <p:sp>
        <p:nvSpPr>
          <p:cNvPr id="4" name="TextBox 3"/>
          <p:cNvSpPr txBox="1"/>
          <p:nvPr/>
        </p:nvSpPr>
        <p:spPr>
          <a:xfrm>
            <a:off x="5004048" y="2492896"/>
            <a:ext cx="1800493" cy="923330"/>
          </a:xfrm>
          <a:prstGeom prst="rect">
            <a:avLst/>
          </a:prstGeom>
          <a:noFill/>
        </p:spPr>
        <p:txBody>
          <a:bodyPr wrap="none" rtlCol="0">
            <a:spAutoFit/>
          </a:bodyPr>
          <a:lstStyle/>
          <a:p>
            <a:r>
              <a:rPr lang="zh-CN" altLang="en-US" dirty="0" smtClean="0"/>
              <a:t>两层循环，枚举</a:t>
            </a:r>
            <a:endParaRPr lang="en-US" altLang="zh-CN" dirty="0" smtClean="0"/>
          </a:p>
          <a:p>
            <a:endParaRPr lang="en-US" altLang="zh-CN" dirty="0"/>
          </a:p>
          <a:p>
            <a:r>
              <a:rPr lang="zh-CN" altLang="en-US" dirty="0">
                <a:solidFill>
                  <a:srgbClr val="FF0000"/>
                </a:solidFill>
              </a:rPr>
              <a:t>超时</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136168"/>
            <a:ext cx="5712003" cy="2573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4607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9978" y="1484784"/>
            <a:ext cx="4572000" cy="3693319"/>
          </a:xfrm>
          <a:prstGeom prst="rect">
            <a:avLst/>
          </a:prstGeom>
        </p:spPr>
        <p:txBody>
          <a:bodyPr>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maxArea</a:t>
            </a:r>
            <a:r>
              <a:rPr lang="en-US" altLang="zh-CN" dirty="0"/>
              <a:t>(self, height: List[</a:t>
            </a:r>
            <a:r>
              <a:rPr lang="en-US" altLang="zh-CN" dirty="0" err="1"/>
              <a:t>int</a:t>
            </a:r>
            <a:r>
              <a:rPr lang="en-US" altLang="zh-CN" dirty="0"/>
              <a:t>]) -&gt; </a:t>
            </a:r>
            <a:r>
              <a:rPr lang="en-US" altLang="zh-CN" dirty="0" err="1"/>
              <a:t>int</a:t>
            </a:r>
            <a:r>
              <a:rPr lang="en-US" altLang="zh-CN" dirty="0"/>
              <a:t>:</a:t>
            </a:r>
          </a:p>
          <a:p>
            <a:r>
              <a:rPr lang="en-US" altLang="zh-CN" dirty="0"/>
              <a:t>        res=0</a:t>
            </a:r>
          </a:p>
          <a:p>
            <a:r>
              <a:rPr lang="en-US" altLang="zh-CN" dirty="0"/>
              <a:t>        </a:t>
            </a:r>
            <a:r>
              <a:rPr lang="en-US" altLang="zh-CN" dirty="0" err="1"/>
              <a:t>i</a:t>
            </a:r>
            <a:r>
              <a:rPr lang="en-US" altLang="zh-CN" dirty="0"/>
              <a:t>=0</a:t>
            </a:r>
          </a:p>
          <a:p>
            <a:r>
              <a:rPr lang="en-US" altLang="zh-CN" dirty="0"/>
              <a:t>        j=</a:t>
            </a:r>
            <a:r>
              <a:rPr lang="en-US" altLang="zh-CN" dirty="0" err="1"/>
              <a:t>len</a:t>
            </a:r>
            <a:r>
              <a:rPr lang="en-US" altLang="zh-CN" dirty="0"/>
              <a:t>(height)-1</a:t>
            </a:r>
          </a:p>
          <a:p>
            <a:r>
              <a:rPr lang="en-US" altLang="zh-CN" dirty="0"/>
              <a:t>        while </a:t>
            </a:r>
            <a:r>
              <a:rPr lang="en-US" altLang="zh-CN" dirty="0" err="1"/>
              <a:t>i</a:t>
            </a:r>
            <a:r>
              <a:rPr lang="en-US" altLang="zh-CN" dirty="0"/>
              <a:t>&lt;j:</a:t>
            </a:r>
          </a:p>
          <a:p>
            <a:r>
              <a:rPr lang="en-US" altLang="zh-CN" dirty="0"/>
              <a:t>            area=(j-</a:t>
            </a:r>
            <a:r>
              <a:rPr lang="en-US" altLang="zh-CN" dirty="0" err="1"/>
              <a:t>i</a:t>
            </a:r>
            <a:r>
              <a:rPr lang="en-US" altLang="zh-CN" dirty="0"/>
              <a:t>)*min(height[</a:t>
            </a:r>
            <a:r>
              <a:rPr lang="en-US" altLang="zh-CN" dirty="0" err="1"/>
              <a:t>i</a:t>
            </a:r>
            <a:r>
              <a:rPr lang="en-US" altLang="zh-CN" dirty="0"/>
              <a:t>],height[j])</a:t>
            </a:r>
          </a:p>
          <a:p>
            <a:r>
              <a:rPr lang="en-US" altLang="zh-CN" dirty="0"/>
              <a:t>            res=max(</a:t>
            </a:r>
            <a:r>
              <a:rPr lang="en-US" altLang="zh-CN" dirty="0" err="1"/>
              <a:t>res,area</a:t>
            </a:r>
            <a:r>
              <a:rPr lang="en-US" altLang="zh-CN" dirty="0"/>
              <a:t>)</a:t>
            </a:r>
          </a:p>
          <a:p>
            <a:r>
              <a:rPr lang="en-US" altLang="zh-CN" dirty="0"/>
              <a:t>            if height[</a:t>
            </a:r>
            <a:r>
              <a:rPr lang="en-US" altLang="zh-CN" dirty="0" err="1"/>
              <a:t>i</a:t>
            </a:r>
            <a:r>
              <a:rPr lang="en-US" altLang="zh-CN" dirty="0"/>
              <a:t>]&lt;height[j]:</a:t>
            </a:r>
          </a:p>
          <a:p>
            <a:r>
              <a:rPr lang="en-US" altLang="zh-CN" dirty="0"/>
              <a:t>                </a:t>
            </a:r>
            <a:r>
              <a:rPr lang="en-US" altLang="zh-CN" dirty="0" err="1"/>
              <a:t>i</a:t>
            </a:r>
            <a:r>
              <a:rPr lang="en-US" altLang="zh-CN" dirty="0"/>
              <a:t>+=1</a:t>
            </a:r>
          </a:p>
          <a:p>
            <a:r>
              <a:rPr lang="en-US" altLang="zh-CN" dirty="0"/>
              <a:t>            else:</a:t>
            </a:r>
          </a:p>
          <a:p>
            <a:r>
              <a:rPr lang="en-US" altLang="zh-CN" dirty="0"/>
              <a:t>                j-=1</a:t>
            </a:r>
          </a:p>
          <a:p>
            <a:r>
              <a:rPr lang="en-US" altLang="zh-CN" dirty="0"/>
              <a:t>        return res</a:t>
            </a:r>
          </a:p>
        </p:txBody>
      </p:sp>
      <p:sp>
        <p:nvSpPr>
          <p:cNvPr id="3" name="TextBox 2"/>
          <p:cNvSpPr txBox="1"/>
          <p:nvPr/>
        </p:nvSpPr>
        <p:spPr>
          <a:xfrm>
            <a:off x="5039544" y="764704"/>
            <a:ext cx="2350323" cy="461665"/>
          </a:xfrm>
          <a:prstGeom prst="rect">
            <a:avLst/>
          </a:prstGeom>
          <a:noFill/>
        </p:spPr>
        <p:txBody>
          <a:bodyPr wrap="none" rtlCol="0">
            <a:spAutoFit/>
          </a:bodyPr>
          <a:lstStyle/>
          <a:p>
            <a:r>
              <a:rPr lang="zh-CN" altLang="en-US" sz="2400" b="1" dirty="0" smtClean="0"/>
              <a:t>左右双指针夹逼</a:t>
            </a:r>
            <a:endParaRPr lang="zh-CN" altLang="en-US" sz="2400" b="1" dirty="0"/>
          </a:p>
        </p:txBody>
      </p:sp>
      <p:sp>
        <p:nvSpPr>
          <p:cNvPr id="4" name="TextBox 3"/>
          <p:cNvSpPr txBox="1"/>
          <p:nvPr/>
        </p:nvSpPr>
        <p:spPr>
          <a:xfrm>
            <a:off x="4716016" y="2020198"/>
            <a:ext cx="4108817" cy="369332"/>
          </a:xfrm>
          <a:prstGeom prst="rect">
            <a:avLst/>
          </a:prstGeom>
          <a:noFill/>
        </p:spPr>
        <p:txBody>
          <a:bodyPr wrap="none" rtlCol="0">
            <a:spAutoFit/>
          </a:bodyPr>
          <a:lstStyle/>
          <a:p>
            <a:r>
              <a:rPr lang="zh-CN" altLang="en-US" dirty="0" smtClean="0">
                <a:solidFill>
                  <a:srgbClr val="FF0000"/>
                </a:solidFill>
              </a:rPr>
              <a:t>比前一个长度短的，高度要比前一个高</a:t>
            </a:r>
            <a:endParaRPr lang="zh-CN" altLang="en-US" dirty="0">
              <a:solidFill>
                <a:srgbClr val="FF0000"/>
              </a:solidFill>
            </a:endParaRPr>
          </a:p>
        </p:txBody>
      </p:sp>
      <p:sp>
        <p:nvSpPr>
          <p:cNvPr id="5" name="TextBox 4"/>
          <p:cNvSpPr txBox="1"/>
          <p:nvPr/>
        </p:nvSpPr>
        <p:spPr>
          <a:xfrm>
            <a:off x="251520" y="404664"/>
            <a:ext cx="1992853" cy="954107"/>
          </a:xfrm>
          <a:prstGeom prst="rect">
            <a:avLst/>
          </a:prstGeom>
          <a:noFill/>
        </p:spPr>
        <p:txBody>
          <a:bodyPr wrap="none" rtlCol="0">
            <a:spAutoFit/>
          </a:bodyPr>
          <a:lstStyle/>
          <a:p>
            <a:r>
              <a:rPr lang="en-US" altLang="zh-CN" sz="2800" b="1" dirty="0" smtClean="0"/>
              <a:t>11</a:t>
            </a:r>
            <a:r>
              <a:rPr lang="zh-CN" altLang="en-US" sz="2800" b="1" dirty="0"/>
              <a:t>盛</a:t>
            </a:r>
            <a:r>
              <a:rPr lang="zh-CN" altLang="en-US" sz="2800" b="1" dirty="0" smtClean="0"/>
              <a:t>水最多</a:t>
            </a:r>
            <a:endParaRPr lang="en-US" altLang="zh-CN" sz="2800" b="1" dirty="0" smtClean="0"/>
          </a:p>
          <a:p>
            <a:r>
              <a:rPr lang="zh-CN" altLang="en-US" sz="2800" b="1" dirty="0" smtClean="0"/>
              <a:t>容器</a:t>
            </a:r>
            <a:endParaRPr lang="zh-CN" altLang="en-US" sz="2800" b="1" dirty="0"/>
          </a:p>
        </p:txBody>
      </p:sp>
    </p:spTree>
    <p:extLst>
      <p:ext uri="{BB962C8B-B14F-4D97-AF65-F5344CB8AC3E}">
        <p14:creationId xmlns:p14="http://schemas.microsoft.com/office/powerpoint/2010/main" val="1553122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32656"/>
            <a:ext cx="1454244" cy="523220"/>
          </a:xfrm>
          <a:prstGeom prst="rect">
            <a:avLst/>
          </a:prstGeom>
          <a:noFill/>
        </p:spPr>
        <p:txBody>
          <a:bodyPr wrap="none" rtlCol="0">
            <a:spAutoFit/>
          </a:bodyPr>
          <a:lstStyle/>
          <a:p>
            <a:r>
              <a:rPr lang="en-US" altLang="zh-CN" sz="2800" b="1" dirty="0" smtClean="0"/>
              <a:t>283</a:t>
            </a:r>
            <a:r>
              <a:rPr lang="zh-CN" altLang="en-US" sz="2800" b="1" dirty="0" smtClean="0"/>
              <a:t>移零</a:t>
            </a:r>
            <a:endParaRPr lang="zh-CN" altLang="en-US" sz="2800" b="1" dirty="0"/>
          </a:p>
        </p:txBody>
      </p:sp>
      <p:sp>
        <p:nvSpPr>
          <p:cNvPr id="6" name="TextBox 5"/>
          <p:cNvSpPr txBox="1"/>
          <p:nvPr/>
        </p:nvSpPr>
        <p:spPr>
          <a:xfrm>
            <a:off x="251520" y="2060848"/>
            <a:ext cx="4667368" cy="4801314"/>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moveZeroes</a:t>
            </a:r>
            <a:r>
              <a:rPr lang="en-US" altLang="zh-CN" dirty="0"/>
              <a:t>(self, </a:t>
            </a:r>
            <a:r>
              <a:rPr lang="en-US" altLang="zh-CN" dirty="0" err="1"/>
              <a:t>nums</a:t>
            </a:r>
            <a:r>
              <a:rPr lang="en-US" altLang="zh-CN" dirty="0"/>
              <a:t>: List[</a:t>
            </a:r>
            <a:r>
              <a:rPr lang="en-US" altLang="zh-CN" dirty="0" err="1"/>
              <a:t>int</a:t>
            </a:r>
            <a:r>
              <a:rPr lang="en-US" altLang="zh-CN" dirty="0"/>
              <a:t>]) -&gt; None:</a:t>
            </a:r>
          </a:p>
          <a:p>
            <a:r>
              <a:rPr lang="en-US" altLang="zh-CN" dirty="0"/>
              <a:t>        </a:t>
            </a:r>
            <a:r>
              <a:rPr lang="en-US" altLang="zh-CN" dirty="0" smtClean="0"/>
              <a:t>n=</a:t>
            </a:r>
            <a:r>
              <a:rPr lang="en-US" altLang="zh-CN" dirty="0" err="1" smtClean="0"/>
              <a:t>len</a:t>
            </a:r>
            <a:r>
              <a:rPr lang="en-US" altLang="zh-CN" dirty="0" smtClean="0"/>
              <a:t>(</a:t>
            </a:r>
            <a:r>
              <a:rPr lang="en-US" altLang="zh-CN" dirty="0" err="1" smtClean="0"/>
              <a:t>nums</a:t>
            </a:r>
            <a:r>
              <a:rPr lang="en-US" altLang="zh-CN" dirty="0" smtClean="0"/>
              <a:t>)</a:t>
            </a:r>
            <a:endParaRPr lang="en-US" altLang="zh-CN" dirty="0"/>
          </a:p>
          <a:p>
            <a:r>
              <a:rPr lang="en-US" altLang="zh-CN" dirty="0"/>
              <a:t>        j=0</a:t>
            </a:r>
          </a:p>
          <a:p>
            <a:r>
              <a:rPr lang="en-US" altLang="zh-CN" dirty="0"/>
              <a:t>        for </a:t>
            </a:r>
            <a:r>
              <a:rPr lang="en-US" altLang="zh-CN" dirty="0" err="1"/>
              <a:t>i</a:t>
            </a:r>
            <a:r>
              <a:rPr lang="en-US" altLang="zh-CN" dirty="0"/>
              <a:t> in </a:t>
            </a:r>
            <a:r>
              <a:rPr lang="en-US" altLang="zh-CN" dirty="0" smtClean="0"/>
              <a:t>range(n):</a:t>
            </a:r>
            <a:endParaRPr lang="en-US" altLang="zh-CN" dirty="0"/>
          </a:p>
          <a:p>
            <a:r>
              <a:rPr lang="en-US" altLang="zh-CN" dirty="0"/>
              <a:t>            if </a:t>
            </a:r>
            <a:r>
              <a:rPr lang="en-US" altLang="zh-CN" dirty="0" err="1"/>
              <a:t>nums</a:t>
            </a:r>
            <a:r>
              <a:rPr lang="en-US" altLang="zh-CN" dirty="0"/>
              <a:t>[</a:t>
            </a:r>
            <a:r>
              <a:rPr lang="en-US" altLang="zh-CN" dirty="0" err="1"/>
              <a:t>i</a:t>
            </a:r>
            <a:r>
              <a:rPr lang="en-US" altLang="zh-CN" dirty="0"/>
              <a:t>]==0</a:t>
            </a:r>
            <a:r>
              <a:rPr lang="en-US" altLang="zh-CN" dirty="0" smtClean="0"/>
              <a:t>:</a:t>
            </a:r>
            <a:endParaRPr lang="en-US" altLang="zh-CN" dirty="0"/>
          </a:p>
          <a:p>
            <a:r>
              <a:rPr lang="en-US" altLang="zh-CN" dirty="0"/>
              <a:t>                </a:t>
            </a:r>
            <a:r>
              <a:rPr lang="en-US" altLang="zh-CN" dirty="0" err="1"/>
              <a:t>nums.append</a:t>
            </a:r>
            <a:r>
              <a:rPr lang="en-US" altLang="zh-CN" dirty="0"/>
              <a:t>(0)</a:t>
            </a:r>
          </a:p>
          <a:p>
            <a:r>
              <a:rPr lang="en-US" altLang="zh-CN" dirty="0"/>
              <a:t>        </a:t>
            </a:r>
            <a:r>
              <a:rPr lang="en-US" altLang="zh-CN" dirty="0" smtClean="0"/>
              <a:t>k=n</a:t>
            </a:r>
            <a:endParaRPr lang="en-US" altLang="zh-CN" dirty="0"/>
          </a:p>
          <a:p>
            <a:r>
              <a:rPr lang="en-US" altLang="zh-CN" dirty="0"/>
              <a:t>        while j&lt;k:</a:t>
            </a:r>
          </a:p>
          <a:p>
            <a:r>
              <a:rPr lang="en-US" altLang="zh-CN" dirty="0"/>
              <a:t>            if </a:t>
            </a:r>
            <a:r>
              <a:rPr lang="en-US" altLang="zh-CN" dirty="0" err="1"/>
              <a:t>nums</a:t>
            </a:r>
            <a:r>
              <a:rPr lang="en-US" altLang="zh-CN" dirty="0"/>
              <a:t>[j]==0:</a:t>
            </a:r>
          </a:p>
          <a:p>
            <a:r>
              <a:rPr lang="en-US" altLang="zh-CN" dirty="0"/>
              <a:t>                </a:t>
            </a:r>
            <a:r>
              <a:rPr lang="en-US" altLang="zh-CN" dirty="0" err="1"/>
              <a:t>nums.pop</a:t>
            </a:r>
            <a:r>
              <a:rPr lang="en-US" altLang="zh-CN" dirty="0"/>
              <a:t>(j)</a:t>
            </a:r>
          </a:p>
          <a:p>
            <a:r>
              <a:rPr lang="en-US" altLang="zh-CN" dirty="0"/>
              <a:t>                k-=1</a:t>
            </a:r>
          </a:p>
          <a:p>
            <a:r>
              <a:rPr lang="en-US" altLang="zh-CN" dirty="0"/>
              <a:t>            else:</a:t>
            </a:r>
          </a:p>
          <a:p>
            <a:r>
              <a:rPr lang="en-US" altLang="zh-CN" dirty="0"/>
              <a:t>                j+=</a:t>
            </a:r>
            <a:r>
              <a:rPr lang="en-US" altLang="zh-CN" dirty="0" smtClean="0"/>
              <a:t>1</a:t>
            </a:r>
          </a:p>
          <a:p>
            <a:endParaRPr lang="en-US" altLang="zh-CN" dirty="0"/>
          </a:p>
          <a:p>
            <a:r>
              <a:rPr lang="en-US" altLang="zh-CN" dirty="0" smtClean="0">
                <a:solidFill>
                  <a:srgbClr val="FF0000"/>
                </a:solidFill>
              </a:rPr>
              <a:t>         if </a:t>
            </a:r>
            <a:r>
              <a:rPr lang="en-US" altLang="zh-CN" dirty="0" err="1" smtClean="0">
                <a:solidFill>
                  <a:srgbClr val="FF0000"/>
                </a:solidFill>
              </a:rPr>
              <a:t>nums</a:t>
            </a:r>
            <a:r>
              <a:rPr lang="en-US" altLang="zh-CN" dirty="0" smtClean="0">
                <a:solidFill>
                  <a:srgbClr val="FF0000"/>
                </a:solidFill>
              </a:rPr>
              <a:t>[</a:t>
            </a:r>
            <a:r>
              <a:rPr lang="en-US" altLang="zh-CN" dirty="0" err="1" smtClean="0">
                <a:solidFill>
                  <a:srgbClr val="FF0000"/>
                </a:solidFill>
              </a:rPr>
              <a:t>i</a:t>
            </a:r>
            <a:r>
              <a:rPr lang="en-US" altLang="zh-CN" dirty="0" smtClean="0">
                <a:solidFill>
                  <a:srgbClr val="FF0000"/>
                </a:solidFill>
              </a:rPr>
              <a:t>]==0:</a:t>
            </a:r>
          </a:p>
          <a:p>
            <a:r>
              <a:rPr lang="en-US" altLang="zh-CN" dirty="0">
                <a:solidFill>
                  <a:srgbClr val="FF0000"/>
                </a:solidFill>
              </a:rPr>
              <a:t> </a:t>
            </a:r>
            <a:r>
              <a:rPr lang="en-US" altLang="zh-CN" dirty="0" smtClean="0">
                <a:solidFill>
                  <a:srgbClr val="FF0000"/>
                </a:solidFill>
              </a:rPr>
              <a:t>             </a:t>
            </a:r>
            <a:r>
              <a:rPr lang="en-US" altLang="zh-CN" dirty="0" err="1" smtClean="0">
                <a:solidFill>
                  <a:srgbClr val="FF0000"/>
                </a:solidFill>
              </a:rPr>
              <a:t>nums.remove</a:t>
            </a:r>
            <a:r>
              <a:rPr lang="en-US" altLang="zh-CN" dirty="0" smtClean="0">
                <a:solidFill>
                  <a:srgbClr val="FF0000"/>
                </a:solidFill>
              </a:rPr>
              <a:t>(0)</a:t>
            </a:r>
            <a:endParaRPr lang="en-US" altLang="zh-CN"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44624"/>
            <a:ext cx="5305425"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915816" y="3068960"/>
            <a:ext cx="6097513" cy="2585323"/>
          </a:xfrm>
          <a:prstGeom prst="rect">
            <a:avLst/>
          </a:prstGeom>
          <a:noFill/>
        </p:spPr>
        <p:txBody>
          <a:bodyPr wrap="square" rtlCol="0">
            <a:spAutoFit/>
          </a:bodyPr>
          <a:lstStyle/>
          <a:p>
            <a:r>
              <a:rPr lang="en-US" altLang="zh-CN" b="1" dirty="0" err="1"/>
              <a:t>list.pop</a:t>
            </a:r>
            <a:r>
              <a:rPr lang="en-US" altLang="zh-CN" b="1" dirty="0"/>
              <a:t>(index)</a:t>
            </a:r>
            <a:r>
              <a:rPr lang="zh-CN" altLang="en-US" dirty="0"/>
              <a:t>：</a:t>
            </a:r>
          </a:p>
          <a:p>
            <a:r>
              <a:rPr lang="zh-CN" altLang="en-US" dirty="0"/>
              <a:t>当</a:t>
            </a:r>
            <a:r>
              <a:rPr lang="en-US" altLang="zh-CN" dirty="0"/>
              <a:t>index = -1</a:t>
            </a:r>
            <a:r>
              <a:rPr lang="zh-CN" altLang="en-US" dirty="0"/>
              <a:t>时，</a:t>
            </a:r>
            <a:r>
              <a:rPr lang="en-US" altLang="zh-CN" dirty="0"/>
              <a:t>pop</a:t>
            </a:r>
            <a:r>
              <a:rPr lang="zh-CN" altLang="en-US" dirty="0"/>
              <a:t>操作类似</a:t>
            </a:r>
            <a:r>
              <a:rPr lang="en-US" altLang="zh-CN" dirty="0"/>
              <a:t>append</a:t>
            </a:r>
            <a:r>
              <a:rPr lang="zh-CN" altLang="en-US" dirty="0"/>
              <a:t>，它只需要考虑</a:t>
            </a:r>
            <a:r>
              <a:rPr lang="en-US" altLang="zh-CN" dirty="0"/>
              <a:t>list</a:t>
            </a:r>
            <a:r>
              <a:rPr lang="zh-CN" altLang="en-US" dirty="0"/>
              <a:t>尾部的元素，因此平均和最坏时间复杂度都是</a:t>
            </a:r>
            <a:r>
              <a:rPr lang="en-US" altLang="zh-CN" dirty="0" smtClean="0"/>
              <a:t>o(1)</a:t>
            </a:r>
            <a:endParaRPr lang="en-US" altLang="zh-CN" dirty="0"/>
          </a:p>
          <a:p>
            <a:r>
              <a:rPr lang="zh-CN" altLang="en-US" dirty="0"/>
              <a:t>当</a:t>
            </a:r>
            <a:r>
              <a:rPr lang="en-US" altLang="zh-CN" dirty="0"/>
              <a:t>index</a:t>
            </a:r>
            <a:r>
              <a:rPr lang="zh-CN" altLang="en-US" dirty="0"/>
              <a:t>位于</a:t>
            </a:r>
            <a:r>
              <a:rPr lang="en-US" altLang="zh-CN" dirty="0"/>
              <a:t>[0,len(l)][0, </a:t>
            </a:r>
            <a:r>
              <a:rPr lang="en-US" altLang="zh-CN" dirty="0" err="1"/>
              <a:t>len</a:t>
            </a:r>
            <a:r>
              <a:rPr lang="en-US" altLang="zh-CN" dirty="0"/>
              <a:t>(l)][0,</a:t>
            </a:r>
            <a:r>
              <a:rPr lang="en-US" altLang="zh-CN" i="1" dirty="0"/>
              <a:t>len</a:t>
            </a:r>
            <a:r>
              <a:rPr lang="en-US" altLang="zh-CN" dirty="0"/>
              <a:t>(</a:t>
            </a:r>
            <a:r>
              <a:rPr lang="en-US" altLang="zh-CN" i="1" dirty="0"/>
              <a:t>l</a:t>
            </a:r>
            <a:r>
              <a:rPr lang="en-US" altLang="zh-CN" dirty="0"/>
              <a:t>)]</a:t>
            </a:r>
            <a:r>
              <a:rPr lang="zh-CN" altLang="en-US" dirty="0"/>
              <a:t>之内时，</a:t>
            </a:r>
            <a:r>
              <a:rPr lang="en-US" altLang="zh-CN" dirty="0"/>
              <a:t>pop</a:t>
            </a:r>
            <a:r>
              <a:rPr lang="zh-CN" altLang="en-US" dirty="0"/>
              <a:t>操作需要找到弹出元素的索引，因此平均和最坏时间复杂度都是</a:t>
            </a:r>
            <a:r>
              <a:rPr lang="en-US" altLang="zh-CN" dirty="0" smtClean="0"/>
              <a:t>o(k)</a:t>
            </a:r>
          </a:p>
          <a:p>
            <a:endParaRPr lang="en-US" altLang="zh-CN" dirty="0"/>
          </a:p>
          <a:p>
            <a:r>
              <a:rPr lang="en-US" altLang="zh-CN" b="1" dirty="0" err="1"/>
              <a:t>ist.remove</a:t>
            </a:r>
            <a:r>
              <a:rPr lang="en-US" altLang="zh-CN" b="1" dirty="0"/>
              <a:t>(</a:t>
            </a:r>
            <a:r>
              <a:rPr lang="en-US" altLang="zh-CN" b="1" dirty="0" err="1"/>
              <a:t>obj</a:t>
            </a:r>
            <a:r>
              <a:rPr lang="en-US" altLang="zh-CN" b="1" dirty="0"/>
              <a:t>)</a:t>
            </a:r>
            <a:r>
              <a:rPr lang="zh-CN" altLang="en-US" dirty="0"/>
              <a:t>：移除指定的元素需要遍历整个</a:t>
            </a:r>
            <a:r>
              <a:rPr lang="en-US" altLang="zh-CN" dirty="0"/>
              <a:t>list</a:t>
            </a:r>
            <a:r>
              <a:rPr lang="zh-CN" altLang="en-US" dirty="0"/>
              <a:t>，因此平均和最坏时间复杂度都是</a:t>
            </a:r>
            <a:r>
              <a:rPr lang="en-US" altLang="zh-CN" dirty="0" smtClean="0"/>
              <a:t>O(n)</a:t>
            </a:r>
            <a:endParaRPr lang="en-US" altLang="zh-CN" dirty="0"/>
          </a:p>
          <a:p>
            <a:endParaRPr lang="zh-CN" altLang="en-US" dirty="0"/>
          </a:p>
        </p:txBody>
      </p:sp>
    </p:spTree>
    <p:extLst>
      <p:ext uri="{BB962C8B-B14F-4D97-AF65-F5344CB8AC3E}">
        <p14:creationId xmlns:p14="http://schemas.microsoft.com/office/powerpoint/2010/main" val="2808568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332656"/>
            <a:ext cx="1454244" cy="523220"/>
          </a:xfrm>
          <a:prstGeom prst="rect">
            <a:avLst/>
          </a:prstGeom>
          <a:noFill/>
        </p:spPr>
        <p:txBody>
          <a:bodyPr wrap="none" rtlCol="0">
            <a:spAutoFit/>
          </a:bodyPr>
          <a:lstStyle/>
          <a:p>
            <a:r>
              <a:rPr lang="en-US" altLang="zh-CN" sz="2800" b="1" dirty="0" smtClean="0"/>
              <a:t>283</a:t>
            </a:r>
            <a:r>
              <a:rPr lang="zh-CN" altLang="en-US" sz="2800" b="1" dirty="0" smtClean="0"/>
              <a:t>移零</a:t>
            </a:r>
            <a:endParaRPr lang="zh-CN" altLang="en-US" sz="2800" b="1" dirty="0"/>
          </a:p>
        </p:txBody>
      </p:sp>
      <p:sp>
        <p:nvSpPr>
          <p:cNvPr id="3" name="TextBox 2"/>
          <p:cNvSpPr txBox="1"/>
          <p:nvPr/>
        </p:nvSpPr>
        <p:spPr>
          <a:xfrm>
            <a:off x="755576" y="1052736"/>
            <a:ext cx="3046603" cy="2862322"/>
          </a:xfrm>
          <a:prstGeom prst="rect">
            <a:avLst/>
          </a:prstGeom>
          <a:noFill/>
        </p:spPr>
        <p:txBody>
          <a:bodyPr wrap="none" rtlCol="0">
            <a:spAutoFit/>
          </a:bodyPr>
          <a:lstStyle/>
          <a:p>
            <a:r>
              <a:rPr lang="en-US" altLang="zh-CN" dirty="0"/>
              <a:t>class Solution(object):</a:t>
            </a:r>
          </a:p>
          <a:p>
            <a:r>
              <a:rPr lang="en-US" altLang="zh-CN" dirty="0"/>
              <a:t>    </a:t>
            </a:r>
            <a:r>
              <a:rPr lang="en-US" altLang="zh-CN" dirty="0" err="1"/>
              <a:t>def</a:t>
            </a:r>
            <a:r>
              <a:rPr lang="en-US" altLang="zh-CN" dirty="0"/>
              <a:t> </a:t>
            </a:r>
            <a:r>
              <a:rPr lang="en-US" altLang="zh-CN" dirty="0" err="1"/>
              <a:t>moveZeroes</a:t>
            </a:r>
            <a:r>
              <a:rPr lang="en-US" altLang="zh-CN" dirty="0"/>
              <a:t>(self, </a:t>
            </a:r>
            <a:r>
              <a:rPr lang="en-US" altLang="zh-CN" dirty="0" err="1"/>
              <a:t>nums</a:t>
            </a:r>
            <a:r>
              <a:rPr lang="en-US" altLang="zh-CN" dirty="0"/>
              <a:t>):</a:t>
            </a:r>
          </a:p>
          <a:p>
            <a:r>
              <a:rPr lang="en-US" altLang="zh-CN" dirty="0"/>
              <a:t>        j=0</a:t>
            </a:r>
          </a:p>
          <a:p>
            <a:r>
              <a:rPr lang="en-US" altLang="zh-CN" dirty="0"/>
              <a:t>        for </a:t>
            </a:r>
            <a:r>
              <a:rPr lang="en-US" altLang="zh-CN" dirty="0" err="1"/>
              <a:t>i</a:t>
            </a:r>
            <a:r>
              <a:rPr lang="en-US" altLang="zh-CN" dirty="0"/>
              <a:t> in range(</a:t>
            </a:r>
            <a:r>
              <a:rPr lang="en-US" altLang="zh-CN" dirty="0" err="1"/>
              <a:t>len</a:t>
            </a:r>
            <a:r>
              <a:rPr lang="en-US" altLang="zh-CN" dirty="0"/>
              <a:t>(</a:t>
            </a:r>
            <a:r>
              <a:rPr lang="en-US" altLang="zh-CN" dirty="0" err="1"/>
              <a:t>nums</a:t>
            </a:r>
            <a:r>
              <a:rPr lang="en-US" altLang="zh-CN" dirty="0"/>
              <a:t>)):</a:t>
            </a:r>
          </a:p>
          <a:p>
            <a:r>
              <a:rPr lang="en-US" altLang="zh-CN" dirty="0"/>
              <a:t>            if </a:t>
            </a:r>
            <a:r>
              <a:rPr lang="en-US" altLang="zh-CN" dirty="0" err="1"/>
              <a:t>nums</a:t>
            </a:r>
            <a:r>
              <a:rPr lang="en-US" altLang="zh-CN" dirty="0"/>
              <a:t>[</a:t>
            </a:r>
            <a:r>
              <a:rPr lang="en-US" altLang="zh-CN" dirty="0" err="1"/>
              <a:t>i</a:t>
            </a:r>
            <a:r>
              <a:rPr lang="en-US" altLang="zh-CN" dirty="0"/>
              <a:t>]!=0:</a:t>
            </a:r>
          </a:p>
          <a:p>
            <a:r>
              <a:rPr lang="en-US" altLang="zh-CN" dirty="0"/>
              <a:t>                </a:t>
            </a:r>
            <a:r>
              <a:rPr lang="en-US" altLang="zh-CN" dirty="0" err="1"/>
              <a:t>nums</a:t>
            </a:r>
            <a:r>
              <a:rPr lang="en-US" altLang="zh-CN" dirty="0"/>
              <a:t>[j]=</a:t>
            </a:r>
            <a:r>
              <a:rPr lang="en-US" altLang="zh-CN" dirty="0" err="1"/>
              <a:t>nums</a:t>
            </a:r>
            <a:r>
              <a:rPr lang="en-US" altLang="zh-CN" dirty="0"/>
              <a:t>[</a:t>
            </a:r>
            <a:r>
              <a:rPr lang="en-US" altLang="zh-CN" dirty="0" err="1"/>
              <a:t>i</a:t>
            </a:r>
            <a:r>
              <a:rPr lang="en-US" altLang="zh-CN" dirty="0"/>
              <a:t>]</a:t>
            </a:r>
          </a:p>
          <a:p>
            <a:r>
              <a:rPr lang="en-US" altLang="zh-CN" dirty="0"/>
              <a:t>                if </a:t>
            </a:r>
            <a:r>
              <a:rPr lang="en-US" altLang="zh-CN" dirty="0" err="1"/>
              <a:t>i</a:t>
            </a:r>
            <a:r>
              <a:rPr lang="en-US" altLang="zh-CN" dirty="0"/>
              <a:t>!=j:</a:t>
            </a:r>
          </a:p>
          <a:p>
            <a:r>
              <a:rPr lang="en-US" altLang="zh-CN" dirty="0"/>
              <a:t>                    </a:t>
            </a:r>
            <a:r>
              <a:rPr lang="en-US" altLang="zh-CN" dirty="0" err="1"/>
              <a:t>nums</a:t>
            </a:r>
            <a:r>
              <a:rPr lang="en-US" altLang="zh-CN" dirty="0"/>
              <a:t>[</a:t>
            </a:r>
            <a:r>
              <a:rPr lang="en-US" altLang="zh-CN" dirty="0" err="1"/>
              <a:t>i</a:t>
            </a:r>
            <a:r>
              <a:rPr lang="en-US" altLang="zh-CN" dirty="0"/>
              <a:t>]=0</a:t>
            </a:r>
          </a:p>
          <a:p>
            <a:r>
              <a:rPr lang="en-US" altLang="zh-CN" dirty="0"/>
              <a:t>                j+=1</a:t>
            </a:r>
          </a:p>
          <a:p>
            <a:endParaRPr lang="zh-CN" altLang="en-US" dirty="0"/>
          </a:p>
        </p:txBody>
      </p:sp>
      <p:sp>
        <p:nvSpPr>
          <p:cNvPr id="4" name="TextBox 3"/>
          <p:cNvSpPr txBox="1"/>
          <p:nvPr/>
        </p:nvSpPr>
        <p:spPr>
          <a:xfrm>
            <a:off x="577460" y="4431928"/>
            <a:ext cx="3046603" cy="2031325"/>
          </a:xfrm>
          <a:prstGeom prst="rect">
            <a:avLst/>
          </a:prstGeom>
          <a:noFill/>
        </p:spPr>
        <p:txBody>
          <a:bodyPr wrap="none" rtlCol="0">
            <a:spAutoFit/>
          </a:bodyPr>
          <a:lstStyle/>
          <a:p>
            <a:r>
              <a:rPr lang="en-US" altLang="zh-CN" dirty="0"/>
              <a:t>class Solution(object):</a:t>
            </a:r>
          </a:p>
          <a:p>
            <a:r>
              <a:rPr lang="en-US" altLang="zh-CN" dirty="0"/>
              <a:t>    </a:t>
            </a:r>
            <a:r>
              <a:rPr lang="en-US" altLang="zh-CN" dirty="0" err="1"/>
              <a:t>def</a:t>
            </a:r>
            <a:r>
              <a:rPr lang="en-US" altLang="zh-CN" dirty="0"/>
              <a:t> </a:t>
            </a:r>
            <a:r>
              <a:rPr lang="en-US" altLang="zh-CN" dirty="0" err="1"/>
              <a:t>moveZeroes</a:t>
            </a:r>
            <a:r>
              <a:rPr lang="en-US" altLang="zh-CN" dirty="0"/>
              <a:t>(self, </a:t>
            </a:r>
            <a:r>
              <a:rPr lang="en-US" altLang="zh-CN" dirty="0" err="1"/>
              <a:t>nums</a:t>
            </a:r>
            <a:r>
              <a:rPr lang="en-US" altLang="zh-CN" dirty="0"/>
              <a:t>):</a:t>
            </a:r>
          </a:p>
          <a:p>
            <a:r>
              <a:rPr lang="en-US" altLang="zh-CN" dirty="0"/>
              <a:t>        for </a:t>
            </a:r>
            <a:r>
              <a:rPr lang="en-US" altLang="zh-CN" dirty="0" err="1"/>
              <a:t>i</a:t>
            </a:r>
            <a:r>
              <a:rPr lang="en-US" altLang="zh-CN" dirty="0"/>
              <a:t> in </a:t>
            </a:r>
            <a:r>
              <a:rPr lang="en-US" altLang="zh-CN" dirty="0" err="1"/>
              <a:t>nums</a:t>
            </a:r>
            <a:r>
              <a:rPr lang="en-US" altLang="zh-CN" dirty="0"/>
              <a:t>[:]:</a:t>
            </a:r>
          </a:p>
          <a:p>
            <a:r>
              <a:rPr lang="en-US" altLang="zh-CN" dirty="0"/>
              <a:t>            if </a:t>
            </a:r>
            <a:r>
              <a:rPr lang="en-US" altLang="zh-CN" dirty="0" err="1"/>
              <a:t>i</a:t>
            </a:r>
            <a:r>
              <a:rPr lang="en-US" altLang="zh-CN" dirty="0"/>
              <a:t>==0:</a:t>
            </a:r>
          </a:p>
          <a:p>
            <a:r>
              <a:rPr lang="en-US" altLang="zh-CN" dirty="0"/>
              <a:t>                </a:t>
            </a:r>
            <a:r>
              <a:rPr lang="en-US" altLang="zh-CN" dirty="0" err="1"/>
              <a:t>nums.append</a:t>
            </a:r>
            <a:r>
              <a:rPr lang="en-US" altLang="zh-CN" dirty="0"/>
              <a:t>(0)</a:t>
            </a:r>
          </a:p>
          <a:p>
            <a:r>
              <a:rPr lang="en-US" altLang="zh-CN" dirty="0"/>
              <a:t>                </a:t>
            </a:r>
            <a:r>
              <a:rPr lang="en-US" altLang="zh-CN" dirty="0" err="1"/>
              <a:t>nums.remove</a:t>
            </a:r>
            <a:r>
              <a:rPr lang="en-US" altLang="zh-CN" dirty="0"/>
              <a:t>(0)</a:t>
            </a:r>
          </a:p>
          <a:p>
            <a:endParaRPr lang="zh-CN" altLang="en-US" dirty="0"/>
          </a:p>
        </p:txBody>
      </p:sp>
      <p:sp>
        <p:nvSpPr>
          <p:cNvPr id="5" name="TextBox 4"/>
          <p:cNvSpPr txBox="1"/>
          <p:nvPr/>
        </p:nvSpPr>
        <p:spPr>
          <a:xfrm>
            <a:off x="3419872" y="5301208"/>
            <a:ext cx="4685898" cy="523220"/>
          </a:xfrm>
          <a:prstGeom prst="rect">
            <a:avLst/>
          </a:prstGeom>
          <a:noFill/>
        </p:spPr>
        <p:txBody>
          <a:bodyPr wrap="none" rtlCol="0">
            <a:spAutoFit/>
          </a:bodyPr>
          <a:lstStyle/>
          <a:p>
            <a:r>
              <a:rPr lang="zh-CN" altLang="en-US" sz="2800" dirty="0" smtClean="0">
                <a:solidFill>
                  <a:srgbClr val="FF0000"/>
                </a:solidFill>
              </a:rPr>
              <a:t>时间复杂度高，最差情况</a:t>
            </a:r>
            <a:r>
              <a:rPr lang="en-US" altLang="zh-CN" sz="2800" dirty="0" smtClean="0">
                <a:solidFill>
                  <a:srgbClr val="FF0000"/>
                </a:solidFill>
              </a:rPr>
              <a:t>n^2</a:t>
            </a:r>
            <a:endParaRPr lang="zh-CN" altLang="en-US" sz="2800" dirty="0">
              <a:solidFill>
                <a:srgbClr val="FF0000"/>
              </a:solidFill>
            </a:endParaRPr>
          </a:p>
        </p:txBody>
      </p:sp>
    </p:spTree>
    <p:extLst>
      <p:ext uri="{BB962C8B-B14F-4D97-AF65-F5344CB8AC3E}">
        <p14:creationId xmlns:p14="http://schemas.microsoft.com/office/powerpoint/2010/main" val="217933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04664"/>
            <a:ext cx="7604005" cy="2585323"/>
          </a:xfrm>
          <a:prstGeom prst="rect">
            <a:avLst/>
          </a:prstGeom>
          <a:noFill/>
        </p:spPr>
        <p:txBody>
          <a:bodyPr wrap="none" rtlCol="0">
            <a:spAutoFit/>
          </a:bodyPr>
          <a:lstStyle/>
          <a:p>
            <a:pPr marL="285750" indent="-285750">
              <a:buFont typeface="Arial" panose="020B0604020202020204" pitchFamily="34" charset="0"/>
              <a:buChar char="•"/>
            </a:pPr>
            <a:r>
              <a:rPr lang="zh-CN" altLang="en-US" b="1" dirty="0" smtClean="0"/>
              <a:t>删除</a:t>
            </a:r>
            <a:r>
              <a:rPr lang="en-US" altLang="zh-CN" b="1" dirty="0"/>
              <a:t>list </a:t>
            </a:r>
            <a:r>
              <a:rPr lang="zh-CN" altLang="en-US" b="1" dirty="0"/>
              <a:t>中的元素</a:t>
            </a:r>
          </a:p>
          <a:p>
            <a:r>
              <a:rPr lang="en-US" altLang="zh-CN" dirty="0" err="1"/>
              <a:t>list.pop</a:t>
            </a:r>
            <a:r>
              <a:rPr lang="en-US" altLang="zh-CN" dirty="0"/>
              <a:t>() </a:t>
            </a:r>
            <a:r>
              <a:rPr lang="zh-CN" altLang="en-US" dirty="0"/>
              <a:t>删最后一个元素</a:t>
            </a:r>
          </a:p>
          <a:p>
            <a:r>
              <a:rPr lang="en-US" altLang="zh-CN" dirty="0" err="1"/>
              <a:t>list.pop</a:t>
            </a:r>
            <a:r>
              <a:rPr lang="en-US" altLang="zh-CN" dirty="0"/>
              <a:t>(n)</a:t>
            </a:r>
            <a:r>
              <a:rPr lang="zh-CN" altLang="en-US" dirty="0"/>
              <a:t>指定下标，删除指定的元素，如果删除一个不存在的元素会报错</a:t>
            </a:r>
          </a:p>
          <a:p>
            <a:r>
              <a:rPr lang="en-US" altLang="zh-CN" dirty="0" err="1">
                <a:solidFill>
                  <a:srgbClr val="FF0000"/>
                </a:solidFill>
              </a:rPr>
              <a:t>list.remove</a:t>
            </a:r>
            <a:r>
              <a:rPr lang="en-US" altLang="zh-CN" dirty="0">
                <a:solidFill>
                  <a:srgbClr val="FF0000"/>
                </a:solidFill>
              </a:rPr>
              <a:t>(xx) </a:t>
            </a:r>
            <a:r>
              <a:rPr lang="zh-CN" altLang="en-US" dirty="0"/>
              <a:t>删除</a:t>
            </a:r>
            <a:r>
              <a:rPr lang="en-US" altLang="zh-CN" dirty="0"/>
              <a:t>list </a:t>
            </a:r>
            <a:r>
              <a:rPr lang="zh-CN" altLang="en-US" dirty="0"/>
              <a:t>里面的一个元素，</a:t>
            </a:r>
            <a:r>
              <a:rPr lang="zh-CN" altLang="en-US" dirty="0">
                <a:solidFill>
                  <a:srgbClr val="FF0000"/>
                </a:solidFill>
              </a:rPr>
              <a:t>有多个相同的元素，删除第一个</a:t>
            </a:r>
            <a:r>
              <a:rPr lang="zh-CN" altLang="en-US" dirty="0"/>
              <a:t> </a:t>
            </a:r>
          </a:p>
          <a:p>
            <a:r>
              <a:rPr lang="en-US" altLang="zh-CN" dirty="0"/>
              <a:t>print(</a:t>
            </a:r>
            <a:r>
              <a:rPr lang="en-US" altLang="zh-CN" dirty="0" err="1"/>
              <a:t>list.pop</a:t>
            </a:r>
            <a:r>
              <a:rPr lang="en-US" altLang="zh-CN" dirty="0"/>
              <a:t>()) </a:t>
            </a:r>
            <a:r>
              <a:rPr lang="zh-CN" altLang="en-US" dirty="0"/>
              <a:t>有返回值</a:t>
            </a:r>
          </a:p>
          <a:p>
            <a:r>
              <a:rPr lang="en-US" altLang="zh-CN" dirty="0"/>
              <a:t>print(</a:t>
            </a:r>
            <a:r>
              <a:rPr lang="en-US" altLang="zh-CN" dirty="0" err="1"/>
              <a:t>list.remove</a:t>
            </a:r>
            <a:r>
              <a:rPr lang="en-US" altLang="zh-CN" dirty="0"/>
              <a:t>()) </a:t>
            </a:r>
            <a:r>
              <a:rPr lang="zh-CN" altLang="en-US" dirty="0"/>
              <a:t>无返回值</a:t>
            </a:r>
          </a:p>
          <a:p>
            <a:r>
              <a:rPr lang="en-US" altLang="zh-CN" dirty="0"/>
              <a:t>del  list[n] </a:t>
            </a:r>
            <a:r>
              <a:rPr lang="zh-CN" altLang="en-US" dirty="0"/>
              <a:t>删除指定下标对应的元素 </a:t>
            </a:r>
          </a:p>
          <a:p>
            <a:r>
              <a:rPr lang="en-US" altLang="zh-CN" dirty="0"/>
              <a:t>del list </a:t>
            </a:r>
            <a:r>
              <a:rPr lang="zh-CN" altLang="en-US" dirty="0"/>
              <a:t>删除整个列表， </a:t>
            </a:r>
            <a:r>
              <a:rPr lang="en-US" altLang="zh-CN" dirty="0"/>
              <a:t>list</a:t>
            </a:r>
            <a:r>
              <a:rPr lang="zh-CN" altLang="en-US" dirty="0"/>
              <a:t>删除后无法访问</a:t>
            </a:r>
          </a:p>
          <a:p>
            <a:endParaRPr lang="zh-CN" altLang="en-US" dirty="0"/>
          </a:p>
        </p:txBody>
      </p:sp>
      <p:sp>
        <p:nvSpPr>
          <p:cNvPr id="3" name="TextBox 2"/>
          <p:cNvSpPr txBox="1"/>
          <p:nvPr/>
        </p:nvSpPr>
        <p:spPr>
          <a:xfrm>
            <a:off x="611560" y="3140968"/>
            <a:ext cx="5100179" cy="1477328"/>
          </a:xfrm>
          <a:prstGeom prst="rect">
            <a:avLst/>
          </a:prstGeom>
          <a:noFill/>
        </p:spPr>
        <p:txBody>
          <a:bodyPr wrap="none" rtlCol="0">
            <a:spAutoFit/>
          </a:bodyPr>
          <a:lstStyle/>
          <a:p>
            <a:pPr marL="285750" indent="-285750">
              <a:buFont typeface="Arial" panose="020B0604020202020204" pitchFamily="34" charset="0"/>
              <a:buChar char="•"/>
            </a:pPr>
            <a:r>
              <a:rPr lang="zh-CN" altLang="en-US" b="1" dirty="0" smtClean="0"/>
              <a:t>排序</a:t>
            </a:r>
            <a:r>
              <a:rPr lang="zh-CN" altLang="en-US" b="1" dirty="0"/>
              <a:t>和反转</a:t>
            </a:r>
          </a:p>
          <a:p>
            <a:r>
              <a:rPr lang="en-US" altLang="zh-CN" dirty="0" err="1">
                <a:solidFill>
                  <a:srgbClr val="FF0000"/>
                </a:solidFill>
              </a:rPr>
              <a:t>list.reverse</a:t>
            </a:r>
            <a:r>
              <a:rPr lang="en-US" altLang="zh-CN" dirty="0">
                <a:solidFill>
                  <a:srgbClr val="FF0000"/>
                </a:solidFill>
              </a:rPr>
              <a:t>()</a:t>
            </a:r>
            <a:r>
              <a:rPr lang="zh-CN" altLang="en-US" dirty="0">
                <a:solidFill>
                  <a:srgbClr val="FF0000"/>
                </a:solidFill>
              </a:rPr>
              <a:t>将列表反转</a:t>
            </a:r>
          </a:p>
          <a:p>
            <a:r>
              <a:rPr lang="en-US" altLang="zh-CN" dirty="0" err="1">
                <a:solidFill>
                  <a:srgbClr val="FF0000"/>
                </a:solidFill>
              </a:rPr>
              <a:t>list.sort</a:t>
            </a:r>
            <a:r>
              <a:rPr lang="en-US" altLang="zh-CN" dirty="0">
                <a:solidFill>
                  <a:srgbClr val="FF0000"/>
                </a:solidFill>
              </a:rPr>
              <a:t>()</a:t>
            </a:r>
            <a:r>
              <a:rPr lang="zh-CN" altLang="en-US" dirty="0"/>
              <a:t>排序，默认升序</a:t>
            </a:r>
          </a:p>
          <a:p>
            <a:r>
              <a:rPr lang="en-US" altLang="zh-CN" dirty="0" err="1"/>
              <a:t>list.sort</a:t>
            </a:r>
            <a:r>
              <a:rPr lang="en-US" altLang="zh-CN" dirty="0"/>
              <a:t>(reverse=True) </a:t>
            </a:r>
            <a:r>
              <a:rPr lang="zh-CN" altLang="en-US" dirty="0"/>
              <a:t>降序排列</a:t>
            </a:r>
          </a:p>
          <a:p>
            <a:r>
              <a:rPr lang="en-US" altLang="zh-CN" dirty="0" smtClean="0">
                <a:solidFill>
                  <a:srgbClr val="FF0000"/>
                </a:solidFill>
              </a:rPr>
              <a:t>Sorted()</a:t>
            </a:r>
            <a:r>
              <a:rPr lang="zh-CN" altLang="en-US" dirty="0" smtClean="0">
                <a:solidFill>
                  <a:srgbClr val="FF0000"/>
                </a:solidFill>
              </a:rPr>
              <a:t>对原列表排序，生成新列表，原列表不变</a:t>
            </a:r>
            <a:endParaRPr lang="zh-CN" altLang="en-US" dirty="0">
              <a:solidFill>
                <a:srgbClr val="FF0000"/>
              </a:solidFill>
            </a:endParaRPr>
          </a:p>
        </p:txBody>
      </p:sp>
      <p:sp>
        <p:nvSpPr>
          <p:cNvPr id="4" name="TextBox 3"/>
          <p:cNvSpPr txBox="1"/>
          <p:nvPr/>
        </p:nvSpPr>
        <p:spPr>
          <a:xfrm>
            <a:off x="583095" y="4906328"/>
            <a:ext cx="4618829" cy="1754326"/>
          </a:xfrm>
          <a:prstGeom prst="rect">
            <a:avLst/>
          </a:prstGeom>
          <a:noFill/>
        </p:spPr>
        <p:txBody>
          <a:bodyPr wrap="none" rtlCol="0">
            <a:spAutoFit/>
          </a:bodyPr>
          <a:lstStyle/>
          <a:p>
            <a:pPr marL="285750" indent="-285750">
              <a:buFont typeface="Arial" panose="020B0604020202020204" pitchFamily="34" charset="0"/>
              <a:buChar char="•"/>
            </a:pPr>
            <a:r>
              <a:rPr lang="zh-CN" altLang="en-US" b="1" dirty="0" smtClean="0"/>
              <a:t>列表</a:t>
            </a:r>
            <a:r>
              <a:rPr lang="zh-CN" altLang="en-US" b="1" dirty="0"/>
              <a:t>操作的函数</a:t>
            </a:r>
          </a:p>
          <a:p>
            <a:r>
              <a:rPr lang="en-US" altLang="zh-CN" dirty="0"/>
              <a:t>1</a:t>
            </a:r>
            <a:r>
              <a:rPr lang="zh-CN" altLang="en-US" dirty="0"/>
              <a:t>、</a:t>
            </a:r>
            <a:r>
              <a:rPr lang="en-US" altLang="zh-CN" dirty="0" err="1"/>
              <a:t>len</a:t>
            </a:r>
            <a:r>
              <a:rPr lang="en-US" altLang="zh-CN" dirty="0"/>
              <a:t>(list)</a:t>
            </a:r>
            <a:r>
              <a:rPr lang="zh-CN" altLang="en-US" dirty="0"/>
              <a:t>：列表元素个数 </a:t>
            </a:r>
            <a:br>
              <a:rPr lang="zh-CN" altLang="en-US" dirty="0"/>
            </a:br>
            <a:r>
              <a:rPr lang="en-US" altLang="zh-CN" dirty="0"/>
              <a:t>2</a:t>
            </a:r>
            <a:r>
              <a:rPr lang="zh-CN" altLang="en-US" dirty="0"/>
              <a:t>、</a:t>
            </a:r>
            <a:r>
              <a:rPr lang="en-US" altLang="zh-CN" dirty="0"/>
              <a:t>max(list)</a:t>
            </a:r>
            <a:r>
              <a:rPr lang="zh-CN" altLang="en-US" dirty="0"/>
              <a:t>：返回列表元素最大值 </a:t>
            </a:r>
            <a:br>
              <a:rPr lang="zh-CN" altLang="en-US" dirty="0"/>
            </a:br>
            <a:r>
              <a:rPr lang="en-US" altLang="zh-CN" dirty="0"/>
              <a:t>3</a:t>
            </a:r>
            <a:r>
              <a:rPr lang="zh-CN" altLang="en-US" dirty="0"/>
              <a:t>、</a:t>
            </a:r>
            <a:r>
              <a:rPr lang="en-US" altLang="zh-CN" dirty="0"/>
              <a:t>min(list)</a:t>
            </a:r>
            <a:r>
              <a:rPr lang="zh-CN" altLang="en-US" dirty="0"/>
              <a:t>：返回列表元素最小值 </a:t>
            </a:r>
            <a:br>
              <a:rPr lang="zh-CN" altLang="en-US" dirty="0"/>
            </a:br>
            <a:r>
              <a:rPr lang="en-US" altLang="zh-CN" dirty="0"/>
              <a:t>4</a:t>
            </a:r>
            <a:r>
              <a:rPr lang="zh-CN" altLang="en-US" dirty="0"/>
              <a:t>、</a:t>
            </a:r>
            <a:r>
              <a:rPr lang="en-US" altLang="zh-CN" dirty="0"/>
              <a:t>list(</a:t>
            </a:r>
            <a:r>
              <a:rPr lang="en-US" altLang="zh-CN" dirty="0" err="1"/>
              <a:t>seq</a:t>
            </a:r>
            <a:r>
              <a:rPr lang="en-US" altLang="zh-CN" dirty="0"/>
              <a:t>)</a:t>
            </a:r>
            <a:r>
              <a:rPr lang="zh-CN" altLang="en-US" dirty="0"/>
              <a:t>：将元组转换为列表</a:t>
            </a:r>
          </a:p>
          <a:p>
            <a:r>
              <a:rPr lang="en-US" altLang="zh-CN" dirty="0"/>
              <a:t>5</a:t>
            </a:r>
            <a:r>
              <a:rPr lang="zh-CN" altLang="en-US" dirty="0"/>
              <a:t>、</a:t>
            </a:r>
            <a:r>
              <a:rPr lang="en-US" altLang="zh-CN" dirty="0"/>
              <a:t>enumerate </a:t>
            </a:r>
            <a:r>
              <a:rPr lang="zh-CN" altLang="en-US" dirty="0"/>
              <a:t>用法（打印元素对应的下标</a:t>
            </a:r>
            <a:r>
              <a:rPr lang="zh-CN" altLang="en-US" dirty="0" smtClean="0"/>
              <a:t>）</a:t>
            </a:r>
            <a:endParaRPr lang="zh-CN" altLang="en-US" dirty="0"/>
          </a:p>
        </p:txBody>
      </p:sp>
      <p:sp>
        <p:nvSpPr>
          <p:cNvPr id="5" name="TextBox 4"/>
          <p:cNvSpPr txBox="1"/>
          <p:nvPr/>
        </p:nvSpPr>
        <p:spPr>
          <a:xfrm>
            <a:off x="3379820" y="3714463"/>
            <a:ext cx="1569660" cy="369332"/>
          </a:xfrm>
          <a:prstGeom prst="rect">
            <a:avLst/>
          </a:prstGeom>
          <a:noFill/>
        </p:spPr>
        <p:txBody>
          <a:bodyPr wrap="none" rtlCol="0">
            <a:spAutoFit/>
          </a:bodyPr>
          <a:lstStyle/>
          <a:p>
            <a:r>
              <a:rPr lang="zh-CN" altLang="en-US" dirty="0" smtClean="0">
                <a:solidFill>
                  <a:srgbClr val="FF0000"/>
                </a:solidFill>
              </a:rPr>
              <a:t>原字符串排序</a:t>
            </a:r>
            <a:endParaRPr lang="zh-CN" altLang="en-US" dirty="0">
              <a:solidFill>
                <a:srgbClr val="FF0000"/>
              </a:solidFill>
            </a:endParaRPr>
          </a:p>
        </p:txBody>
      </p:sp>
      <p:cxnSp>
        <p:nvCxnSpPr>
          <p:cNvPr id="7" name="直接箭头连接符 6"/>
          <p:cNvCxnSpPr/>
          <p:nvPr/>
        </p:nvCxnSpPr>
        <p:spPr>
          <a:xfrm flipH="1">
            <a:off x="3347864" y="2911691"/>
            <a:ext cx="2520280" cy="80534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784" y="1663916"/>
            <a:ext cx="2016224" cy="2130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198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332656"/>
            <a:ext cx="1632178" cy="523220"/>
          </a:xfrm>
          <a:prstGeom prst="rect">
            <a:avLst/>
          </a:prstGeom>
          <a:noFill/>
        </p:spPr>
        <p:txBody>
          <a:bodyPr wrap="none" rtlCol="0">
            <a:spAutoFit/>
          </a:bodyPr>
          <a:lstStyle/>
          <a:p>
            <a:r>
              <a:rPr lang="en-US" altLang="zh-CN" sz="2800" b="1" dirty="0" smtClean="0"/>
              <a:t>70</a:t>
            </a:r>
            <a:r>
              <a:rPr lang="zh-CN" altLang="en-US" sz="2800" b="1" dirty="0" smtClean="0"/>
              <a:t>爬楼梯</a:t>
            </a:r>
            <a:endParaRPr lang="zh-CN" altLang="en-US" sz="28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88640"/>
            <a:ext cx="5400600" cy="2081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1560" y="2270121"/>
            <a:ext cx="5260992" cy="2031325"/>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climbStairs</a:t>
            </a:r>
            <a:r>
              <a:rPr lang="en-US" altLang="zh-CN" dirty="0"/>
              <a:t>(self, n: </a:t>
            </a:r>
            <a:r>
              <a:rPr lang="en-US" altLang="zh-CN" dirty="0" err="1"/>
              <a:t>int</a:t>
            </a:r>
            <a:r>
              <a:rPr lang="en-US" altLang="zh-CN" dirty="0"/>
              <a:t>) -&gt; </a:t>
            </a:r>
            <a:r>
              <a:rPr lang="en-US" altLang="zh-CN" dirty="0" err="1"/>
              <a:t>int</a:t>
            </a:r>
            <a:r>
              <a:rPr lang="en-US" altLang="zh-CN" dirty="0"/>
              <a:t>:</a:t>
            </a:r>
          </a:p>
          <a:p>
            <a:r>
              <a:rPr lang="en-US" altLang="zh-CN" dirty="0"/>
              <a:t>        if n&lt;=2:</a:t>
            </a:r>
          </a:p>
          <a:p>
            <a:r>
              <a:rPr lang="en-US" altLang="zh-CN" dirty="0"/>
              <a:t>            return n</a:t>
            </a:r>
          </a:p>
          <a:p>
            <a:r>
              <a:rPr lang="en-US" altLang="zh-CN" dirty="0"/>
              <a:t>        else:</a:t>
            </a:r>
          </a:p>
          <a:p>
            <a:r>
              <a:rPr lang="en-US" altLang="zh-CN" dirty="0"/>
              <a:t>            return </a:t>
            </a:r>
            <a:r>
              <a:rPr lang="en-US" altLang="zh-CN" dirty="0" err="1">
                <a:solidFill>
                  <a:srgbClr val="FF0000"/>
                </a:solidFill>
              </a:rPr>
              <a:t>self</a:t>
            </a:r>
            <a:r>
              <a:rPr lang="en-US" altLang="zh-CN" dirty="0" err="1"/>
              <a:t>.climbStairs</a:t>
            </a:r>
            <a:r>
              <a:rPr lang="en-US" altLang="zh-CN" dirty="0"/>
              <a:t>(n-1)+</a:t>
            </a:r>
            <a:r>
              <a:rPr lang="en-US" altLang="zh-CN" dirty="0" err="1">
                <a:solidFill>
                  <a:srgbClr val="FF0000"/>
                </a:solidFill>
              </a:rPr>
              <a:t>self.</a:t>
            </a:r>
            <a:r>
              <a:rPr lang="en-US" altLang="zh-CN" dirty="0" err="1"/>
              <a:t>climbStairs</a:t>
            </a:r>
            <a:r>
              <a:rPr lang="en-US" altLang="zh-CN" dirty="0"/>
              <a:t>(n-2)</a:t>
            </a:r>
          </a:p>
          <a:p>
            <a:endParaRPr lang="zh-CN" altLang="en-US" dirty="0"/>
          </a:p>
        </p:txBody>
      </p:sp>
      <p:sp>
        <p:nvSpPr>
          <p:cNvPr id="4" name="TextBox 3"/>
          <p:cNvSpPr txBox="1"/>
          <p:nvPr/>
        </p:nvSpPr>
        <p:spPr>
          <a:xfrm>
            <a:off x="5462085" y="2801252"/>
            <a:ext cx="2985817" cy="923330"/>
          </a:xfrm>
          <a:prstGeom prst="rect">
            <a:avLst/>
          </a:prstGeom>
          <a:noFill/>
        </p:spPr>
        <p:txBody>
          <a:bodyPr wrap="none" rtlCol="0">
            <a:spAutoFit/>
          </a:bodyPr>
          <a:lstStyle/>
          <a:p>
            <a:r>
              <a:rPr lang="zh-CN" altLang="en-US" dirty="0" smtClean="0">
                <a:solidFill>
                  <a:srgbClr val="FF0000"/>
                </a:solidFill>
              </a:rPr>
              <a:t>可以通过，但超时</a:t>
            </a:r>
            <a:endParaRPr lang="en-US" altLang="zh-CN" dirty="0" smtClean="0">
              <a:solidFill>
                <a:srgbClr val="FF0000"/>
              </a:solidFill>
            </a:endParaRPr>
          </a:p>
          <a:p>
            <a:endParaRPr lang="en-US" altLang="zh-CN" dirty="0">
              <a:solidFill>
                <a:srgbClr val="FF0000"/>
              </a:solidFill>
            </a:endParaRPr>
          </a:p>
          <a:p>
            <a:r>
              <a:rPr lang="zh-CN" altLang="en-US" dirty="0" smtClean="0">
                <a:solidFill>
                  <a:srgbClr val="FF0000"/>
                </a:solidFill>
              </a:rPr>
              <a:t>类内部调用自己，要用  </a:t>
            </a:r>
            <a:r>
              <a:rPr lang="en-US" altLang="zh-CN" dirty="0" smtClean="0">
                <a:solidFill>
                  <a:srgbClr val="FF0000"/>
                </a:solidFill>
              </a:rPr>
              <a:t>Self.</a:t>
            </a:r>
            <a:endParaRPr lang="zh-CN" altLang="en-US" dirty="0">
              <a:solidFill>
                <a:srgbClr val="FF0000"/>
              </a:solidFill>
            </a:endParaRPr>
          </a:p>
        </p:txBody>
      </p:sp>
      <p:sp>
        <p:nvSpPr>
          <p:cNvPr id="5" name="矩形 4"/>
          <p:cNvSpPr/>
          <p:nvPr/>
        </p:nvSpPr>
        <p:spPr>
          <a:xfrm>
            <a:off x="529845" y="4531257"/>
            <a:ext cx="4572000" cy="2308324"/>
          </a:xfrm>
          <a:prstGeom prst="rect">
            <a:avLst/>
          </a:prstGeom>
        </p:spPr>
        <p:txBody>
          <a:bodyPr>
            <a:spAutoFit/>
          </a:bodyPr>
          <a:lstStyle/>
          <a:p>
            <a:r>
              <a:rPr lang="it-IT" altLang="zh-CN" dirty="0"/>
              <a:t>class Solution:</a:t>
            </a:r>
          </a:p>
          <a:p>
            <a:r>
              <a:rPr lang="it-IT" altLang="zh-CN" dirty="0"/>
              <a:t>    def climbStairs(self, n: int) -&gt; int:</a:t>
            </a:r>
          </a:p>
          <a:p>
            <a:r>
              <a:rPr lang="it-IT" altLang="zh-CN" dirty="0"/>
              <a:t>        li=[0]*(n+1)</a:t>
            </a:r>
          </a:p>
          <a:p>
            <a:r>
              <a:rPr lang="it-IT" altLang="zh-CN" dirty="0"/>
              <a:t>        li[0]=1</a:t>
            </a:r>
          </a:p>
          <a:p>
            <a:r>
              <a:rPr lang="it-IT" altLang="zh-CN" dirty="0"/>
              <a:t>        li[1]=1</a:t>
            </a:r>
          </a:p>
          <a:p>
            <a:r>
              <a:rPr lang="it-IT" altLang="zh-CN" dirty="0"/>
              <a:t>        for i in range(2,n+1):</a:t>
            </a:r>
          </a:p>
          <a:p>
            <a:r>
              <a:rPr lang="it-IT" altLang="zh-CN" dirty="0"/>
              <a:t>            li[i]=li[i-1]+li[i-2]</a:t>
            </a:r>
          </a:p>
          <a:p>
            <a:r>
              <a:rPr lang="it-IT" altLang="zh-CN" dirty="0"/>
              <a:t>        return li[n]</a:t>
            </a:r>
          </a:p>
        </p:txBody>
      </p:sp>
      <p:sp>
        <p:nvSpPr>
          <p:cNvPr id="6" name="TextBox 5"/>
          <p:cNvSpPr txBox="1"/>
          <p:nvPr/>
        </p:nvSpPr>
        <p:spPr>
          <a:xfrm>
            <a:off x="5101845" y="4733145"/>
            <a:ext cx="3416320" cy="1200329"/>
          </a:xfrm>
          <a:prstGeom prst="rect">
            <a:avLst/>
          </a:prstGeom>
          <a:noFill/>
        </p:spPr>
        <p:txBody>
          <a:bodyPr wrap="none" rtlCol="0">
            <a:spAutoFit/>
          </a:bodyPr>
          <a:lstStyle/>
          <a:p>
            <a:r>
              <a:rPr lang="zh-CN" altLang="en-US" dirty="0" smtClean="0">
                <a:solidFill>
                  <a:srgbClr val="FF0000"/>
                </a:solidFill>
              </a:rPr>
              <a:t>对空数组不能进行，按下标赋值</a:t>
            </a:r>
            <a:endParaRPr lang="en-US" altLang="zh-CN" dirty="0" smtClean="0">
              <a:solidFill>
                <a:srgbClr val="FF0000"/>
              </a:solidFill>
            </a:endParaRPr>
          </a:p>
          <a:p>
            <a:endParaRPr lang="en-US" altLang="zh-CN" dirty="0">
              <a:solidFill>
                <a:srgbClr val="FF0000"/>
              </a:solidFill>
            </a:endParaRPr>
          </a:p>
          <a:p>
            <a:r>
              <a:rPr lang="en-US" altLang="zh-CN" dirty="0" smtClean="0">
                <a:solidFill>
                  <a:srgbClr val="FF0000"/>
                </a:solidFill>
              </a:rPr>
              <a:t>Li=[]*(n+1)</a:t>
            </a:r>
          </a:p>
          <a:p>
            <a:r>
              <a:rPr lang="en-US" altLang="zh-CN" dirty="0" smtClean="0">
                <a:solidFill>
                  <a:srgbClr val="FF0000"/>
                </a:solidFill>
              </a:rPr>
              <a:t>Li[0]=0    #</a:t>
            </a:r>
            <a:r>
              <a:rPr lang="zh-CN" altLang="en-US" dirty="0" smtClean="0">
                <a:solidFill>
                  <a:srgbClr val="FF0000"/>
                </a:solidFill>
              </a:rPr>
              <a:t>这是错的</a:t>
            </a:r>
            <a:endParaRPr lang="zh-CN" altLang="en-US" dirty="0">
              <a:solidFill>
                <a:srgbClr val="FF0000"/>
              </a:solidFill>
            </a:endParaRPr>
          </a:p>
        </p:txBody>
      </p:sp>
    </p:spTree>
    <p:extLst>
      <p:ext uri="{BB962C8B-B14F-4D97-AF65-F5344CB8AC3E}">
        <p14:creationId xmlns:p14="http://schemas.microsoft.com/office/powerpoint/2010/main" val="1728198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404664"/>
            <a:ext cx="3430747" cy="2862322"/>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climbStairs</a:t>
            </a:r>
            <a:r>
              <a:rPr lang="en-US" altLang="zh-CN" dirty="0"/>
              <a:t>(self, n: </a:t>
            </a:r>
            <a:r>
              <a:rPr lang="en-US" altLang="zh-CN" dirty="0" err="1"/>
              <a:t>int</a:t>
            </a:r>
            <a:r>
              <a:rPr lang="en-US" altLang="zh-CN" dirty="0"/>
              <a:t>) -&gt; </a:t>
            </a:r>
            <a:r>
              <a:rPr lang="en-US" altLang="zh-CN" dirty="0" err="1"/>
              <a:t>int</a:t>
            </a:r>
            <a:r>
              <a:rPr lang="en-US" altLang="zh-CN" dirty="0"/>
              <a:t>:</a:t>
            </a:r>
          </a:p>
          <a:p>
            <a:r>
              <a:rPr lang="en-US" altLang="zh-CN" dirty="0"/>
              <a:t>        if n&lt;=2:</a:t>
            </a:r>
          </a:p>
          <a:p>
            <a:r>
              <a:rPr lang="en-US" altLang="zh-CN" dirty="0"/>
              <a:t>            return n</a:t>
            </a:r>
          </a:p>
          <a:p>
            <a:r>
              <a:rPr lang="en-US" altLang="zh-CN" dirty="0"/>
              <a:t>        else:</a:t>
            </a:r>
          </a:p>
          <a:p>
            <a:r>
              <a:rPr lang="en-US" altLang="zh-CN" dirty="0"/>
              <a:t>            a=0</a:t>
            </a:r>
          </a:p>
          <a:p>
            <a:r>
              <a:rPr lang="en-US" altLang="zh-CN" dirty="0"/>
              <a:t>            b=1</a:t>
            </a:r>
          </a:p>
          <a:p>
            <a:r>
              <a:rPr lang="en-US" altLang="zh-CN" dirty="0"/>
              <a:t>            for </a:t>
            </a:r>
            <a:r>
              <a:rPr lang="en-US" altLang="zh-CN" dirty="0" err="1"/>
              <a:t>i</a:t>
            </a:r>
            <a:r>
              <a:rPr lang="en-US" altLang="zh-CN" dirty="0"/>
              <a:t> in range(n):</a:t>
            </a:r>
          </a:p>
          <a:p>
            <a:r>
              <a:rPr lang="en-US" altLang="zh-CN" dirty="0"/>
              <a:t>                </a:t>
            </a:r>
            <a:r>
              <a:rPr lang="en-US" altLang="zh-CN" dirty="0" err="1"/>
              <a:t>a,b</a:t>
            </a:r>
            <a:r>
              <a:rPr lang="en-US" altLang="zh-CN" dirty="0"/>
              <a:t>=</a:t>
            </a:r>
            <a:r>
              <a:rPr lang="en-US" altLang="zh-CN" dirty="0" err="1"/>
              <a:t>b,a+b</a:t>
            </a:r>
            <a:endParaRPr lang="en-US" altLang="zh-CN" dirty="0"/>
          </a:p>
          <a:p>
            <a:r>
              <a:rPr lang="en-US" altLang="zh-CN" dirty="0"/>
              <a:t>            return </a:t>
            </a:r>
            <a:r>
              <a:rPr lang="en-US" altLang="zh-CN" dirty="0" smtClean="0"/>
              <a:t>b</a:t>
            </a:r>
            <a:endParaRPr lang="en-US" altLang="zh-CN" dirty="0"/>
          </a:p>
        </p:txBody>
      </p:sp>
    </p:spTree>
    <p:extLst>
      <p:ext uri="{BB962C8B-B14F-4D97-AF65-F5344CB8AC3E}">
        <p14:creationId xmlns:p14="http://schemas.microsoft.com/office/powerpoint/2010/main" val="1728198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885" y="0"/>
            <a:ext cx="6720115" cy="915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520" y="117693"/>
            <a:ext cx="5360763" cy="6740307"/>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threeSum</a:t>
            </a:r>
            <a:r>
              <a:rPr lang="en-US" altLang="zh-CN" dirty="0"/>
              <a:t>(</a:t>
            </a:r>
            <a:r>
              <a:rPr lang="en-US" altLang="zh-CN" dirty="0" err="1"/>
              <a:t>self,nums</a:t>
            </a:r>
            <a:r>
              <a:rPr lang="en-US" altLang="zh-CN" dirty="0"/>
              <a:t>):</a:t>
            </a:r>
          </a:p>
          <a:p>
            <a:r>
              <a:rPr lang="en-US" altLang="zh-CN" dirty="0"/>
              <a:t>        </a:t>
            </a:r>
            <a:r>
              <a:rPr lang="en-US" altLang="zh-CN" dirty="0" err="1"/>
              <a:t>nums.sort</a:t>
            </a:r>
            <a:r>
              <a:rPr lang="en-US" altLang="zh-CN" dirty="0"/>
              <a:t>()</a:t>
            </a:r>
          </a:p>
          <a:p>
            <a:r>
              <a:rPr lang="en-US" altLang="zh-CN" dirty="0"/>
              <a:t>        res = []</a:t>
            </a:r>
          </a:p>
          <a:p>
            <a:r>
              <a:rPr lang="en-US" altLang="zh-CN" dirty="0"/>
              <a:t>        if not </a:t>
            </a:r>
            <a:r>
              <a:rPr lang="en-US" altLang="zh-CN" dirty="0" err="1"/>
              <a:t>nums</a:t>
            </a:r>
            <a:r>
              <a:rPr lang="en-US" altLang="zh-CN" dirty="0"/>
              <a:t> or </a:t>
            </a:r>
            <a:r>
              <a:rPr lang="en-US" altLang="zh-CN" dirty="0" err="1"/>
              <a:t>len</a:t>
            </a:r>
            <a:r>
              <a:rPr lang="en-US" altLang="zh-CN" dirty="0"/>
              <a:t>(</a:t>
            </a:r>
            <a:r>
              <a:rPr lang="en-US" altLang="zh-CN" dirty="0" err="1"/>
              <a:t>nums</a:t>
            </a:r>
            <a:r>
              <a:rPr lang="en-US" altLang="zh-CN" dirty="0"/>
              <a:t>) &lt; </a:t>
            </a:r>
            <a:r>
              <a:rPr lang="en-US" altLang="zh-CN" dirty="0" smtClean="0"/>
              <a:t>3: return</a:t>
            </a:r>
            <a:r>
              <a:rPr lang="en-US" altLang="zh-CN" dirty="0"/>
              <a:t> res</a:t>
            </a:r>
          </a:p>
          <a:p>
            <a:r>
              <a:rPr lang="en-US" altLang="zh-CN" dirty="0"/>
              <a:t>        for k in range(</a:t>
            </a:r>
            <a:r>
              <a:rPr lang="en-US" altLang="zh-CN" dirty="0" err="1"/>
              <a:t>len</a:t>
            </a:r>
            <a:r>
              <a:rPr lang="en-US" altLang="zh-CN" dirty="0"/>
              <a:t>(</a:t>
            </a:r>
            <a:r>
              <a:rPr lang="en-US" altLang="zh-CN" dirty="0" err="1"/>
              <a:t>nums</a:t>
            </a:r>
            <a:r>
              <a:rPr lang="en-US" altLang="zh-CN" dirty="0"/>
              <a:t>) - 2):</a:t>
            </a:r>
          </a:p>
          <a:p>
            <a:r>
              <a:rPr lang="en-US" altLang="zh-CN" dirty="0"/>
              <a:t>            if </a:t>
            </a:r>
            <a:r>
              <a:rPr lang="en-US" altLang="zh-CN" dirty="0" err="1"/>
              <a:t>nums</a:t>
            </a:r>
            <a:r>
              <a:rPr lang="en-US" altLang="zh-CN" dirty="0"/>
              <a:t>[k] &gt; </a:t>
            </a:r>
            <a:r>
              <a:rPr lang="en-US" altLang="zh-CN" dirty="0" smtClean="0"/>
              <a:t>0: break</a:t>
            </a:r>
            <a:endParaRPr lang="en-US" altLang="zh-CN" dirty="0"/>
          </a:p>
          <a:p>
            <a:r>
              <a:rPr lang="en-US" altLang="zh-CN" dirty="0"/>
              <a:t>            if k &gt; 0 and </a:t>
            </a:r>
            <a:r>
              <a:rPr lang="en-US" altLang="zh-CN" dirty="0" err="1"/>
              <a:t>nums</a:t>
            </a:r>
            <a:r>
              <a:rPr lang="en-US" altLang="zh-CN" dirty="0"/>
              <a:t>[k] == </a:t>
            </a:r>
            <a:r>
              <a:rPr lang="en-US" altLang="zh-CN" dirty="0" err="1"/>
              <a:t>nums</a:t>
            </a:r>
            <a:r>
              <a:rPr lang="en-US" altLang="zh-CN" dirty="0"/>
              <a:t>[k - 1</a:t>
            </a:r>
            <a:r>
              <a:rPr lang="en-US" altLang="zh-CN" dirty="0" smtClean="0"/>
              <a:t>]: continue</a:t>
            </a:r>
            <a:endParaRPr lang="en-US" altLang="zh-CN" dirty="0"/>
          </a:p>
          <a:p>
            <a:r>
              <a:rPr lang="en-US" altLang="zh-CN" dirty="0"/>
              <a:t>            </a:t>
            </a:r>
            <a:r>
              <a:rPr lang="en-US" altLang="zh-CN" dirty="0" err="1"/>
              <a:t>i</a:t>
            </a:r>
            <a:r>
              <a:rPr lang="en-US" altLang="zh-CN" dirty="0"/>
              <a:t>, j = k + 1, </a:t>
            </a:r>
            <a:r>
              <a:rPr lang="en-US" altLang="zh-CN" dirty="0" err="1"/>
              <a:t>len</a:t>
            </a:r>
            <a:r>
              <a:rPr lang="en-US" altLang="zh-CN" dirty="0"/>
              <a:t>(</a:t>
            </a:r>
            <a:r>
              <a:rPr lang="en-US" altLang="zh-CN" dirty="0" err="1"/>
              <a:t>nums</a:t>
            </a:r>
            <a:r>
              <a:rPr lang="en-US" altLang="zh-CN" dirty="0"/>
              <a:t>) - 1</a:t>
            </a:r>
          </a:p>
          <a:p>
            <a:r>
              <a:rPr lang="en-US" altLang="zh-CN" dirty="0"/>
              <a:t>            while </a:t>
            </a:r>
            <a:r>
              <a:rPr lang="en-US" altLang="zh-CN" dirty="0" err="1"/>
              <a:t>i</a:t>
            </a:r>
            <a:r>
              <a:rPr lang="en-US" altLang="zh-CN" dirty="0"/>
              <a:t> &lt; j:</a:t>
            </a:r>
          </a:p>
          <a:p>
            <a:r>
              <a:rPr lang="en-US" altLang="zh-CN" dirty="0"/>
              <a:t>                s = </a:t>
            </a:r>
            <a:r>
              <a:rPr lang="en-US" altLang="zh-CN" dirty="0" err="1"/>
              <a:t>nums</a:t>
            </a:r>
            <a:r>
              <a:rPr lang="en-US" altLang="zh-CN" dirty="0"/>
              <a:t>[k] + </a:t>
            </a:r>
            <a:r>
              <a:rPr lang="en-US" altLang="zh-CN" dirty="0" err="1"/>
              <a:t>nums</a:t>
            </a:r>
            <a:r>
              <a:rPr lang="en-US" altLang="zh-CN" dirty="0"/>
              <a:t>[</a:t>
            </a:r>
            <a:r>
              <a:rPr lang="en-US" altLang="zh-CN" dirty="0" err="1"/>
              <a:t>i</a:t>
            </a:r>
            <a:r>
              <a:rPr lang="en-US" altLang="zh-CN" dirty="0"/>
              <a:t>] + </a:t>
            </a:r>
            <a:r>
              <a:rPr lang="en-US" altLang="zh-CN" dirty="0" err="1"/>
              <a:t>nums</a:t>
            </a:r>
            <a:r>
              <a:rPr lang="en-US" altLang="zh-CN" dirty="0"/>
              <a:t>[j]</a:t>
            </a:r>
          </a:p>
          <a:p>
            <a:r>
              <a:rPr lang="en-US" altLang="zh-CN" dirty="0"/>
              <a:t>                if s &lt; 0:</a:t>
            </a:r>
          </a:p>
          <a:p>
            <a:r>
              <a:rPr lang="en-US" altLang="zh-CN" dirty="0"/>
              <a:t>                    </a:t>
            </a:r>
            <a:r>
              <a:rPr lang="en-US" altLang="zh-CN" dirty="0" err="1"/>
              <a:t>i</a:t>
            </a:r>
            <a:r>
              <a:rPr lang="en-US" altLang="zh-CN" dirty="0"/>
              <a:t>+= 1</a:t>
            </a:r>
          </a:p>
          <a:p>
            <a:r>
              <a:rPr lang="en-US" altLang="zh-CN" dirty="0"/>
              <a:t>                    while (</a:t>
            </a:r>
            <a:r>
              <a:rPr lang="en-US" altLang="zh-CN" dirty="0" err="1"/>
              <a:t>i</a:t>
            </a:r>
            <a:r>
              <a:rPr lang="en-US" altLang="zh-CN" dirty="0"/>
              <a:t> &lt; j and </a:t>
            </a:r>
            <a:r>
              <a:rPr lang="en-US" altLang="zh-CN" dirty="0" err="1"/>
              <a:t>nums</a:t>
            </a:r>
            <a:r>
              <a:rPr lang="en-US" altLang="zh-CN" dirty="0"/>
              <a:t>[</a:t>
            </a:r>
            <a:r>
              <a:rPr lang="en-US" altLang="zh-CN" dirty="0" err="1"/>
              <a:t>i</a:t>
            </a:r>
            <a:r>
              <a:rPr lang="en-US" altLang="zh-CN" dirty="0"/>
              <a:t>] == </a:t>
            </a:r>
            <a:r>
              <a:rPr lang="en-US" altLang="zh-CN" dirty="0" err="1"/>
              <a:t>nums</a:t>
            </a:r>
            <a:r>
              <a:rPr lang="en-US" altLang="zh-CN" dirty="0"/>
              <a:t>[</a:t>
            </a:r>
            <a:r>
              <a:rPr lang="en-US" altLang="zh-CN" dirty="0" err="1"/>
              <a:t>i</a:t>
            </a:r>
            <a:r>
              <a:rPr lang="en-US" altLang="zh-CN" dirty="0"/>
              <a:t> - 1</a:t>
            </a:r>
            <a:r>
              <a:rPr lang="en-US" altLang="zh-CN" dirty="0" smtClean="0"/>
              <a:t>]):</a:t>
            </a:r>
            <a:r>
              <a:rPr lang="en-US" altLang="zh-CN" dirty="0" err="1" smtClean="0"/>
              <a:t>i</a:t>
            </a:r>
            <a:r>
              <a:rPr lang="en-US" altLang="zh-CN" dirty="0"/>
              <a:t> += 1</a:t>
            </a:r>
          </a:p>
          <a:p>
            <a:r>
              <a:rPr lang="en-US" altLang="zh-CN" dirty="0"/>
              <a:t>                </a:t>
            </a:r>
            <a:r>
              <a:rPr lang="en-US" altLang="zh-CN" dirty="0" err="1"/>
              <a:t>elif</a:t>
            </a:r>
            <a:r>
              <a:rPr lang="en-US" altLang="zh-CN" dirty="0"/>
              <a:t> s &gt; 0:</a:t>
            </a:r>
          </a:p>
          <a:p>
            <a:r>
              <a:rPr lang="en-US" altLang="zh-CN" dirty="0"/>
              <a:t>                    j -= 1</a:t>
            </a:r>
          </a:p>
          <a:p>
            <a:r>
              <a:rPr lang="en-US" altLang="zh-CN" dirty="0"/>
              <a:t>                    while (</a:t>
            </a:r>
            <a:r>
              <a:rPr lang="en-US" altLang="zh-CN" dirty="0" err="1"/>
              <a:t>i</a:t>
            </a:r>
            <a:r>
              <a:rPr lang="en-US" altLang="zh-CN" dirty="0"/>
              <a:t> &lt; j and </a:t>
            </a:r>
            <a:r>
              <a:rPr lang="en-US" altLang="zh-CN" dirty="0" err="1"/>
              <a:t>nums</a:t>
            </a:r>
            <a:r>
              <a:rPr lang="en-US" altLang="zh-CN" dirty="0"/>
              <a:t>[j] == </a:t>
            </a:r>
            <a:r>
              <a:rPr lang="en-US" altLang="zh-CN" dirty="0" err="1"/>
              <a:t>nums</a:t>
            </a:r>
            <a:r>
              <a:rPr lang="en-US" altLang="zh-CN" dirty="0"/>
              <a:t>[j + 1</a:t>
            </a:r>
            <a:r>
              <a:rPr lang="en-US" altLang="zh-CN" dirty="0" smtClean="0"/>
              <a:t>]):j</a:t>
            </a:r>
            <a:r>
              <a:rPr lang="en-US" altLang="zh-CN" dirty="0"/>
              <a:t> -= 1</a:t>
            </a:r>
          </a:p>
          <a:p>
            <a:r>
              <a:rPr lang="en-US" altLang="zh-CN" dirty="0"/>
              <a:t>                else:</a:t>
            </a:r>
          </a:p>
          <a:p>
            <a:r>
              <a:rPr lang="en-US" altLang="zh-CN" dirty="0"/>
              <a:t>                    </a:t>
            </a:r>
            <a:r>
              <a:rPr lang="en-US" altLang="zh-CN" dirty="0" err="1"/>
              <a:t>res.append</a:t>
            </a:r>
            <a:r>
              <a:rPr lang="en-US" altLang="zh-CN" dirty="0"/>
              <a:t>([</a:t>
            </a:r>
            <a:r>
              <a:rPr lang="en-US" altLang="zh-CN" dirty="0" err="1"/>
              <a:t>nums</a:t>
            </a:r>
            <a:r>
              <a:rPr lang="en-US" altLang="zh-CN" dirty="0"/>
              <a:t>[k], </a:t>
            </a:r>
            <a:r>
              <a:rPr lang="en-US" altLang="zh-CN" dirty="0" err="1"/>
              <a:t>nums</a:t>
            </a:r>
            <a:r>
              <a:rPr lang="en-US" altLang="zh-CN" dirty="0"/>
              <a:t>[</a:t>
            </a:r>
            <a:r>
              <a:rPr lang="en-US" altLang="zh-CN" dirty="0" err="1"/>
              <a:t>i</a:t>
            </a:r>
            <a:r>
              <a:rPr lang="en-US" altLang="zh-CN" dirty="0"/>
              <a:t>], </a:t>
            </a:r>
            <a:r>
              <a:rPr lang="en-US" altLang="zh-CN" dirty="0" err="1"/>
              <a:t>nums</a:t>
            </a:r>
            <a:r>
              <a:rPr lang="en-US" altLang="zh-CN" dirty="0"/>
              <a:t>[j]])</a:t>
            </a:r>
          </a:p>
          <a:p>
            <a:r>
              <a:rPr lang="en-US" altLang="zh-CN" dirty="0"/>
              <a:t>                    </a:t>
            </a:r>
            <a:r>
              <a:rPr lang="en-US" altLang="zh-CN" dirty="0" err="1"/>
              <a:t>i</a:t>
            </a:r>
            <a:r>
              <a:rPr lang="en-US" altLang="zh-CN" dirty="0"/>
              <a:t> += 1</a:t>
            </a:r>
          </a:p>
          <a:p>
            <a:r>
              <a:rPr lang="en-US" altLang="zh-CN" dirty="0"/>
              <a:t>                    j -= 1</a:t>
            </a:r>
          </a:p>
          <a:p>
            <a:r>
              <a:rPr lang="en-US" altLang="zh-CN" dirty="0"/>
              <a:t>                    while (</a:t>
            </a:r>
            <a:r>
              <a:rPr lang="en-US" altLang="zh-CN" dirty="0" err="1"/>
              <a:t>i</a:t>
            </a:r>
            <a:r>
              <a:rPr lang="en-US" altLang="zh-CN" dirty="0"/>
              <a:t> &lt; j and </a:t>
            </a:r>
            <a:r>
              <a:rPr lang="en-US" altLang="zh-CN" dirty="0" err="1"/>
              <a:t>nums</a:t>
            </a:r>
            <a:r>
              <a:rPr lang="en-US" altLang="zh-CN" dirty="0"/>
              <a:t>[</a:t>
            </a:r>
            <a:r>
              <a:rPr lang="en-US" altLang="zh-CN" dirty="0" err="1"/>
              <a:t>i</a:t>
            </a:r>
            <a:r>
              <a:rPr lang="en-US" altLang="zh-CN" dirty="0"/>
              <a:t>] == </a:t>
            </a:r>
            <a:r>
              <a:rPr lang="en-US" altLang="zh-CN" dirty="0" err="1"/>
              <a:t>nums</a:t>
            </a:r>
            <a:r>
              <a:rPr lang="en-US" altLang="zh-CN" dirty="0"/>
              <a:t>[</a:t>
            </a:r>
            <a:r>
              <a:rPr lang="en-US" altLang="zh-CN" dirty="0" err="1"/>
              <a:t>i</a:t>
            </a:r>
            <a:r>
              <a:rPr lang="en-US" altLang="zh-CN" dirty="0"/>
              <a:t> - 1</a:t>
            </a:r>
            <a:r>
              <a:rPr lang="en-US" altLang="zh-CN" dirty="0" smtClean="0"/>
              <a:t>]):</a:t>
            </a:r>
            <a:r>
              <a:rPr lang="en-US" altLang="zh-CN" dirty="0" err="1" smtClean="0"/>
              <a:t>i</a:t>
            </a:r>
            <a:r>
              <a:rPr lang="en-US" altLang="zh-CN" dirty="0"/>
              <a:t> += 1</a:t>
            </a:r>
          </a:p>
          <a:p>
            <a:r>
              <a:rPr lang="en-US" altLang="zh-CN" dirty="0"/>
              <a:t>                    while (</a:t>
            </a:r>
            <a:r>
              <a:rPr lang="en-US" altLang="zh-CN" dirty="0" err="1"/>
              <a:t>i</a:t>
            </a:r>
            <a:r>
              <a:rPr lang="en-US" altLang="zh-CN" dirty="0"/>
              <a:t> &lt; j and </a:t>
            </a:r>
            <a:r>
              <a:rPr lang="en-US" altLang="zh-CN" dirty="0" err="1"/>
              <a:t>nums</a:t>
            </a:r>
            <a:r>
              <a:rPr lang="en-US" altLang="zh-CN" dirty="0"/>
              <a:t>[j] == </a:t>
            </a:r>
            <a:r>
              <a:rPr lang="en-US" altLang="zh-CN" dirty="0" err="1"/>
              <a:t>nums</a:t>
            </a:r>
            <a:r>
              <a:rPr lang="en-US" altLang="zh-CN" dirty="0"/>
              <a:t>[j + 1</a:t>
            </a:r>
            <a:r>
              <a:rPr lang="en-US" altLang="zh-CN" dirty="0" smtClean="0"/>
              <a:t>])</a:t>
            </a:r>
            <a:r>
              <a:rPr lang="en-US" altLang="zh-CN" dirty="0"/>
              <a:t>:</a:t>
            </a:r>
            <a:r>
              <a:rPr lang="en-US" altLang="zh-CN" dirty="0" smtClean="0"/>
              <a:t>j</a:t>
            </a:r>
            <a:r>
              <a:rPr lang="en-US" altLang="zh-CN" dirty="0"/>
              <a:t> -= </a:t>
            </a:r>
            <a:r>
              <a:rPr lang="en-US" altLang="zh-CN" dirty="0" smtClean="0"/>
              <a:t>1</a:t>
            </a:r>
            <a:r>
              <a:rPr lang="en-US" altLang="zh-CN" dirty="0"/>
              <a:t/>
            </a:r>
            <a:br>
              <a:rPr lang="en-US" altLang="zh-CN" dirty="0"/>
            </a:br>
            <a:r>
              <a:rPr lang="en-US" altLang="zh-CN" dirty="0"/>
              <a:t>        return </a:t>
            </a:r>
            <a:r>
              <a:rPr lang="en-US" altLang="zh-CN" dirty="0" smtClean="0"/>
              <a:t>res</a:t>
            </a:r>
            <a:endParaRPr lang="en-US" altLang="zh-CN" dirty="0"/>
          </a:p>
        </p:txBody>
      </p:sp>
      <p:cxnSp>
        <p:nvCxnSpPr>
          <p:cNvPr id="6" name="直接箭头连接符 5"/>
          <p:cNvCxnSpPr/>
          <p:nvPr/>
        </p:nvCxnSpPr>
        <p:spPr>
          <a:xfrm flipV="1">
            <a:off x="3108318" y="1228110"/>
            <a:ext cx="1715710"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8" idx="1"/>
          </p:cNvCxnSpPr>
          <p:nvPr/>
        </p:nvCxnSpPr>
        <p:spPr>
          <a:xfrm flipV="1">
            <a:off x="2931901" y="1608475"/>
            <a:ext cx="2337642" cy="410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4221914" y="1874866"/>
            <a:ext cx="1390369"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2283" y="3760823"/>
            <a:ext cx="646331" cy="369332"/>
          </a:xfrm>
          <a:prstGeom prst="rect">
            <a:avLst/>
          </a:prstGeom>
          <a:noFill/>
        </p:spPr>
        <p:txBody>
          <a:bodyPr wrap="none" rtlCol="0">
            <a:spAutoFit/>
          </a:bodyPr>
          <a:lstStyle/>
          <a:p>
            <a:r>
              <a:rPr lang="zh-CN" altLang="en-US" dirty="0">
                <a:solidFill>
                  <a:srgbClr val="FF0000"/>
                </a:solidFill>
              </a:rPr>
              <a:t>去重</a:t>
            </a:r>
          </a:p>
        </p:txBody>
      </p:sp>
      <p:sp>
        <p:nvSpPr>
          <p:cNvPr id="13" name="TextBox 12"/>
          <p:cNvSpPr txBox="1"/>
          <p:nvPr/>
        </p:nvSpPr>
        <p:spPr>
          <a:xfrm>
            <a:off x="5557183" y="4509120"/>
            <a:ext cx="646331" cy="369332"/>
          </a:xfrm>
          <a:prstGeom prst="rect">
            <a:avLst/>
          </a:prstGeom>
          <a:noFill/>
        </p:spPr>
        <p:txBody>
          <a:bodyPr wrap="none" rtlCol="0">
            <a:spAutoFit/>
          </a:bodyPr>
          <a:lstStyle/>
          <a:p>
            <a:r>
              <a:rPr lang="zh-CN" altLang="en-US" dirty="0">
                <a:solidFill>
                  <a:srgbClr val="FF0000"/>
                </a:solidFill>
              </a:rPr>
              <a:t>去重</a:t>
            </a:r>
          </a:p>
        </p:txBody>
      </p:sp>
      <p:sp>
        <p:nvSpPr>
          <p:cNvPr id="14" name="TextBox 13"/>
          <p:cNvSpPr txBox="1"/>
          <p:nvPr/>
        </p:nvSpPr>
        <p:spPr>
          <a:xfrm>
            <a:off x="5612282" y="5877272"/>
            <a:ext cx="646331" cy="369332"/>
          </a:xfrm>
          <a:prstGeom prst="rect">
            <a:avLst/>
          </a:prstGeom>
          <a:noFill/>
        </p:spPr>
        <p:txBody>
          <a:bodyPr wrap="none" rtlCol="0">
            <a:spAutoFit/>
          </a:bodyPr>
          <a:lstStyle/>
          <a:p>
            <a:r>
              <a:rPr lang="zh-CN" altLang="en-US" dirty="0">
                <a:solidFill>
                  <a:srgbClr val="FF0000"/>
                </a:solidFill>
              </a:rPr>
              <a:t>去重</a:t>
            </a:r>
          </a:p>
        </p:txBody>
      </p:sp>
      <p:sp>
        <p:nvSpPr>
          <p:cNvPr id="15" name="TextBox 14"/>
          <p:cNvSpPr txBox="1"/>
          <p:nvPr/>
        </p:nvSpPr>
        <p:spPr>
          <a:xfrm>
            <a:off x="6745359" y="3786909"/>
            <a:ext cx="2016224" cy="923330"/>
          </a:xfrm>
          <a:prstGeom prst="rect">
            <a:avLst/>
          </a:prstGeom>
          <a:noFill/>
        </p:spPr>
        <p:txBody>
          <a:bodyPr wrap="square" rtlCol="0">
            <a:spAutoFit/>
          </a:bodyPr>
          <a:lstStyle/>
          <a:p>
            <a:r>
              <a:rPr lang="zh-CN" altLang="en-US" dirty="0" smtClean="0">
                <a:solidFill>
                  <a:srgbClr val="FF0000"/>
                </a:solidFill>
              </a:rPr>
              <a:t>先挪，挪完后，发现和上一个重复，就再挪一次</a:t>
            </a:r>
            <a:endParaRPr lang="zh-CN" altLang="en-US" dirty="0">
              <a:solidFill>
                <a:srgbClr val="FF0000"/>
              </a:solidFill>
            </a:endParaRPr>
          </a:p>
        </p:txBody>
      </p:sp>
      <p:sp>
        <p:nvSpPr>
          <p:cNvPr id="16" name="TextBox 15"/>
          <p:cNvSpPr txBox="1"/>
          <p:nvPr/>
        </p:nvSpPr>
        <p:spPr>
          <a:xfrm>
            <a:off x="5820235" y="1688930"/>
            <a:ext cx="766557" cy="369332"/>
          </a:xfrm>
          <a:prstGeom prst="rect">
            <a:avLst/>
          </a:prstGeom>
          <a:noFill/>
        </p:spPr>
        <p:txBody>
          <a:bodyPr wrap="none" rtlCol="0">
            <a:spAutoFit/>
          </a:bodyPr>
          <a:lstStyle/>
          <a:p>
            <a:r>
              <a:rPr lang="en-US" altLang="zh-CN" dirty="0" smtClean="0">
                <a:solidFill>
                  <a:srgbClr val="FF0000"/>
                </a:solidFill>
              </a:rPr>
              <a:t>K</a:t>
            </a:r>
            <a:r>
              <a:rPr lang="zh-CN" altLang="en-US" dirty="0" smtClean="0">
                <a:solidFill>
                  <a:srgbClr val="FF0000"/>
                </a:solidFill>
              </a:rPr>
              <a:t>去重</a:t>
            </a:r>
            <a:endParaRPr lang="zh-CN" altLang="en-US" dirty="0">
              <a:solidFill>
                <a:srgbClr val="FF0000"/>
              </a:solidFill>
            </a:endParaRPr>
          </a:p>
        </p:txBody>
      </p:sp>
      <p:sp>
        <p:nvSpPr>
          <p:cNvPr id="17" name="TextBox 16"/>
          <p:cNvSpPr txBox="1"/>
          <p:nvPr/>
        </p:nvSpPr>
        <p:spPr>
          <a:xfrm>
            <a:off x="4824028" y="1043444"/>
            <a:ext cx="2610010" cy="369332"/>
          </a:xfrm>
          <a:prstGeom prst="rect">
            <a:avLst/>
          </a:prstGeom>
          <a:noFill/>
        </p:spPr>
        <p:txBody>
          <a:bodyPr wrap="none" rtlCol="0">
            <a:spAutoFit/>
          </a:bodyPr>
          <a:lstStyle/>
          <a:p>
            <a:r>
              <a:rPr lang="zh-CN" altLang="en-US" dirty="0" smtClean="0"/>
              <a:t>空或者不够</a:t>
            </a:r>
            <a:r>
              <a:rPr lang="en-US" altLang="zh-CN" dirty="0" smtClean="0"/>
              <a:t>3</a:t>
            </a:r>
            <a:r>
              <a:rPr lang="zh-CN" altLang="en-US" dirty="0" smtClean="0"/>
              <a:t>个，返回空</a:t>
            </a:r>
            <a:endParaRPr lang="zh-CN" altLang="en-US" dirty="0"/>
          </a:p>
        </p:txBody>
      </p:sp>
      <p:sp>
        <p:nvSpPr>
          <p:cNvPr id="18" name="TextBox 17"/>
          <p:cNvSpPr txBox="1"/>
          <p:nvPr/>
        </p:nvSpPr>
        <p:spPr>
          <a:xfrm>
            <a:off x="5269543" y="1423809"/>
            <a:ext cx="2840842" cy="369332"/>
          </a:xfrm>
          <a:prstGeom prst="rect">
            <a:avLst/>
          </a:prstGeom>
          <a:noFill/>
        </p:spPr>
        <p:txBody>
          <a:bodyPr wrap="none" rtlCol="0">
            <a:spAutoFit/>
          </a:bodyPr>
          <a:lstStyle/>
          <a:p>
            <a:r>
              <a:rPr lang="zh-CN" altLang="en-US" dirty="0"/>
              <a:t>第一</a:t>
            </a:r>
            <a:r>
              <a:rPr lang="zh-CN" altLang="en-US" dirty="0" smtClean="0"/>
              <a:t>个值大于</a:t>
            </a:r>
            <a:r>
              <a:rPr lang="en-US" altLang="zh-CN" dirty="0" smtClean="0"/>
              <a:t>0</a:t>
            </a:r>
            <a:r>
              <a:rPr lang="zh-CN" altLang="en-US" dirty="0" smtClean="0"/>
              <a:t>，结束循环</a:t>
            </a:r>
            <a:endParaRPr lang="zh-CN" altLang="en-US" dirty="0"/>
          </a:p>
        </p:txBody>
      </p:sp>
      <p:sp>
        <p:nvSpPr>
          <p:cNvPr id="2" name="椭圆 1"/>
          <p:cNvSpPr/>
          <p:nvPr/>
        </p:nvSpPr>
        <p:spPr>
          <a:xfrm>
            <a:off x="1043608" y="2924944"/>
            <a:ext cx="3178306"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V="1">
            <a:off x="4355976" y="2924944"/>
            <a:ext cx="93610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9543" y="2524254"/>
            <a:ext cx="2524907" cy="923330"/>
          </a:xfrm>
          <a:prstGeom prst="rect">
            <a:avLst/>
          </a:prstGeom>
          <a:noFill/>
        </p:spPr>
        <p:txBody>
          <a:bodyPr wrap="square" rtlCol="0">
            <a:spAutoFit/>
          </a:bodyPr>
          <a:lstStyle/>
          <a:p>
            <a:r>
              <a:rPr lang="zh-CN" altLang="en-US" dirty="0" smtClean="0"/>
              <a:t>每个循环要对比</a:t>
            </a:r>
            <a:r>
              <a:rPr lang="en-US" altLang="zh-CN" dirty="0" smtClean="0"/>
              <a:t>s</a:t>
            </a:r>
            <a:r>
              <a:rPr lang="zh-CN" altLang="en-US" dirty="0" smtClean="0"/>
              <a:t>的大小，要重新计算，要放在</a:t>
            </a:r>
            <a:r>
              <a:rPr lang="en-US" altLang="zh-CN" dirty="0" smtClean="0"/>
              <a:t>while</a:t>
            </a:r>
            <a:r>
              <a:rPr lang="zh-CN" altLang="en-US" dirty="0" smtClean="0"/>
              <a:t>循环内</a:t>
            </a:r>
            <a:endParaRPr lang="zh-CN" altLang="en-US" dirty="0"/>
          </a:p>
        </p:txBody>
      </p:sp>
      <p:sp>
        <p:nvSpPr>
          <p:cNvPr id="19" name="TextBox 18"/>
          <p:cNvSpPr txBox="1"/>
          <p:nvPr/>
        </p:nvSpPr>
        <p:spPr>
          <a:xfrm>
            <a:off x="6210410" y="5013176"/>
            <a:ext cx="1992853" cy="523220"/>
          </a:xfrm>
          <a:prstGeom prst="rect">
            <a:avLst/>
          </a:prstGeom>
          <a:noFill/>
        </p:spPr>
        <p:txBody>
          <a:bodyPr wrap="none" rtlCol="0">
            <a:spAutoFit/>
          </a:bodyPr>
          <a:lstStyle/>
          <a:p>
            <a:r>
              <a:rPr lang="en-US" altLang="zh-CN" sz="2800" b="1" dirty="0" smtClean="0"/>
              <a:t>15</a:t>
            </a:r>
            <a:r>
              <a:rPr lang="zh-CN" altLang="en-US" sz="2800" b="1" dirty="0" smtClean="0"/>
              <a:t>三数之和</a:t>
            </a:r>
            <a:endParaRPr lang="en-US" altLang="zh-CN" sz="2800" b="1" dirty="0" smtClean="0"/>
          </a:p>
        </p:txBody>
      </p:sp>
    </p:spTree>
    <p:extLst>
      <p:ext uri="{BB962C8B-B14F-4D97-AF65-F5344CB8AC3E}">
        <p14:creationId xmlns:p14="http://schemas.microsoft.com/office/powerpoint/2010/main" val="1109120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332656"/>
            <a:ext cx="2170787" cy="523220"/>
          </a:xfrm>
          <a:prstGeom prst="rect">
            <a:avLst/>
          </a:prstGeom>
          <a:noFill/>
        </p:spPr>
        <p:txBody>
          <a:bodyPr wrap="none" rtlCol="0">
            <a:spAutoFit/>
          </a:bodyPr>
          <a:lstStyle/>
          <a:p>
            <a:r>
              <a:rPr lang="en-US" altLang="zh-CN" sz="2800" b="1" dirty="0" smtClean="0"/>
              <a:t>1</a:t>
            </a:r>
            <a:r>
              <a:rPr lang="zh-CN" altLang="en-US" sz="2800" b="1" dirty="0" smtClean="0"/>
              <a:t>两数字之和</a:t>
            </a:r>
            <a:endParaRPr lang="zh-CN" altLang="en-US" sz="2800" b="1" dirty="0"/>
          </a:p>
        </p:txBody>
      </p:sp>
      <p:sp>
        <p:nvSpPr>
          <p:cNvPr id="3" name="TextBox 2"/>
          <p:cNvSpPr txBox="1"/>
          <p:nvPr/>
        </p:nvSpPr>
        <p:spPr>
          <a:xfrm>
            <a:off x="323528" y="4447367"/>
            <a:ext cx="5528629" cy="2031325"/>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twoSum</a:t>
            </a:r>
            <a:r>
              <a:rPr lang="en-US" altLang="zh-CN" dirty="0"/>
              <a:t>(self, </a:t>
            </a:r>
            <a:r>
              <a:rPr lang="en-US" altLang="zh-CN" dirty="0" err="1"/>
              <a:t>nums</a:t>
            </a:r>
            <a:r>
              <a:rPr lang="en-US" altLang="zh-CN" dirty="0"/>
              <a:t>: List[</a:t>
            </a:r>
            <a:r>
              <a:rPr lang="en-US" altLang="zh-CN" dirty="0" err="1"/>
              <a:t>int</a:t>
            </a:r>
            <a:r>
              <a:rPr lang="en-US" altLang="zh-CN" dirty="0"/>
              <a:t>], target: </a:t>
            </a:r>
            <a:r>
              <a:rPr lang="en-US" altLang="zh-CN" dirty="0" err="1"/>
              <a:t>int</a:t>
            </a:r>
            <a:r>
              <a:rPr lang="en-US" altLang="zh-CN" dirty="0"/>
              <a:t>) -&gt; List[</a:t>
            </a:r>
            <a:r>
              <a:rPr lang="en-US" altLang="zh-CN" dirty="0" err="1"/>
              <a:t>int</a:t>
            </a:r>
            <a:r>
              <a:rPr lang="en-US" altLang="zh-CN" dirty="0"/>
              <a:t>]:</a:t>
            </a:r>
          </a:p>
          <a:p>
            <a:r>
              <a:rPr lang="en-US" altLang="zh-CN" dirty="0"/>
              <a:t>        </a:t>
            </a:r>
            <a:r>
              <a:rPr lang="en-US" altLang="zh-CN" dirty="0" err="1"/>
              <a:t>dict</a:t>
            </a:r>
            <a:r>
              <a:rPr lang="en-US" altLang="zh-CN" dirty="0"/>
              <a:t>={}</a:t>
            </a:r>
          </a:p>
          <a:p>
            <a:r>
              <a:rPr lang="en-US" altLang="zh-CN" dirty="0"/>
              <a:t>        for </a:t>
            </a:r>
            <a:r>
              <a:rPr lang="en-US" altLang="zh-CN" dirty="0" err="1"/>
              <a:t>i</a:t>
            </a:r>
            <a:r>
              <a:rPr lang="en-US" altLang="zh-CN" dirty="0"/>
              <a:t> in range(</a:t>
            </a:r>
            <a:r>
              <a:rPr lang="en-US" altLang="zh-CN" dirty="0" err="1"/>
              <a:t>len</a:t>
            </a:r>
            <a:r>
              <a:rPr lang="en-US" altLang="zh-CN" dirty="0"/>
              <a:t>(</a:t>
            </a:r>
            <a:r>
              <a:rPr lang="en-US" altLang="zh-CN" dirty="0" err="1"/>
              <a:t>nums</a:t>
            </a:r>
            <a:r>
              <a:rPr lang="en-US" altLang="zh-CN" dirty="0"/>
              <a:t>)):</a:t>
            </a:r>
          </a:p>
          <a:p>
            <a:r>
              <a:rPr lang="en-US" altLang="zh-CN" dirty="0"/>
              <a:t>            if </a:t>
            </a:r>
            <a:r>
              <a:rPr lang="en-US" altLang="zh-CN" dirty="0" err="1"/>
              <a:t>dict.get</a:t>
            </a:r>
            <a:r>
              <a:rPr lang="en-US" altLang="zh-CN" dirty="0"/>
              <a:t>(target-</a:t>
            </a:r>
            <a:r>
              <a:rPr lang="en-US" altLang="zh-CN" dirty="0" err="1"/>
              <a:t>nums</a:t>
            </a:r>
            <a:r>
              <a:rPr lang="en-US" altLang="zh-CN" dirty="0"/>
              <a:t>[</a:t>
            </a:r>
            <a:r>
              <a:rPr lang="en-US" altLang="zh-CN" dirty="0" err="1"/>
              <a:t>i</a:t>
            </a:r>
            <a:r>
              <a:rPr lang="en-US" altLang="zh-CN" dirty="0"/>
              <a:t>]) is not None:</a:t>
            </a:r>
          </a:p>
          <a:p>
            <a:r>
              <a:rPr lang="en-US" altLang="zh-CN" dirty="0"/>
              <a:t>                return [</a:t>
            </a:r>
            <a:r>
              <a:rPr lang="en-US" altLang="zh-CN" dirty="0" err="1"/>
              <a:t>dict.get</a:t>
            </a:r>
            <a:r>
              <a:rPr lang="en-US" altLang="zh-CN" dirty="0"/>
              <a:t>(target-</a:t>
            </a:r>
            <a:r>
              <a:rPr lang="en-US" altLang="zh-CN" dirty="0" err="1"/>
              <a:t>nums</a:t>
            </a:r>
            <a:r>
              <a:rPr lang="en-US" altLang="zh-CN" dirty="0"/>
              <a:t>[</a:t>
            </a:r>
            <a:r>
              <a:rPr lang="en-US" altLang="zh-CN" dirty="0" err="1"/>
              <a:t>i</a:t>
            </a:r>
            <a:r>
              <a:rPr lang="en-US" altLang="zh-CN" dirty="0"/>
              <a:t>]),</a:t>
            </a:r>
            <a:r>
              <a:rPr lang="en-US" altLang="zh-CN" dirty="0" err="1"/>
              <a:t>i</a:t>
            </a:r>
            <a:r>
              <a:rPr lang="en-US" altLang="zh-CN" dirty="0"/>
              <a:t>]</a:t>
            </a:r>
          </a:p>
          <a:p>
            <a:r>
              <a:rPr lang="en-US" altLang="zh-CN" dirty="0"/>
              <a:t>            </a:t>
            </a:r>
            <a:r>
              <a:rPr lang="en-US" altLang="zh-CN" dirty="0" err="1"/>
              <a:t>dict</a:t>
            </a:r>
            <a:r>
              <a:rPr lang="en-US" altLang="zh-CN" dirty="0"/>
              <a:t>[</a:t>
            </a:r>
            <a:r>
              <a:rPr lang="en-US" altLang="zh-CN" dirty="0" err="1"/>
              <a:t>nums</a:t>
            </a:r>
            <a:r>
              <a:rPr lang="en-US" altLang="zh-CN" dirty="0"/>
              <a:t>[</a:t>
            </a:r>
            <a:r>
              <a:rPr lang="en-US" altLang="zh-CN" dirty="0" err="1"/>
              <a:t>i</a:t>
            </a:r>
            <a:r>
              <a:rPr lang="en-US" altLang="zh-CN" dirty="0"/>
              <a:t>]]=</a:t>
            </a:r>
            <a:r>
              <a:rPr lang="en-US" altLang="zh-CN" dirty="0" err="1" smtClean="0"/>
              <a:t>i</a:t>
            </a:r>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782" y="55776"/>
            <a:ext cx="5857002" cy="1789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8467" y="2275001"/>
            <a:ext cx="5528629" cy="1754326"/>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twoSum</a:t>
            </a:r>
            <a:r>
              <a:rPr lang="en-US" altLang="zh-CN" dirty="0"/>
              <a:t>(self, </a:t>
            </a:r>
            <a:r>
              <a:rPr lang="en-US" altLang="zh-CN" dirty="0" err="1"/>
              <a:t>nums</a:t>
            </a:r>
            <a:r>
              <a:rPr lang="en-US" altLang="zh-CN" dirty="0"/>
              <a:t>: List[</a:t>
            </a:r>
            <a:r>
              <a:rPr lang="en-US" altLang="zh-CN" dirty="0" err="1"/>
              <a:t>int</a:t>
            </a:r>
            <a:r>
              <a:rPr lang="en-US" altLang="zh-CN" dirty="0"/>
              <a:t>], target: </a:t>
            </a:r>
            <a:r>
              <a:rPr lang="en-US" altLang="zh-CN" dirty="0" err="1"/>
              <a:t>int</a:t>
            </a:r>
            <a:r>
              <a:rPr lang="en-US" altLang="zh-CN" dirty="0"/>
              <a:t>) -&gt; List[</a:t>
            </a:r>
            <a:r>
              <a:rPr lang="en-US" altLang="zh-CN" dirty="0" err="1"/>
              <a:t>int</a:t>
            </a:r>
            <a:r>
              <a:rPr lang="en-US" altLang="zh-CN" dirty="0"/>
              <a:t>]:</a:t>
            </a:r>
          </a:p>
          <a:p>
            <a:r>
              <a:rPr lang="en-US" altLang="zh-CN" dirty="0"/>
              <a:t>        for </a:t>
            </a:r>
            <a:r>
              <a:rPr lang="en-US" altLang="zh-CN" dirty="0" err="1"/>
              <a:t>i</a:t>
            </a:r>
            <a:r>
              <a:rPr lang="en-US" altLang="zh-CN" dirty="0"/>
              <a:t> in range(</a:t>
            </a:r>
            <a:r>
              <a:rPr lang="en-US" altLang="zh-CN" dirty="0" err="1"/>
              <a:t>len</a:t>
            </a:r>
            <a:r>
              <a:rPr lang="en-US" altLang="zh-CN" dirty="0"/>
              <a:t>(</a:t>
            </a:r>
            <a:r>
              <a:rPr lang="en-US" altLang="zh-CN" dirty="0" err="1"/>
              <a:t>nums</a:t>
            </a:r>
            <a:r>
              <a:rPr lang="en-US" altLang="zh-CN" dirty="0"/>
              <a:t>)-1):</a:t>
            </a:r>
          </a:p>
          <a:p>
            <a:r>
              <a:rPr lang="en-US" altLang="zh-CN" dirty="0"/>
              <a:t>            for j in range(i+1,len(</a:t>
            </a:r>
            <a:r>
              <a:rPr lang="en-US" altLang="zh-CN" dirty="0" err="1"/>
              <a:t>nums</a:t>
            </a:r>
            <a:r>
              <a:rPr lang="en-US" altLang="zh-CN" dirty="0"/>
              <a:t>)):</a:t>
            </a:r>
          </a:p>
          <a:p>
            <a:r>
              <a:rPr lang="en-US" altLang="zh-CN" dirty="0"/>
              <a:t>                if </a:t>
            </a:r>
            <a:r>
              <a:rPr lang="en-US" altLang="zh-CN" dirty="0" err="1"/>
              <a:t>nums</a:t>
            </a:r>
            <a:r>
              <a:rPr lang="en-US" altLang="zh-CN" dirty="0"/>
              <a:t>[</a:t>
            </a:r>
            <a:r>
              <a:rPr lang="en-US" altLang="zh-CN" dirty="0" err="1"/>
              <a:t>i</a:t>
            </a:r>
            <a:r>
              <a:rPr lang="en-US" altLang="zh-CN" dirty="0"/>
              <a:t>]+</a:t>
            </a:r>
            <a:r>
              <a:rPr lang="en-US" altLang="zh-CN" dirty="0" err="1"/>
              <a:t>nums</a:t>
            </a:r>
            <a:r>
              <a:rPr lang="en-US" altLang="zh-CN" dirty="0"/>
              <a:t>[j]==target:</a:t>
            </a:r>
          </a:p>
          <a:p>
            <a:r>
              <a:rPr lang="en-US" altLang="zh-CN" dirty="0"/>
              <a:t>                    return [</a:t>
            </a:r>
            <a:r>
              <a:rPr lang="en-US" altLang="zh-CN" dirty="0" err="1"/>
              <a:t>i,j</a:t>
            </a:r>
            <a:r>
              <a:rPr lang="en-US" altLang="zh-CN" dirty="0" smtClean="0"/>
              <a:t>]</a:t>
            </a:r>
            <a:endParaRPr lang="en-US" altLang="zh-CN" dirty="0"/>
          </a:p>
        </p:txBody>
      </p:sp>
      <p:sp>
        <p:nvSpPr>
          <p:cNvPr id="5" name="TextBox 4"/>
          <p:cNvSpPr txBox="1"/>
          <p:nvPr/>
        </p:nvSpPr>
        <p:spPr>
          <a:xfrm>
            <a:off x="6161283" y="2420888"/>
            <a:ext cx="3031599" cy="646331"/>
          </a:xfrm>
          <a:prstGeom prst="rect">
            <a:avLst/>
          </a:prstGeom>
          <a:noFill/>
        </p:spPr>
        <p:txBody>
          <a:bodyPr wrap="none" rtlCol="0">
            <a:spAutoFit/>
          </a:bodyPr>
          <a:lstStyle/>
          <a:p>
            <a:r>
              <a:rPr lang="en-US" altLang="zh-CN" b="1" dirty="0" smtClean="0"/>
              <a:t>1.</a:t>
            </a:r>
            <a:r>
              <a:rPr lang="zh-CN" altLang="en-US" b="1" dirty="0" smtClean="0"/>
              <a:t>暴力解法</a:t>
            </a:r>
            <a:r>
              <a:rPr lang="zh-CN" altLang="en-US" dirty="0" smtClean="0">
                <a:solidFill>
                  <a:srgbClr val="FF0000"/>
                </a:solidFill>
              </a:rPr>
              <a:t>，时间复杂度</a:t>
            </a:r>
            <a:r>
              <a:rPr lang="en-US" altLang="zh-CN" dirty="0" smtClean="0">
                <a:solidFill>
                  <a:srgbClr val="FF0000"/>
                </a:solidFill>
              </a:rPr>
              <a:t>n^2</a:t>
            </a:r>
          </a:p>
          <a:p>
            <a:r>
              <a:rPr lang="zh-CN" altLang="en-US" dirty="0" smtClean="0">
                <a:solidFill>
                  <a:srgbClr val="FF0000"/>
                </a:solidFill>
              </a:rPr>
              <a:t>实际要</a:t>
            </a:r>
            <a:r>
              <a:rPr lang="en-US" altLang="zh-CN" dirty="0" smtClean="0">
                <a:solidFill>
                  <a:srgbClr val="FF0000"/>
                </a:solidFill>
              </a:rPr>
              <a:t>6000ms</a:t>
            </a:r>
            <a:endParaRPr lang="zh-CN" altLang="en-US" dirty="0">
              <a:solidFill>
                <a:srgbClr val="FF0000"/>
              </a:solidFill>
            </a:endParaRPr>
          </a:p>
        </p:txBody>
      </p:sp>
      <p:sp>
        <p:nvSpPr>
          <p:cNvPr id="6" name="TextBox 5"/>
          <p:cNvSpPr txBox="1"/>
          <p:nvPr/>
        </p:nvSpPr>
        <p:spPr>
          <a:xfrm>
            <a:off x="6175322" y="4304478"/>
            <a:ext cx="2509020" cy="923330"/>
          </a:xfrm>
          <a:prstGeom prst="rect">
            <a:avLst/>
          </a:prstGeom>
          <a:noFill/>
        </p:spPr>
        <p:txBody>
          <a:bodyPr wrap="none" rtlCol="0">
            <a:spAutoFit/>
          </a:bodyPr>
          <a:lstStyle/>
          <a:p>
            <a:r>
              <a:rPr lang="en-US" altLang="zh-CN" b="1" dirty="0" smtClean="0"/>
              <a:t>2.1</a:t>
            </a:r>
            <a:r>
              <a:rPr lang="zh-CN" altLang="en-US" b="1" dirty="0" smtClean="0"/>
              <a:t>字典</a:t>
            </a:r>
            <a:endParaRPr lang="en-US" altLang="zh-CN" b="1" dirty="0" smtClean="0"/>
          </a:p>
          <a:p>
            <a:endParaRPr lang="en-US" altLang="zh-CN" b="1" dirty="0"/>
          </a:p>
          <a:p>
            <a:r>
              <a:rPr lang="zh-CN" altLang="en-US" b="1" dirty="0" smtClean="0"/>
              <a:t>获取字典中某值的下标</a:t>
            </a:r>
            <a:endParaRPr lang="zh-CN" altLang="en-US" b="1" dirty="0"/>
          </a:p>
        </p:txBody>
      </p:sp>
      <p:sp>
        <p:nvSpPr>
          <p:cNvPr id="7" name="椭圆 6"/>
          <p:cNvSpPr/>
          <p:nvPr/>
        </p:nvSpPr>
        <p:spPr>
          <a:xfrm>
            <a:off x="1259632" y="5661248"/>
            <a:ext cx="230425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3707904" y="5227808"/>
            <a:ext cx="2467418" cy="433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198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201980"/>
            <a:ext cx="4752528" cy="3693319"/>
          </a:xfrm>
          <a:prstGeom prst="rect">
            <a:avLst/>
          </a:prstGeom>
        </p:spPr>
        <p:txBody>
          <a:bodyPr wrap="square">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twoSum</a:t>
            </a:r>
            <a:r>
              <a:rPr lang="en-US" altLang="zh-CN" dirty="0"/>
              <a:t>(self, </a:t>
            </a:r>
            <a:r>
              <a:rPr lang="en-US" altLang="zh-CN" dirty="0" err="1"/>
              <a:t>nums</a:t>
            </a:r>
            <a:r>
              <a:rPr lang="en-US" altLang="zh-CN" dirty="0"/>
              <a:t>: List[</a:t>
            </a:r>
            <a:r>
              <a:rPr lang="en-US" altLang="zh-CN" dirty="0" err="1"/>
              <a:t>int</a:t>
            </a:r>
            <a:r>
              <a:rPr lang="en-US" altLang="zh-CN" dirty="0"/>
              <a:t>], target: </a:t>
            </a:r>
            <a:r>
              <a:rPr lang="en-US" altLang="zh-CN" dirty="0" err="1"/>
              <a:t>int</a:t>
            </a:r>
            <a:r>
              <a:rPr lang="en-US" altLang="zh-CN" dirty="0"/>
              <a:t>) -</a:t>
            </a:r>
            <a:r>
              <a:rPr lang="en-US" altLang="zh-CN" dirty="0" smtClean="0"/>
              <a:t>&gt;</a:t>
            </a:r>
            <a:r>
              <a:rPr lang="en-US" altLang="zh-CN" dirty="0"/>
              <a:t> List[</a:t>
            </a:r>
            <a:r>
              <a:rPr lang="en-US" altLang="zh-CN" dirty="0" err="1"/>
              <a:t>int</a:t>
            </a:r>
            <a:r>
              <a:rPr lang="en-US" altLang="zh-CN" dirty="0"/>
              <a:t>]:</a:t>
            </a:r>
          </a:p>
          <a:p>
            <a:r>
              <a:rPr lang="en-US" altLang="zh-CN" dirty="0"/>
              <a:t>        for </a:t>
            </a:r>
            <a:r>
              <a:rPr lang="en-US" altLang="zh-CN" dirty="0" err="1"/>
              <a:t>i</a:t>
            </a:r>
            <a:r>
              <a:rPr lang="en-US" altLang="zh-CN" dirty="0"/>
              <a:t> in range(</a:t>
            </a:r>
            <a:r>
              <a:rPr lang="en-US" altLang="zh-CN" dirty="0" err="1"/>
              <a:t>len</a:t>
            </a:r>
            <a:r>
              <a:rPr lang="en-US" altLang="zh-CN" dirty="0"/>
              <a:t>(</a:t>
            </a:r>
            <a:r>
              <a:rPr lang="en-US" altLang="zh-CN" dirty="0" err="1"/>
              <a:t>nums</a:t>
            </a:r>
            <a:r>
              <a:rPr lang="en-US" altLang="zh-CN" dirty="0"/>
              <a:t>)):</a:t>
            </a:r>
          </a:p>
          <a:p>
            <a:r>
              <a:rPr lang="en-US" altLang="zh-CN" dirty="0"/>
              <a:t>            le=target-</a:t>
            </a:r>
            <a:r>
              <a:rPr lang="en-US" altLang="zh-CN" dirty="0" err="1"/>
              <a:t>nums</a:t>
            </a:r>
            <a:r>
              <a:rPr lang="en-US" altLang="zh-CN" dirty="0"/>
              <a:t>[</a:t>
            </a:r>
            <a:r>
              <a:rPr lang="en-US" altLang="zh-CN" dirty="0" err="1"/>
              <a:t>i</a:t>
            </a:r>
            <a:r>
              <a:rPr lang="en-US" altLang="zh-CN" dirty="0"/>
              <a:t>]</a:t>
            </a:r>
          </a:p>
          <a:p>
            <a:r>
              <a:rPr lang="en-US" altLang="zh-CN" dirty="0"/>
              <a:t>            if le in </a:t>
            </a:r>
            <a:r>
              <a:rPr lang="en-US" altLang="zh-CN" dirty="0" err="1"/>
              <a:t>nums</a:t>
            </a:r>
            <a:r>
              <a:rPr lang="en-US" altLang="zh-CN" dirty="0"/>
              <a:t>:</a:t>
            </a:r>
          </a:p>
          <a:p>
            <a:r>
              <a:rPr lang="en-US" altLang="zh-CN" dirty="0"/>
              <a:t>                if </a:t>
            </a:r>
            <a:r>
              <a:rPr lang="en-US" altLang="zh-CN" dirty="0" err="1"/>
              <a:t>nums.index</a:t>
            </a:r>
            <a:r>
              <a:rPr lang="en-US" altLang="zh-CN" dirty="0"/>
              <a:t>(le)==</a:t>
            </a:r>
            <a:r>
              <a:rPr lang="en-US" altLang="zh-CN" dirty="0" err="1"/>
              <a:t>i</a:t>
            </a:r>
            <a:r>
              <a:rPr lang="en-US" altLang="zh-CN" dirty="0"/>
              <a:t>:</a:t>
            </a:r>
          </a:p>
          <a:p>
            <a:r>
              <a:rPr lang="en-US" altLang="zh-CN" dirty="0"/>
              <a:t>                    continue</a:t>
            </a:r>
          </a:p>
          <a:p>
            <a:r>
              <a:rPr lang="en-US" altLang="zh-CN" dirty="0"/>
              <a:t>                else:</a:t>
            </a:r>
          </a:p>
          <a:p>
            <a:r>
              <a:rPr lang="en-US" altLang="zh-CN" dirty="0"/>
              <a:t>                    return [</a:t>
            </a:r>
            <a:r>
              <a:rPr lang="en-US" altLang="zh-CN" dirty="0" err="1"/>
              <a:t>i,nums.index</a:t>
            </a:r>
            <a:r>
              <a:rPr lang="en-US" altLang="zh-CN" dirty="0"/>
              <a:t>(le)]</a:t>
            </a:r>
          </a:p>
          <a:p>
            <a:r>
              <a:rPr lang="en-US" altLang="zh-CN" dirty="0"/>
              <a:t>                    break</a:t>
            </a:r>
          </a:p>
          <a:p>
            <a:r>
              <a:rPr lang="en-US" altLang="zh-CN" dirty="0"/>
              <a:t>            else:</a:t>
            </a:r>
          </a:p>
          <a:p>
            <a:r>
              <a:rPr lang="en-US" altLang="zh-CN" dirty="0"/>
              <a:t>                continue</a:t>
            </a:r>
          </a:p>
        </p:txBody>
      </p:sp>
      <p:sp>
        <p:nvSpPr>
          <p:cNvPr id="3" name="椭圆 2"/>
          <p:cNvSpPr/>
          <p:nvPr/>
        </p:nvSpPr>
        <p:spPr>
          <a:xfrm>
            <a:off x="971600" y="4570132"/>
            <a:ext cx="170993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4572000" y="4354108"/>
            <a:ext cx="2714205" cy="369332"/>
          </a:xfrm>
          <a:prstGeom prst="rect">
            <a:avLst/>
          </a:prstGeom>
          <a:noFill/>
        </p:spPr>
        <p:txBody>
          <a:bodyPr wrap="none" rtlCol="0">
            <a:spAutoFit/>
          </a:bodyPr>
          <a:lstStyle/>
          <a:p>
            <a:r>
              <a:rPr lang="zh-CN" altLang="en-US" dirty="0" smtClean="0"/>
              <a:t>判断余数</a:t>
            </a:r>
            <a:r>
              <a:rPr lang="en-US" altLang="zh-CN" dirty="0" smtClean="0"/>
              <a:t>le </a:t>
            </a:r>
            <a:r>
              <a:rPr lang="zh-CN" altLang="en-US" dirty="0" smtClean="0"/>
              <a:t>是否在数组中</a:t>
            </a:r>
            <a:endParaRPr lang="zh-CN" altLang="en-US" dirty="0"/>
          </a:p>
        </p:txBody>
      </p:sp>
      <p:cxnSp>
        <p:nvCxnSpPr>
          <p:cNvPr id="6" name="直接箭头连接符 5"/>
          <p:cNvCxnSpPr/>
          <p:nvPr/>
        </p:nvCxnSpPr>
        <p:spPr>
          <a:xfrm flipV="1">
            <a:off x="2681536" y="4538774"/>
            <a:ext cx="1746448"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56176" y="3201980"/>
            <a:ext cx="1338828" cy="369332"/>
          </a:xfrm>
          <a:prstGeom prst="rect">
            <a:avLst/>
          </a:prstGeom>
          <a:noFill/>
        </p:spPr>
        <p:txBody>
          <a:bodyPr wrap="none" rtlCol="0">
            <a:spAutoFit/>
          </a:bodyPr>
          <a:lstStyle/>
          <a:p>
            <a:r>
              <a:rPr lang="zh-CN" altLang="en-US" dirty="0" smtClean="0"/>
              <a:t>时间复杂度</a:t>
            </a:r>
            <a:endParaRPr lang="zh-CN" altLang="en-US" dirty="0"/>
          </a:p>
        </p:txBody>
      </p:sp>
      <p:sp>
        <p:nvSpPr>
          <p:cNvPr id="9" name="TextBox 8"/>
          <p:cNvSpPr txBox="1"/>
          <p:nvPr/>
        </p:nvSpPr>
        <p:spPr>
          <a:xfrm>
            <a:off x="395536" y="404664"/>
            <a:ext cx="5528629" cy="2585323"/>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twoSum</a:t>
            </a:r>
            <a:r>
              <a:rPr lang="en-US" altLang="zh-CN" dirty="0"/>
              <a:t>(self, </a:t>
            </a:r>
            <a:r>
              <a:rPr lang="en-US" altLang="zh-CN" dirty="0" err="1"/>
              <a:t>nums</a:t>
            </a:r>
            <a:r>
              <a:rPr lang="en-US" altLang="zh-CN" dirty="0"/>
              <a:t>: List[</a:t>
            </a:r>
            <a:r>
              <a:rPr lang="en-US" altLang="zh-CN" dirty="0" err="1"/>
              <a:t>int</a:t>
            </a:r>
            <a:r>
              <a:rPr lang="en-US" altLang="zh-CN" dirty="0"/>
              <a:t>], target: </a:t>
            </a:r>
            <a:r>
              <a:rPr lang="en-US" altLang="zh-CN" dirty="0" err="1"/>
              <a:t>int</a:t>
            </a:r>
            <a:r>
              <a:rPr lang="en-US" altLang="zh-CN" dirty="0"/>
              <a:t>) -&gt; List[</a:t>
            </a:r>
            <a:r>
              <a:rPr lang="en-US" altLang="zh-CN" dirty="0" err="1"/>
              <a:t>int</a:t>
            </a:r>
            <a:r>
              <a:rPr lang="en-US" altLang="zh-CN" dirty="0"/>
              <a:t>]:</a:t>
            </a:r>
          </a:p>
          <a:p>
            <a:r>
              <a:rPr lang="en-US" altLang="zh-CN" dirty="0"/>
              <a:t>        </a:t>
            </a:r>
            <a:r>
              <a:rPr lang="en-US" altLang="zh-CN" dirty="0" err="1"/>
              <a:t>dic</a:t>
            </a:r>
            <a:r>
              <a:rPr lang="en-US" altLang="zh-CN" dirty="0"/>
              <a:t>={}</a:t>
            </a:r>
          </a:p>
          <a:p>
            <a:r>
              <a:rPr lang="en-US" altLang="zh-CN" dirty="0"/>
              <a:t>        for </a:t>
            </a:r>
            <a:r>
              <a:rPr lang="en-US" altLang="zh-CN" dirty="0" err="1"/>
              <a:t>i</a:t>
            </a:r>
            <a:r>
              <a:rPr lang="en-US" altLang="zh-CN" dirty="0"/>
              <a:t> in range(</a:t>
            </a:r>
            <a:r>
              <a:rPr lang="en-US" altLang="zh-CN" dirty="0" err="1"/>
              <a:t>len</a:t>
            </a:r>
            <a:r>
              <a:rPr lang="en-US" altLang="zh-CN" dirty="0"/>
              <a:t>(</a:t>
            </a:r>
            <a:r>
              <a:rPr lang="en-US" altLang="zh-CN" dirty="0" err="1"/>
              <a:t>nums</a:t>
            </a:r>
            <a:r>
              <a:rPr lang="en-US" altLang="zh-CN" dirty="0"/>
              <a:t>)):</a:t>
            </a:r>
          </a:p>
          <a:p>
            <a:r>
              <a:rPr lang="en-US" altLang="zh-CN" dirty="0"/>
              <a:t>            if </a:t>
            </a:r>
            <a:r>
              <a:rPr lang="en-US" altLang="zh-CN" dirty="0" err="1"/>
              <a:t>nums</a:t>
            </a:r>
            <a:r>
              <a:rPr lang="en-US" altLang="zh-CN" dirty="0"/>
              <a:t>[</a:t>
            </a:r>
            <a:r>
              <a:rPr lang="en-US" altLang="zh-CN" dirty="0" err="1"/>
              <a:t>i</a:t>
            </a:r>
            <a:r>
              <a:rPr lang="en-US" altLang="zh-CN" dirty="0"/>
              <a:t>] not in </a:t>
            </a:r>
            <a:r>
              <a:rPr lang="en-US" altLang="zh-CN" dirty="0" err="1"/>
              <a:t>dic</a:t>
            </a:r>
            <a:r>
              <a:rPr lang="en-US" altLang="zh-CN" dirty="0"/>
              <a:t>:</a:t>
            </a:r>
          </a:p>
          <a:p>
            <a:r>
              <a:rPr lang="en-US" altLang="zh-CN" dirty="0"/>
              <a:t>                </a:t>
            </a:r>
            <a:r>
              <a:rPr lang="en-US" altLang="zh-CN" dirty="0" err="1"/>
              <a:t>dic</a:t>
            </a:r>
            <a:r>
              <a:rPr lang="en-US" altLang="zh-CN" dirty="0"/>
              <a:t>[</a:t>
            </a:r>
            <a:r>
              <a:rPr lang="en-US" altLang="zh-CN" dirty="0" err="1"/>
              <a:t>nums</a:t>
            </a:r>
            <a:r>
              <a:rPr lang="en-US" altLang="zh-CN" dirty="0"/>
              <a:t>[</a:t>
            </a:r>
            <a:r>
              <a:rPr lang="en-US" altLang="zh-CN" dirty="0" err="1"/>
              <a:t>i</a:t>
            </a:r>
            <a:r>
              <a:rPr lang="en-US" altLang="zh-CN" dirty="0"/>
              <a:t>]]=</a:t>
            </a:r>
            <a:r>
              <a:rPr lang="en-US" altLang="zh-CN" dirty="0" err="1"/>
              <a:t>i</a:t>
            </a:r>
            <a:endParaRPr lang="en-US" altLang="zh-CN" dirty="0"/>
          </a:p>
          <a:p>
            <a:r>
              <a:rPr lang="en-US" altLang="zh-CN" dirty="0"/>
              <a:t>            if target-</a:t>
            </a:r>
            <a:r>
              <a:rPr lang="en-US" altLang="zh-CN" dirty="0" err="1"/>
              <a:t>nums</a:t>
            </a:r>
            <a:r>
              <a:rPr lang="en-US" altLang="zh-CN" dirty="0"/>
              <a:t>[</a:t>
            </a:r>
            <a:r>
              <a:rPr lang="en-US" altLang="zh-CN" dirty="0" err="1"/>
              <a:t>i</a:t>
            </a:r>
            <a:r>
              <a:rPr lang="en-US" altLang="zh-CN" dirty="0"/>
              <a:t>] in </a:t>
            </a:r>
            <a:r>
              <a:rPr lang="en-US" altLang="zh-CN" dirty="0" err="1"/>
              <a:t>dic</a:t>
            </a:r>
            <a:r>
              <a:rPr lang="en-US" altLang="zh-CN" dirty="0"/>
              <a:t> and </a:t>
            </a:r>
            <a:r>
              <a:rPr lang="en-US" altLang="zh-CN" dirty="0" err="1"/>
              <a:t>i</a:t>
            </a:r>
            <a:r>
              <a:rPr lang="en-US" altLang="zh-CN" dirty="0"/>
              <a:t>!=</a:t>
            </a:r>
            <a:r>
              <a:rPr lang="en-US" altLang="zh-CN" dirty="0" err="1"/>
              <a:t>dic</a:t>
            </a:r>
            <a:r>
              <a:rPr lang="en-US" altLang="zh-CN" dirty="0"/>
              <a:t>[target-</a:t>
            </a:r>
            <a:r>
              <a:rPr lang="en-US" altLang="zh-CN" dirty="0" err="1"/>
              <a:t>nums</a:t>
            </a:r>
            <a:r>
              <a:rPr lang="en-US" altLang="zh-CN" dirty="0"/>
              <a:t>[</a:t>
            </a:r>
            <a:r>
              <a:rPr lang="en-US" altLang="zh-CN" dirty="0" err="1"/>
              <a:t>i</a:t>
            </a:r>
            <a:r>
              <a:rPr lang="en-US" altLang="zh-CN" dirty="0"/>
              <a:t>]]:</a:t>
            </a:r>
          </a:p>
          <a:p>
            <a:r>
              <a:rPr lang="en-US" altLang="zh-CN" dirty="0"/>
              <a:t>                return [</a:t>
            </a:r>
            <a:r>
              <a:rPr lang="en-US" altLang="zh-CN" dirty="0" err="1"/>
              <a:t>i,dic</a:t>
            </a:r>
            <a:r>
              <a:rPr lang="en-US" altLang="zh-CN" dirty="0"/>
              <a:t>[target-</a:t>
            </a:r>
            <a:r>
              <a:rPr lang="en-US" altLang="zh-CN" dirty="0" err="1"/>
              <a:t>nums</a:t>
            </a:r>
            <a:r>
              <a:rPr lang="en-US" altLang="zh-CN" dirty="0"/>
              <a:t>[</a:t>
            </a:r>
            <a:r>
              <a:rPr lang="en-US" altLang="zh-CN" dirty="0" err="1"/>
              <a:t>i</a:t>
            </a:r>
            <a:r>
              <a:rPr lang="en-US" altLang="zh-CN" dirty="0"/>
              <a:t>]]]</a:t>
            </a:r>
          </a:p>
          <a:p>
            <a:endParaRPr lang="zh-CN" altLang="en-US" dirty="0"/>
          </a:p>
        </p:txBody>
      </p:sp>
      <p:sp>
        <p:nvSpPr>
          <p:cNvPr id="10" name="TextBox 9"/>
          <p:cNvSpPr txBox="1"/>
          <p:nvPr/>
        </p:nvSpPr>
        <p:spPr>
          <a:xfrm>
            <a:off x="6139837" y="332123"/>
            <a:ext cx="944489" cy="369332"/>
          </a:xfrm>
          <a:prstGeom prst="rect">
            <a:avLst/>
          </a:prstGeom>
          <a:noFill/>
        </p:spPr>
        <p:txBody>
          <a:bodyPr wrap="none" rtlCol="0">
            <a:spAutoFit/>
          </a:bodyPr>
          <a:lstStyle/>
          <a:p>
            <a:r>
              <a:rPr lang="en-US" altLang="zh-CN" b="1" dirty="0" smtClean="0"/>
              <a:t>2.2</a:t>
            </a:r>
            <a:r>
              <a:rPr lang="zh-CN" altLang="en-US" b="1" dirty="0" smtClean="0"/>
              <a:t>字典</a:t>
            </a:r>
            <a:endParaRPr lang="zh-CN" altLang="en-US" b="1" dirty="0"/>
          </a:p>
        </p:txBody>
      </p:sp>
      <p:sp>
        <p:nvSpPr>
          <p:cNvPr id="11" name="椭圆 10"/>
          <p:cNvSpPr/>
          <p:nvPr/>
        </p:nvSpPr>
        <p:spPr>
          <a:xfrm>
            <a:off x="938965" y="1844824"/>
            <a:ext cx="230425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flipV="1">
            <a:off x="3554760" y="1340768"/>
            <a:ext cx="290824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74993" y="1207491"/>
            <a:ext cx="2262158" cy="369332"/>
          </a:xfrm>
          <a:prstGeom prst="rect">
            <a:avLst/>
          </a:prstGeom>
          <a:noFill/>
        </p:spPr>
        <p:txBody>
          <a:bodyPr wrap="none" rtlCol="0">
            <a:spAutoFit/>
          </a:bodyPr>
          <a:lstStyle/>
          <a:p>
            <a:r>
              <a:rPr lang="zh-CN" altLang="en-US" dirty="0" smtClean="0"/>
              <a:t>存入字典和获取下标</a:t>
            </a:r>
            <a:endParaRPr lang="zh-CN" altLang="en-US" dirty="0"/>
          </a:p>
        </p:txBody>
      </p:sp>
    </p:spTree>
    <p:extLst>
      <p:ext uri="{BB962C8B-B14F-4D97-AF65-F5344CB8AC3E}">
        <p14:creationId xmlns:p14="http://schemas.microsoft.com/office/powerpoint/2010/main" val="1728198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51762"/>
            <a:ext cx="4572000" cy="5909310"/>
          </a:xfrm>
          <a:prstGeom prst="rect">
            <a:avLst/>
          </a:prstGeom>
        </p:spPr>
        <p:txBody>
          <a:bodyPr>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twoSum</a:t>
            </a:r>
            <a:r>
              <a:rPr lang="en-US" altLang="zh-CN" dirty="0"/>
              <a:t>(self, </a:t>
            </a:r>
            <a:r>
              <a:rPr lang="en-US" altLang="zh-CN" dirty="0" err="1"/>
              <a:t>nums</a:t>
            </a:r>
            <a:r>
              <a:rPr lang="en-US" altLang="zh-CN" dirty="0"/>
              <a:t>: List[</a:t>
            </a:r>
            <a:r>
              <a:rPr lang="en-US" altLang="zh-CN" dirty="0" err="1"/>
              <a:t>int</a:t>
            </a:r>
            <a:r>
              <a:rPr lang="en-US" altLang="zh-CN" dirty="0"/>
              <a:t>], target: </a:t>
            </a:r>
            <a:r>
              <a:rPr lang="en-US" altLang="zh-CN" dirty="0" err="1"/>
              <a:t>int</a:t>
            </a:r>
            <a:r>
              <a:rPr lang="en-US" altLang="zh-CN" dirty="0"/>
              <a:t>) -&gt; List[</a:t>
            </a:r>
            <a:r>
              <a:rPr lang="en-US" altLang="zh-CN" dirty="0" err="1"/>
              <a:t>int</a:t>
            </a:r>
            <a:r>
              <a:rPr lang="en-US" altLang="zh-CN" dirty="0"/>
              <a:t>]:</a:t>
            </a:r>
          </a:p>
          <a:p>
            <a:r>
              <a:rPr lang="en-US" altLang="zh-CN" dirty="0"/>
              <a:t>        temp=</a:t>
            </a:r>
            <a:r>
              <a:rPr lang="en-US" altLang="zh-CN" dirty="0" err="1"/>
              <a:t>nums.copy</a:t>
            </a:r>
            <a:r>
              <a:rPr lang="en-US" altLang="zh-CN" dirty="0"/>
              <a:t>()</a:t>
            </a:r>
          </a:p>
          <a:p>
            <a:r>
              <a:rPr lang="en-US" altLang="zh-CN" dirty="0"/>
              <a:t>        </a:t>
            </a:r>
            <a:r>
              <a:rPr lang="en-US" altLang="zh-CN" dirty="0" err="1"/>
              <a:t>temp.sort</a:t>
            </a:r>
            <a:r>
              <a:rPr lang="en-US" altLang="zh-CN" dirty="0"/>
              <a:t>()</a:t>
            </a:r>
          </a:p>
          <a:p>
            <a:r>
              <a:rPr lang="en-US" altLang="zh-CN" dirty="0"/>
              <a:t>        n=</a:t>
            </a:r>
            <a:r>
              <a:rPr lang="en-US" altLang="zh-CN" dirty="0" err="1"/>
              <a:t>len</a:t>
            </a:r>
            <a:r>
              <a:rPr lang="en-US" altLang="zh-CN" dirty="0"/>
              <a:t>(</a:t>
            </a:r>
            <a:r>
              <a:rPr lang="en-US" altLang="zh-CN" dirty="0" err="1"/>
              <a:t>nums</a:t>
            </a:r>
            <a:r>
              <a:rPr lang="en-US" altLang="zh-CN" dirty="0"/>
              <a:t>)</a:t>
            </a:r>
          </a:p>
          <a:p>
            <a:r>
              <a:rPr lang="en-US" altLang="zh-CN" dirty="0"/>
              <a:t>        </a:t>
            </a:r>
            <a:r>
              <a:rPr lang="en-US" altLang="zh-CN" dirty="0" err="1"/>
              <a:t>i</a:t>
            </a:r>
            <a:r>
              <a:rPr lang="en-US" altLang="zh-CN" dirty="0"/>
              <a:t>=0</a:t>
            </a:r>
          </a:p>
          <a:p>
            <a:r>
              <a:rPr lang="en-US" altLang="zh-CN" dirty="0"/>
              <a:t>        j=n-1</a:t>
            </a:r>
          </a:p>
          <a:p>
            <a:r>
              <a:rPr lang="en-US" altLang="zh-CN" dirty="0"/>
              <a:t>        while </a:t>
            </a:r>
            <a:r>
              <a:rPr lang="en-US" altLang="zh-CN" dirty="0" err="1"/>
              <a:t>i</a:t>
            </a:r>
            <a:r>
              <a:rPr lang="en-US" altLang="zh-CN" dirty="0"/>
              <a:t>&lt;j:</a:t>
            </a:r>
          </a:p>
          <a:p>
            <a:r>
              <a:rPr lang="en-US" altLang="zh-CN" dirty="0"/>
              <a:t>            if temp[</a:t>
            </a:r>
            <a:r>
              <a:rPr lang="en-US" altLang="zh-CN" dirty="0" err="1"/>
              <a:t>i</a:t>
            </a:r>
            <a:r>
              <a:rPr lang="en-US" altLang="zh-CN" dirty="0"/>
              <a:t>]+temp[j]&lt;target:</a:t>
            </a:r>
          </a:p>
          <a:p>
            <a:r>
              <a:rPr lang="en-US" altLang="zh-CN" dirty="0"/>
              <a:t>                </a:t>
            </a:r>
            <a:r>
              <a:rPr lang="en-US" altLang="zh-CN" dirty="0" err="1"/>
              <a:t>i</a:t>
            </a:r>
            <a:r>
              <a:rPr lang="en-US" altLang="zh-CN" dirty="0"/>
              <a:t>+=1</a:t>
            </a:r>
          </a:p>
          <a:p>
            <a:r>
              <a:rPr lang="en-US" altLang="zh-CN" dirty="0"/>
              <a:t>            </a:t>
            </a:r>
            <a:r>
              <a:rPr lang="en-US" altLang="zh-CN" dirty="0" err="1"/>
              <a:t>elif</a:t>
            </a:r>
            <a:r>
              <a:rPr lang="en-US" altLang="zh-CN" dirty="0"/>
              <a:t> temp[</a:t>
            </a:r>
            <a:r>
              <a:rPr lang="en-US" altLang="zh-CN" dirty="0" err="1"/>
              <a:t>i</a:t>
            </a:r>
            <a:r>
              <a:rPr lang="en-US" altLang="zh-CN" dirty="0"/>
              <a:t>]+temp[j]&gt;target:</a:t>
            </a:r>
          </a:p>
          <a:p>
            <a:r>
              <a:rPr lang="en-US" altLang="zh-CN" dirty="0"/>
              <a:t>                j-=1</a:t>
            </a:r>
          </a:p>
          <a:p>
            <a:r>
              <a:rPr lang="en-US" altLang="zh-CN" dirty="0"/>
              <a:t>            else:</a:t>
            </a:r>
          </a:p>
          <a:p>
            <a:r>
              <a:rPr lang="en-US" altLang="zh-CN" dirty="0"/>
              <a:t>                break</a:t>
            </a:r>
          </a:p>
          <a:p>
            <a:r>
              <a:rPr lang="en-US" altLang="zh-CN" dirty="0"/>
              <a:t>        p=</a:t>
            </a:r>
            <a:r>
              <a:rPr lang="en-US" altLang="zh-CN" dirty="0" err="1"/>
              <a:t>nums.index</a:t>
            </a:r>
            <a:r>
              <a:rPr lang="en-US" altLang="zh-CN" dirty="0"/>
              <a:t>(temp[</a:t>
            </a:r>
            <a:r>
              <a:rPr lang="en-US" altLang="zh-CN" dirty="0" err="1"/>
              <a:t>i</a:t>
            </a:r>
            <a:r>
              <a:rPr lang="en-US" altLang="zh-CN" dirty="0"/>
              <a:t>])</a:t>
            </a:r>
          </a:p>
          <a:p>
            <a:r>
              <a:rPr lang="en-US" altLang="zh-CN" dirty="0"/>
              <a:t>        </a:t>
            </a:r>
            <a:r>
              <a:rPr lang="en-US" altLang="zh-CN" dirty="0" err="1"/>
              <a:t>nums.pop</a:t>
            </a:r>
            <a:r>
              <a:rPr lang="en-US" altLang="zh-CN" dirty="0"/>
              <a:t>(p)</a:t>
            </a:r>
          </a:p>
          <a:p>
            <a:r>
              <a:rPr lang="en-US" altLang="zh-CN" dirty="0"/>
              <a:t>        q=</a:t>
            </a:r>
            <a:r>
              <a:rPr lang="en-US" altLang="zh-CN" dirty="0" err="1"/>
              <a:t>nums.index</a:t>
            </a:r>
            <a:r>
              <a:rPr lang="en-US" altLang="zh-CN" dirty="0"/>
              <a:t>(temp[j])</a:t>
            </a:r>
          </a:p>
          <a:p>
            <a:r>
              <a:rPr lang="en-US" altLang="zh-CN" dirty="0"/>
              <a:t>        if q&gt;=p:</a:t>
            </a:r>
          </a:p>
          <a:p>
            <a:r>
              <a:rPr lang="en-US" altLang="zh-CN" dirty="0"/>
              <a:t>            q=q+1</a:t>
            </a:r>
          </a:p>
          <a:p>
            <a:r>
              <a:rPr lang="en-US" altLang="zh-CN" dirty="0"/>
              <a:t>        return [</a:t>
            </a:r>
            <a:r>
              <a:rPr lang="en-US" altLang="zh-CN" dirty="0" err="1"/>
              <a:t>p,q</a:t>
            </a:r>
            <a:r>
              <a:rPr lang="en-US" altLang="zh-CN" dirty="0"/>
              <a:t>]</a:t>
            </a:r>
          </a:p>
        </p:txBody>
      </p:sp>
      <p:sp>
        <p:nvSpPr>
          <p:cNvPr id="3" name="TextBox 2"/>
          <p:cNvSpPr txBox="1"/>
          <p:nvPr/>
        </p:nvSpPr>
        <p:spPr>
          <a:xfrm>
            <a:off x="5364088" y="451762"/>
            <a:ext cx="2569934" cy="369332"/>
          </a:xfrm>
          <a:prstGeom prst="rect">
            <a:avLst/>
          </a:prstGeom>
          <a:noFill/>
        </p:spPr>
        <p:txBody>
          <a:bodyPr wrap="none" rtlCol="0">
            <a:spAutoFit/>
          </a:bodyPr>
          <a:lstStyle/>
          <a:p>
            <a:r>
              <a:rPr lang="en-US" altLang="zh-CN" b="1" dirty="0" smtClean="0"/>
              <a:t>3.</a:t>
            </a:r>
            <a:r>
              <a:rPr lang="zh-CN" altLang="en-US" b="1" dirty="0" smtClean="0"/>
              <a:t>排序</a:t>
            </a:r>
            <a:r>
              <a:rPr lang="en-US" altLang="zh-CN" b="1" dirty="0" smtClean="0"/>
              <a:t>+</a:t>
            </a:r>
            <a:r>
              <a:rPr lang="zh-CN" altLang="en-US" b="1" dirty="0" smtClean="0"/>
              <a:t>双指针（夹逼）</a:t>
            </a:r>
            <a:endParaRPr lang="zh-CN" altLang="en-US" b="1" dirty="0"/>
          </a:p>
        </p:txBody>
      </p:sp>
      <p:sp>
        <p:nvSpPr>
          <p:cNvPr id="4" name="TextBox 3"/>
          <p:cNvSpPr txBox="1"/>
          <p:nvPr/>
        </p:nvSpPr>
        <p:spPr>
          <a:xfrm>
            <a:off x="4644007" y="5242174"/>
            <a:ext cx="2723823" cy="369332"/>
          </a:xfrm>
          <a:prstGeom prst="rect">
            <a:avLst/>
          </a:prstGeom>
          <a:noFill/>
        </p:spPr>
        <p:txBody>
          <a:bodyPr wrap="none" rtlCol="0">
            <a:spAutoFit/>
          </a:bodyPr>
          <a:lstStyle/>
          <a:p>
            <a:r>
              <a:rPr lang="zh-CN" altLang="en-US" dirty="0" smtClean="0"/>
              <a:t>判定两个指针的先后顺序</a:t>
            </a:r>
            <a:endParaRPr lang="zh-CN" altLang="en-US" dirty="0"/>
          </a:p>
        </p:txBody>
      </p:sp>
      <p:cxnSp>
        <p:nvCxnSpPr>
          <p:cNvPr id="6" name="直接箭头连接符 5"/>
          <p:cNvCxnSpPr/>
          <p:nvPr/>
        </p:nvCxnSpPr>
        <p:spPr>
          <a:xfrm>
            <a:off x="2843808" y="1412776"/>
            <a:ext cx="180020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8381" y="1638412"/>
            <a:ext cx="1107996" cy="369332"/>
          </a:xfrm>
          <a:prstGeom prst="rect">
            <a:avLst/>
          </a:prstGeom>
          <a:noFill/>
        </p:spPr>
        <p:txBody>
          <a:bodyPr wrap="none" rtlCol="0">
            <a:spAutoFit/>
          </a:bodyPr>
          <a:lstStyle/>
          <a:p>
            <a:r>
              <a:rPr lang="zh-CN" altLang="en-US" dirty="0" smtClean="0">
                <a:solidFill>
                  <a:srgbClr val="FF0000"/>
                </a:solidFill>
              </a:rPr>
              <a:t>复制数组</a:t>
            </a:r>
            <a:endParaRPr lang="zh-CN" altLang="en-US" dirty="0">
              <a:solidFill>
                <a:srgbClr val="FF0000"/>
              </a:solidFill>
            </a:endParaRPr>
          </a:p>
        </p:txBody>
      </p:sp>
      <p:cxnSp>
        <p:nvCxnSpPr>
          <p:cNvPr id="8" name="直接箭头连接符 7"/>
          <p:cNvCxnSpPr/>
          <p:nvPr/>
        </p:nvCxnSpPr>
        <p:spPr>
          <a:xfrm flipV="1">
            <a:off x="3131840" y="3804816"/>
            <a:ext cx="1656184" cy="848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56130" y="3620150"/>
            <a:ext cx="1800493" cy="369332"/>
          </a:xfrm>
          <a:prstGeom prst="rect">
            <a:avLst/>
          </a:prstGeom>
          <a:noFill/>
        </p:spPr>
        <p:txBody>
          <a:bodyPr wrap="none" rtlCol="0">
            <a:spAutoFit/>
          </a:bodyPr>
          <a:lstStyle/>
          <a:p>
            <a:r>
              <a:rPr lang="zh-CN" altLang="en-US" dirty="0" smtClean="0">
                <a:solidFill>
                  <a:srgbClr val="FF0000"/>
                </a:solidFill>
              </a:rPr>
              <a:t>查找某值的下标</a:t>
            </a:r>
            <a:endParaRPr lang="zh-CN" altLang="en-US" dirty="0">
              <a:solidFill>
                <a:srgbClr val="FF0000"/>
              </a:solidFill>
            </a:endParaRPr>
          </a:p>
        </p:txBody>
      </p:sp>
      <p:cxnSp>
        <p:nvCxnSpPr>
          <p:cNvPr id="13" name="直接箭头连接符 12"/>
          <p:cNvCxnSpPr/>
          <p:nvPr/>
        </p:nvCxnSpPr>
        <p:spPr>
          <a:xfrm flipV="1">
            <a:off x="1952836" y="5426840"/>
            <a:ext cx="2475148" cy="212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198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844824"/>
            <a:ext cx="4572000" cy="3693319"/>
          </a:xfrm>
          <a:prstGeom prst="rect">
            <a:avLst/>
          </a:prstGeom>
        </p:spPr>
        <p:txBody>
          <a:bodyPr>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fizzBuzz</a:t>
            </a:r>
            <a:r>
              <a:rPr lang="en-US" altLang="zh-CN" dirty="0"/>
              <a:t>(self, n: </a:t>
            </a:r>
            <a:r>
              <a:rPr lang="en-US" altLang="zh-CN" dirty="0" err="1"/>
              <a:t>int</a:t>
            </a:r>
            <a:r>
              <a:rPr lang="en-US" altLang="zh-CN" dirty="0"/>
              <a:t>) -&gt; List[</a:t>
            </a:r>
            <a:r>
              <a:rPr lang="en-US" altLang="zh-CN" dirty="0" err="1"/>
              <a:t>str</a:t>
            </a:r>
            <a:r>
              <a:rPr lang="en-US" altLang="zh-CN" dirty="0"/>
              <a:t>]:</a:t>
            </a:r>
          </a:p>
          <a:p>
            <a:r>
              <a:rPr lang="en-US" altLang="zh-CN" dirty="0"/>
              <a:t>        res=[]</a:t>
            </a:r>
          </a:p>
          <a:p>
            <a:r>
              <a:rPr lang="en-US" altLang="zh-CN" dirty="0"/>
              <a:t>        for </a:t>
            </a:r>
            <a:r>
              <a:rPr lang="en-US" altLang="zh-CN" dirty="0" err="1"/>
              <a:t>i</a:t>
            </a:r>
            <a:r>
              <a:rPr lang="en-US" altLang="zh-CN" dirty="0"/>
              <a:t> in range(1,n+1):</a:t>
            </a:r>
          </a:p>
          <a:p>
            <a:r>
              <a:rPr lang="en-US" altLang="zh-CN" dirty="0"/>
              <a:t>            if i%3==0 and i%5!=0:</a:t>
            </a:r>
          </a:p>
          <a:p>
            <a:r>
              <a:rPr lang="en-US" altLang="zh-CN" dirty="0"/>
              <a:t>                </a:t>
            </a:r>
            <a:r>
              <a:rPr lang="en-US" altLang="zh-CN" dirty="0" err="1"/>
              <a:t>res.append</a:t>
            </a:r>
            <a:r>
              <a:rPr lang="en-US" altLang="zh-CN" dirty="0"/>
              <a:t>("Fizz")</a:t>
            </a:r>
          </a:p>
          <a:p>
            <a:r>
              <a:rPr lang="en-US" altLang="zh-CN" dirty="0"/>
              <a:t>            </a:t>
            </a:r>
            <a:r>
              <a:rPr lang="en-US" altLang="zh-CN" dirty="0" err="1"/>
              <a:t>elif</a:t>
            </a:r>
            <a:r>
              <a:rPr lang="en-US" altLang="zh-CN" dirty="0"/>
              <a:t> i%5==0 and i%3!=0:</a:t>
            </a:r>
          </a:p>
          <a:p>
            <a:r>
              <a:rPr lang="en-US" altLang="zh-CN" dirty="0"/>
              <a:t>                </a:t>
            </a:r>
            <a:r>
              <a:rPr lang="en-US" altLang="zh-CN" dirty="0" err="1"/>
              <a:t>res.append</a:t>
            </a:r>
            <a:r>
              <a:rPr lang="en-US" altLang="zh-CN" dirty="0"/>
              <a:t>("Buzz")</a:t>
            </a:r>
          </a:p>
          <a:p>
            <a:r>
              <a:rPr lang="en-US" altLang="zh-CN" dirty="0"/>
              <a:t>            </a:t>
            </a:r>
            <a:r>
              <a:rPr lang="en-US" altLang="zh-CN" dirty="0" err="1"/>
              <a:t>elif</a:t>
            </a:r>
            <a:r>
              <a:rPr lang="en-US" altLang="zh-CN" dirty="0"/>
              <a:t> i%3==0 and i%5==0:</a:t>
            </a:r>
          </a:p>
          <a:p>
            <a:r>
              <a:rPr lang="en-US" altLang="zh-CN" dirty="0"/>
              <a:t>                </a:t>
            </a:r>
            <a:r>
              <a:rPr lang="en-US" altLang="zh-CN" dirty="0" err="1"/>
              <a:t>res.append</a:t>
            </a:r>
            <a:r>
              <a:rPr lang="en-US" altLang="zh-CN" dirty="0"/>
              <a:t>("</a:t>
            </a:r>
            <a:r>
              <a:rPr lang="en-US" altLang="zh-CN" dirty="0" err="1"/>
              <a:t>FizzBuzz</a:t>
            </a:r>
            <a:r>
              <a:rPr lang="en-US" altLang="zh-CN" dirty="0"/>
              <a:t>")</a:t>
            </a:r>
          </a:p>
          <a:p>
            <a:r>
              <a:rPr lang="en-US" altLang="zh-CN" dirty="0"/>
              <a:t>            else:</a:t>
            </a:r>
          </a:p>
          <a:p>
            <a:r>
              <a:rPr lang="en-US" altLang="zh-CN" dirty="0"/>
              <a:t>                </a:t>
            </a:r>
            <a:r>
              <a:rPr lang="en-US" altLang="zh-CN" dirty="0" err="1"/>
              <a:t>res.append</a:t>
            </a:r>
            <a:r>
              <a:rPr lang="en-US" altLang="zh-CN" dirty="0"/>
              <a:t>(</a:t>
            </a:r>
            <a:r>
              <a:rPr lang="en-US" altLang="zh-CN" dirty="0" err="1"/>
              <a:t>str</a:t>
            </a:r>
            <a:r>
              <a:rPr lang="en-US" altLang="zh-CN" dirty="0"/>
              <a:t>(</a:t>
            </a:r>
            <a:r>
              <a:rPr lang="en-US" altLang="zh-CN" dirty="0" err="1"/>
              <a:t>i</a:t>
            </a:r>
            <a:r>
              <a:rPr lang="en-US" altLang="zh-CN" dirty="0"/>
              <a:t>))</a:t>
            </a:r>
          </a:p>
          <a:p>
            <a:r>
              <a:rPr lang="en-US" altLang="zh-CN" dirty="0"/>
              <a:t>        return res</a:t>
            </a:r>
          </a:p>
        </p:txBody>
      </p:sp>
      <p:sp>
        <p:nvSpPr>
          <p:cNvPr id="3" name="TextBox 2"/>
          <p:cNvSpPr txBox="1"/>
          <p:nvPr/>
        </p:nvSpPr>
        <p:spPr>
          <a:xfrm>
            <a:off x="395536" y="404664"/>
            <a:ext cx="2279791" cy="523220"/>
          </a:xfrm>
          <a:prstGeom prst="rect">
            <a:avLst/>
          </a:prstGeom>
          <a:noFill/>
        </p:spPr>
        <p:txBody>
          <a:bodyPr wrap="none" rtlCol="0">
            <a:spAutoFit/>
          </a:bodyPr>
          <a:lstStyle/>
          <a:p>
            <a:r>
              <a:rPr lang="en-US" altLang="zh-CN" sz="2800" b="1" dirty="0" smtClean="0"/>
              <a:t>412 FIZZ BUZZ</a:t>
            </a:r>
            <a:endParaRPr lang="zh-CN" altLang="en-US" sz="28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81767"/>
            <a:ext cx="4392488" cy="2412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499992" y="2708920"/>
            <a:ext cx="646331" cy="369332"/>
          </a:xfrm>
          <a:prstGeom prst="rect">
            <a:avLst/>
          </a:prstGeom>
          <a:noFill/>
        </p:spPr>
        <p:txBody>
          <a:bodyPr wrap="none" rtlCol="0">
            <a:spAutoFit/>
          </a:bodyPr>
          <a:lstStyle/>
          <a:p>
            <a:r>
              <a:rPr lang="zh-CN" altLang="en-US" b="1" dirty="0" smtClean="0"/>
              <a:t>枚举</a:t>
            </a:r>
            <a:endParaRPr lang="zh-CN" altLang="en-US" b="1" dirty="0"/>
          </a:p>
        </p:txBody>
      </p:sp>
    </p:spTree>
    <p:extLst>
      <p:ext uri="{BB962C8B-B14F-4D97-AF65-F5344CB8AC3E}">
        <p14:creationId xmlns:p14="http://schemas.microsoft.com/office/powerpoint/2010/main" val="1728198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6649" y="1628800"/>
            <a:ext cx="3598036" cy="4524315"/>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fizzBuzz</a:t>
            </a:r>
            <a:r>
              <a:rPr lang="en-US" altLang="zh-CN" dirty="0"/>
              <a:t>(self, n: </a:t>
            </a:r>
            <a:r>
              <a:rPr lang="en-US" altLang="zh-CN" dirty="0" err="1"/>
              <a:t>int</a:t>
            </a:r>
            <a:r>
              <a:rPr lang="en-US" altLang="zh-CN" dirty="0"/>
              <a:t>) -&gt; List[</a:t>
            </a:r>
            <a:r>
              <a:rPr lang="en-US" altLang="zh-CN" dirty="0" err="1"/>
              <a:t>str</a:t>
            </a:r>
            <a:r>
              <a:rPr lang="en-US" altLang="zh-CN" dirty="0"/>
              <a:t>]:</a:t>
            </a:r>
          </a:p>
          <a:p>
            <a:r>
              <a:rPr lang="en-US" altLang="zh-CN" dirty="0"/>
              <a:t>        res=[]</a:t>
            </a:r>
          </a:p>
          <a:p>
            <a:r>
              <a:rPr lang="en-US" altLang="zh-CN" dirty="0"/>
              <a:t>        </a:t>
            </a:r>
            <a:r>
              <a:rPr lang="en-US" altLang="zh-CN" dirty="0" err="1"/>
              <a:t>dic</a:t>
            </a:r>
            <a:r>
              <a:rPr lang="en-US" altLang="zh-CN" dirty="0"/>
              <a:t>={3:"Fizz",5:"Buzz"}</a:t>
            </a:r>
          </a:p>
          <a:p>
            <a:r>
              <a:rPr lang="en-US" altLang="zh-CN" dirty="0"/>
              <a:t>        for </a:t>
            </a:r>
            <a:r>
              <a:rPr lang="en-US" altLang="zh-CN" dirty="0" err="1"/>
              <a:t>i</a:t>
            </a:r>
            <a:r>
              <a:rPr lang="en-US" altLang="zh-CN" dirty="0"/>
              <a:t> in range(1,n+1):</a:t>
            </a:r>
          </a:p>
          <a:p>
            <a:r>
              <a:rPr lang="en-US" altLang="zh-CN" dirty="0"/>
              <a:t>            temp=""</a:t>
            </a:r>
          </a:p>
          <a:p>
            <a:r>
              <a:rPr lang="en-US" altLang="zh-CN" dirty="0"/>
              <a:t>            for key in </a:t>
            </a:r>
            <a:r>
              <a:rPr lang="en-US" altLang="zh-CN" dirty="0" err="1"/>
              <a:t>dic.keys</a:t>
            </a:r>
            <a:r>
              <a:rPr lang="en-US" altLang="zh-CN" dirty="0"/>
              <a:t>():</a:t>
            </a:r>
          </a:p>
          <a:p>
            <a:r>
              <a:rPr lang="en-US" altLang="zh-CN" dirty="0"/>
              <a:t>                if </a:t>
            </a:r>
            <a:r>
              <a:rPr lang="en-US" altLang="zh-CN" dirty="0" err="1"/>
              <a:t>i%key</a:t>
            </a:r>
            <a:r>
              <a:rPr lang="en-US" altLang="zh-CN" dirty="0"/>
              <a:t>==0:</a:t>
            </a:r>
          </a:p>
          <a:p>
            <a:r>
              <a:rPr lang="en-US" altLang="zh-CN" dirty="0"/>
              <a:t>                    temp+=</a:t>
            </a:r>
            <a:r>
              <a:rPr lang="en-US" altLang="zh-CN" dirty="0" err="1"/>
              <a:t>dic</a:t>
            </a:r>
            <a:r>
              <a:rPr lang="en-US" altLang="zh-CN" dirty="0"/>
              <a:t>[key]</a:t>
            </a:r>
          </a:p>
          <a:p>
            <a:r>
              <a:rPr lang="en-US" altLang="zh-CN" dirty="0"/>
              <a:t>                else:</a:t>
            </a:r>
          </a:p>
          <a:p>
            <a:r>
              <a:rPr lang="en-US" altLang="zh-CN" dirty="0"/>
              <a:t>                    continue</a:t>
            </a:r>
          </a:p>
          <a:p>
            <a:r>
              <a:rPr lang="en-US" altLang="zh-CN" dirty="0"/>
              <a:t>            if temp=="":</a:t>
            </a:r>
          </a:p>
          <a:p>
            <a:r>
              <a:rPr lang="en-US" altLang="zh-CN" dirty="0"/>
              <a:t>                temp+=</a:t>
            </a:r>
            <a:r>
              <a:rPr lang="en-US" altLang="zh-CN" dirty="0" err="1"/>
              <a:t>str</a:t>
            </a:r>
            <a:r>
              <a:rPr lang="en-US" altLang="zh-CN" dirty="0"/>
              <a:t>(</a:t>
            </a:r>
            <a:r>
              <a:rPr lang="en-US" altLang="zh-CN" dirty="0" err="1"/>
              <a:t>i</a:t>
            </a:r>
            <a:r>
              <a:rPr lang="en-US" altLang="zh-CN" dirty="0"/>
              <a:t>)</a:t>
            </a:r>
          </a:p>
          <a:p>
            <a:r>
              <a:rPr lang="en-US" altLang="zh-CN" dirty="0"/>
              <a:t>            </a:t>
            </a:r>
            <a:r>
              <a:rPr lang="en-US" altLang="zh-CN" dirty="0" err="1"/>
              <a:t>res.append</a:t>
            </a:r>
            <a:r>
              <a:rPr lang="en-US" altLang="zh-CN" dirty="0"/>
              <a:t>(temp)</a:t>
            </a:r>
          </a:p>
          <a:p>
            <a:r>
              <a:rPr lang="en-US" altLang="zh-CN" dirty="0"/>
              <a:t>        return res</a:t>
            </a:r>
          </a:p>
          <a:p>
            <a:endParaRPr lang="zh-CN" altLang="en-US" dirty="0"/>
          </a:p>
        </p:txBody>
      </p:sp>
      <p:sp>
        <p:nvSpPr>
          <p:cNvPr id="4" name="TextBox 3"/>
          <p:cNvSpPr txBox="1"/>
          <p:nvPr/>
        </p:nvSpPr>
        <p:spPr>
          <a:xfrm>
            <a:off x="4572000" y="1229695"/>
            <a:ext cx="700833" cy="400110"/>
          </a:xfrm>
          <a:prstGeom prst="rect">
            <a:avLst/>
          </a:prstGeom>
          <a:noFill/>
        </p:spPr>
        <p:txBody>
          <a:bodyPr wrap="none" rtlCol="0">
            <a:spAutoFit/>
          </a:bodyPr>
          <a:lstStyle/>
          <a:p>
            <a:r>
              <a:rPr lang="zh-CN" altLang="en-US" sz="2000" b="1" dirty="0" smtClean="0"/>
              <a:t>字典</a:t>
            </a:r>
            <a:endParaRPr lang="zh-CN" altLang="en-US" sz="2000" b="1" dirty="0"/>
          </a:p>
        </p:txBody>
      </p:sp>
      <p:sp>
        <p:nvSpPr>
          <p:cNvPr id="5" name="椭圆 4"/>
          <p:cNvSpPr/>
          <p:nvPr/>
        </p:nvSpPr>
        <p:spPr>
          <a:xfrm>
            <a:off x="1979712" y="3284984"/>
            <a:ext cx="1080120"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cxnSp>
        <p:nvCxnSpPr>
          <p:cNvPr id="7" name="直接箭头连接符 6"/>
          <p:cNvCxnSpPr/>
          <p:nvPr/>
        </p:nvCxnSpPr>
        <p:spPr>
          <a:xfrm flipV="1">
            <a:off x="3059832" y="3140968"/>
            <a:ext cx="1512168"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16016" y="2908710"/>
            <a:ext cx="1884555" cy="369332"/>
          </a:xfrm>
          <a:prstGeom prst="rect">
            <a:avLst/>
          </a:prstGeom>
          <a:noFill/>
        </p:spPr>
        <p:txBody>
          <a:bodyPr wrap="none" rtlCol="0">
            <a:spAutoFit/>
          </a:bodyPr>
          <a:lstStyle/>
          <a:p>
            <a:r>
              <a:rPr lang="zh-CN" altLang="en-US" dirty="0"/>
              <a:t>获取</a:t>
            </a:r>
            <a:r>
              <a:rPr lang="zh-CN" altLang="en-US" dirty="0" smtClean="0"/>
              <a:t>字典中的</a:t>
            </a:r>
            <a:r>
              <a:rPr lang="en-US" altLang="zh-CN" dirty="0" smtClean="0"/>
              <a:t>key</a:t>
            </a:r>
            <a:endParaRPr lang="zh-CN" altLang="en-US" dirty="0"/>
          </a:p>
        </p:txBody>
      </p:sp>
      <p:sp>
        <p:nvSpPr>
          <p:cNvPr id="9" name="椭圆 8"/>
          <p:cNvSpPr/>
          <p:nvPr/>
        </p:nvSpPr>
        <p:spPr>
          <a:xfrm>
            <a:off x="1547664" y="3890957"/>
            <a:ext cx="1512168" cy="3301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3131840" y="4056022"/>
            <a:ext cx="1584176" cy="3497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22416" y="4221088"/>
            <a:ext cx="1107996" cy="369332"/>
          </a:xfrm>
          <a:prstGeom prst="rect">
            <a:avLst/>
          </a:prstGeom>
          <a:noFill/>
        </p:spPr>
        <p:txBody>
          <a:bodyPr wrap="none" rtlCol="0">
            <a:spAutoFit/>
          </a:bodyPr>
          <a:lstStyle/>
          <a:p>
            <a:r>
              <a:rPr lang="zh-CN" altLang="en-US" dirty="0" smtClean="0"/>
              <a:t>字符相加</a:t>
            </a:r>
            <a:endParaRPr lang="zh-CN" altLang="en-US" dirty="0"/>
          </a:p>
        </p:txBody>
      </p:sp>
      <p:sp>
        <p:nvSpPr>
          <p:cNvPr id="15" name="椭圆 14"/>
          <p:cNvSpPr/>
          <p:nvPr/>
        </p:nvSpPr>
        <p:spPr>
          <a:xfrm>
            <a:off x="943980" y="4590420"/>
            <a:ext cx="1512168" cy="3301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a:off x="2549927" y="4755485"/>
            <a:ext cx="1584176" cy="3497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2000" y="5105217"/>
            <a:ext cx="3647152" cy="369332"/>
          </a:xfrm>
          <a:prstGeom prst="rect">
            <a:avLst/>
          </a:prstGeom>
          <a:noFill/>
        </p:spPr>
        <p:txBody>
          <a:bodyPr wrap="none" rtlCol="0">
            <a:spAutoFit/>
          </a:bodyPr>
          <a:lstStyle/>
          <a:p>
            <a:r>
              <a:rPr lang="zh-CN" altLang="en-US" dirty="0" smtClean="0"/>
              <a:t>上个循环没有结果，才进行下一步</a:t>
            </a:r>
            <a:endParaRPr lang="zh-CN" altLang="en-US" dirty="0"/>
          </a:p>
        </p:txBody>
      </p:sp>
    </p:spTree>
    <p:extLst>
      <p:ext uri="{BB962C8B-B14F-4D97-AF65-F5344CB8AC3E}">
        <p14:creationId xmlns:p14="http://schemas.microsoft.com/office/powerpoint/2010/main" val="1728198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1353256" cy="523220"/>
          </a:xfrm>
          <a:prstGeom prst="rect">
            <a:avLst/>
          </a:prstGeom>
          <a:noFill/>
        </p:spPr>
        <p:txBody>
          <a:bodyPr wrap="none" rtlCol="0">
            <a:spAutoFit/>
          </a:bodyPr>
          <a:lstStyle/>
          <a:p>
            <a:r>
              <a:rPr lang="en-US" altLang="zh-CN" sz="2800" b="1" dirty="0" smtClean="0"/>
              <a:t>66 </a:t>
            </a:r>
            <a:r>
              <a:rPr lang="zh-CN" altLang="en-US" sz="2800" b="1" dirty="0" smtClean="0"/>
              <a:t>加一</a:t>
            </a:r>
            <a:endParaRPr lang="zh-CN" altLang="en-US" sz="28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44624"/>
            <a:ext cx="5544616" cy="2260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64389" y="2204864"/>
            <a:ext cx="4480778" cy="4524315"/>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plusOne</a:t>
            </a:r>
            <a:r>
              <a:rPr lang="en-US" altLang="zh-CN" dirty="0"/>
              <a:t>(self, digits: List[</a:t>
            </a:r>
            <a:r>
              <a:rPr lang="en-US" altLang="zh-CN" dirty="0" err="1"/>
              <a:t>int</a:t>
            </a:r>
            <a:r>
              <a:rPr lang="en-US" altLang="zh-CN" dirty="0"/>
              <a:t>]) -&gt; List[</a:t>
            </a:r>
            <a:r>
              <a:rPr lang="en-US" altLang="zh-CN" dirty="0" err="1"/>
              <a:t>int</a:t>
            </a:r>
            <a:r>
              <a:rPr lang="en-US" altLang="zh-CN" dirty="0"/>
              <a:t>]:</a:t>
            </a:r>
          </a:p>
          <a:p>
            <a:r>
              <a:rPr lang="en-US" altLang="zh-CN" dirty="0"/>
              <a:t>        m=0</a:t>
            </a:r>
          </a:p>
          <a:p>
            <a:r>
              <a:rPr lang="en-US" altLang="zh-CN" dirty="0"/>
              <a:t>        n=</a:t>
            </a:r>
            <a:r>
              <a:rPr lang="en-US" altLang="zh-CN" dirty="0" err="1"/>
              <a:t>len</a:t>
            </a:r>
            <a:r>
              <a:rPr lang="en-US" altLang="zh-CN" dirty="0"/>
              <a:t>(digits)</a:t>
            </a:r>
          </a:p>
          <a:p>
            <a:r>
              <a:rPr lang="en-US" altLang="zh-CN" dirty="0"/>
              <a:t>        for </a:t>
            </a:r>
            <a:r>
              <a:rPr lang="en-US" altLang="zh-CN" dirty="0" err="1"/>
              <a:t>i</a:t>
            </a:r>
            <a:r>
              <a:rPr lang="en-US" altLang="zh-CN" dirty="0"/>
              <a:t> in range(n):</a:t>
            </a:r>
          </a:p>
          <a:p>
            <a:r>
              <a:rPr lang="en-US" altLang="zh-CN" dirty="0"/>
              <a:t>            m=digits[</a:t>
            </a:r>
            <a:r>
              <a:rPr lang="en-US" altLang="zh-CN" dirty="0" err="1"/>
              <a:t>i</a:t>
            </a:r>
            <a:r>
              <a:rPr lang="en-US" altLang="zh-CN" dirty="0"/>
              <a:t>]+m</a:t>
            </a:r>
          </a:p>
          <a:p>
            <a:r>
              <a:rPr lang="en-US" altLang="zh-CN" dirty="0"/>
              <a:t>            if </a:t>
            </a:r>
            <a:r>
              <a:rPr lang="en-US" altLang="zh-CN" dirty="0" err="1"/>
              <a:t>i</a:t>
            </a:r>
            <a:r>
              <a:rPr lang="en-US" altLang="zh-CN" dirty="0"/>
              <a:t> &lt;n-1:</a:t>
            </a:r>
          </a:p>
          <a:p>
            <a:r>
              <a:rPr lang="en-US" altLang="zh-CN" dirty="0"/>
              <a:t>                m=m*10</a:t>
            </a:r>
          </a:p>
          <a:p>
            <a:r>
              <a:rPr lang="en-US" altLang="zh-CN" dirty="0"/>
              <a:t>        m=m+1</a:t>
            </a:r>
          </a:p>
          <a:p>
            <a:r>
              <a:rPr lang="en-US" altLang="zh-CN" dirty="0"/>
              <a:t>        </a:t>
            </a:r>
            <a:r>
              <a:rPr lang="en-US" altLang="zh-CN" dirty="0" err="1"/>
              <a:t>new_digits</a:t>
            </a:r>
            <a:r>
              <a:rPr lang="en-US" altLang="zh-CN" dirty="0"/>
              <a:t>=[]</a:t>
            </a:r>
          </a:p>
          <a:p>
            <a:r>
              <a:rPr lang="en-US" altLang="zh-CN" dirty="0"/>
              <a:t>        while m&gt;0:</a:t>
            </a:r>
          </a:p>
          <a:p>
            <a:r>
              <a:rPr lang="en-US" altLang="zh-CN" dirty="0"/>
              <a:t>            </a:t>
            </a:r>
            <a:r>
              <a:rPr lang="en-US" altLang="zh-CN" dirty="0" err="1"/>
              <a:t>i</a:t>
            </a:r>
            <a:r>
              <a:rPr lang="en-US" altLang="zh-CN" dirty="0"/>
              <a:t>=m%10</a:t>
            </a:r>
          </a:p>
          <a:p>
            <a:r>
              <a:rPr lang="en-US" altLang="zh-CN" dirty="0"/>
              <a:t>            m=m//10</a:t>
            </a:r>
          </a:p>
          <a:p>
            <a:r>
              <a:rPr lang="en-US" altLang="zh-CN" dirty="0"/>
              <a:t>            </a:t>
            </a:r>
            <a:r>
              <a:rPr lang="en-US" altLang="zh-CN" dirty="0" err="1"/>
              <a:t>new_digits.append</a:t>
            </a:r>
            <a:r>
              <a:rPr lang="en-US" altLang="zh-CN" dirty="0"/>
              <a:t>(</a:t>
            </a:r>
            <a:r>
              <a:rPr lang="en-US" altLang="zh-CN" dirty="0" err="1"/>
              <a:t>i</a:t>
            </a:r>
            <a:r>
              <a:rPr lang="en-US" altLang="zh-CN" dirty="0"/>
              <a:t>)</a:t>
            </a:r>
          </a:p>
          <a:p>
            <a:r>
              <a:rPr lang="en-US" altLang="zh-CN" dirty="0"/>
              <a:t>        </a:t>
            </a:r>
            <a:r>
              <a:rPr lang="en-US" altLang="zh-CN" dirty="0" err="1"/>
              <a:t>new_digits.reverse</a:t>
            </a:r>
            <a:r>
              <a:rPr lang="en-US" altLang="zh-CN" dirty="0"/>
              <a:t>()</a:t>
            </a:r>
          </a:p>
          <a:p>
            <a:r>
              <a:rPr lang="en-US" altLang="zh-CN" dirty="0"/>
              <a:t>        return </a:t>
            </a:r>
            <a:r>
              <a:rPr lang="en-US" altLang="zh-CN" dirty="0" err="1" smtClean="0"/>
              <a:t>new_digits</a:t>
            </a:r>
            <a:endParaRPr lang="en-US" altLang="zh-CN" dirty="0"/>
          </a:p>
        </p:txBody>
      </p:sp>
      <p:sp>
        <p:nvSpPr>
          <p:cNvPr id="4" name="椭圆 3"/>
          <p:cNvSpPr/>
          <p:nvPr/>
        </p:nvSpPr>
        <p:spPr>
          <a:xfrm>
            <a:off x="755576" y="5301208"/>
            <a:ext cx="1351384"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929086" y="5957664"/>
            <a:ext cx="1351384"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3531773" y="2924944"/>
            <a:ext cx="5262979" cy="369332"/>
          </a:xfrm>
          <a:prstGeom prst="rect">
            <a:avLst/>
          </a:prstGeom>
          <a:noFill/>
        </p:spPr>
        <p:txBody>
          <a:bodyPr wrap="none" rtlCol="0">
            <a:spAutoFit/>
          </a:bodyPr>
          <a:lstStyle/>
          <a:p>
            <a:r>
              <a:rPr lang="zh-CN" altLang="en-US" b="1" dirty="0" smtClean="0"/>
              <a:t>数列数字合并成整数，然后加一，最后循环取余数</a:t>
            </a:r>
            <a:endParaRPr lang="zh-CN" altLang="en-US" b="1" dirty="0"/>
          </a:p>
        </p:txBody>
      </p:sp>
      <p:cxnSp>
        <p:nvCxnSpPr>
          <p:cNvPr id="8" name="直接箭头连接符 7"/>
          <p:cNvCxnSpPr/>
          <p:nvPr/>
        </p:nvCxnSpPr>
        <p:spPr>
          <a:xfrm flipV="1">
            <a:off x="2106960" y="3717032"/>
            <a:ext cx="952872" cy="1836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59832" y="3717032"/>
            <a:ext cx="646331" cy="646331"/>
          </a:xfrm>
          <a:prstGeom prst="rect">
            <a:avLst/>
          </a:prstGeom>
          <a:noFill/>
        </p:spPr>
        <p:txBody>
          <a:bodyPr wrap="none" rtlCol="0">
            <a:spAutoFit/>
          </a:bodyPr>
          <a:lstStyle/>
          <a:p>
            <a:r>
              <a:rPr lang="zh-CN" altLang="en-US" dirty="0" smtClean="0"/>
              <a:t>取余</a:t>
            </a:r>
            <a:endParaRPr lang="en-US" altLang="zh-CN" dirty="0" smtClean="0"/>
          </a:p>
          <a:p>
            <a:r>
              <a:rPr lang="zh-CN" altLang="en-US" dirty="0"/>
              <a:t>取模</a:t>
            </a:r>
          </a:p>
        </p:txBody>
      </p:sp>
      <p:sp>
        <p:nvSpPr>
          <p:cNvPr id="12" name="TextBox 11"/>
          <p:cNvSpPr txBox="1"/>
          <p:nvPr/>
        </p:nvSpPr>
        <p:spPr>
          <a:xfrm>
            <a:off x="4463856" y="4688565"/>
            <a:ext cx="3744679" cy="2031325"/>
          </a:xfrm>
          <a:prstGeom prst="rect">
            <a:avLst/>
          </a:prstGeom>
          <a:noFill/>
        </p:spPr>
        <p:txBody>
          <a:bodyPr wrap="none" rtlCol="0">
            <a:spAutoFit/>
          </a:bodyPr>
          <a:lstStyle/>
          <a:p>
            <a:r>
              <a:rPr lang="en-US" altLang="zh-CN" dirty="0"/>
              <a:t>class Solution(object):    </a:t>
            </a:r>
            <a:endParaRPr lang="en-US" altLang="zh-CN" dirty="0" smtClean="0"/>
          </a:p>
          <a:p>
            <a:r>
              <a:rPr lang="en-US" altLang="zh-CN" dirty="0"/>
              <a:t> </a:t>
            </a:r>
            <a:r>
              <a:rPr lang="en-US" altLang="zh-CN" dirty="0" smtClean="0"/>
              <a:t>   </a:t>
            </a:r>
            <a:r>
              <a:rPr lang="en-US" altLang="zh-CN" dirty="0" err="1" smtClean="0"/>
              <a:t>def</a:t>
            </a:r>
            <a:r>
              <a:rPr lang="en-US" altLang="zh-CN" dirty="0" smtClean="0"/>
              <a:t> </a:t>
            </a:r>
            <a:r>
              <a:rPr lang="en-US" altLang="zh-CN" dirty="0" err="1"/>
              <a:t>plusOne</a:t>
            </a:r>
            <a:r>
              <a:rPr lang="en-US" altLang="zh-CN" dirty="0"/>
              <a:t>(self, digits):        </a:t>
            </a:r>
            <a:endParaRPr lang="en-US" altLang="zh-CN" dirty="0" smtClean="0"/>
          </a:p>
          <a:p>
            <a:r>
              <a:rPr lang="en-US" altLang="zh-CN" dirty="0"/>
              <a:t> </a:t>
            </a:r>
            <a:r>
              <a:rPr lang="en-US" altLang="zh-CN" dirty="0" smtClean="0"/>
              <a:t>       sums </a:t>
            </a:r>
            <a:r>
              <a:rPr lang="en-US" altLang="zh-CN" dirty="0"/>
              <a:t>= 0        </a:t>
            </a:r>
            <a:endParaRPr lang="en-US" altLang="zh-CN" dirty="0" smtClean="0"/>
          </a:p>
          <a:p>
            <a:r>
              <a:rPr lang="en-US" altLang="zh-CN" dirty="0"/>
              <a:t> </a:t>
            </a:r>
            <a:r>
              <a:rPr lang="en-US" altLang="zh-CN" dirty="0" smtClean="0"/>
              <a:t>       for </a:t>
            </a:r>
            <a:r>
              <a:rPr lang="en-US" altLang="zh-CN" dirty="0" err="1"/>
              <a:t>i</a:t>
            </a:r>
            <a:r>
              <a:rPr lang="en-US" altLang="zh-CN" dirty="0"/>
              <a:t> in digits:           </a:t>
            </a:r>
            <a:endParaRPr lang="en-US" altLang="zh-CN" dirty="0" smtClean="0"/>
          </a:p>
          <a:p>
            <a:r>
              <a:rPr lang="en-US" altLang="zh-CN" dirty="0"/>
              <a:t> </a:t>
            </a:r>
            <a:r>
              <a:rPr lang="en-US" altLang="zh-CN" dirty="0" smtClean="0"/>
              <a:t>            </a:t>
            </a:r>
            <a:r>
              <a:rPr lang="en-US" altLang="zh-CN" dirty="0"/>
              <a:t>sums = sums * 10 + </a:t>
            </a:r>
            <a:r>
              <a:rPr lang="en-US" altLang="zh-CN" dirty="0" err="1"/>
              <a:t>i</a:t>
            </a:r>
            <a:r>
              <a:rPr lang="en-US" altLang="zh-CN" dirty="0"/>
              <a:t> </a:t>
            </a:r>
            <a:endParaRPr lang="en-US" altLang="zh-CN" dirty="0" smtClean="0"/>
          </a:p>
          <a:p>
            <a:r>
              <a:rPr lang="en-US" altLang="zh-CN" dirty="0"/>
              <a:t> </a:t>
            </a:r>
            <a:r>
              <a:rPr lang="en-US" altLang="zh-CN" dirty="0" smtClean="0"/>
              <a:t>           </a:t>
            </a:r>
            <a:r>
              <a:rPr lang="en-US" altLang="zh-CN" dirty="0" err="1" smtClean="0"/>
              <a:t>sums_str</a:t>
            </a:r>
            <a:r>
              <a:rPr lang="en-US" altLang="zh-CN" dirty="0" smtClean="0"/>
              <a:t> </a:t>
            </a:r>
            <a:r>
              <a:rPr lang="en-US" altLang="zh-CN" dirty="0"/>
              <a:t>= </a:t>
            </a:r>
            <a:r>
              <a:rPr lang="en-US" altLang="zh-CN" dirty="0" err="1"/>
              <a:t>str</a:t>
            </a:r>
            <a:r>
              <a:rPr lang="en-US" altLang="zh-CN" dirty="0"/>
              <a:t>(sums + 1)       </a:t>
            </a:r>
            <a:endParaRPr lang="en-US" altLang="zh-CN" dirty="0" smtClean="0"/>
          </a:p>
          <a:p>
            <a:r>
              <a:rPr lang="en-US" altLang="zh-CN" dirty="0"/>
              <a:t> </a:t>
            </a:r>
            <a:r>
              <a:rPr lang="en-US" altLang="zh-CN" dirty="0" smtClean="0"/>
              <a:t>            </a:t>
            </a:r>
            <a:r>
              <a:rPr lang="en-US" altLang="zh-CN" dirty="0"/>
              <a:t>return map(</a:t>
            </a:r>
            <a:r>
              <a:rPr lang="en-US" altLang="zh-CN" dirty="0" err="1"/>
              <a:t>int</a:t>
            </a:r>
            <a:r>
              <a:rPr lang="en-US" altLang="zh-CN" dirty="0"/>
              <a:t>, list(</a:t>
            </a:r>
            <a:r>
              <a:rPr lang="en-US" altLang="zh-CN" dirty="0" err="1"/>
              <a:t>sums_str</a:t>
            </a:r>
            <a:r>
              <a:rPr lang="en-US" altLang="zh-CN" dirty="0" smtClean="0"/>
              <a:t>))</a:t>
            </a:r>
            <a:r>
              <a:rPr lang="zh-CN" altLang="en-US" dirty="0" smtClean="0"/>
              <a:t> </a:t>
            </a:r>
            <a:endParaRPr lang="zh-CN" altLang="en-US" dirty="0"/>
          </a:p>
        </p:txBody>
      </p:sp>
    </p:spTree>
    <p:extLst>
      <p:ext uri="{BB962C8B-B14F-4D97-AF65-F5344CB8AC3E}">
        <p14:creationId xmlns:p14="http://schemas.microsoft.com/office/powerpoint/2010/main" val="1728198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5597110" cy="923330"/>
          </a:xfrm>
          <a:prstGeom prst="rect">
            <a:avLst/>
          </a:prstGeom>
          <a:noFill/>
        </p:spPr>
        <p:txBody>
          <a:bodyPr wrap="none" rtlCol="0">
            <a:spAutoFit/>
          </a:bodyPr>
          <a:lstStyle/>
          <a:p>
            <a:r>
              <a:rPr lang="en-US" altLang="zh-CN" dirty="0"/>
              <a:t> </a:t>
            </a:r>
            <a:r>
              <a:rPr lang="en-US" altLang="zh-CN" dirty="0" err="1"/>
              <a:t>str</a:t>
            </a:r>
            <a:r>
              <a:rPr lang="en-US" altLang="zh-CN" dirty="0"/>
              <a:t> list </a:t>
            </a:r>
            <a:r>
              <a:rPr lang="en-US" altLang="zh-CN" dirty="0" err="1"/>
              <a:t>int</a:t>
            </a:r>
            <a:r>
              <a:rPr lang="zh-CN" altLang="en-US" dirty="0"/>
              <a:t>之间的</a:t>
            </a:r>
            <a:r>
              <a:rPr lang="zh-CN" altLang="en-US" dirty="0" smtClean="0"/>
              <a:t>转化</a:t>
            </a:r>
            <a:endParaRPr lang="en-US" altLang="zh-CN" dirty="0" smtClean="0"/>
          </a:p>
          <a:p>
            <a:endParaRPr lang="en-US" altLang="zh-CN" dirty="0"/>
          </a:p>
          <a:p>
            <a:r>
              <a:rPr lang="en-US" altLang="zh-CN" dirty="0" smtClean="0"/>
              <a:t>return </a:t>
            </a:r>
            <a:r>
              <a:rPr lang="en-US" altLang="zh-CN" dirty="0"/>
              <a:t>[</a:t>
            </a:r>
            <a:r>
              <a:rPr lang="en-US" altLang="zh-CN" dirty="0" err="1"/>
              <a:t>int</a:t>
            </a:r>
            <a:r>
              <a:rPr lang="en-US" altLang="zh-CN" dirty="0"/>
              <a:t>(x) for x in </a:t>
            </a:r>
            <a:r>
              <a:rPr lang="en-US" altLang="zh-CN" dirty="0" err="1"/>
              <a:t>str</a:t>
            </a:r>
            <a:r>
              <a:rPr lang="en-US" altLang="zh-CN" dirty="0"/>
              <a:t>(</a:t>
            </a:r>
            <a:r>
              <a:rPr lang="en-US" altLang="zh-CN" dirty="0" err="1"/>
              <a:t>int</a:t>
            </a:r>
            <a:r>
              <a:rPr lang="en-US" altLang="zh-CN" dirty="0"/>
              <a:t>(''.join(</a:t>
            </a:r>
            <a:r>
              <a:rPr lang="en-US" altLang="zh-CN" dirty="0" err="1"/>
              <a:t>str</a:t>
            </a:r>
            <a:r>
              <a:rPr lang="en-US" altLang="zh-CN" dirty="0"/>
              <a:t>(s) for s in digits))+1</a:t>
            </a:r>
            <a:r>
              <a:rPr lang="en-US" altLang="zh-CN" dirty="0" smtClean="0"/>
              <a:t>)]</a:t>
            </a:r>
            <a:endParaRPr lang="zh-CN" altLang="en-US" dirty="0"/>
          </a:p>
        </p:txBody>
      </p:sp>
      <p:sp>
        <p:nvSpPr>
          <p:cNvPr id="4" name="矩形 3"/>
          <p:cNvSpPr/>
          <p:nvPr/>
        </p:nvSpPr>
        <p:spPr>
          <a:xfrm>
            <a:off x="144016" y="3645024"/>
            <a:ext cx="4572000" cy="3139321"/>
          </a:xfrm>
          <a:prstGeom prst="rect">
            <a:avLst/>
          </a:prstGeom>
        </p:spPr>
        <p:txBody>
          <a:bodyPr>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plusOne</a:t>
            </a:r>
            <a:r>
              <a:rPr lang="en-US" altLang="zh-CN" dirty="0"/>
              <a:t>(self, digits: List[</a:t>
            </a:r>
            <a:r>
              <a:rPr lang="en-US" altLang="zh-CN" dirty="0" err="1"/>
              <a:t>int</a:t>
            </a:r>
            <a:r>
              <a:rPr lang="en-US" altLang="zh-CN" dirty="0"/>
              <a:t>]) -&gt; List[</a:t>
            </a:r>
            <a:r>
              <a:rPr lang="en-US" altLang="zh-CN" dirty="0" err="1"/>
              <a:t>int</a:t>
            </a:r>
            <a:r>
              <a:rPr lang="en-US" altLang="zh-CN" dirty="0"/>
              <a:t>]:</a:t>
            </a:r>
          </a:p>
          <a:p>
            <a:r>
              <a:rPr lang="en-US" altLang="zh-CN" dirty="0"/>
              <a:t>        for </a:t>
            </a:r>
            <a:r>
              <a:rPr lang="en-US" altLang="zh-CN" dirty="0" err="1"/>
              <a:t>i</a:t>
            </a:r>
            <a:r>
              <a:rPr lang="en-US" altLang="zh-CN" dirty="0"/>
              <a:t> in range(</a:t>
            </a:r>
            <a:r>
              <a:rPr lang="en-US" altLang="zh-CN" dirty="0" err="1"/>
              <a:t>len</a:t>
            </a:r>
            <a:r>
              <a:rPr lang="en-US" altLang="zh-CN" dirty="0"/>
              <a:t>(digits)-1,-1,-1):</a:t>
            </a:r>
          </a:p>
          <a:p>
            <a:r>
              <a:rPr lang="en-US" altLang="zh-CN" dirty="0"/>
              <a:t>            if digits[</a:t>
            </a:r>
            <a:r>
              <a:rPr lang="en-US" altLang="zh-CN" dirty="0" err="1"/>
              <a:t>i</a:t>
            </a:r>
            <a:r>
              <a:rPr lang="en-US" altLang="zh-CN" dirty="0"/>
              <a:t>]!=9:</a:t>
            </a:r>
          </a:p>
          <a:p>
            <a:r>
              <a:rPr lang="en-US" altLang="zh-CN" dirty="0"/>
              <a:t>                digits[</a:t>
            </a:r>
            <a:r>
              <a:rPr lang="en-US" altLang="zh-CN" dirty="0" err="1"/>
              <a:t>i</a:t>
            </a:r>
            <a:r>
              <a:rPr lang="en-US" altLang="zh-CN" dirty="0"/>
              <a:t>]+=1</a:t>
            </a:r>
          </a:p>
          <a:p>
            <a:r>
              <a:rPr lang="en-US" altLang="zh-CN" dirty="0"/>
              <a:t>                return digits</a:t>
            </a:r>
          </a:p>
          <a:p>
            <a:r>
              <a:rPr lang="en-US" altLang="zh-CN" dirty="0"/>
              <a:t>            else:</a:t>
            </a:r>
          </a:p>
          <a:p>
            <a:r>
              <a:rPr lang="en-US" altLang="zh-CN" dirty="0"/>
              <a:t>                digits[</a:t>
            </a:r>
            <a:r>
              <a:rPr lang="en-US" altLang="zh-CN" dirty="0" err="1"/>
              <a:t>i</a:t>
            </a:r>
            <a:r>
              <a:rPr lang="en-US" altLang="zh-CN" dirty="0"/>
              <a:t>]=0</a:t>
            </a:r>
          </a:p>
          <a:p>
            <a:r>
              <a:rPr lang="en-US" altLang="zh-CN" dirty="0"/>
              <a:t>                if digits[0] is 0:</a:t>
            </a:r>
          </a:p>
          <a:p>
            <a:r>
              <a:rPr lang="en-US" altLang="zh-CN" dirty="0"/>
              <a:t>                    </a:t>
            </a:r>
            <a:r>
              <a:rPr lang="en-US" altLang="zh-CN" dirty="0" err="1"/>
              <a:t>digits.insert</a:t>
            </a:r>
            <a:r>
              <a:rPr lang="en-US" altLang="zh-CN" dirty="0"/>
              <a:t>(0,1)</a:t>
            </a:r>
          </a:p>
          <a:p>
            <a:r>
              <a:rPr lang="en-US" altLang="zh-CN" dirty="0"/>
              <a:t>                    return digits</a:t>
            </a:r>
          </a:p>
        </p:txBody>
      </p:sp>
      <p:sp>
        <p:nvSpPr>
          <p:cNvPr id="5" name="TextBox 4"/>
          <p:cNvSpPr txBox="1"/>
          <p:nvPr/>
        </p:nvSpPr>
        <p:spPr>
          <a:xfrm>
            <a:off x="159998" y="1700808"/>
            <a:ext cx="5760640" cy="1477328"/>
          </a:xfrm>
          <a:prstGeom prst="rect">
            <a:avLst/>
          </a:prstGeom>
          <a:noFill/>
        </p:spPr>
        <p:txBody>
          <a:bodyPr wrap="square" rtlCol="0">
            <a:spAutoFit/>
          </a:bodyPr>
          <a:lstStyle/>
          <a:p>
            <a:r>
              <a:rPr lang="en-US" altLang="zh-CN" dirty="0"/>
              <a:t>class Solution:    </a:t>
            </a:r>
            <a:endParaRPr lang="en-US" altLang="zh-CN" dirty="0" smtClean="0"/>
          </a:p>
          <a:p>
            <a:r>
              <a:rPr lang="en-US" altLang="zh-CN" dirty="0"/>
              <a:t> </a:t>
            </a:r>
            <a:r>
              <a:rPr lang="en-US" altLang="zh-CN" dirty="0" smtClean="0"/>
              <a:t>   </a:t>
            </a:r>
            <a:r>
              <a:rPr lang="en-US" altLang="zh-CN" dirty="0" err="1" smtClean="0"/>
              <a:t>def</a:t>
            </a:r>
            <a:r>
              <a:rPr lang="en-US" altLang="zh-CN" dirty="0" smtClean="0"/>
              <a:t> </a:t>
            </a:r>
            <a:r>
              <a:rPr lang="en-US" altLang="zh-CN" dirty="0" err="1"/>
              <a:t>plusOne</a:t>
            </a:r>
            <a:r>
              <a:rPr lang="en-US" altLang="zh-CN" dirty="0"/>
              <a:t>(self, digits: List[</a:t>
            </a:r>
            <a:r>
              <a:rPr lang="en-US" altLang="zh-CN" dirty="0" err="1"/>
              <a:t>int</a:t>
            </a:r>
            <a:r>
              <a:rPr lang="en-US" altLang="zh-CN" dirty="0"/>
              <a:t>]) -&gt; List[</a:t>
            </a:r>
            <a:r>
              <a:rPr lang="en-US" altLang="zh-CN" dirty="0" err="1"/>
              <a:t>int</a:t>
            </a:r>
            <a:r>
              <a:rPr lang="en-US" altLang="zh-CN" dirty="0"/>
              <a:t>]:       </a:t>
            </a:r>
            <a:endParaRPr lang="en-US" altLang="zh-CN" dirty="0" smtClean="0"/>
          </a:p>
          <a:p>
            <a:r>
              <a:rPr lang="en-US" altLang="zh-CN" dirty="0"/>
              <a:t> </a:t>
            </a:r>
            <a:r>
              <a:rPr lang="en-US" altLang="zh-CN" dirty="0" smtClean="0"/>
              <a:t>        a </a:t>
            </a:r>
            <a:r>
              <a:rPr lang="en-US" altLang="zh-CN" dirty="0"/>
              <a:t>= [</a:t>
            </a:r>
            <a:r>
              <a:rPr lang="en-US" altLang="zh-CN" dirty="0" err="1"/>
              <a:t>i</a:t>
            </a:r>
            <a:r>
              <a:rPr lang="en-US" altLang="zh-CN" dirty="0"/>
              <a:t> *10**index for </a:t>
            </a:r>
            <a:r>
              <a:rPr lang="en-US" altLang="zh-CN" dirty="0" err="1"/>
              <a:t>index,i</a:t>
            </a:r>
            <a:r>
              <a:rPr lang="en-US" altLang="zh-CN" dirty="0"/>
              <a:t> in enumerate(digits[::-1])]       </a:t>
            </a:r>
          </a:p>
          <a:p>
            <a:r>
              <a:rPr lang="en-US" altLang="zh-CN" dirty="0" smtClean="0"/>
              <a:t>         </a:t>
            </a:r>
            <a:r>
              <a:rPr lang="en-US" altLang="zh-CN" dirty="0" err="1"/>
              <a:t>num</a:t>
            </a:r>
            <a:r>
              <a:rPr lang="en-US" altLang="zh-CN" dirty="0"/>
              <a:t> = sum(a) + 1        </a:t>
            </a:r>
          </a:p>
          <a:p>
            <a:r>
              <a:rPr lang="en-US" altLang="zh-CN" dirty="0" smtClean="0"/>
              <a:t>        return </a:t>
            </a:r>
            <a:r>
              <a:rPr lang="en-US" altLang="zh-CN" dirty="0"/>
              <a:t>[</a:t>
            </a:r>
            <a:r>
              <a:rPr lang="en-US" altLang="zh-CN" dirty="0" err="1"/>
              <a:t>int</a:t>
            </a:r>
            <a:r>
              <a:rPr lang="en-US" altLang="zh-CN" dirty="0"/>
              <a:t>(x) for x in </a:t>
            </a:r>
            <a:r>
              <a:rPr lang="en-US" altLang="zh-CN" dirty="0" err="1"/>
              <a:t>str</a:t>
            </a:r>
            <a:r>
              <a:rPr lang="en-US" altLang="zh-CN" dirty="0"/>
              <a:t>(</a:t>
            </a:r>
            <a:r>
              <a:rPr lang="en-US" altLang="zh-CN" dirty="0" err="1"/>
              <a:t>num</a:t>
            </a:r>
            <a:r>
              <a:rPr lang="en-US" altLang="zh-CN" dirty="0" smtClean="0"/>
              <a:t>)]</a:t>
            </a:r>
            <a:r>
              <a:rPr lang="zh-CN" altLang="en-US" dirty="0" smtClean="0"/>
              <a:t> 。</a:t>
            </a:r>
            <a:endParaRPr lang="zh-CN" altLang="en-US" dirty="0"/>
          </a:p>
        </p:txBody>
      </p:sp>
      <p:sp>
        <p:nvSpPr>
          <p:cNvPr id="6" name="椭圆 5"/>
          <p:cNvSpPr/>
          <p:nvPr/>
        </p:nvSpPr>
        <p:spPr>
          <a:xfrm>
            <a:off x="1028332" y="2276872"/>
            <a:ext cx="2016224"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819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122736" cy="3416320"/>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smtClean="0"/>
              <a:t>list </a:t>
            </a:r>
            <a:r>
              <a:rPr lang="zh-CN" altLang="en-US" b="1" dirty="0"/>
              <a:t>循环和切片</a:t>
            </a:r>
          </a:p>
          <a:p>
            <a:r>
              <a:rPr lang="zh-CN" altLang="en-US" dirty="0"/>
              <a:t> </a:t>
            </a:r>
            <a:r>
              <a:rPr lang="en-US" altLang="zh-CN" dirty="0"/>
              <a:t>1</a:t>
            </a:r>
            <a:r>
              <a:rPr lang="zh-CN" altLang="en-US" dirty="0"/>
              <a:t>，循环</a:t>
            </a:r>
          </a:p>
          <a:p>
            <a:r>
              <a:rPr lang="en-US" altLang="zh-CN" dirty="0"/>
              <a:t>for </a:t>
            </a:r>
            <a:r>
              <a:rPr lang="en-US" altLang="zh-CN" dirty="0" err="1"/>
              <a:t>i</a:t>
            </a:r>
            <a:r>
              <a:rPr lang="en-US" altLang="zh-CN" dirty="0"/>
              <a:t> in list:</a:t>
            </a:r>
          </a:p>
          <a:p>
            <a:r>
              <a:rPr lang="en-US" altLang="zh-CN" dirty="0"/>
              <a:t>       print </a:t>
            </a:r>
            <a:r>
              <a:rPr lang="en-US" altLang="zh-CN" dirty="0" err="1"/>
              <a:t>i</a:t>
            </a:r>
            <a:endParaRPr lang="en-US" altLang="zh-CN" dirty="0"/>
          </a:p>
          <a:p>
            <a:r>
              <a:rPr lang="zh-CN" altLang="en-US" dirty="0"/>
              <a:t>如果直接</a:t>
            </a:r>
            <a:r>
              <a:rPr lang="en-US" altLang="zh-CN" dirty="0"/>
              <a:t>for </a:t>
            </a:r>
            <a:r>
              <a:rPr lang="zh-CN" altLang="en-US" dirty="0"/>
              <a:t>循环一个</a:t>
            </a:r>
            <a:r>
              <a:rPr lang="en-US" altLang="zh-CN" dirty="0"/>
              <a:t>list </a:t>
            </a:r>
            <a:r>
              <a:rPr lang="zh-CN" altLang="en-US" dirty="0"/>
              <a:t>的时候，那么每次循环的值都是这个</a:t>
            </a:r>
            <a:r>
              <a:rPr lang="en-US" altLang="zh-CN" dirty="0"/>
              <a:t>list </a:t>
            </a:r>
            <a:r>
              <a:rPr lang="zh-CN" altLang="en-US" dirty="0"/>
              <a:t>里面的元素</a:t>
            </a:r>
          </a:p>
          <a:p>
            <a:r>
              <a:rPr lang="en-US" altLang="zh-CN" dirty="0"/>
              <a:t>2</a:t>
            </a:r>
            <a:r>
              <a:rPr lang="zh-CN" altLang="en-US" dirty="0"/>
              <a:t>，切片（</a:t>
            </a:r>
            <a:r>
              <a:rPr lang="en-US" altLang="zh-CN" dirty="0"/>
              <a:t>list </a:t>
            </a:r>
            <a:r>
              <a:rPr lang="zh-CN" altLang="en-US" dirty="0"/>
              <a:t>取值的一种方法）</a:t>
            </a:r>
          </a:p>
          <a:p>
            <a:r>
              <a:rPr lang="en-US" altLang="zh-CN" dirty="0"/>
              <a:t>name[</a:t>
            </a:r>
            <a:r>
              <a:rPr lang="en-US" altLang="zh-CN" dirty="0" err="1"/>
              <a:t>n:m</a:t>
            </a:r>
            <a:r>
              <a:rPr lang="en-US" altLang="zh-CN" dirty="0"/>
              <a:t>]  </a:t>
            </a:r>
            <a:r>
              <a:rPr lang="zh-CN" altLang="en-US" dirty="0"/>
              <a:t>切片是不包含后面那个元素的值（顾头不顾尾）</a:t>
            </a:r>
          </a:p>
          <a:p>
            <a:r>
              <a:rPr lang="en-US" altLang="zh-CN" dirty="0"/>
              <a:t>name[:m] </a:t>
            </a:r>
            <a:r>
              <a:rPr lang="zh-CN" altLang="en-US" dirty="0"/>
              <a:t>如果切片前面一个值缺省的话，从开头开始取</a:t>
            </a:r>
          </a:p>
          <a:p>
            <a:r>
              <a:rPr lang="en-US" altLang="zh-CN" dirty="0"/>
              <a:t>name[n:] </a:t>
            </a:r>
            <a:r>
              <a:rPr lang="zh-CN" altLang="en-US" dirty="0"/>
              <a:t>如果切片后面的值缺省的话，取到末尾</a:t>
            </a:r>
          </a:p>
          <a:p>
            <a:r>
              <a:rPr lang="en-US" altLang="zh-CN" dirty="0">
                <a:solidFill>
                  <a:srgbClr val="FF0000"/>
                </a:solidFill>
              </a:rPr>
              <a:t>name[:] </a:t>
            </a:r>
            <a:r>
              <a:rPr lang="zh-CN" altLang="en-US" dirty="0">
                <a:solidFill>
                  <a:srgbClr val="FF0000"/>
                </a:solidFill>
              </a:rPr>
              <a:t>如果全部缺省，取全部</a:t>
            </a:r>
          </a:p>
          <a:p>
            <a:r>
              <a:rPr lang="en-US" altLang="zh-CN" dirty="0" smtClean="0"/>
              <a:t>name[</a:t>
            </a:r>
            <a:r>
              <a:rPr lang="en-US" altLang="zh-CN" dirty="0" err="1" smtClean="0"/>
              <a:t>n:m</a:t>
            </a:r>
            <a:r>
              <a:rPr lang="en-US" altLang="zh-CN" dirty="0" err="1"/>
              <a:t>:</a:t>
            </a:r>
            <a:r>
              <a:rPr lang="en-US" altLang="zh-CN" dirty="0" err="1" smtClean="0"/>
              <a:t>s</a:t>
            </a:r>
            <a:r>
              <a:rPr lang="en-US" altLang="zh-CN" dirty="0"/>
              <a:t>] s</a:t>
            </a:r>
            <a:r>
              <a:rPr lang="zh-CN" altLang="en-US" dirty="0"/>
              <a:t>：步长  隔多少个元素取一次</a:t>
            </a:r>
          </a:p>
          <a:p>
            <a:endParaRPr lang="zh-CN" altLang="en-US" dirty="0"/>
          </a:p>
        </p:txBody>
      </p:sp>
      <p:sp>
        <p:nvSpPr>
          <p:cNvPr id="3" name="TextBox 2"/>
          <p:cNvSpPr txBox="1"/>
          <p:nvPr/>
        </p:nvSpPr>
        <p:spPr>
          <a:xfrm>
            <a:off x="251520" y="3501008"/>
            <a:ext cx="1774845" cy="646331"/>
          </a:xfrm>
          <a:prstGeom prst="rect">
            <a:avLst/>
          </a:prstGeom>
          <a:noFill/>
        </p:spPr>
        <p:txBody>
          <a:bodyPr wrap="none" rtlCol="0">
            <a:spAutoFit/>
          </a:bodyPr>
          <a:lstStyle/>
          <a:p>
            <a:r>
              <a:rPr lang="en-US" altLang="zh-CN" dirty="0" err="1"/>
              <a:t>n</a:t>
            </a:r>
            <a:r>
              <a:rPr lang="en-US" altLang="zh-CN" dirty="0" err="1" smtClean="0"/>
              <a:t>ums</a:t>
            </a:r>
            <a:r>
              <a:rPr lang="en-US" altLang="zh-CN" dirty="0" smtClean="0"/>
              <a:t>=[1,1,2,2,3]</a:t>
            </a:r>
          </a:p>
          <a:p>
            <a:r>
              <a:rPr lang="en-US" altLang="zh-CN" dirty="0" smtClean="0"/>
              <a:t>List(set(</a:t>
            </a:r>
            <a:r>
              <a:rPr lang="en-US" altLang="zh-CN" dirty="0" err="1" smtClean="0"/>
              <a:t>nums</a:t>
            </a:r>
            <a:r>
              <a:rPr lang="en-US" altLang="zh-CN" dirty="0" smtClean="0"/>
              <a:t>))</a:t>
            </a:r>
            <a:endParaRPr lang="zh-CN" altLang="en-US" dirty="0"/>
          </a:p>
        </p:txBody>
      </p:sp>
      <p:sp>
        <p:nvSpPr>
          <p:cNvPr id="4" name="TextBox 3"/>
          <p:cNvSpPr txBox="1"/>
          <p:nvPr/>
        </p:nvSpPr>
        <p:spPr>
          <a:xfrm>
            <a:off x="2103370" y="3639507"/>
            <a:ext cx="4164923" cy="369332"/>
          </a:xfrm>
          <a:prstGeom prst="rect">
            <a:avLst/>
          </a:prstGeom>
          <a:noFill/>
        </p:spPr>
        <p:txBody>
          <a:bodyPr wrap="none" rtlCol="0">
            <a:spAutoFit/>
          </a:bodyPr>
          <a:lstStyle/>
          <a:p>
            <a:r>
              <a:rPr lang="zh-CN" altLang="en-US" dirty="0" smtClean="0">
                <a:solidFill>
                  <a:srgbClr val="FF0000"/>
                </a:solidFill>
              </a:rPr>
              <a:t>去除重复元素，但原来的</a:t>
            </a:r>
            <a:r>
              <a:rPr lang="en-US" altLang="zh-CN" dirty="0" err="1" smtClean="0">
                <a:solidFill>
                  <a:srgbClr val="FF0000"/>
                </a:solidFill>
              </a:rPr>
              <a:t>nums</a:t>
            </a:r>
            <a:r>
              <a:rPr lang="zh-CN" altLang="en-US" dirty="0" smtClean="0">
                <a:solidFill>
                  <a:srgbClr val="FF0000"/>
                </a:solidFill>
              </a:rPr>
              <a:t>没有改变</a:t>
            </a:r>
            <a:endParaRPr lang="zh-CN" altLang="en-US" dirty="0">
              <a:solidFill>
                <a:srgbClr val="FF0000"/>
              </a:solidFill>
            </a:endParaRPr>
          </a:p>
        </p:txBody>
      </p:sp>
    </p:spTree>
    <p:extLst>
      <p:ext uri="{BB962C8B-B14F-4D97-AF65-F5344CB8AC3E}">
        <p14:creationId xmlns:p14="http://schemas.microsoft.com/office/powerpoint/2010/main" val="1728198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3161443" cy="523220"/>
          </a:xfrm>
          <a:prstGeom prst="rect">
            <a:avLst/>
          </a:prstGeom>
          <a:noFill/>
        </p:spPr>
        <p:txBody>
          <a:bodyPr wrap="none" rtlCol="0">
            <a:spAutoFit/>
          </a:bodyPr>
          <a:lstStyle/>
          <a:p>
            <a:r>
              <a:rPr lang="en-US" altLang="zh-CN" sz="2800" b="1" dirty="0" smtClean="0"/>
              <a:t>1137 </a:t>
            </a:r>
            <a:r>
              <a:rPr lang="zh-CN" altLang="en-US" sz="2800" b="1" dirty="0" smtClean="0"/>
              <a:t>泰波那契数列</a:t>
            </a:r>
            <a:endParaRPr lang="zh-CN" altLang="en-US" sz="28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56230"/>
            <a:ext cx="5318434" cy="1140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5536" y="1772816"/>
            <a:ext cx="5302670" cy="3693319"/>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tribonacci</a:t>
            </a:r>
            <a:r>
              <a:rPr lang="en-US" altLang="zh-CN" dirty="0"/>
              <a:t>(self, n: </a:t>
            </a:r>
            <a:r>
              <a:rPr lang="en-US" altLang="zh-CN" dirty="0" err="1"/>
              <a:t>int</a:t>
            </a:r>
            <a:r>
              <a:rPr lang="en-US" altLang="zh-CN" dirty="0"/>
              <a:t>) -&gt; </a:t>
            </a:r>
            <a:r>
              <a:rPr lang="en-US" altLang="zh-CN" dirty="0" err="1"/>
              <a:t>int</a:t>
            </a:r>
            <a:r>
              <a:rPr lang="en-US" altLang="zh-CN" dirty="0"/>
              <a:t>:</a:t>
            </a:r>
          </a:p>
          <a:p>
            <a:r>
              <a:rPr lang="en-US" altLang="zh-CN" dirty="0"/>
              <a:t>        temp=[0,1,1]</a:t>
            </a:r>
          </a:p>
          <a:p>
            <a:r>
              <a:rPr lang="en-US" altLang="zh-CN" dirty="0"/>
              <a:t>        res=0</a:t>
            </a:r>
          </a:p>
          <a:p>
            <a:r>
              <a:rPr lang="en-US" altLang="zh-CN" dirty="0"/>
              <a:t>        if n&lt;2:</a:t>
            </a:r>
          </a:p>
          <a:p>
            <a:r>
              <a:rPr lang="en-US" altLang="zh-CN" dirty="0"/>
              <a:t>            return n</a:t>
            </a:r>
          </a:p>
          <a:p>
            <a:r>
              <a:rPr lang="en-US" altLang="zh-CN" dirty="0"/>
              <a:t>        </a:t>
            </a:r>
            <a:r>
              <a:rPr lang="en-US" altLang="zh-CN" dirty="0" err="1"/>
              <a:t>elif</a:t>
            </a:r>
            <a:r>
              <a:rPr lang="en-US" altLang="zh-CN" dirty="0"/>
              <a:t> n==2:</a:t>
            </a:r>
          </a:p>
          <a:p>
            <a:r>
              <a:rPr lang="en-US" altLang="zh-CN" dirty="0"/>
              <a:t>            return 1</a:t>
            </a:r>
          </a:p>
          <a:p>
            <a:r>
              <a:rPr lang="en-US" altLang="zh-CN" dirty="0"/>
              <a:t>        else:</a:t>
            </a:r>
          </a:p>
          <a:p>
            <a:r>
              <a:rPr lang="en-US" altLang="zh-CN" dirty="0"/>
              <a:t>            for </a:t>
            </a:r>
            <a:r>
              <a:rPr lang="en-US" altLang="zh-CN" dirty="0" err="1"/>
              <a:t>i</a:t>
            </a:r>
            <a:r>
              <a:rPr lang="en-US" altLang="zh-CN" dirty="0"/>
              <a:t> in range(3,n+1):</a:t>
            </a:r>
          </a:p>
          <a:p>
            <a:r>
              <a:rPr lang="en-US" altLang="zh-CN" dirty="0"/>
              <a:t>                </a:t>
            </a:r>
            <a:r>
              <a:rPr lang="en-US" altLang="zh-CN" dirty="0" err="1"/>
              <a:t>temp.append</a:t>
            </a:r>
            <a:r>
              <a:rPr lang="en-US" altLang="zh-CN" dirty="0"/>
              <a:t>(temp[i-3]+temp[i-1]+temp[i-2])</a:t>
            </a:r>
          </a:p>
          <a:p>
            <a:r>
              <a:rPr lang="en-US" altLang="zh-CN" dirty="0"/>
              <a:t>            res=temp[n]</a:t>
            </a:r>
          </a:p>
          <a:p>
            <a:r>
              <a:rPr lang="en-US" altLang="zh-CN" dirty="0"/>
              <a:t>            return </a:t>
            </a:r>
            <a:r>
              <a:rPr lang="en-US" altLang="zh-CN" dirty="0" smtClean="0"/>
              <a:t>res</a:t>
            </a:r>
            <a:endParaRPr lang="en-US" altLang="zh-CN" dirty="0"/>
          </a:p>
        </p:txBody>
      </p:sp>
      <p:sp>
        <p:nvSpPr>
          <p:cNvPr id="4" name="椭圆 3"/>
          <p:cNvSpPr/>
          <p:nvPr/>
        </p:nvSpPr>
        <p:spPr>
          <a:xfrm>
            <a:off x="1259632" y="4581128"/>
            <a:ext cx="460851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4788024" y="3819519"/>
            <a:ext cx="4129272" cy="369332"/>
          </a:xfrm>
          <a:prstGeom prst="rect">
            <a:avLst/>
          </a:prstGeom>
          <a:noFill/>
        </p:spPr>
        <p:txBody>
          <a:bodyPr wrap="none" rtlCol="0">
            <a:spAutoFit/>
          </a:bodyPr>
          <a:lstStyle/>
          <a:p>
            <a:r>
              <a:rPr lang="en-US" altLang="zh-CN" dirty="0"/>
              <a:t>temp[n]=temp[n-1]+temp[n-2]+temp[n-3</a:t>
            </a:r>
            <a:r>
              <a:rPr lang="en-US" altLang="zh-CN" dirty="0" smtClean="0"/>
              <a:t>]</a:t>
            </a:r>
            <a:endParaRPr lang="en-US" altLang="zh-CN" dirty="0"/>
          </a:p>
        </p:txBody>
      </p:sp>
      <p:sp>
        <p:nvSpPr>
          <p:cNvPr id="6" name="TextBox 5"/>
          <p:cNvSpPr txBox="1"/>
          <p:nvPr/>
        </p:nvSpPr>
        <p:spPr>
          <a:xfrm>
            <a:off x="5529332" y="3672162"/>
            <a:ext cx="503664" cy="830997"/>
          </a:xfrm>
          <a:prstGeom prst="rect">
            <a:avLst/>
          </a:prstGeom>
          <a:noFill/>
        </p:spPr>
        <p:txBody>
          <a:bodyPr wrap="none" rtlCol="0">
            <a:spAutoFit/>
          </a:bodyPr>
          <a:lstStyle/>
          <a:p>
            <a:r>
              <a:rPr lang="en-US" altLang="zh-CN" sz="4800" dirty="0" smtClean="0">
                <a:solidFill>
                  <a:srgbClr val="FF0000"/>
                </a:solidFill>
              </a:rPr>
              <a:t>X</a:t>
            </a:r>
            <a:endParaRPr lang="zh-CN" altLang="en-US" sz="4800" dirty="0">
              <a:solidFill>
                <a:srgbClr val="FF0000"/>
              </a:solidFill>
            </a:endParaRPr>
          </a:p>
        </p:txBody>
      </p:sp>
      <p:sp>
        <p:nvSpPr>
          <p:cNvPr id="7" name="TextBox 6"/>
          <p:cNvSpPr txBox="1"/>
          <p:nvPr/>
        </p:nvSpPr>
        <p:spPr>
          <a:xfrm>
            <a:off x="5652120" y="4188851"/>
            <a:ext cx="3416320" cy="646331"/>
          </a:xfrm>
          <a:prstGeom prst="rect">
            <a:avLst/>
          </a:prstGeom>
          <a:noFill/>
        </p:spPr>
        <p:txBody>
          <a:bodyPr wrap="none" rtlCol="0">
            <a:spAutoFit/>
          </a:bodyPr>
          <a:lstStyle/>
          <a:p>
            <a:r>
              <a:rPr lang="zh-CN" altLang="en-US" dirty="0" smtClean="0">
                <a:solidFill>
                  <a:srgbClr val="FF0000"/>
                </a:solidFill>
              </a:rPr>
              <a:t>没有预留位置，只能</a:t>
            </a:r>
            <a:r>
              <a:rPr lang="en-US" altLang="zh-CN" dirty="0" smtClean="0">
                <a:solidFill>
                  <a:srgbClr val="FF0000"/>
                </a:solidFill>
              </a:rPr>
              <a:t>append</a:t>
            </a:r>
          </a:p>
          <a:p>
            <a:r>
              <a:rPr lang="zh-CN" altLang="en-US" dirty="0" smtClean="0">
                <a:solidFill>
                  <a:srgbClr val="FF0000"/>
                </a:solidFill>
              </a:rPr>
              <a:t>有位置，可以相加赋值，见下页</a:t>
            </a:r>
            <a:endParaRPr lang="zh-CN" altLang="en-US" dirty="0">
              <a:solidFill>
                <a:srgbClr val="FF0000"/>
              </a:solidFill>
            </a:endParaRPr>
          </a:p>
        </p:txBody>
      </p:sp>
    </p:spTree>
    <p:extLst>
      <p:ext uri="{BB962C8B-B14F-4D97-AF65-F5344CB8AC3E}">
        <p14:creationId xmlns:p14="http://schemas.microsoft.com/office/powerpoint/2010/main" val="1728198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19" y="4437112"/>
            <a:ext cx="6948441" cy="2308324"/>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tribonacci</a:t>
            </a:r>
            <a:r>
              <a:rPr lang="en-US" altLang="zh-CN" dirty="0"/>
              <a:t>(self, n: </a:t>
            </a:r>
            <a:r>
              <a:rPr lang="en-US" altLang="zh-CN" dirty="0" err="1"/>
              <a:t>int</a:t>
            </a:r>
            <a:r>
              <a:rPr lang="en-US" altLang="zh-CN" dirty="0"/>
              <a:t>) -&gt; </a:t>
            </a:r>
            <a:r>
              <a:rPr lang="en-US" altLang="zh-CN" dirty="0" err="1"/>
              <a:t>int</a:t>
            </a:r>
            <a:r>
              <a:rPr lang="en-US" altLang="zh-CN" dirty="0"/>
              <a:t>:</a:t>
            </a:r>
          </a:p>
          <a:p>
            <a:r>
              <a:rPr lang="en-US" altLang="zh-CN" dirty="0"/>
              <a:t>        if n&lt;2:</a:t>
            </a:r>
          </a:p>
          <a:p>
            <a:r>
              <a:rPr lang="en-US" altLang="zh-CN" dirty="0"/>
              <a:t>            return n</a:t>
            </a:r>
          </a:p>
          <a:p>
            <a:r>
              <a:rPr lang="en-US" altLang="zh-CN" dirty="0"/>
              <a:t>        </a:t>
            </a:r>
            <a:r>
              <a:rPr lang="en-US" altLang="zh-CN" dirty="0" err="1"/>
              <a:t>elif</a:t>
            </a:r>
            <a:r>
              <a:rPr lang="en-US" altLang="zh-CN" dirty="0"/>
              <a:t> n==2:</a:t>
            </a:r>
          </a:p>
          <a:p>
            <a:r>
              <a:rPr lang="en-US" altLang="zh-CN" dirty="0"/>
              <a:t>            return 1</a:t>
            </a:r>
          </a:p>
          <a:p>
            <a:r>
              <a:rPr lang="en-US" altLang="zh-CN" dirty="0"/>
              <a:t>        else:</a:t>
            </a:r>
          </a:p>
          <a:p>
            <a:r>
              <a:rPr lang="en-US" altLang="zh-CN" dirty="0"/>
              <a:t>            return </a:t>
            </a:r>
            <a:r>
              <a:rPr lang="en-US" altLang="zh-CN" dirty="0" err="1"/>
              <a:t>self.tribonacci</a:t>
            </a:r>
            <a:r>
              <a:rPr lang="en-US" altLang="zh-CN" dirty="0"/>
              <a:t>(n-1)+</a:t>
            </a:r>
            <a:r>
              <a:rPr lang="en-US" altLang="zh-CN" dirty="0" err="1"/>
              <a:t>self.tribonacci</a:t>
            </a:r>
            <a:r>
              <a:rPr lang="en-US" altLang="zh-CN" dirty="0"/>
              <a:t>(n-2)+</a:t>
            </a:r>
            <a:r>
              <a:rPr lang="en-US" altLang="zh-CN" dirty="0" err="1"/>
              <a:t>self.tribonacci</a:t>
            </a:r>
            <a:r>
              <a:rPr lang="en-US" altLang="zh-CN" dirty="0"/>
              <a:t>(n-3</a:t>
            </a:r>
            <a:r>
              <a:rPr lang="en-US" altLang="zh-CN" dirty="0" smtClean="0"/>
              <a:t>)</a:t>
            </a:r>
            <a:endParaRPr lang="en-US" altLang="zh-CN" dirty="0"/>
          </a:p>
        </p:txBody>
      </p:sp>
      <p:sp>
        <p:nvSpPr>
          <p:cNvPr id="3" name="TextBox 2"/>
          <p:cNvSpPr txBox="1"/>
          <p:nvPr/>
        </p:nvSpPr>
        <p:spPr>
          <a:xfrm>
            <a:off x="4644007" y="4869160"/>
            <a:ext cx="1569660" cy="369332"/>
          </a:xfrm>
          <a:prstGeom prst="rect">
            <a:avLst/>
          </a:prstGeom>
          <a:noFill/>
        </p:spPr>
        <p:txBody>
          <a:bodyPr wrap="none" rtlCol="0">
            <a:spAutoFit/>
          </a:bodyPr>
          <a:lstStyle/>
          <a:p>
            <a:r>
              <a:rPr lang="zh-CN" altLang="en-US" dirty="0" smtClean="0">
                <a:solidFill>
                  <a:srgbClr val="FF0000"/>
                </a:solidFill>
              </a:rPr>
              <a:t>超出时间限制</a:t>
            </a:r>
            <a:endParaRPr lang="zh-CN" altLang="en-US" dirty="0">
              <a:solidFill>
                <a:srgbClr val="FF0000"/>
              </a:solidFill>
            </a:endParaRPr>
          </a:p>
        </p:txBody>
      </p:sp>
      <p:sp>
        <p:nvSpPr>
          <p:cNvPr id="4" name="TextBox 3"/>
          <p:cNvSpPr txBox="1"/>
          <p:nvPr/>
        </p:nvSpPr>
        <p:spPr>
          <a:xfrm>
            <a:off x="373083" y="-27384"/>
            <a:ext cx="3478837" cy="4524315"/>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tribonacci</a:t>
            </a:r>
            <a:r>
              <a:rPr lang="en-US" altLang="zh-CN" dirty="0"/>
              <a:t>(self, n: </a:t>
            </a:r>
            <a:r>
              <a:rPr lang="en-US" altLang="zh-CN" dirty="0" err="1"/>
              <a:t>int</a:t>
            </a:r>
            <a:r>
              <a:rPr lang="en-US" altLang="zh-CN" dirty="0"/>
              <a:t>) -&gt; </a:t>
            </a:r>
            <a:r>
              <a:rPr lang="en-US" altLang="zh-CN" dirty="0" err="1"/>
              <a:t>int</a:t>
            </a:r>
            <a:r>
              <a:rPr lang="en-US" altLang="zh-CN" dirty="0"/>
              <a:t>:</a:t>
            </a:r>
          </a:p>
          <a:p>
            <a:r>
              <a:rPr lang="en-US" altLang="zh-CN" dirty="0"/>
              <a:t>        </a:t>
            </a:r>
            <a:r>
              <a:rPr lang="en-US" altLang="zh-CN" dirty="0" err="1"/>
              <a:t>dp</a:t>
            </a:r>
            <a:r>
              <a:rPr lang="en-US" altLang="zh-CN" dirty="0"/>
              <a:t>=[0,1,1]+[0]*(n-2)</a:t>
            </a:r>
          </a:p>
          <a:p>
            <a:r>
              <a:rPr lang="en-US" altLang="zh-CN" dirty="0"/>
              <a:t>        for </a:t>
            </a:r>
            <a:r>
              <a:rPr lang="en-US" altLang="zh-CN" dirty="0" err="1"/>
              <a:t>i</a:t>
            </a:r>
            <a:r>
              <a:rPr lang="en-US" altLang="zh-CN" dirty="0"/>
              <a:t> in range(3,n+1):</a:t>
            </a:r>
          </a:p>
          <a:p>
            <a:r>
              <a:rPr lang="en-US" altLang="zh-CN" dirty="0"/>
              <a:t>            </a:t>
            </a:r>
            <a:r>
              <a:rPr lang="en-US" altLang="zh-CN" dirty="0" err="1"/>
              <a:t>dp</a:t>
            </a:r>
            <a:r>
              <a:rPr lang="en-US" altLang="zh-CN" dirty="0"/>
              <a:t>[</a:t>
            </a:r>
            <a:r>
              <a:rPr lang="en-US" altLang="zh-CN" dirty="0" err="1"/>
              <a:t>i</a:t>
            </a:r>
            <a:r>
              <a:rPr lang="en-US" altLang="zh-CN" dirty="0"/>
              <a:t>]=</a:t>
            </a:r>
            <a:r>
              <a:rPr lang="en-US" altLang="zh-CN" dirty="0" err="1"/>
              <a:t>dp</a:t>
            </a:r>
            <a:r>
              <a:rPr lang="en-US" altLang="zh-CN" dirty="0"/>
              <a:t>[i-1]+</a:t>
            </a:r>
            <a:r>
              <a:rPr lang="en-US" altLang="zh-CN" dirty="0" err="1"/>
              <a:t>dp</a:t>
            </a:r>
            <a:r>
              <a:rPr lang="en-US" altLang="zh-CN" dirty="0"/>
              <a:t>[i-2]+</a:t>
            </a:r>
            <a:r>
              <a:rPr lang="en-US" altLang="zh-CN" dirty="0" err="1"/>
              <a:t>dp</a:t>
            </a:r>
            <a:r>
              <a:rPr lang="en-US" altLang="zh-CN" dirty="0"/>
              <a:t>[i-3]</a:t>
            </a:r>
          </a:p>
          <a:p>
            <a:r>
              <a:rPr lang="en-US" altLang="zh-CN" dirty="0"/>
              <a:t>        return </a:t>
            </a:r>
            <a:r>
              <a:rPr lang="en-US" altLang="zh-CN" dirty="0" err="1"/>
              <a:t>dp</a:t>
            </a:r>
            <a:r>
              <a:rPr lang="en-US" altLang="zh-CN" dirty="0"/>
              <a:t>[n</a:t>
            </a:r>
            <a:r>
              <a:rPr lang="en-US" altLang="zh-CN" dirty="0" smtClean="0"/>
              <a:t>]</a:t>
            </a:r>
          </a:p>
          <a:p>
            <a:endParaRPr lang="en-US" altLang="zh-CN" dirty="0" smtClean="0"/>
          </a:p>
          <a:p>
            <a:r>
              <a:rPr lang="en-US" altLang="zh-CN" dirty="0" smtClean="0"/>
              <a:t>Class Solution:</a:t>
            </a:r>
          </a:p>
          <a:p>
            <a:r>
              <a:rPr lang="en-US" altLang="zh-CN" dirty="0"/>
              <a:t> </a:t>
            </a:r>
            <a:r>
              <a:rPr lang="en-US" altLang="zh-CN" dirty="0" smtClean="0"/>
              <a:t>   </a:t>
            </a:r>
            <a:r>
              <a:rPr lang="en-US" altLang="zh-CN" dirty="0" err="1" smtClean="0"/>
              <a:t>def</a:t>
            </a:r>
            <a:r>
              <a:rPr lang="en-US" altLang="zh-CN" dirty="0" smtClean="0"/>
              <a:t> </a:t>
            </a:r>
            <a:r>
              <a:rPr lang="en-US" altLang="zh-CN" dirty="0" err="1" smtClean="0"/>
              <a:t>tribonacci</a:t>
            </a:r>
            <a:r>
              <a:rPr lang="en-US" altLang="zh-CN" dirty="0" smtClean="0"/>
              <a:t>(</a:t>
            </a:r>
            <a:r>
              <a:rPr lang="en-US" altLang="zh-CN" dirty="0" err="1" smtClean="0"/>
              <a:t>self,n:int</a:t>
            </a:r>
            <a:r>
              <a:rPr lang="en-US" altLang="zh-CN" dirty="0" smtClean="0"/>
              <a:t>)-&gt;</a:t>
            </a:r>
            <a:r>
              <a:rPr lang="en-US" altLang="zh-CN" dirty="0" err="1" smtClean="0"/>
              <a:t>int</a:t>
            </a:r>
            <a:r>
              <a:rPr lang="en-US" altLang="zh-CN" dirty="0" smtClean="0"/>
              <a:t>:</a:t>
            </a:r>
          </a:p>
          <a:p>
            <a:r>
              <a:rPr lang="en-US" altLang="zh-CN" dirty="0" smtClean="0"/>
              <a:t>        </a:t>
            </a:r>
            <a:r>
              <a:rPr lang="en-US" altLang="zh-CN" dirty="0" err="1" smtClean="0"/>
              <a:t>dp</a:t>
            </a:r>
            <a:r>
              <a:rPr lang="en-US" altLang="zh-CN" dirty="0" smtClean="0"/>
              <a:t>=[0]*(n+1)</a:t>
            </a:r>
          </a:p>
          <a:p>
            <a:r>
              <a:rPr lang="en-US" altLang="zh-CN" dirty="0" smtClean="0"/>
              <a:t>        </a:t>
            </a:r>
            <a:r>
              <a:rPr lang="en-US" altLang="zh-CN" dirty="0" err="1" smtClean="0"/>
              <a:t>dp</a:t>
            </a:r>
            <a:r>
              <a:rPr lang="en-US" altLang="zh-CN" dirty="0" smtClean="0"/>
              <a:t>[0]=0</a:t>
            </a:r>
          </a:p>
          <a:p>
            <a:r>
              <a:rPr lang="en-US" altLang="zh-CN" dirty="0" smtClean="0"/>
              <a:t>        </a:t>
            </a:r>
            <a:r>
              <a:rPr lang="en-US" altLang="zh-CN" dirty="0" err="1" smtClean="0"/>
              <a:t>dp</a:t>
            </a:r>
            <a:r>
              <a:rPr lang="en-US" altLang="zh-CN" dirty="0" smtClean="0"/>
              <a:t>[1]=</a:t>
            </a:r>
            <a:r>
              <a:rPr lang="en-US" altLang="zh-CN" dirty="0" err="1" smtClean="0"/>
              <a:t>dp</a:t>
            </a:r>
            <a:r>
              <a:rPr lang="en-US" altLang="zh-CN" dirty="0" smtClean="0"/>
              <a:t>[2]=1</a:t>
            </a:r>
          </a:p>
          <a:p>
            <a:r>
              <a:rPr lang="en-US" altLang="zh-CN" dirty="0"/>
              <a:t> </a:t>
            </a:r>
            <a:r>
              <a:rPr lang="en-US" altLang="zh-CN" dirty="0" smtClean="0"/>
              <a:t>       for </a:t>
            </a:r>
            <a:r>
              <a:rPr lang="en-US" altLang="zh-CN" dirty="0" err="1" smtClean="0"/>
              <a:t>i</a:t>
            </a:r>
            <a:r>
              <a:rPr lang="en-US" altLang="zh-CN" dirty="0" smtClean="0"/>
              <a:t> in range(3,n+1):</a:t>
            </a:r>
          </a:p>
          <a:p>
            <a:r>
              <a:rPr lang="en-US" altLang="zh-CN" dirty="0"/>
              <a:t> </a:t>
            </a:r>
            <a:r>
              <a:rPr lang="en-US" altLang="zh-CN" dirty="0" smtClean="0"/>
              <a:t>           </a:t>
            </a:r>
            <a:r>
              <a:rPr lang="en-US" altLang="zh-CN" dirty="0" err="1" smtClean="0"/>
              <a:t>dp</a:t>
            </a:r>
            <a:r>
              <a:rPr lang="en-US" altLang="zh-CN" dirty="0" smtClean="0"/>
              <a:t>[</a:t>
            </a:r>
            <a:r>
              <a:rPr lang="en-US" altLang="zh-CN" dirty="0" err="1" smtClean="0"/>
              <a:t>i</a:t>
            </a:r>
            <a:r>
              <a:rPr lang="en-US" altLang="zh-CN" dirty="0" smtClean="0"/>
              <a:t>]=</a:t>
            </a:r>
            <a:r>
              <a:rPr lang="en-US" altLang="zh-CN" dirty="0" err="1" smtClean="0"/>
              <a:t>dp</a:t>
            </a:r>
            <a:r>
              <a:rPr lang="en-US" altLang="zh-CN" dirty="0" smtClean="0"/>
              <a:t>[i-1]+</a:t>
            </a:r>
            <a:r>
              <a:rPr lang="en-US" altLang="zh-CN" dirty="0" err="1" smtClean="0"/>
              <a:t>dp</a:t>
            </a:r>
            <a:r>
              <a:rPr lang="en-US" altLang="zh-CN" dirty="0" smtClean="0"/>
              <a:t>[i-2]+</a:t>
            </a:r>
            <a:r>
              <a:rPr lang="en-US" altLang="zh-CN" dirty="0" err="1" smtClean="0"/>
              <a:t>dp</a:t>
            </a:r>
            <a:r>
              <a:rPr lang="en-US" altLang="zh-CN" dirty="0" smtClean="0"/>
              <a:t>[i-3]</a:t>
            </a:r>
          </a:p>
          <a:p>
            <a:r>
              <a:rPr lang="en-US" altLang="zh-CN" dirty="0"/>
              <a:t> </a:t>
            </a:r>
            <a:r>
              <a:rPr lang="en-US" altLang="zh-CN" dirty="0" smtClean="0"/>
              <a:t>     return </a:t>
            </a:r>
            <a:r>
              <a:rPr lang="en-US" altLang="zh-CN" dirty="0" err="1" smtClean="0"/>
              <a:t>dp</a:t>
            </a:r>
            <a:r>
              <a:rPr lang="en-US" altLang="zh-CN" dirty="0" smtClean="0"/>
              <a:t>[n]</a:t>
            </a:r>
          </a:p>
          <a:p>
            <a:endParaRPr lang="en-US" altLang="zh-CN" dirty="0"/>
          </a:p>
        </p:txBody>
      </p:sp>
      <p:sp>
        <p:nvSpPr>
          <p:cNvPr id="5" name="椭圆 4"/>
          <p:cNvSpPr/>
          <p:nvPr/>
        </p:nvSpPr>
        <p:spPr>
          <a:xfrm>
            <a:off x="683568" y="574377"/>
            <a:ext cx="2520280"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988317" y="1077562"/>
            <a:ext cx="2830765"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05507" y="754397"/>
            <a:ext cx="2975495" cy="646331"/>
          </a:xfrm>
          <a:prstGeom prst="rect">
            <a:avLst/>
          </a:prstGeom>
          <a:noFill/>
        </p:spPr>
        <p:txBody>
          <a:bodyPr wrap="none" rtlCol="0">
            <a:spAutoFit/>
          </a:bodyPr>
          <a:lstStyle/>
          <a:p>
            <a:r>
              <a:rPr lang="zh-CN" altLang="en-US" dirty="0" smtClean="0">
                <a:solidFill>
                  <a:srgbClr val="FF0000"/>
                </a:solidFill>
              </a:rPr>
              <a:t>没有预留位置，只能</a:t>
            </a:r>
            <a:r>
              <a:rPr lang="en-US" altLang="zh-CN" dirty="0" smtClean="0">
                <a:solidFill>
                  <a:srgbClr val="FF0000"/>
                </a:solidFill>
              </a:rPr>
              <a:t>append</a:t>
            </a:r>
          </a:p>
          <a:p>
            <a:r>
              <a:rPr lang="zh-CN" altLang="en-US" dirty="0" smtClean="0">
                <a:solidFill>
                  <a:srgbClr val="FF0000"/>
                </a:solidFill>
              </a:rPr>
              <a:t>有位置，可以相加赋值，</a:t>
            </a:r>
            <a:endParaRPr lang="zh-CN" altLang="en-US" dirty="0">
              <a:solidFill>
                <a:srgbClr val="FF0000"/>
              </a:solidFill>
            </a:endParaRPr>
          </a:p>
        </p:txBody>
      </p:sp>
      <p:cxnSp>
        <p:nvCxnSpPr>
          <p:cNvPr id="9" name="直接箭头连接符 8"/>
          <p:cNvCxnSpPr>
            <a:stCxn id="5" idx="6"/>
          </p:cNvCxnSpPr>
          <p:nvPr/>
        </p:nvCxnSpPr>
        <p:spPr>
          <a:xfrm>
            <a:off x="3203848" y="754397"/>
            <a:ext cx="1152128" cy="180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198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2175596" cy="523220"/>
          </a:xfrm>
          <a:prstGeom prst="rect">
            <a:avLst/>
          </a:prstGeom>
          <a:noFill/>
        </p:spPr>
        <p:txBody>
          <a:bodyPr wrap="none" rtlCol="0">
            <a:spAutoFit/>
          </a:bodyPr>
          <a:lstStyle/>
          <a:p>
            <a:r>
              <a:rPr lang="en-US" altLang="zh-CN" sz="2800" b="1" dirty="0" smtClean="0"/>
              <a:t>206</a:t>
            </a:r>
            <a:r>
              <a:rPr lang="zh-CN" altLang="en-US" sz="2800" b="1" dirty="0" smtClean="0"/>
              <a:t>反转链表</a:t>
            </a:r>
            <a:endParaRPr lang="zh-CN" altLang="en-US" sz="28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75722"/>
            <a:ext cx="2952328" cy="1641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5536" y="1628800"/>
            <a:ext cx="5334474" cy="2308324"/>
          </a:xfrm>
          <a:prstGeom prst="rect">
            <a:avLst/>
          </a:prstGeom>
          <a:noFill/>
        </p:spPr>
        <p:txBody>
          <a:bodyPr wrap="none" rtlCol="0">
            <a:spAutoFit/>
          </a:bodyPr>
          <a:lstStyle/>
          <a:p>
            <a:r>
              <a:rPr lang="en-US" altLang="zh-CN" dirty="0"/>
              <a:t>class Solution:    </a:t>
            </a:r>
            <a:endParaRPr lang="en-US" altLang="zh-CN" dirty="0" smtClean="0"/>
          </a:p>
          <a:p>
            <a:r>
              <a:rPr lang="en-US" altLang="zh-CN" dirty="0"/>
              <a:t> </a:t>
            </a:r>
            <a:r>
              <a:rPr lang="en-US" altLang="zh-CN" dirty="0" smtClean="0"/>
              <a:t>   </a:t>
            </a:r>
            <a:r>
              <a:rPr lang="en-US" altLang="zh-CN" dirty="0" err="1" smtClean="0"/>
              <a:t>def</a:t>
            </a:r>
            <a:r>
              <a:rPr lang="en-US" altLang="zh-CN" dirty="0" smtClean="0"/>
              <a:t> </a:t>
            </a:r>
            <a:r>
              <a:rPr lang="en-US" altLang="zh-CN" dirty="0" err="1"/>
              <a:t>reverseList</a:t>
            </a:r>
            <a:r>
              <a:rPr lang="en-US" altLang="zh-CN" dirty="0"/>
              <a:t>(self, head: </a:t>
            </a:r>
            <a:r>
              <a:rPr lang="en-US" altLang="zh-CN" dirty="0" err="1"/>
              <a:t>ListNode</a:t>
            </a:r>
            <a:r>
              <a:rPr lang="en-US" altLang="zh-CN" dirty="0"/>
              <a:t>) -&gt; </a:t>
            </a:r>
            <a:r>
              <a:rPr lang="en-US" altLang="zh-CN" dirty="0" err="1"/>
              <a:t>ListNode</a:t>
            </a:r>
            <a:r>
              <a:rPr lang="en-US" altLang="zh-CN" dirty="0"/>
              <a:t>:        </a:t>
            </a:r>
            <a:endParaRPr lang="en-US" altLang="zh-CN" dirty="0" smtClean="0"/>
          </a:p>
          <a:p>
            <a:r>
              <a:rPr lang="en-US" altLang="zh-CN" dirty="0"/>
              <a:t> </a:t>
            </a:r>
            <a:r>
              <a:rPr lang="en-US" altLang="zh-CN" dirty="0" smtClean="0"/>
              <a:t>       if </a:t>
            </a:r>
            <a:r>
              <a:rPr lang="en-US" altLang="zh-CN" dirty="0"/>
              <a:t>not head or not </a:t>
            </a:r>
            <a:r>
              <a:rPr lang="en-US" altLang="zh-CN" dirty="0" err="1"/>
              <a:t>head.next</a:t>
            </a:r>
            <a:r>
              <a:rPr lang="en-US" altLang="zh-CN" dirty="0" smtClean="0"/>
              <a:t>:</a:t>
            </a:r>
          </a:p>
          <a:p>
            <a:r>
              <a:rPr lang="en-US" altLang="zh-CN" dirty="0" smtClean="0"/>
              <a:t>            </a:t>
            </a:r>
            <a:r>
              <a:rPr lang="en-US" altLang="zh-CN" dirty="0"/>
              <a:t>return </a:t>
            </a:r>
            <a:r>
              <a:rPr lang="en-US" altLang="zh-CN" dirty="0" smtClean="0"/>
              <a:t>head</a:t>
            </a:r>
          </a:p>
          <a:p>
            <a:r>
              <a:rPr lang="en-US" altLang="zh-CN" dirty="0" smtClean="0"/>
              <a:t>        </a:t>
            </a:r>
            <a:r>
              <a:rPr lang="en-US" altLang="zh-CN" dirty="0" err="1"/>
              <a:t>newhead</a:t>
            </a:r>
            <a:r>
              <a:rPr lang="en-US" altLang="zh-CN" dirty="0"/>
              <a:t> = </a:t>
            </a:r>
            <a:r>
              <a:rPr lang="en-US" altLang="zh-CN" dirty="0" err="1"/>
              <a:t>self.reverseList</a:t>
            </a:r>
            <a:r>
              <a:rPr lang="en-US" altLang="zh-CN" dirty="0"/>
              <a:t>(</a:t>
            </a:r>
            <a:r>
              <a:rPr lang="en-US" altLang="zh-CN" dirty="0" err="1"/>
              <a:t>head.next</a:t>
            </a:r>
            <a:r>
              <a:rPr lang="en-US" altLang="zh-CN" dirty="0"/>
              <a:t>) </a:t>
            </a:r>
            <a:endParaRPr lang="en-US" altLang="zh-CN" dirty="0" smtClean="0"/>
          </a:p>
          <a:p>
            <a:r>
              <a:rPr lang="en-US" altLang="zh-CN" dirty="0" smtClean="0"/>
              <a:t>        </a:t>
            </a:r>
            <a:r>
              <a:rPr lang="en-US" altLang="zh-CN" dirty="0" err="1" smtClean="0"/>
              <a:t>head.next.next</a:t>
            </a:r>
            <a:r>
              <a:rPr lang="en-US" altLang="zh-CN" dirty="0" smtClean="0"/>
              <a:t> </a:t>
            </a:r>
            <a:r>
              <a:rPr lang="en-US" altLang="zh-CN" dirty="0"/>
              <a:t>= </a:t>
            </a:r>
            <a:r>
              <a:rPr lang="en-US" altLang="zh-CN" dirty="0" smtClean="0"/>
              <a:t>head</a:t>
            </a:r>
          </a:p>
          <a:p>
            <a:r>
              <a:rPr lang="en-US" altLang="zh-CN" dirty="0" smtClean="0"/>
              <a:t>        </a:t>
            </a:r>
            <a:r>
              <a:rPr lang="en-US" altLang="zh-CN" dirty="0" err="1"/>
              <a:t>head.next</a:t>
            </a:r>
            <a:r>
              <a:rPr lang="en-US" altLang="zh-CN" dirty="0"/>
              <a:t> = </a:t>
            </a:r>
            <a:r>
              <a:rPr lang="en-US" altLang="zh-CN" dirty="0" smtClean="0"/>
              <a:t>None</a:t>
            </a:r>
          </a:p>
          <a:p>
            <a:r>
              <a:rPr lang="en-US" altLang="zh-CN" dirty="0" smtClean="0"/>
              <a:t>        </a:t>
            </a:r>
            <a:r>
              <a:rPr lang="en-US" altLang="zh-CN" dirty="0"/>
              <a:t>return </a:t>
            </a:r>
            <a:r>
              <a:rPr lang="en-US" altLang="zh-CN" dirty="0" err="1" smtClean="0"/>
              <a:t>newhead</a:t>
            </a:r>
            <a:endParaRPr lang="zh-CN" altLang="en-US" dirty="0"/>
          </a:p>
        </p:txBody>
      </p:sp>
      <p:sp>
        <p:nvSpPr>
          <p:cNvPr id="4" name="TextBox 3"/>
          <p:cNvSpPr txBox="1"/>
          <p:nvPr/>
        </p:nvSpPr>
        <p:spPr>
          <a:xfrm>
            <a:off x="6084168" y="2276872"/>
            <a:ext cx="906017" cy="523220"/>
          </a:xfrm>
          <a:prstGeom prst="rect">
            <a:avLst/>
          </a:prstGeom>
          <a:noFill/>
        </p:spPr>
        <p:txBody>
          <a:bodyPr wrap="none" rtlCol="0">
            <a:spAutoFit/>
          </a:bodyPr>
          <a:lstStyle/>
          <a:p>
            <a:r>
              <a:rPr lang="zh-CN" altLang="en-US" sz="2800" b="1" dirty="0" smtClean="0"/>
              <a:t>递归</a:t>
            </a:r>
            <a:endParaRPr lang="zh-CN" altLang="en-US" sz="2800" b="1" dirty="0"/>
          </a:p>
        </p:txBody>
      </p:sp>
      <p:sp>
        <p:nvSpPr>
          <p:cNvPr id="5" name="TextBox 4"/>
          <p:cNvSpPr txBox="1"/>
          <p:nvPr/>
        </p:nvSpPr>
        <p:spPr>
          <a:xfrm>
            <a:off x="395536" y="4293096"/>
            <a:ext cx="4911281" cy="2308324"/>
          </a:xfrm>
          <a:prstGeom prst="rect">
            <a:avLst/>
          </a:prstGeom>
          <a:noFill/>
        </p:spPr>
        <p:txBody>
          <a:bodyPr wrap="none" rtlCol="0">
            <a:spAutoFit/>
          </a:bodyPr>
          <a:lstStyle/>
          <a:p>
            <a:r>
              <a:rPr lang="en-US" altLang="zh-CN" dirty="0"/>
              <a:t>class Solution</a:t>
            </a:r>
            <a:r>
              <a:rPr lang="en-US" altLang="zh-CN" dirty="0" smtClean="0"/>
              <a:t>:</a:t>
            </a:r>
          </a:p>
          <a:p>
            <a:r>
              <a:rPr lang="en-US" altLang="zh-CN" dirty="0" smtClean="0"/>
              <a:t>    </a:t>
            </a:r>
            <a:r>
              <a:rPr lang="en-US" altLang="zh-CN" dirty="0" err="1"/>
              <a:t>def</a:t>
            </a:r>
            <a:r>
              <a:rPr lang="en-US" altLang="zh-CN" dirty="0"/>
              <a:t> </a:t>
            </a:r>
            <a:r>
              <a:rPr lang="en-US" altLang="zh-CN" dirty="0" err="1"/>
              <a:t>reverseList</a:t>
            </a:r>
            <a:r>
              <a:rPr lang="en-US" altLang="zh-CN" dirty="0"/>
              <a:t>(self, head: </a:t>
            </a:r>
            <a:r>
              <a:rPr lang="en-US" altLang="zh-CN" dirty="0" err="1"/>
              <a:t>ListNode</a:t>
            </a:r>
            <a:r>
              <a:rPr lang="en-US" altLang="zh-CN" dirty="0"/>
              <a:t>) -&gt; </a:t>
            </a:r>
            <a:r>
              <a:rPr lang="en-US" altLang="zh-CN" dirty="0" err="1"/>
              <a:t>ListNode</a:t>
            </a:r>
            <a:r>
              <a:rPr lang="en-US" altLang="zh-CN" dirty="0" smtClean="0"/>
              <a:t>:</a:t>
            </a:r>
          </a:p>
          <a:p>
            <a:r>
              <a:rPr lang="en-US" altLang="zh-CN" dirty="0" smtClean="0"/>
              <a:t>        </a:t>
            </a:r>
            <a:r>
              <a:rPr lang="en-US" altLang="zh-CN" dirty="0"/>
              <a:t>pre, cur = None, head        </a:t>
            </a:r>
            <a:endParaRPr lang="en-US" altLang="zh-CN" dirty="0" smtClean="0"/>
          </a:p>
          <a:p>
            <a:r>
              <a:rPr lang="en-US" altLang="zh-CN" dirty="0" smtClean="0"/>
              <a:t>        while </a:t>
            </a:r>
            <a:r>
              <a:rPr lang="en-US" altLang="zh-CN" dirty="0"/>
              <a:t>cur:            </a:t>
            </a:r>
            <a:endParaRPr lang="en-US" altLang="zh-CN" dirty="0" smtClean="0"/>
          </a:p>
          <a:p>
            <a:r>
              <a:rPr lang="en-US" altLang="zh-CN" dirty="0" smtClean="0"/>
              <a:t>        temp </a:t>
            </a:r>
            <a:r>
              <a:rPr lang="en-US" altLang="zh-CN" dirty="0"/>
              <a:t>= </a:t>
            </a:r>
            <a:r>
              <a:rPr lang="en-US" altLang="zh-CN" dirty="0" smtClean="0"/>
              <a:t>pre</a:t>
            </a:r>
          </a:p>
          <a:p>
            <a:r>
              <a:rPr lang="en-US" altLang="zh-CN" dirty="0" smtClean="0"/>
              <a:t>            </a:t>
            </a:r>
            <a:r>
              <a:rPr lang="en-US" altLang="zh-CN" dirty="0"/>
              <a:t>pre, cur = cur, </a:t>
            </a:r>
            <a:r>
              <a:rPr lang="en-US" altLang="zh-CN" dirty="0" err="1" smtClean="0"/>
              <a:t>cur.next</a:t>
            </a:r>
            <a:endParaRPr lang="en-US" altLang="zh-CN" dirty="0" smtClean="0"/>
          </a:p>
          <a:p>
            <a:r>
              <a:rPr lang="en-US" altLang="zh-CN" dirty="0" smtClean="0"/>
              <a:t>            </a:t>
            </a:r>
            <a:r>
              <a:rPr lang="en-US" altLang="zh-CN" dirty="0" err="1"/>
              <a:t>pre.next</a:t>
            </a:r>
            <a:r>
              <a:rPr lang="en-US" altLang="zh-CN" dirty="0"/>
              <a:t> = </a:t>
            </a:r>
            <a:r>
              <a:rPr lang="en-US" altLang="zh-CN" dirty="0" smtClean="0"/>
              <a:t>temp</a:t>
            </a:r>
          </a:p>
          <a:p>
            <a:r>
              <a:rPr lang="en-US" altLang="zh-CN" dirty="0" smtClean="0"/>
              <a:t>        </a:t>
            </a:r>
            <a:r>
              <a:rPr lang="en-US" altLang="zh-CN" dirty="0"/>
              <a:t>return </a:t>
            </a:r>
            <a:r>
              <a:rPr lang="en-US" altLang="zh-CN" dirty="0" smtClean="0"/>
              <a:t>pre</a:t>
            </a:r>
            <a:endParaRPr lang="zh-CN" altLang="en-US" dirty="0"/>
          </a:p>
        </p:txBody>
      </p:sp>
      <p:sp>
        <p:nvSpPr>
          <p:cNvPr id="7" name="TextBox 6"/>
          <p:cNvSpPr txBox="1"/>
          <p:nvPr/>
        </p:nvSpPr>
        <p:spPr>
          <a:xfrm>
            <a:off x="6084167" y="4284674"/>
            <a:ext cx="906017" cy="523220"/>
          </a:xfrm>
          <a:prstGeom prst="rect">
            <a:avLst/>
          </a:prstGeom>
          <a:noFill/>
        </p:spPr>
        <p:txBody>
          <a:bodyPr wrap="none" rtlCol="0">
            <a:spAutoFit/>
          </a:bodyPr>
          <a:lstStyle/>
          <a:p>
            <a:r>
              <a:rPr lang="zh-CN" altLang="en-US" sz="2800" b="1" dirty="0"/>
              <a:t>迭代</a:t>
            </a:r>
          </a:p>
        </p:txBody>
      </p:sp>
    </p:spTree>
    <p:extLst>
      <p:ext uri="{BB962C8B-B14F-4D97-AF65-F5344CB8AC3E}">
        <p14:creationId xmlns:p14="http://schemas.microsoft.com/office/powerpoint/2010/main" val="1728198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275" y="16024"/>
            <a:ext cx="5162725"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5536" y="404664"/>
            <a:ext cx="3435556" cy="523220"/>
          </a:xfrm>
          <a:prstGeom prst="rect">
            <a:avLst/>
          </a:prstGeom>
          <a:noFill/>
        </p:spPr>
        <p:txBody>
          <a:bodyPr wrap="none" rtlCol="0">
            <a:spAutoFit/>
          </a:bodyPr>
          <a:lstStyle/>
          <a:p>
            <a:r>
              <a:rPr lang="en-US" altLang="zh-CN" sz="2800" b="1" dirty="0" smtClean="0"/>
              <a:t>24</a:t>
            </a:r>
            <a:r>
              <a:rPr lang="zh-CN" altLang="en-US" sz="2800" b="1" dirty="0"/>
              <a:t>两两</a:t>
            </a:r>
            <a:r>
              <a:rPr lang="zh-CN" altLang="en-US" sz="2800" b="1" dirty="0" smtClean="0"/>
              <a:t>交换链表节点</a:t>
            </a:r>
            <a:endParaRPr lang="zh-CN" altLang="en-US" sz="2800" b="1" dirty="0"/>
          </a:p>
        </p:txBody>
      </p:sp>
      <p:sp>
        <p:nvSpPr>
          <p:cNvPr id="2" name="TextBox 1"/>
          <p:cNvSpPr txBox="1"/>
          <p:nvPr/>
        </p:nvSpPr>
        <p:spPr>
          <a:xfrm>
            <a:off x="179512" y="1369799"/>
            <a:ext cx="4833054" cy="4247317"/>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swapPairs</a:t>
            </a:r>
            <a:r>
              <a:rPr lang="en-US" altLang="zh-CN" dirty="0"/>
              <a:t>(self, head: </a:t>
            </a:r>
            <a:r>
              <a:rPr lang="en-US" altLang="zh-CN" dirty="0" err="1"/>
              <a:t>ListNode</a:t>
            </a:r>
            <a:r>
              <a:rPr lang="en-US" altLang="zh-CN" dirty="0"/>
              <a:t>) -&gt; </a:t>
            </a:r>
            <a:r>
              <a:rPr lang="en-US" altLang="zh-CN" dirty="0" err="1"/>
              <a:t>ListNode</a:t>
            </a:r>
            <a:r>
              <a:rPr lang="en-US" altLang="zh-CN" dirty="0"/>
              <a:t>:</a:t>
            </a:r>
          </a:p>
          <a:p>
            <a:r>
              <a:rPr lang="en-US" altLang="zh-CN" dirty="0"/>
              <a:t>        if not head or not </a:t>
            </a:r>
            <a:r>
              <a:rPr lang="en-US" altLang="zh-CN" dirty="0" err="1"/>
              <a:t>head.next</a:t>
            </a:r>
            <a:r>
              <a:rPr lang="en-US" altLang="zh-CN" dirty="0"/>
              <a:t> :</a:t>
            </a:r>
          </a:p>
          <a:p>
            <a:r>
              <a:rPr lang="en-US" altLang="zh-CN" dirty="0"/>
              <a:t>            return head</a:t>
            </a:r>
          </a:p>
          <a:p>
            <a:endParaRPr lang="en-US" altLang="zh-CN" dirty="0" smtClean="0"/>
          </a:p>
          <a:p>
            <a:r>
              <a:rPr lang="en-US" altLang="zh-CN" dirty="0"/>
              <a:t> </a:t>
            </a:r>
            <a:r>
              <a:rPr lang="en-US" altLang="zh-CN" dirty="0" smtClean="0"/>
              <a:t>       #node to be swapped</a:t>
            </a:r>
            <a:r>
              <a:rPr lang="en-US" altLang="zh-CN" dirty="0"/>
              <a:t/>
            </a:r>
            <a:br>
              <a:rPr lang="en-US" altLang="zh-CN" dirty="0"/>
            </a:br>
            <a:r>
              <a:rPr lang="en-US" altLang="zh-CN" dirty="0"/>
              <a:t>        first=head</a:t>
            </a:r>
          </a:p>
          <a:p>
            <a:r>
              <a:rPr lang="en-US" altLang="zh-CN" dirty="0"/>
              <a:t>        second=</a:t>
            </a:r>
            <a:r>
              <a:rPr lang="en-US" altLang="zh-CN" dirty="0" err="1"/>
              <a:t>head.next</a:t>
            </a:r>
            <a:endParaRPr lang="en-US" altLang="zh-CN" dirty="0"/>
          </a:p>
          <a:p>
            <a:r>
              <a:rPr lang="en-US" altLang="zh-CN" dirty="0"/>
              <a:t>        </a:t>
            </a:r>
            <a:endParaRPr lang="en-US" altLang="zh-CN" dirty="0" smtClean="0"/>
          </a:p>
          <a:p>
            <a:r>
              <a:rPr lang="en-US" altLang="zh-CN" dirty="0" smtClean="0"/>
              <a:t>        #swapping</a:t>
            </a:r>
            <a:endParaRPr lang="en-US" altLang="zh-CN" dirty="0"/>
          </a:p>
          <a:p>
            <a:r>
              <a:rPr lang="en-US" altLang="zh-CN" dirty="0"/>
              <a:t>        </a:t>
            </a:r>
            <a:r>
              <a:rPr lang="en-US" altLang="zh-CN" dirty="0" err="1"/>
              <a:t>first.next</a:t>
            </a:r>
            <a:r>
              <a:rPr lang="en-US" altLang="zh-CN" dirty="0"/>
              <a:t>=</a:t>
            </a:r>
            <a:r>
              <a:rPr lang="en-US" altLang="zh-CN" dirty="0" err="1"/>
              <a:t>self.swapPairs</a:t>
            </a:r>
            <a:r>
              <a:rPr lang="en-US" altLang="zh-CN" dirty="0"/>
              <a:t>(</a:t>
            </a:r>
            <a:r>
              <a:rPr lang="en-US" altLang="zh-CN" dirty="0" err="1"/>
              <a:t>second.next</a:t>
            </a:r>
            <a:r>
              <a:rPr lang="en-US" altLang="zh-CN" dirty="0"/>
              <a:t>)</a:t>
            </a:r>
          </a:p>
          <a:p>
            <a:r>
              <a:rPr lang="en-US" altLang="zh-CN" dirty="0"/>
              <a:t>        </a:t>
            </a:r>
            <a:r>
              <a:rPr lang="en-US" altLang="zh-CN" dirty="0" err="1" smtClean="0"/>
              <a:t>second.next</a:t>
            </a:r>
            <a:r>
              <a:rPr lang="en-US" altLang="zh-CN" dirty="0" smtClean="0"/>
              <a:t>=first</a:t>
            </a:r>
          </a:p>
          <a:p>
            <a:endParaRPr lang="en-US" altLang="zh-CN" dirty="0" smtClean="0"/>
          </a:p>
          <a:p>
            <a:r>
              <a:rPr lang="en-US" altLang="zh-CN" dirty="0"/>
              <a:t> </a:t>
            </a:r>
            <a:r>
              <a:rPr lang="en-US" altLang="zh-CN" dirty="0" smtClean="0"/>
              <a:t>       #head is the second node</a:t>
            </a:r>
            <a:endParaRPr lang="en-US" altLang="zh-CN" dirty="0"/>
          </a:p>
          <a:p>
            <a:r>
              <a:rPr lang="en-US" altLang="zh-CN" dirty="0"/>
              <a:t>        return </a:t>
            </a:r>
            <a:r>
              <a:rPr lang="en-US" altLang="zh-CN" dirty="0" smtClean="0"/>
              <a:t>second</a:t>
            </a:r>
            <a:endParaRPr lang="en-US" altLang="zh-CN" dirty="0"/>
          </a:p>
        </p:txBody>
      </p:sp>
      <p:sp>
        <p:nvSpPr>
          <p:cNvPr id="4" name="TextBox 3"/>
          <p:cNvSpPr txBox="1"/>
          <p:nvPr/>
        </p:nvSpPr>
        <p:spPr>
          <a:xfrm>
            <a:off x="5302852" y="2101574"/>
            <a:ext cx="906017" cy="523220"/>
          </a:xfrm>
          <a:prstGeom prst="rect">
            <a:avLst/>
          </a:prstGeom>
          <a:noFill/>
        </p:spPr>
        <p:txBody>
          <a:bodyPr wrap="none" rtlCol="0">
            <a:spAutoFit/>
          </a:bodyPr>
          <a:lstStyle/>
          <a:p>
            <a:r>
              <a:rPr lang="zh-CN" altLang="en-US" sz="2800" b="1" dirty="0" smtClean="0"/>
              <a:t>递归</a:t>
            </a:r>
            <a:endParaRPr lang="zh-CN" altLang="en-US" sz="28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5462388"/>
            <a:ext cx="4324424" cy="918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198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4624"/>
            <a:ext cx="6492162" cy="6740307"/>
          </a:xfrm>
          <a:prstGeom prst="rect">
            <a:avLst/>
          </a:prstGeom>
          <a:noFill/>
        </p:spPr>
        <p:txBody>
          <a:bodyPr wrap="none" rtlCol="0">
            <a:spAutoFit/>
          </a:bodyPr>
          <a:lstStyle/>
          <a:p>
            <a:r>
              <a:rPr lang="en-US" altLang="zh-CN" dirty="0"/>
              <a:t>class Solution:    </a:t>
            </a:r>
            <a:endParaRPr lang="en-US" altLang="zh-CN" dirty="0" smtClean="0"/>
          </a:p>
          <a:p>
            <a:r>
              <a:rPr lang="en-US" altLang="zh-CN" dirty="0"/>
              <a:t> </a:t>
            </a:r>
            <a:r>
              <a:rPr lang="en-US" altLang="zh-CN" dirty="0" smtClean="0"/>
              <a:t>   </a:t>
            </a:r>
            <a:r>
              <a:rPr lang="en-US" altLang="zh-CN" dirty="0" err="1" smtClean="0"/>
              <a:t>def</a:t>
            </a:r>
            <a:r>
              <a:rPr lang="en-US" altLang="zh-CN" dirty="0" smtClean="0"/>
              <a:t> </a:t>
            </a:r>
            <a:r>
              <a:rPr lang="en-US" altLang="zh-CN" dirty="0" err="1"/>
              <a:t>swapPairs</a:t>
            </a:r>
            <a:r>
              <a:rPr lang="en-US" altLang="zh-CN" dirty="0"/>
              <a:t>(self, head: </a:t>
            </a:r>
            <a:r>
              <a:rPr lang="en-US" altLang="zh-CN" dirty="0" err="1"/>
              <a:t>ListNode</a:t>
            </a:r>
            <a:r>
              <a:rPr lang="en-US" altLang="zh-CN" dirty="0"/>
              <a:t>) -&gt; </a:t>
            </a:r>
            <a:r>
              <a:rPr lang="en-US" altLang="zh-CN" dirty="0" err="1"/>
              <a:t>ListNode</a:t>
            </a:r>
            <a:r>
              <a:rPr lang="en-US" altLang="zh-CN" dirty="0"/>
              <a:t>: </a:t>
            </a:r>
            <a:endParaRPr lang="en-US" altLang="zh-CN" dirty="0" smtClean="0"/>
          </a:p>
          <a:p>
            <a:r>
              <a:rPr lang="en-US" altLang="zh-CN" dirty="0" smtClean="0">
                <a:solidFill>
                  <a:srgbClr val="00B050"/>
                </a:solidFill>
              </a:rPr>
              <a:t>        # </a:t>
            </a:r>
            <a:r>
              <a:rPr lang="en-US" altLang="zh-CN" dirty="0">
                <a:solidFill>
                  <a:srgbClr val="00B050"/>
                </a:solidFill>
              </a:rPr>
              <a:t>Dummy node acts as the </a:t>
            </a:r>
            <a:r>
              <a:rPr lang="en-US" altLang="zh-CN" dirty="0" err="1">
                <a:solidFill>
                  <a:srgbClr val="00B050"/>
                </a:solidFill>
              </a:rPr>
              <a:t>prevNode</a:t>
            </a:r>
            <a:r>
              <a:rPr lang="en-US" altLang="zh-CN" dirty="0">
                <a:solidFill>
                  <a:srgbClr val="00B050"/>
                </a:solidFill>
              </a:rPr>
              <a:t> for the head node        </a:t>
            </a:r>
            <a:endParaRPr lang="en-US" altLang="zh-CN" dirty="0" smtClean="0">
              <a:solidFill>
                <a:srgbClr val="00B050"/>
              </a:solidFill>
            </a:endParaRPr>
          </a:p>
          <a:p>
            <a:r>
              <a:rPr lang="en-US" altLang="zh-CN" dirty="0" smtClean="0">
                <a:solidFill>
                  <a:srgbClr val="00B050"/>
                </a:solidFill>
              </a:rPr>
              <a:t>        # </a:t>
            </a:r>
            <a:r>
              <a:rPr lang="en-US" altLang="zh-CN" dirty="0">
                <a:solidFill>
                  <a:srgbClr val="00B050"/>
                </a:solidFill>
              </a:rPr>
              <a:t>of the list and hence stores pointer to the head node.        </a:t>
            </a:r>
            <a:endParaRPr lang="en-US" altLang="zh-CN" dirty="0" smtClean="0">
              <a:solidFill>
                <a:srgbClr val="00B050"/>
              </a:solidFill>
            </a:endParaRPr>
          </a:p>
          <a:p>
            <a:r>
              <a:rPr lang="en-US" altLang="zh-CN" dirty="0"/>
              <a:t> </a:t>
            </a:r>
            <a:r>
              <a:rPr lang="en-US" altLang="zh-CN" dirty="0" smtClean="0"/>
              <a:t>       dummy </a:t>
            </a:r>
            <a:r>
              <a:rPr lang="en-US" altLang="zh-CN" dirty="0"/>
              <a:t>= </a:t>
            </a:r>
            <a:r>
              <a:rPr lang="en-US" altLang="zh-CN" dirty="0" err="1"/>
              <a:t>ListNode</a:t>
            </a:r>
            <a:r>
              <a:rPr lang="en-US" altLang="zh-CN" dirty="0"/>
              <a:t>(-1)        </a:t>
            </a:r>
            <a:endParaRPr lang="en-US" altLang="zh-CN" dirty="0" smtClean="0"/>
          </a:p>
          <a:p>
            <a:r>
              <a:rPr lang="en-US" altLang="zh-CN" dirty="0"/>
              <a:t> </a:t>
            </a:r>
            <a:r>
              <a:rPr lang="en-US" altLang="zh-CN" dirty="0" smtClean="0"/>
              <a:t>       </a:t>
            </a:r>
            <a:r>
              <a:rPr lang="en-US" altLang="zh-CN" dirty="0" err="1" smtClean="0"/>
              <a:t>dummy.next</a:t>
            </a:r>
            <a:r>
              <a:rPr lang="en-US" altLang="zh-CN" dirty="0" smtClean="0"/>
              <a:t> </a:t>
            </a:r>
            <a:r>
              <a:rPr lang="en-US" altLang="zh-CN" dirty="0"/>
              <a:t>= head       </a:t>
            </a:r>
            <a:endParaRPr lang="en-US" altLang="zh-CN" dirty="0" smtClean="0"/>
          </a:p>
          <a:p>
            <a:r>
              <a:rPr lang="en-US" altLang="zh-CN" dirty="0"/>
              <a:t> </a:t>
            </a:r>
            <a:r>
              <a:rPr lang="en-US" altLang="zh-CN" dirty="0" smtClean="0"/>
              <a:t>       </a:t>
            </a:r>
            <a:r>
              <a:rPr lang="en-US" altLang="zh-CN" dirty="0" err="1" smtClean="0"/>
              <a:t>prev_node</a:t>
            </a:r>
            <a:r>
              <a:rPr lang="en-US" altLang="zh-CN" dirty="0" smtClean="0"/>
              <a:t> </a:t>
            </a:r>
            <a:r>
              <a:rPr lang="en-US" altLang="zh-CN" dirty="0"/>
              <a:t>= dummy  </a:t>
            </a:r>
            <a:endParaRPr lang="en-US" altLang="zh-CN" dirty="0" smtClean="0"/>
          </a:p>
          <a:p>
            <a:r>
              <a:rPr lang="en-US" altLang="zh-CN" dirty="0" smtClean="0"/>
              <a:t>      </a:t>
            </a:r>
          </a:p>
          <a:p>
            <a:r>
              <a:rPr lang="en-US" altLang="zh-CN" dirty="0"/>
              <a:t> </a:t>
            </a:r>
            <a:r>
              <a:rPr lang="en-US" altLang="zh-CN" dirty="0" smtClean="0"/>
              <a:t>       while </a:t>
            </a:r>
            <a:r>
              <a:rPr lang="en-US" altLang="zh-CN" dirty="0"/>
              <a:t>head and </a:t>
            </a:r>
            <a:r>
              <a:rPr lang="en-US" altLang="zh-CN" dirty="0" err="1"/>
              <a:t>head.next</a:t>
            </a:r>
            <a:r>
              <a:rPr lang="en-US" altLang="zh-CN" dirty="0"/>
              <a:t>:            </a:t>
            </a:r>
            <a:endParaRPr lang="en-US" altLang="zh-CN" dirty="0" smtClean="0"/>
          </a:p>
          <a:p>
            <a:r>
              <a:rPr lang="en-US" altLang="zh-CN" dirty="0" smtClean="0"/>
              <a:t>            # </a:t>
            </a:r>
            <a:r>
              <a:rPr lang="en-US" altLang="zh-CN" dirty="0">
                <a:solidFill>
                  <a:srgbClr val="00B050"/>
                </a:solidFill>
              </a:rPr>
              <a:t>Nodes to be swapped            </a:t>
            </a:r>
            <a:endParaRPr lang="en-US" altLang="zh-CN" dirty="0" smtClean="0">
              <a:solidFill>
                <a:srgbClr val="00B050"/>
              </a:solidFill>
            </a:endParaRPr>
          </a:p>
          <a:p>
            <a:r>
              <a:rPr lang="en-US" altLang="zh-CN" dirty="0" smtClean="0"/>
              <a:t>            </a:t>
            </a:r>
            <a:r>
              <a:rPr lang="en-US" altLang="zh-CN" dirty="0" err="1" smtClean="0"/>
              <a:t>first_node</a:t>
            </a:r>
            <a:r>
              <a:rPr lang="en-US" altLang="zh-CN" dirty="0" smtClean="0"/>
              <a:t> </a:t>
            </a:r>
            <a:r>
              <a:rPr lang="en-US" altLang="zh-CN" dirty="0"/>
              <a:t>= head;            </a:t>
            </a:r>
            <a:endParaRPr lang="en-US" altLang="zh-CN" dirty="0" smtClean="0"/>
          </a:p>
          <a:p>
            <a:r>
              <a:rPr lang="en-US" altLang="zh-CN" dirty="0"/>
              <a:t> </a:t>
            </a:r>
            <a:r>
              <a:rPr lang="en-US" altLang="zh-CN" dirty="0" smtClean="0"/>
              <a:t>           </a:t>
            </a:r>
            <a:r>
              <a:rPr lang="en-US" altLang="zh-CN" dirty="0" err="1" smtClean="0"/>
              <a:t>second_node</a:t>
            </a:r>
            <a:r>
              <a:rPr lang="en-US" altLang="zh-CN" dirty="0" smtClean="0"/>
              <a:t> </a:t>
            </a:r>
            <a:r>
              <a:rPr lang="en-US" altLang="zh-CN" dirty="0"/>
              <a:t>= </a:t>
            </a:r>
            <a:r>
              <a:rPr lang="en-US" altLang="zh-CN" dirty="0" err="1"/>
              <a:t>head.next</a:t>
            </a:r>
            <a:r>
              <a:rPr lang="en-US" altLang="zh-CN" dirty="0"/>
              <a:t>;     </a:t>
            </a:r>
            <a:endParaRPr lang="en-US" altLang="zh-CN" dirty="0" smtClean="0"/>
          </a:p>
          <a:p>
            <a:r>
              <a:rPr lang="en-US" altLang="zh-CN" dirty="0" smtClean="0"/>
              <a:t>       </a:t>
            </a:r>
          </a:p>
          <a:p>
            <a:r>
              <a:rPr lang="en-US" altLang="zh-CN" dirty="0" smtClean="0">
                <a:solidFill>
                  <a:srgbClr val="00B050"/>
                </a:solidFill>
              </a:rPr>
              <a:t>            # </a:t>
            </a:r>
            <a:r>
              <a:rPr lang="en-US" altLang="zh-CN" dirty="0">
                <a:solidFill>
                  <a:srgbClr val="00B050"/>
                </a:solidFill>
              </a:rPr>
              <a:t>Swapping            </a:t>
            </a:r>
            <a:endParaRPr lang="en-US" altLang="zh-CN" dirty="0" smtClean="0">
              <a:solidFill>
                <a:srgbClr val="00B050"/>
              </a:solidFill>
            </a:endParaRPr>
          </a:p>
          <a:p>
            <a:r>
              <a:rPr lang="en-US" altLang="zh-CN" dirty="0"/>
              <a:t> </a:t>
            </a:r>
            <a:r>
              <a:rPr lang="en-US" altLang="zh-CN" dirty="0" smtClean="0"/>
              <a:t>           </a:t>
            </a:r>
            <a:r>
              <a:rPr lang="en-US" altLang="zh-CN" dirty="0" err="1" smtClean="0"/>
              <a:t>prev_node.next</a:t>
            </a:r>
            <a:r>
              <a:rPr lang="en-US" altLang="zh-CN" dirty="0" smtClean="0"/>
              <a:t> </a:t>
            </a:r>
            <a:r>
              <a:rPr lang="en-US" altLang="zh-CN" dirty="0"/>
              <a:t>= </a:t>
            </a:r>
            <a:r>
              <a:rPr lang="en-US" altLang="zh-CN" dirty="0" err="1"/>
              <a:t>second_node</a:t>
            </a:r>
            <a:r>
              <a:rPr lang="en-US" altLang="zh-CN" dirty="0"/>
              <a:t>            </a:t>
            </a:r>
            <a:endParaRPr lang="en-US" altLang="zh-CN" dirty="0" smtClean="0"/>
          </a:p>
          <a:p>
            <a:r>
              <a:rPr lang="en-US" altLang="zh-CN" dirty="0"/>
              <a:t> </a:t>
            </a:r>
            <a:r>
              <a:rPr lang="en-US" altLang="zh-CN" dirty="0" smtClean="0"/>
              <a:t>           </a:t>
            </a:r>
            <a:r>
              <a:rPr lang="en-US" altLang="zh-CN" dirty="0" err="1" smtClean="0"/>
              <a:t>first_node.next</a:t>
            </a:r>
            <a:r>
              <a:rPr lang="en-US" altLang="zh-CN" dirty="0" smtClean="0"/>
              <a:t> </a:t>
            </a:r>
            <a:r>
              <a:rPr lang="en-US" altLang="zh-CN" dirty="0"/>
              <a:t>= </a:t>
            </a:r>
            <a:r>
              <a:rPr lang="en-US" altLang="zh-CN" dirty="0" err="1"/>
              <a:t>second_node.next</a:t>
            </a:r>
            <a:r>
              <a:rPr lang="en-US" altLang="zh-CN" dirty="0"/>
              <a:t>            </a:t>
            </a:r>
            <a:endParaRPr lang="en-US" altLang="zh-CN" dirty="0" smtClean="0"/>
          </a:p>
          <a:p>
            <a:r>
              <a:rPr lang="en-US" altLang="zh-CN" dirty="0"/>
              <a:t> </a:t>
            </a:r>
            <a:r>
              <a:rPr lang="en-US" altLang="zh-CN" dirty="0" smtClean="0"/>
              <a:t>           </a:t>
            </a:r>
            <a:r>
              <a:rPr lang="en-US" altLang="zh-CN" dirty="0" err="1" smtClean="0"/>
              <a:t>second_node.next</a:t>
            </a:r>
            <a:r>
              <a:rPr lang="en-US" altLang="zh-CN" dirty="0" smtClean="0"/>
              <a:t> </a:t>
            </a:r>
            <a:r>
              <a:rPr lang="en-US" altLang="zh-CN" dirty="0"/>
              <a:t>= </a:t>
            </a:r>
            <a:r>
              <a:rPr lang="en-US" altLang="zh-CN" dirty="0" err="1"/>
              <a:t>first_node</a:t>
            </a:r>
            <a:r>
              <a:rPr lang="en-US" altLang="zh-CN" dirty="0"/>
              <a:t>            </a:t>
            </a:r>
            <a:endParaRPr lang="en-US" altLang="zh-CN" dirty="0" smtClean="0"/>
          </a:p>
          <a:p>
            <a:endParaRPr lang="en-US" altLang="zh-CN" dirty="0" smtClean="0"/>
          </a:p>
          <a:p>
            <a:r>
              <a:rPr lang="en-US" altLang="zh-CN" dirty="0" smtClean="0"/>
              <a:t>            </a:t>
            </a:r>
            <a:r>
              <a:rPr lang="en-US" altLang="zh-CN" dirty="0" smtClean="0">
                <a:solidFill>
                  <a:srgbClr val="00B050"/>
                </a:solidFill>
              </a:rPr>
              <a:t># </a:t>
            </a:r>
            <a:r>
              <a:rPr lang="en-US" altLang="zh-CN" dirty="0">
                <a:solidFill>
                  <a:srgbClr val="00B050"/>
                </a:solidFill>
              </a:rPr>
              <a:t>Reinitializing the head and </a:t>
            </a:r>
            <a:r>
              <a:rPr lang="en-US" altLang="zh-CN" dirty="0" err="1">
                <a:solidFill>
                  <a:srgbClr val="00B050"/>
                </a:solidFill>
              </a:rPr>
              <a:t>prev_node</a:t>
            </a:r>
            <a:r>
              <a:rPr lang="en-US" altLang="zh-CN" dirty="0">
                <a:solidFill>
                  <a:srgbClr val="00B050"/>
                </a:solidFill>
              </a:rPr>
              <a:t> for next swap            </a:t>
            </a:r>
            <a:endParaRPr lang="en-US" altLang="zh-CN" dirty="0" smtClean="0">
              <a:solidFill>
                <a:srgbClr val="00B050"/>
              </a:solidFill>
            </a:endParaRPr>
          </a:p>
          <a:p>
            <a:r>
              <a:rPr lang="en-US" altLang="zh-CN" dirty="0"/>
              <a:t> </a:t>
            </a:r>
            <a:r>
              <a:rPr lang="en-US" altLang="zh-CN" dirty="0" smtClean="0"/>
              <a:t>           </a:t>
            </a:r>
            <a:r>
              <a:rPr lang="en-US" altLang="zh-CN" dirty="0" err="1" smtClean="0"/>
              <a:t>prev_node</a:t>
            </a:r>
            <a:r>
              <a:rPr lang="en-US" altLang="zh-CN" dirty="0" smtClean="0"/>
              <a:t> </a:t>
            </a:r>
            <a:r>
              <a:rPr lang="en-US" altLang="zh-CN" dirty="0"/>
              <a:t>= </a:t>
            </a:r>
            <a:r>
              <a:rPr lang="en-US" altLang="zh-CN" dirty="0" err="1"/>
              <a:t>first_node</a:t>
            </a:r>
            <a:r>
              <a:rPr lang="en-US" altLang="zh-CN" dirty="0"/>
              <a:t>            </a:t>
            </a:r>
            <a:endParaRPr lang="en-US" altLang="zh-CN" dirty="0" smtClean="0"/>
          </a:p>
          <a:p>
            <a:r>
              <a:rPr lang="en-US" altLang="zh-CN" dirty="0"/>
              <a:t> </a:t>
            </a:r>
            <a:r>
              <a:rPr lang="en-US" altLang="zh-CN" dirty="0" smtClean="0"/>
              <a:t>           head </a:t>
            </a:r>
            <a:r>
              <a:rPr lang="en-US" altLang="zh-CN" dirty="0"/>
              <a:t>= </a:t>
            </a:r>
            <a:r>
              <a:rPr lang="en-US" altLang="zh-CN" dirty="0" err="1"/>
              <a:t>first_node.next</a:t>
            </a:r>
            <a:r>
              <a:rPr lang="en-US" altLang="zh-CN" dirty="0"/>
              <a:t>        </a:t>
            </a:r>
            <a:endParaRPr lang="en-US" altLang="zh-CN" dirty="0" smtClean="0"/>
          </a:p>
          <a:p>
            <a:endParaRPr lang="en-US" altLang="zh-CN" dirty="0" smtClean="0"/>
          </a:p>
          <a:p>
            <a:r>
              <a:rPr lang="en-US" altLang="zh-CN" dirty="0" smtClean="0">
                <a:solidFill>
                  <a:srgbClr val="00B050"/>
                </a:solidFill>
              </a:rPr>
              <a:t>        # </a:t>
            </a:r>
            <a:r>
              <a:rPr lang="en-US" altLang="zh-CN" dirty="0">
                <a:solidFill>
                  <a:srgbClr val="00B050"/>
                </a:solidFill>
              </a:rPr>
              <a:t>Return the new head node.        </a:t>
            </a:r>
            <a:endParaRPr lang="en-US" altLang="zh-CN" dirty="0" smtClean="0">
              <a:solidFill>
                <a:srgbClr val="00B050"/>
              </a:solidFill>
            </a:endParaRPr>
          </a:p>
          <a:p>
            <a:r>
              <a:rPr lang="en-US" altLang="zh-CN" dirty="0"/>
              <a:t> </a:t>
            </a:r>
            <a:r>
              <a:rPr lang="en-US" altLang="zh-CN" dirty="0" smtClean="0"/>
              <a:t>       return </a:t>
            </a:r>
            <a:r>
              <a:rPr lang="en-US" altLang="zh-CN" dirty="0" err="1" smtClean="0"/>
              <a:t>dummy.next</a:t>
            </a:r>
            <a:endParaRPr lang="zh-CN" altLang="en-US" dirty="0"/>
          </a:p>
        </p:txBody>
      </p:sp>
      <p:sp>
        <p:nvSpPr>
          <p:cNvPr id="3" name="TextBox 2"/>
          <p:cNvSpPr txBox="1"/>
          <p:nvPr/>
        </p:nvSpPr>
        <p:spPr>
          <a:xfrm>
            <a:off x="6444208" y="692696"/>
            <a:ext cx="906017" cy="523220"/>
          </a:xfrm>
          <a:prstGeom prst="rect">
            <a:avLst/>
          </a:prstGeom>
          <a:noFill/>
        </p:spPr>
        <p:txBody>
          <a:bodyPr wrap="none" rtlCol="0">
            <a:spAutoFit/>
          </a:bodyPr>
          <a:lstStyle/>
          <a:p>
            <a:r>
              <a:rPr lang="zh-CN" altLang="en-US" sz="2800" b="1" dirty="0" smtClean="0"/>
              <a:t>迭代</a:t>
            </a:r>
            <a:endParaRPr lang="zh-CN" altLang="en-US" sz="2800" b="1" dirty="0"/>
          </a:p>
        </p:txBody>
      </p:sp>
    </p:spTree>
    <p:extLst>
      <p:ext uri="{BB962C8B-B14F-4D97-AF65-F5344CB8AC3E}">
        <p14:creationId xmlns:p14="http://schemas.microsoft.com/office/powerpoint/2010/main" val="1728198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2175596" cy="523220"/>
          </a:xfrm>
          <a:prstGeom prst="rect">
            <a:avLst/>
          </a:prstGeom>
          <a:noFill/>
        </p:spPr>
        <p:txBody>
          <a:bodyPr wrap="none" rtlCol="0">
            <a:spAutoFit/>
          </a:bodyPr>
          <a:lstStyle/>
          <a:p>
            <a:r>
              <a:rPr lang="en-US" altLang="zh-CN" sz="2800" b="1" dirty="0" smtClean="0"/>
              <a:t>141</a:t>
            </a:r>
            <a:r>
              <a:rPr lang="zh-CN" altLang="en-US" sz="2800" b="1" dirty="0"/>
              <a:t>环形</a:t>
            </a:r>
            <a:r>
              <a:rPr lang="zh-CN" altLang="en-US" sz="2800" b="1" dirty="0" smtClean="0"/>
              <a:t>链表</a:t>
            </a:r>
            <a:endParaRPr lang="zh-CN" altLang="en-US" sz="28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94459"/>
            <a:ext cx="6119404" cy="858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196752"/>
            <a:ext cx="3959164" cy="2244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1520" y="1484784"/>
            <a:ext cx="4367606" cy="3416320"/>
          </a:xfrm>
          <a:prstGeom prst="rect">
            <a:avLst/>
          </a:prstGeom>
          <a:noFill/>
        </p:spPr>
        <p:txBody>
          <a:bodyPr wrap="none" rtlCol="0">
            <a:spAutoFit/>
          </a:bodyPr>
          <a:lstStyle/>
          <a:p>
            <a:r>
              <a:rPr lang="en-US" altLang="zh-CN" dirty="0"/>
              <a:t>class Solution</a:t>
            </a:r>
            <a:r>
              <a:rPr lang="en-US" altLang="zh-CN" dirty="0" smtClean="0"/>
              <a:t>:</a:t>
            </a:r>
          </a:p>
          <a:p>
            <a:r>
              <a:rPr lang="en-US" altLang="zh-CN" dirty="0" smtClean="0"/>
              <a:t>    </a:t>
            </a:r>
            <a:r>
              <a:rPr lang="en-US" altLang="zh-CN" dirty="0" err="1"/>
              <a:t>def</a:t>
            </a:r>
            <a:r>
              <a:rPr lang="en-US" altLang="zh-CN" dirty="0"/>
              <a:t> </a:t>
            </a:r>
            <a:r>
              <a:rPr lang="en-US" altLang="zh-CN" dirty="0" err="1"/>
              <a:t>hasCycle</a:t>
            </a:r>
            <a:r>
              <a:rPr lang="en-US" altLang="zh-CN" dirty="0"/>
              <a:t>(self, head: </a:t>
            </a:r>
            <a:r>
              <a:rPr lang="en-US" altLang="zh-CN" dirty="0" err="1"/>
              <a:t>ListNode</a:t>
            </a:r>
            <a:r>
              <a:rPr lang="en-US" altLang="zh-CN" dirty="0"/>
              <a:t>) -&gt; bool: </a:t>
            </a:r>
            <a:endParaRPr lang="en-US" altLang="zh-CN" dirty="0" smtClean="0"/>
          </a:p>
          <a:p>
            <a:r>
              <a:rPr lang="en-US" altLang="zh-CN" dirty="0" smtClean="0"/>
              <a:t>       </a:t>
            </a:r>
            <a:r>
              <a:rPr lang="en-US" altLang="zh-CN" dirty="0"/>
              <a:t>if not head or not </a:t>
            </a:r>
            <a:r>
              <a:rPr lang="en-US" altLang="zh-CN" dirty="0" err="1"/>
              <a:t>head.next</a:t>
            </a:r>
            <a:r>
              <a:rPr lang="en-US" altLang="zh-CN" dirty="0"/>
              <a:t>: </a:t>
            </a:r>
            <a:endParaRPr lang="en-US" altLang="zh-CN" dirty="0" smtClean="0"/>
          </a:p>
          <a:p>
            <a:r>
              <a:rPr lang="en-US" altLang="zh-CN" dirty="0" smtClean="0"/>
              <a:t>           </a:t>
            </a:r>
            <a:r>
              <a:rPr lang="en-US" altLang="zh-CN" dirty="0"/>
              <a:t>return False </a:t>
            </a:r>
            <a:endParaRPr lang="en-US" altLang="zh-CN" dirty="0" smtClean="0"/>
          </a:p>
          <a:p>
            <a:r>
              <a:rPr lang="en-US" altLang="zh-CN" dirty="0" smtClean="0"/>
              <a:t>       </a:t>
            </a:r>
            <a:r>
              <a:rPr lang="en-US" altLang="zh-CN" dirty="0"/>
              <a:t>slow=head </a:t>
            </a:r>
            <a:endParaRPr lang="en-US" altLang="zh-CN" dirty="0" smtClean="0"/>
          </a:p>
          <a:p>
            <a:r>
              <a:rPr lang="en-US" altLang="zh-CN" dirty="0" smtClean="0"/>
              <a:t>       </a:t>
            </a:r>
            <a:r>
              <a:rPr lang="en-US" altLang="zh-CN" dirty="0"/>
              <a:t>fast=</a:t>
            </a:r>
            <a:r>
              <a:rPr lang="en-US" altLang="zh-CN" dirty="0" err="1"/>
              <a:t>head.next</a:t>
            </a:r>
            <a:r>
              <a:rPr lang="en-US" altLang="zh-CN" dirty="0"/>
              <a:t> </a:t>
            </a:r>
            <a:endParaRPr lang="en-US" altLang="zh-CN" dirty="0" smtClean="0"/>
          </a:p>
          <a:p>
            <a:r>
              <a:rPr lang="en-US" altLang="zh-CN" dirty="0" smtClean="0"/>
              <a:t>       </a:t>
            </a:r>
            <a:r>
              <a:rPr lang="en-US" altLang="zh-CN" dirty="0"/>
              <a:t>while slow!=fast: </a:t>
            </a:r>
            <a:endParaRPr lang="en-US" altLang="zh-CN" dirty="0" smtClean="0"/>
          </a:p>
          <a:p>
            <a:r>
              <a:rPr lang="en-US" altLang="zh-CN" dirty="0" smtClean="0"/>
              <a:t>           </a:t>
            </a:r>
            <a:r>
              <a:rPr lang="en-US" altLang="zh-CN" dirty="0"/>
              <a:t>if fast is None or </a:t>
            </a:r>
            <a:r>
              <a:rPr lang="en-US" altLang="zh-CN" dirty="0" err="1"/>
              <a:t>fast.next</a:t>
            </a:r>
            <a:r>
              <a:rPr lang="en-US" altLang="zh-CN" dirty="0"/>
              <a:t> is None</a:t>
            </a:r>
            <a:r>
              <a:rPr lang="en-US" altLang="zh-CN" dirty="0" smtClean="0"/>
              <a:t>:</a:t>
            </a:r>
          </a:p>
          <a:p>
            <a:r>
              <a:rPr lang="en-US" altLang="zh-CN" dirty="0" smtClean="0"/>
              <a:t>                </a:t>
            </a:r>
            <a:r>
              <a:rPr lang="en-US" altLang="zh-CN" dirty="0"/>
              <a:t>return </a:t>
            </a:r>
            <a:r>
              <a:rPr lang="en-US" altLang="zh-CN" dirty="0" smtClean="0"/>
              <a:t>False</a:t>
            </a:r>
          </a:p>
          <a:p>
            <a:r>
              <a:rPr lang="en-US" altLang="zh-CN" dirty="0" smtClean="0"/>
              <a:t>            </a:t>
            </a:r>
            <a:r>
              <a:rPr lang="en-US" altLang="zh-CN" dirty="0"/>
              <a:t>slow=</a:t>
            </a:r>
            <a:r>
              <a:rPr lang="en-US" altLang="zh-CN" dirty="0" err="1"/>
              <a:t>slow.next</a:t>
            </a:r>
            <a:r>
              <a:rPr lang="en-US" altLang="zh-CN" dirty="0"/>
              <a:t> </a:t>
            </a:r>
            <a:endParaRPr lang="en-US" altLang="zh-CN" dirty="0" smtClean="0"/>
          </a:p>
          <a:p>
            <a:r>
              <a:rPr lang="en-US" altLang="zh-CN" dirty="0" smtClean="0"/>
              <a:t>           fast=</a:t>
            </a:r>
            <a:r>
              <a:rPr lang="en-US" altLang="zh-CN" dirty="0" err="1" smtClean="0"/>
              <a:t>fast.next.next</a:t>
            </a:r>
            <a:endParaRPr lang="en-US" altLang="zh-CN" dirty="0" smtClean="0"/>
          </a:p>
          <a:p>
            <a:r>
              <a:rPr lang="en-US" altLang="zh-CN" dirty="0" smtClean="0"/>
              <a:t>        </a:t>
            </a:r>
            <a:r>
              <a:rPr lang="en-US" altLang="zh-CN" dirty="0"/>
              <a:t>return </a:t>
            </a:r>
            <a:r>
              <a:rPr lang="en-US" altLang="zh-CN" dirty="0" smtClean="0"/>
              <a:t>True</a:t>
            </a:r>
            <a:endParaRPr lang="zh-CN" altLang="en-US" dirty="0"/>
          </a:p>
        </p:txBody>
      </p:sp>
      <p:sp>
        <p:nvSpPr>
          <p:cNvPr id="4" name="TextBox 3"/>
          <p:cNvSpPr txBox="1"/>
          <p:nvPr/>
        </p:nvSpPr>
        <p:spPr>
          <a:xfrm>
            <a:off x="4932040" y="3192944"/>
            <a:ext cx="1627369" cy="523220"/>
          </a:xfrm>
          <a:prstGeom prst="rect">
            <a:avLst/>
          </a:prstGeom>
          <a:noFill/>
        </p:spPr>
        <p:txBody>
          <a:bodyPr wrap="none" rtlCol="0">
            <a:spAutoFit/>
          </a:bodyPr>
          <a:lstStyle/>
          <a:p>
            <a:r>
              <a:rPr lang="zh-CN" altLang="en-US" sz="2800" b="1" dirty="0" smtClean="0"/>
              <a:t>快慢指针</a:t>
            </a:r>
            <a:endParaRPr lang="zh-CN" altLang="en-US" sz="2800" b="1" dirty="0"/>
          </a:p>
        </p:txBody>
      </p:sp>
      <p:sp>
        <p:nvSpPr>
          <p:cNvPr id="5" name="TextBox 4"/>
          <p:cNvSpPr txBox="1"/>
          <p:nvPr/>
        </p:nvSpPr>
        <p:spPr>
          <a:xfrm>
            <a:off x="4619126" y="4221088"/>
            <a:ext cx="4057330" cy="646331"/>
          </a:xfrm>
          <a:prstGeom prst="rect">
            <a:avLst/>
          </a:prstGeom>
          <a:noFill/>
        </p:spPr>
        <p:txBody>
          <a:bodyPr wrap="square" rtlCol="0">
            <a:spAutoFit/>
          </a:bodyPr>
          <a:lstStyle/>
          <a:p>
            <a:r>
              <a:rPr lang="zh-CN" altLang="en-US" dirty="0" smtClean="0">
                <a:solidFill>
                  <a:srgbClr val="FF0000"/>
                </a:solidFill>
              </a:rPr>
              <a:t>相当于龟兔赛跑，如果跑道 是环形的，则必然会再次相遇</a:t>
            </a:r>
            <a:endParaRPr lang="zh-CN" altLang="en-US" dirty="0">
              <a:solidFill>
                <a:srgbClr val="FF0000"/>
              </a:solidFill>
            </a:endParaRPr>
          </a:p>
        </p:txBody>
      </p:sp>
    </p:spTree>
    <p:extLst>
      <p:ext uri="{BB962C8B-B14F-4D97-AF65-F5344CB8AC3E}">
        <p14:creationId xmlns:p14="http://schemas.microsoft.com/office/powerpoint/2010/main" val="1183954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4314707" cy="4801314"/>
          </a:xfrm>
          <a:prstGeom prst="rect">
            <a:avLst/>
          </a:prstGeom>
          <a:noFill/>
        </p:spPr>
        <p:txBody>
          <a:bodyPr wrap="none" rtlCol="0">
            <a:spAutoFit/>
          </a:bodyPr>
          <a:lstStyle/>
          <a:p>
            <a:r>
              <a:rPr lang="en-US" altLang="zh-CN" dirty="0" smtClean="0"/>
              <a:t>class </a:t>
            </a:r>
            <a:r>
              <a:rPr lang="en-US" altLang="zh-CN" dirty="0" err="1"/>
              <a:t>ListNode</a:t>
            </a:r>
            <a:r>
              <a:rPr lang="en-US" altLang="zh-CN" dirty="0" smtClean="0"/>
              <a:t>:</a:t>
            </a:r>
          </a:p>
          <a:p>
            <a:r>
              <a:rPr lang="en-US" altLang="zh-CN" dirty="0" smtClean="0"/>
              <a:t>    </a:t>
            </a:r>
            <a:r>
              <a:rPr lang="en-US" altLang="zh-CN" dirty="0" err="1"/>
              <a:t>def</a:t>
            </a:r>
            <a:r>
              <a:rPr lang="en-US" altLang="zh-CN" dirty="0"/>
              <a:t> __</a:t>
            </a:r>
            <a:r>
              <a:rPr lang="en-US" altLang="zh-CN" dirty="0" err="1"/>
              <a:t>init</a:t>
            </a:r>
            <a:r>
              <a:rPr lang="en-US" altLang="zh-CN" dirty="0"/>
              <a:t>__(self, x</a:t>
            </a:r>
            <a:r>
              <a:rPr lang="en-US" altLang="zh-CN" dirty="0" smtClean="0"/>
              <a:t>):</a:t>
            </a:r>
          </a:p>
          <a:p>
            <a:r>
              <a:rPr lang="en-US" altLang="zh-CN" dirty="0" smtClean="0"/>
              <a:t>         </a:t>
            </a:r>
            <a:r>
              <a:rPr lang="en-US" altLang="zh-CN" dirty="0" err="1"/>
              <a:t>self.val</a:t>
            </a:r>
            <a:r>
              <a:rPr lang="en-US" altLang="zh-CN" dirty="0"/>
              <a:t> = </a:t>
            </a:r>
            <a:r>
              <a:rPr lang="en-US" altLang="zh-CN" dirty="0" smtClean="0"/>
              <a:t>x</a:t>
            </a:r>
          </a:p>
          <a:p>
            <a:r>
              <a:rPr lang="en-US" altLang="zh-CN" dirty="0" smtClean="0"/>
              <a:t>         </a:t>
            </a:r>
            <a:r>
              <a:rPr lang="en-US" altLang="zh-CN" dirty="0" err="1"/>
              <a:t>self.next</a:t>
            </a:r>
            <a:r>
              <a:rPr lang="en-US" altLang="zh-CN" dirty="0"/>
              <a:t> = </a:t>
            </a:r>
            <a:r>
              <a:rPr lang="en-US" altLang="zh-CN" dirty="0" smtClean="0"/>
              <a:t>None</a:t>
            </a:r>
          </a:p>
          <a:p>
            <a:r>
              <a:rPr lang="en-US" altLang="zh-CN" dirty="0" smtClean="0"/>
              <a:t>class </a:t>
            </a:r>
            <a:r>
              <a:rPr lang="en-US" altLang="zh-CN" dirty="0"/>
              <a:t>Solution</a:t>
            </a:r>
            <a:r>
              <a:rPr lang="en-US" altLang="zh-CN" dirty="0" smtClean="0"/>
              <a:t>:</a:t>
            </a:r>
          </a:p>
          <a:p>
            <a:r>
              <a:rPr lang="en-US" altLang="zh-CN" dirty="0" smtClean="0"/>
              <a:t>    </a:t>
            </a:r>
            <a:r>
              <a:rPr lang="en-US" altLang="zh-CN" dirty="0" err="1"/>
              <a:t>def</a:t>
            </a:r>
            <a:r>
              <a:rPr lang="en-US" altLang="zh-CN" dirty="0"/>
              <a:t> </a:t>
            </a:r>
            <a:r>
              <a:rPr lang="en-US" altLang="zh-CN" dirty="0" err="1"/>
              <a:t>hasCycle</a:t>
            </a:r>
            <a:r>
              <a:rPr lang="en-US" altLang="zh-CN" dirty="0"/>
              <a:t>(self, head: </a:t>
            </a:r>
            <a:r>
              <a:rPr lang="en-US" altLang="zh-CN" dirty="0" err="1"/>
              <a:t>ListNode</a:t>
            </a:r>
            <a:r>
              <a:rPr lang="en-US" altLang="zh-CN" dirty="0"/>
              <a:t>) -&gt; bool</a:t>
            </a:r>
            <a:r>
              <a:rPr lang="en-US" altLang="zh-CN" dirty="0" smtClean="0"/>
              <a:t>:</a:t>
            </a:r>
          </a:p>
          <a:p>
            <a:r>
              <a:rPr lang="en-US" altLang="zh-CN" dirty="0" smtClean="0"/>
              <a:t>        </a:t>
            </a:r>
            <a:r>
              <a:rPr lang="en-US" altLang="zh-CN" dirty="0"/>
              <a:t>if head is None: return </a:t>
            </a:r>
            <a:r>
              <a:rPr lang="en-US" altLang="zh-CN" dirty="0" smtClean="0"/>
              <a:t>False</a:t>
            </a:r>
          </a:p>
          <a:p>
            <a:r>
              <a:rPr lang="en-US" altLang="zh-CN" dirty="0" smtClean="0"/>
              <a:t>        </a:t>
            </a:r>
            <a:r>
              <a:rPr lang="en-US" altLang="zh-CN" dirty="0"/>
              <a:t>Hash = </a:t>
            </a:r>
            <a:r>
              <a:rPr lang="en-US" altLang="zh-CN" dirty="0" smtClean="0"/>
              <a:t>{}</a:t>
            </a:r>
          </a:p>
          <a:p>
            <a:r>
              <a:rPr lang="en-US" altLang="zh-CN" dirty="0" smtClean="0"/>
              <a:t>        </a:t>
            </a:r>
            <a:r>
              <a:rPr lang="en-US" altLang="zh-CN" dirty="0"/>
              <a:t>print(Hash</a:t>
            </a:r>
            <a:r>
              <a:rPr lang="en-US" altLang="zh-CN" dirty="0" smtClean="0"/>
              <a:t>)</a:t>
            </a:r>
          </a:p>
          <a:p>
            <a:r>
              <a:rPr lang="en-US" altLang="zh-CN" dirty="0" smtClean="0"/>
              <a:t>        </a:t>
            </a:r>
            <a:r>
              <a:rPr lang="en-US" altLang="zh-CN" dirty="0"/>
              <a:t>cur = </a:t>
            </a:r>
            <a:r>
              <a:rPr lang="en-US" altLang="zh-CN" dirty="0" smtClean="0"/>
              <a:t>head</a:t>
            </a:r>
          </a:p>
          <a:p>
            <a:r>
              <a:rPr lang="en-US" altLang="zh-CN" dirty="0" smtClean="0"/>
              <a:t>        </a:t>
            </a:r>
            <a:r>
              <a:rPr lang="en-US" altLang="zh-CN" dirty="0"/>
              <a:t>while True</a:t>
            </a:r>
            <a:r>
              <a:rPr lang="en-US" altLang="zh-CN" dirty="0" smtClean="0"/>
              <a:t>:</a:t>
            </a:r>
          </a:p>
          <a:p>
            <a:r>
              <a:rPr lang="en-US" altLang="zh-CN" dirty="0" smtClean="0"/>
              <a:t>             </a:t>
            </a:r>
            <a:r>
              <a:rPr lang="en-US" altLang="zh-CN" dirty="0"/>
              <a:t>if </a:t>
            </a:r>
            <a:r>
              <a:rPr lang="en-US" altLang="zh-CN" dirty="0" err="1"/>
              <a:t>Hash.get</a:t>
            </a:r>
            <a:r>
              <a:rPr lang="en-US" altLang="zh-CN" dirty="0"/>
              <a:t>(</a:t>
            </a:r>
            <a:r>
              <a:rPr lang="en-US" altLang="zh-CN" dirty="0" err="1"/>
              <a:t>cur.next</a:t>
            </a:r>
            <a:r>
              <a:rPr lang="en-US" altLang="zh-CN" dirty="0"/>
              <a:t>) is not None</a:t>
            </a:r>
            <a:r>
              <a:rPr lang="en-US" altLang="zh-CN" dirty="0" smtClean="0"/>
              <a:t>:</a:t>
            </a:r>
          </a:p>
          <a:p>
            <a:r>
              <a:rPr lang="en-US" altLang="zh-CN" dirty="0" smtClean="0"/>
              <a:t>                </a:t>
            </a:r>
            <a:r>
              <a:rPr lang="en-US" altLang="zh-CN" dirty="0"/>
              <a:t>return </a:t>
            </a:r>
            <a:r>
              <a:rPr lang="en-US" altLang="zh-CN" dirty="0" smtClean="0"/>
              <a:t>True</a:t>
            </a:r>
          </a:p>
          <a:p>
            <a:r>
              <a:rPr lang="en-US" altLang="zh-CN" dirty="0" smtClean="0"/>
              <a:t>            </a:t>
            </a:r>
            <a:r>
              <a:rPr lang="en-US" altLang="zh-CN" dirty="0"/>
              <a:t>Hash[cur] = </a:t>
            </a:r>
            <a:r>
              <a:rPr lang="en-US" altLang="zh-CN" dirty="0" smtClean="0"/>
              <a:t>1</a:t>
            </a:r>
          </a:p>
          <a:p>
            <a:r>
              <a:rPr lang="en-US" altLang="zh-CN" dirty="0" smtClean="0"/>
              <a:t>            </a:t>
            </a:r>
            <a:r>
              <a:rPr lang="en-US" altLang="zh-CN" dirty="0"/>
              <a:t>cur = </a:t>
            </a:r>
            <a:r>
              <a:rPr lang="en-US" altLang="zh-CN" dirty="0" err="1" smtClean="0"/>
              <a:t>cur.next</a:t>
            </a:r>
            <a:endParaRPr lang="en-US" altLang="zh-CN" dirty="0" smtClean="0"/>
          </a:p>
          <a:p>
            <a:r>
              <a:rPr lang="en-US" altLang="zh-CN" dirty="0" smtClean="0"/>
              <a:t>            </a:t>
            </a:r>
            <a:r>
              <a:rPr lang="en-US" altLang="zh-CN" dirty="0"/>
              <a:t>if cur is None</a:t>
            </a:r>
            <a:r>
              <a:rPr lang="en-US" altLang="zh-CN" dirty="0" smtClean="0"/>
              <a:t>:</a:t>
            </a:r>
          </a:p>
          <a:p>
            <a:r>
              <a:rPr lang="en-US" altLang="zh-CN" dirty="0" smtClean="0"/>
              <a:t>                </a:t>
            </a:r>
            <a:r>
              <a:rPr lang="en-US" altLang="zh-CN" dirty="0"/>
              <a:t>return </a:t>
            </a:r>
            <a:r>
              <a:rPr lang="en-US" altLang="zh-CN" dirty="0" smtClean="0"/>
              <a:t>False</a:t>
            </a:r>
            <a:r>
              <a:rPr lang="zh-CN" altLang="en-US" dirty="0" smtClean="0"/>
              <a:t>。</a:t>
            </a:r>
            <a:endParaRPr lang="zh-CN" altLang="en-US" dirty="0"/>
          </a:p>
        </p:txBody>
      </p:sp>
      <p:sp>
        <p:nvSpPr>
          <p:cNvPr id="3" name="TextBox 2"/>
          <p:cNvSpPr txBox="1"/>
          <p:nvPr/>
        </p:nvSpPr>
        <p:spPr>
          <a:xfrm>
            <a:off x="5076056" y="764704"/>
            <a:ext cx="1266693" cy="523220"/>
          </a:xfrm>
          <a:prstGeom prst="rect">
            <a:avLst/>
          </a:prstGeom>
          <a:noFill/>
        </p:spPr>
        <p:txBody>
          <a:bodyPr wrap="none" rtlCol="0">
            <a:spAutoFit/>
          </a:bodyPr>
          <a:lstStyle/>
          <a:p>
            <a:r>
              <a:rPr lang="zh-CN" altLang="en-US" sz="2800" b="1" dirty="0" smtClean="0"/>
              <a:t>哈希表</a:t>
            </a:r>
            <a:endParaRPr lang="zh-CN" altLang="en-US" sz="2800" b="1" dirty="0"/>
          </a:p>
        </p:txBody>
      </p:sp>
    </p:spTree>
    <p:extLst>
      <p:ext uri="{BB962C8B-B14F-4D97-AF65-F5344CB8AC3E}">
        <p14:creationId xmlns:p14="http://schemas.microsoft.com/office/powerpoint/2010/main" val="1871157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2536272" cy="523220"/>
          </a:xfrm>
          <a:prstGeom prst="rect">
            <a:avLst/>
          </a:prstGeom>
          <a:noFill/>
        </p:spPr>
        <p:txBody>
          <a:bodyPr wrap="none" rtlCol="0">
            <a:spAutoFit/>
          </a:bodyPr>
          <a:lstStyle/>
          <a:p>
            <a:r>
              <a:rPr lang="en-US" altLang="zh-CN" sz="2800" b="1" dirty="0" smtClean="0"/>
              <a:t>142</a:t>
            </a:r>
            <a:r>
              <a:rPr lang="zh-CN" altLang="en-US" sz="2800" b="1" dirty="0" smtClean="0"/>
              <a:t>环形链表二</a:t>
            </a:r>
            <a:endParaRPr lang="zh-CN" altLang="en-US" sz="2800"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42398"/>
            <a:ext cx="5948268" cy="1198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668" y="1340767"/>
            <a:ext cx="3960440" cy="2850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5536" y="2924944"/>
            <a:ext cx="4191725" cy="3139321"/>
          </a:xfrm>
          <a:prstGeom prst="rect">
            <a:avLst/>
          </a:prstGeom>
          <a:noFill/>
        </p:spPr>
        <p:txBody>
          <a:bodyPr wrap="none" rtlCol="0">
            <a:spAutoFit/>
          </a:bodyPr>
          <a:lstStyle/>
          <a:p>
            <a:r>
              <a:rPr lang="en-US" altLang="zh-CN" dirty="0"/>
              <a:t>class Solution(object</a:t>
            </a:r>
            <a:r>
              <a:rPr lang="en-US" altLang="zh-CN" dirty="0" smtClean="0"/>
              <a:t>):</a:t>
            </a:r>
          </a:p>
          <a:p>
            <a:r>
              <a:rPr lang="en-US" altLang="zh-CN" dirty="0" smtClean="0"/>
              <a:t>    </a:t>
            </a:r>
            <a:r>
              <a:rPr lang="en-US" altLang="zh-CN" dirty="0" err="1"/>
              <a:t>def</a:t>
            </a:r>
            <a:r>
              <a:rPr lang="en-US" altLang="zh-CN" dirty="0"/>
              <a:t> </a:t>
            </a:r>
            <a:r>
              <a:rPr lang="en-US" altLang="zh-CN" dirty="0" err="1"/>
              <a:t>detectCycle</a:t>
            </a:r>
            <a:r>
              <a:rPr lang="en-US" altLang="zh-CN" dirty="0"/>
              <a:t>(self, head): </a:t>
            </a:r>
            <a:endParaRPr lang="en-US" altLang="zh-CN" dirty="0" smtClean="0"/>
          </a:p>
          <a:p>
            <a:r>
              <a:rPr lang="en-US" altLang="zh-CN" dirty="0" smtClean="0"/>
              <a:t>       </a:t>
            </a:r>
            <a:r>
              <a:rPr lang="en-US" altLang="zh-CN" dirty="0"/>
              <a:t>fast, slow = head, </a:t>
            </a:r>
            <a:r>
              <a:rPr lang="en-US" altLang="zh-CN" dirty="0" smtClean="0"/>
              <a:t>head</a:t>
            </a:r>
          </a:p>
          <a:p>
            <a:r>
              <a:rPr lang="en-US" altLang="zh-CN" dirty="0" smtClean="0"/>
              <a:t>        </a:t>
            </a:r>
            <a:r>
              <a:rPr lang="en-US" altLang="zh-CN" dirty="0"/>
              <a:t>while True</a:t>
            </a:r>
            <a:r>
              <a:rPr lang="en-US" altLang="zh-CN" dirty="0" smtClean="0"/>
              <a:t>:</a:t>
            </a:r>
          </a:p>
          <a:p>
            <a:r>
              <a:rPr lang="en-US" altLang="zh-CN" dirty="0" smtClean="0"/>
              <a:t>            </a:t>
            </a:r>
            <a:r>
              <a:rPr lang="en-US" altLang="zh-CN" dirty="0"/>
              <a:t>if not (fast and </a:t>
            </a:r>
            <a:r>
              <a:rPr lang="en-US" altLang="zh-CN" dirty="0" err="1"/>
              <a:t>fast.next</a:t>
            </a:r>
            <a:r>
              <a:rPr lang="en-US" altLang="zh-CN" dirty="0"/>
              <a:t>): </a:t>
            </a:r>
            <a:r>
              <a:rPr lang="en-US" altLang="zh-CN" dirty="0" smtClean="0"/>
              <a:t>return</a:t>
            </a:r>
          </a:p>
          <a:p>
            <a:r>
              <a:rPr lang="en-US" altLang="zh-CN" dirty="0" smtClean="0"/>
              <a:t>            </a:t>
            </a:r>
            <a:r>
              <a:rPr lang="en-US" altLang="zh-CN" dirty="0"/>
              <a:t>fast, slow = </a:t>
            </a:r>
            <a:r>
              <a:rPr lang="en-US" altLang="zh-CN" dirty="0" err="1"/>
              <a:t>fast.next.next</a:t>
            </a:r>
            <a:r>
              <a:rPr lang="en-US" altLang="zh-CN" dirty="0"/>
              <a:t>, </a:t>
            </a:r>
            <a:r>
              <a:rPr lang="en-US" altLang="zh-CN" dirty="0" err="1" smtClean="0"/>
              <a:t>slow.next</a:t>
            </a:r>
            <a:endParaRPr lang="en-US" altLang="zh-CN" dirty="0" smtClean="0"/>
          </a:p>
          <a:p>
            <a:r>
              <a:rPr lang="en-US" altLang="zh-CN" dirty="0" smtClean="0"/>
              <a:t>            </a:t>
            </a:r>
            <a:r>
              <a:rPr lang="en-US" altLang="zh-CN" dirty="0"/>
              <a:t>if fast == slow: </a:t>
            </a:r>
            <a:r>
              <a:rPr lang="en-US" altLang="zh-CN" dirty="0" smtClean="0"/>
              <a:t>break</a:t>
            </a:r>
          </a:p>
          <a:p>
            <a:r>
              <a:rPr lang="en-US" altLang="zh-CN" dirty="0" smtClean="0"/>
              <a:t>        </a:t>
            </a:r>
            <a:r>
              <a:rPr lang="en-US" altLang="zh-CN" dirty="0"/>
              <a:t>fast = </a:t>
            </a:r>
            <a:r>
              <a:rPr lang="en-US" altLang="zh-CN" dirty="0" smtClean="0"/>
              <a:t>head</a:t>
            </a:r>
          </a:p>
          <a:p>
            <a:r>
              <a:rPr lang="en-US" altLang="zh-CN" dirty="0" smtClean="0"/>
              <a:t>        </a:t>
            </a:r>
            <a:r>
              <a:rPr lang="en-US" altLang="zh-CN" dirty="0"/>
              <a:t>while fast != slow: </a:t>
            </a:r>
            <a:endParaRPr lang="en-US" altLang="zh-CN" dirty="0" smtClean="0"/>
          </a:p>
          <a:p>
            <a:r>
              <a:rPr lang="en-US" altLang="zh-CN" dirty="0" smtClean="0"/>
              <a:t>           </a:t>
            </a:r>
            <a:r>
              <a:rPr lang="en-US" altLang="zh-CN" dirty="0"/>
              <a:t>fast, slow = </a:t>
            </a:r>
            <a:r>
              <a:rPr lang="en-US" altLang="zh-CN" dirty="0" err="1"/>
              <a:t>fast.next</a:t>
            </a:r>
            <a:r>
              <a:rPr lang="en-US" altLang="zh-CN" dirty="0"/>
              <a:t>, </a:t>
            </a:r>
            <a:r>
              <a:rPr lang="en-US" altLang="zh-CN" dirty="0" err="1"/>
              <a:t>slow.next</a:t>
            </a:r>
            <a:r>
              <a:rPr lang="en-US" altLang="zh-CN" dirty="0"/>
              <a:t> </a:t>
            </a:r>
            <a:endParaRPr lang="en-US" altLang="zh-CN" dirty="0" smtClean="0"/>
          </a:p>
          <a:p>
            <a:r>
              <a:rPr lang="en-US" altLang="zh-CN" dirty="0" smtClean="0"/>
              <a:t>       </a:t>
            </a:r>
            <a:r>
              <a:rPr lang="en-US" altLang="zh-CN" dirty="0"/>
              <a:t>return </a:t>
            </a:r>
            <a:r>
              <a:rPr lang="en-US" altLang="zh-CN" dirty="0" smtClean="0"/>
              <a:t>fast</a:t>
            </a:r>
          </a:p>
        </p:txBody>
      </p:sp>
      <p:sp>
        <p:nvSpPr>
          <p:cNvPr id="4" name="TextBox 3"/>
          <p:cNvSpPr txBox="1"/>
          <p:nvPr/>
        </p:nvSpPr>
        <p:spPr>
          <a:xfrm>
            <a:off x="5652120" y="4494604"/>
            <a:ext cx="1107996" cy="369332"/>
          </a:xfrm>
          <a:prstGeom prst="rect">
            <a:avLst/>
          </a:prstGeom>
          <a:noFill/>
        </p:spPr>
        <p:txBody>
          <a:bodyPr wrap="none" rtlCol="0">
            <a:spAutoFit/>
          </a:bodyPr>
          <a:lstStyle/>
          <a:p>
            <a:r>
              <a:rPr lang="zh-CN" altLang="en-US" dirty="0" smtClean="0">
                <a:solidFill>
                  <a:srgbClr val="FF0000"/>
                </a:solidFill>
              </a:rPr>
              <a:t>快慢指针</a:t>
            </a:r>
            <a:endParaRPr lang="zh-CN" altLang="en-US" dirty="0">
              <a:solidFill>
                <a:srgbClr val="FF0000"/>
              </a:solidFill>
            </a:endParaRPr>
          </a:p>
        </p:txBody>
      </p:sp>
    </p:spTree>
    <p:extLst>
      <p:ext uri="{BB962C8B-B14F-4D97-AF65-F5344CB8AC3E}">
        <p14:creationId xmlns:p14="http://schemas.microsoft.com/office/powerpoint/2010/main" val="1728198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3353803" cy="523220"/>
          </a:xfrm>
          <a:prstGeom prst="rect">
            <a:avLst/>
          </a:prstGeom>
          <a:noFill/>
        </p:spPr>
        <p:txBody>
          <a:bodyPr wrap="none" rtlCol="0">
            <a:spAutoFit/>
          </a:bodyPr>
          <a:lstStyle/>
          <a:p>
            <a:r>
              <a:rPr lang="en-US" altLang="zh-CN" sz="2800" b="1" dirty="0" smtClean="0"/>
              <a:t>25</a:t>
            </a:r>
            <a:r>
              <a:rPr lang="zh-CN" altLang="en-US" sz="2800" b="1" dirty="0"/>
              <a:t> </a:t>
            </a:r>
            <a:r>
              <a:rPr lang="en-US" altLang="zh-CN" sz="2800" b="1" dirty="0" smtClean="0"/>
              <a:t>K</a:t>
            </a:r>
            <a:r>
              <a:rPr lang="zh-CN" altLang="en-US" sz="2800" b="1" dirty="0" smtClean="0"/>
              <a:t>个一组反转链表</a:t>
            </a:r>
            <a:endParaRPr lang="zh-CN" altLang="en-US" sz="2800" b="1" dirty="0"/>
          </a:p>
        </p:txBody>
      </p:sp>
      <p:sp>
        <p:nvSpPr>
          <p:cNvPr id="3" name="TextBox 2"/>
          <p:cNvSpPr txBox="1"/>
          <p:nvPr/>
        </p:nvSpPr>
        <p:spPr>
          <a:xfrm>
            <a:off x="3449684" y="44624"/>
            <a:ext cx="5694316" cy="6740307"/>
          </a:xfrm>
          <a:prstGeom prst="rect">
            <a:avLst/>
          </a:prstGeom>
          <a:noFill/>
        </p:spPr>
        <p:txBody>
          <a:bodyPr wrap="none" rtlCol="0">
            <a:spAutoFit/>
          </a:bodyPr>
          <a:lstStyle/>
          <a:p>
            <a:r>
              <a:rPr lang="en-US" altLang="zh-CN" sz="1600" dirty="0"/>
              <a:t>class Solution:</a:t>
            </a:r>
          </a:p>
          <a:p>
            <a:r>
              <a:rPr lang="en-US" altLang="zh-CN" sz="1600" dirty="0"/>
              <a:t>   </a:t>
            </a:r>
            <a:r>
              <a:rPr lang="zh-CN" altLang="en-US" sz="1600" dirty="0"/>
              <a:t>    </a:t>
            </a:r>
            <a:r>
              <a:rPr lang="en-US" altLang="zh-CN" sz="1600" dirty="0" err="1"/>
              <a:t>def</a:t>
            </a:r>
            <a:r>
              <a:rPr lang="en-US" altLang="zh-CN" sz="1600" dirty="0"/>
              <a:t> reverse(self, head: </a:t>
            </a:r>
            <a:r>
              <a:rPr lang="en-US" altLang="zh-CN" sz="1600" dirty="0" err="1"/>
              <a:t>ListNode</a:t>
            </a:r>
            <a:r>
              <a:rPr lang="en-US" altLang="zh-CN" sz="1600" dirty="0"/>
              <a:t>, tail: </a:t>
            </a:r>
            <a:r>
              <a:rPr lang="en-US" altLang="zh-CN" sz="1600" dirty="0" err="1"/>
              <a:t>ListNode</a:t>
            </a:r>
            <a:r>
              <a:rPr lang="en-US" altLang="zh-CN" sz="1600" dirty="0"/>
              <a:t>):</a:t>
            </a:r>
          </a:p>
          <a:p>
            <a:r>
              <a:rPr lang="en-US" altLang="zh-CN" sz="1600" dirty="0"/>
              <a:t>        </a:t>
            </a:r>
            <a:r>
              <a:rPr lang="en-US" altLang="zh-CN" sz="1600" dirty="0" err="1"/>
              <a:t>prev</a:t>
            </a:r>
            <a:r>
              <a:rPr lang="en-US" altLang="zh-CN" sz="1600" dirty="0"/>
              <a:t> = </a:t>
            </a:r>
            <a:r>
              <a:rPr lang="en-US" altLang="zh-CN" sz="1600" dirty="0" err="1"/>
              <a:t>tail.next</a:t>
            </a:r>
            <a:endParaRPr lang="en-US" altLang="zh-CN" sz="1600" dirty="0"/>
          </a:p>
          <a:p>
            <a:r>
              <a:rPr lang="en-US" altLang="zh-CN" sz="1600" dirty="0"/>
              <a:t>        p = head</a:t>
            </a:r>
          </a:p>
          <a:p>
            <a:r>
              <a:rPr lang="en-US" altLang="zh-CN" sz="1600" dirty="0"/>
              <a:t>        while </a:t>
            </a:r>
            <a:r>
              <a:rPr lang="en-US" altLang="zh-CN" sz="1600" dirty="0" err="1"/>
              <a:t>prev</a:t>
            </a:r>
            <a:r>
              <a:rPr lang="en-US" altLang="zh-CN" sz="1600" dirty="0"/>
              <a:t> != tail:</a:t>
            </a:r>
          </a:p>
          <a:p>
            <a:r>
              <a:rPr lang="en-US" altLang="zh-CN" sz="1600" dirty="0"/>
              <a:t>            </a:t>
            </a:r>
            <a:r>
              <a:rPr lang="en-US" altLang="zh-CN" sz="1600" dirty="0" err="1"/>
              <a:t>nex</a:t>
            </a:r>
            <a:r>
              <a:rPr lang="en-US" altLang="zh-CN" sz="1600" dirty="0"/>
              <a:t> = </a:t>
            </a:r>
            <a:r>
              <a:rPr lang="en-US" altLang="zh-CN" sz="1600" dirty="0" err="1"/>
              <a:t>p.next</a:t>
            </a:r>
            <a:endParaRPr lang="en-US" altLang="zh-CN" sz="1600" dirty="0"/>
          </a:p>
          <a:p>
            <a:r>
              <a:rPr lang="en-US" altLang="zh-CN" sz="1600" dirty="0"/>
              <a:t>            </a:t>
            </a:r>
            <a:r>
              <a:rPr lang="en-US" altLang="zh-CN" sz="1600" dirty="0" err="1"/>
              <a:t>p.next</a:t>
            </a:r>
            <a:r>
              <a:rPr lang="en-US" altLang="zh-CN" sz="1600" dirty="0"/>
              <a:t> = </a:t>
            </a:r>
            <a:r>
              <a:rPr lang="en-US" altLang="zh-CN" sz="1600" dirty="0" err="1"/>
              <a:t>prev</a:t>
            </a:r>
            <a:endParaRPr lang="en-US" altLang="zh-CN" sz="1600" dirty="0"/>
          </a:p>
          <a:p>
            <a:r>
              <a:rPr lang="en-US" altLang="zh-CN" sz="1600" dirty="0"/>
              <a:t>            </a:t>
            </a:r>
            <a:r>
              <a:rPr lang="en-US" altLang="zh-CN" sz="1600" dirty="0" err="1"/>
              <a:t>prev</a:t>
            </a:r>
            <a:r>
              <a:rPr lang="en-US" altLang="zh-CN" sz="1600" dirty="0"/>
              <a:t> = p</a:t>
            </a:r>
          </a:p>
          <a:p>
            <a:r>
              <a:rPr lang="en-US" altLang="zh-CN" sz="1600" dirty="0"/>
              <a:t>            p = </a:t>
            </a:r>
            <a:r>
              <a:rPr lang="en-US" altLang="zh-CN" sz="1600" dirty="0" err="1"/>
              <a:t>nex</a:t>
            </a:r>
            <a:endParaRPr lang="en-US" altLang="zh-CN" sz="1600" dirty="0"/>
          </a:p>
          <a:p>
            <a:pPr lvl="1"/>
            <a:r>
              <a:rPr lang="en-US" altLang="zh-CN" sz="1600" dirty="0"/>
              <a:t>        return tail, </a:t>
            </a:r>
            <a:r>
              <a:rPr lang="en-US" altLang="zh-CN" sz="1600" dirty="0" smtClean="0"/>
              <a:t>head</a:t>
            </a:r>
            <a:r>
              <a:rPr lang="en-US" altLang="zh-CN" sz="1600" dirty="0"/>
              <a:t/>
            </a:r>
            <a:br>
              <a:rPr lang="en-US" altLang="zh-CN" sz="1600" dirty="0"/>
            </a:br>
            <a:r>
              <a:rPr lang="en-US" altLang="zh-CN" sz="1600" dirty="0"/>
              <a:t>    </a:t>
            </a:r>
            <a:r>
              <a:rPr lang="en-US" altLang="zh-CN" sz="1600" dirty="0" err="1"/>
              <a:t>def</a:t>
            </a:r>
            <a:r>
              <a:rPr lang="en-US" altLang="zh-CN" sz="1600" dirty="0"/>
              <a:t> </a:t>
            </a:r>
            <a:r>
              <a:rPr lang="en-US" altLang="zh-CN" sz="1600" dirty="0" err="1"/>
              <a:t>reverseKGroup</a:t>
            </a:r>
            <a:r>
              <a:rPr lang="en-US" altLang="zh-CN" sz="1600" dirty="0"/>
              <a:t>(self, head: </a:t>
            </a:r>
            <a:r>
              <a:rPr lang="en-US" altLang="zh-CN" sz="1600" dirty="0" err="1"/>
              <a:t>ListNode</a:t>
            </a:r>
            <a:r>
              <a:rPr lang="en-US" altLang="zh-CN" sz="1600" dirty="0"/>
              <a:t>, k: </a:t>
            </a:r>
            <a:r>
              <a:rPr lang="en-US" altLang="zh-CN" sz="1600" dirty="0" err="1"/>
              <a:t>int</a:t>
            </a:r>
            <a:r>
              <a:rPr lang="en-US" altLang="zh-CN" sz="1600" dirty="0"/>
              <a:t>) -&gt; </a:t>
            </a:r>
            <a:r>
              <a:rPr lang="en-US" altLang="zh-CN" sz="1600" dirty="0" err="1"/>
              <a:t>ListNode</a:t>
            </a:r>
            <a:r>
              <a:rPr lang="en-US" altLang="zh-CN" sz="1600" dirty="0"/>
              <a:t>:</a:t>
            </a:r>
          </a:p>
          <a:p>
            <a:pPr lvl="1"/>
            <a:r>
              <a:rPr lang="en-US" altLang="zh-CN" sz="1600" dirty="0"/>
              <a:t>        hair = </a:t>
            </a:r>
            <a:r>
              <a:rPr lang="en-US" altLang="zh-CN" sz="1600" dirty="0" err="1"/>
              <a:t>ListNode</a:t>
            </a:r>
            <a:r>
              <a:rPr lang="en-US" altLang="zh-CN" sz="1600" dirty="0"/>
              <a:t>(0)</a:t>
            </a:r>
          </a:p>
          <a:p>
            <a:pPr lvl="1"/>
            <a:r>
              <a:rPr lang="en-US" altLang="zh-CN" sz="1600" dirty="0"/>
              <a:t>        </a:t>
            </a:r>
            <a:r>
              <a:rPr lang="en-US" altLang="zh-CN" sz="1600" dirty="0" err="1"/>
              <a:t>hair.next</a:t>
            </a:r>
            <a:r>
              <a:rPr lang="en-US" altLang="zh-CN" sz="1600" dirty="0"/>
              <a:t> = head</a:t>
            </a:r>
          </a:p>
          <a:p>
            <a:pPr lvl="1"/>
            <a:r>
              <a:rPr lang="en-US" altLang="zh-CN" sz="1600" dirty="0"/>
              <a:t>        pre = </a:t>
            </a:r>
            <a:r>
              <a:rPr lang="en-US" altLang="zh-CN" sz="1600" dirty="0" smtClean="0"/>
              <a:t>hair</a:t>
            </a:r>
            <a:r>
              <a:rPr lang="en-US" altLang="zh-CN" sz="1600" dirty="0"/>
              <a:t/>
            </a:r>
            <a:br>
              <a:rPr lang="en-US" altLang="zh-CN" sz="1600" dirty="0"/>
            </a:br>
            <a:r>
              <a:rPr lang="en-US" altLang="zh-CN" sz="1600" dirty="0"/>
              <a:t>        while head:</a:t>
            </a:r>
          </a:p>
          <a:p>
            <a:pPr lvl="1"/>
            <a:r>
              <a:rPr lang="en-US" altLang="zh-CN" sz="1600" dirty="0"/>
              <a:t>            tail = pre</a:t>
            </a:r>
          </a:p>
          <a:p>
            <a:pPr lvl="1"/>
            <a:r>
              <a:rPr lang="en-US" altLang="zh-CN" sz="1600" dirty="0"/>
              <a:t>                       for </a:t>
            </a:r>
            <a:r>
              <a:rPr lang="en-US" altLang="zh-CN" sz="1600" dirty="0" err="1"/>
              <a:t>i</a:t>
            </a:r>
            <a:r>
              <a:rPr lang="en-US" altLang="zh-CN" sz="1600" dirty="0"/>
              <a:t> in range(k):</a:t>
            </a:r>
          </a:p>
          <a:p>
            <a:pPr lvl="1"/>
            <a:r>
              <a:rPr lang="en-US" altLang="zh-CN" sz="1600" dirty="0"/>
              <a:t>                tail = </a:t>
            </a:r>
            <a:r>
              <a:rPr lang="en-US" altLang="zh-CN" sz="1600" dirty="0" err="1"/>
              <a:t>tail.next</a:t>
            </a:r>
            <a:endParaRPr lang="en-US" altLang="zh-CN" sz="1600" dirty="0"/>
          </a:p>
          <a:p>
            <a:pPr lvl="1"/>
            <a:r>
              <a:rPr lang="en-US" altLang="zh-CN" sz="1600" dirty="0"/>
              <a:t>                if not tail:</a:t>
            </a:r>
          </a:p>
          <a:p>
            <a:pPr lvl="1"/>
            <a:r>
              <a:rPr lang="en-US" altLang="zh-CN" sz="1600" dirty="0"/>
              <a:t>                    return </a:t>
            </a:r>
            <a:r>
              <a:rPr lang="en-US" altLang="zh-CN" sz="1600" dirty="0" err="1"/>
              <a:t>hair.next</a:t>
            </a:r>
            <a:endParaRPr lang="en-US" altLang="zh-CN" sz="1600" dirty="0"/>
          </a:p>
          <a:p>
            <a:pPr lvl="1"/>
            <a:r>
              <a:rPr lang="en-US" altLang="zh-CN" sz="1600" dirty="0"/>
              <a:t>            </a:t>
            </a:r>
            <a:r>
              <a:rPr lang="en-US" altLang="zh-CN" sz="1600" dirty="0" err="1"/>
              <a:t>nex</a:t>
            </a:r>
            <a:r>
              <a:rPr lang="en-US" altLang="zh-CN" sz="1600" dirty="0"/>
              <a:t> = </a:t>
            </a:r>
            <a:r>
              <a:rPr lang="en-US" altLang="zh-CN" sz="1600" dirty="0" err="1"/>
              <a:t>tail.next</a:t>
            </a:r>
            <a:endParaRPr lang="en-US" altLang="zh-CN" sz="1600" dirty="0"/>
          </a:p>
          <a:p>
            <a:pPr lvl="1"/>
            <a:r>
              <a:rPr lang="en-US" altLang="zh-CN" sz="1600" dirty="0"/>
              <a:t>            head, tail = </a:t>
            </a:r>
            <a:r>
              <a:rPr lang="en-US" altLang="zh-CN" sz="1600" dirty="0" err="1"/>
              <a:t>self.reverse</a:t>
            </a:r>
            <a:r>
              <a:rPr lang="en-US" altLang="zh-CN" sz="1600" dirty="0"/>
              <a:t>(head, tail)</a:t>
            </a:r>
          </a:p>
          <a:p>
            <a:pPr lvl="1"/>
            <a:r>
              <a:rPr lang="en-US" altLang="zh-CN" sz="1600" dirty="0"/>
              <a:t>           </a:t>
            </a:r>
            <a:r>
              <a:rPr lang="zh-CN" altLang="en-US" sz="1600" dirty="0"/>
              <a:t>            </a:t>
            </a:r>
            <a:r>
              <a:rPr lang="en-US" altLang="zh-CN" sz="1600" dirty="0" err="1"/>
              <a:t>pre.next</a:t>
            </a:r>
            <a:r>
              <a:rPr lang="en-US" altLang="zh-CN" sz="1600" dirty="0"/>
              <a:t> = head</a:t>
            </a:r>
          </a:p>
          <a:p>
            <a:pPr lvl="1"/>
            <a:r>
              <a:rPr lang="en-US" altLang="zh-CN" sz="1600" dirty="0"/>
              <a:t>            </a:t>
            </a:r>
            <a:r>
              <a:rPr lang="en-US" altLang="zh-CN" sz="1600" dirty="0" err="1"/>
              <a:t>tail.next</a:t>
            </a:r>
            <a:r>
              <a:rPr lang="en-US" altLang="zh-CN" sz="1600" dirty="0"/>
              <a:t> = </a:t>
            </a:r>
            <a:r>
              <a:rPr lang="en-US" altLang="zh-CN" sz="1600" dirty="0" err="1"/>
              <a:t>nex</a:t>
            </a:r>
            <a:endParaRPr lang="en-US" altLang="zh-CN" sz="1600" dirty="0"/>
          </a:p>
          <a:p>
            <a:pPr lvl="1"/>
            <a:r>
              <a:rPr lang="en-US" altLang="zh-CN" sz="1600" dirty="0"/>
              <a:t>            pre = tail</a:t>
            </a:r>
          </a:p>
          <a:p>
            <a:pPr lvl="1"/>
            <a:r>
              <a:rPr lang="en-US" altLang="zh-CN" sz="1600" dirty="0"/>
              <a:t>            head = </a:t>
            </a:r>
            <a:r>
              <a:rPr lang="en-US" altLang="zh-CN" sz="1600" dirty="0" err="1" smtClean="0"/>
              <a:t>tail.next</a:t>
            </a:r>
            <a:endParaRPr lang="en-US" altLang="zh-CN" sz="1600" dirty="0"/>
          </a:p>
          <a:p>
            <a:pPr lvl="1"/>
            <a:r>
              <a:rPr lang="en-US" altLang="zh-CN" sz="1600" dirty="0"/>
              <a:t>        return </a:t>
            </a:r>
            <a:r>
              <a:rPr lang="en-US" altLang="zh-CN" sz="1600" dirty="0" err="1" smtClean="0"/>
              <a:t>hair.next</a:t>
            </a:r>
            <a:endParaRPr lang="en-US" altLang="zh-CN" sz="1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365104"/>
            <a:ext cx="441007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500188"/>
            <a:ext cx="3197204" cy="1712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166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59338"/>
            <a:ext cx="53054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07706" y="2056686"/>
            <a:ext cx="6216702" cy="4801314"/>
          </a:xfrm>
          <a:prstGeom prst="rect">
            <a:avLst/>
          </a:prstGeom>
          <a:noFill/>
        </p:spPr>
        <p:txBody>
          <a:bodyPr wrap="none" rtlCol="0">
            <a:spAutoFit/>
          </a:bodyPr>
          <a:lstStyle/>
          <a:p>
            <a:r>
              <a:rPr lang="en-US" altLang="zh-CN" dirty="0"/>
              <a:t>class </a:t>
            </a:r>
            <a:r>
              <a:rPr lang="en-US" altLang="zh-CN" dirty="0" err="1"/>
              <a:t>ListNode</a:t>
            </a:r>
            <a:r>
              <a:rPr lang="en-US" altLang="zh-CN" dirty="0"/>
              <a:t>:</a:t>
            </a:r>
          </a:p>
          <a:p>
            <a:r>
              <a:rPr lang="en-US" altLang="zh-CN" dirty="0"/>
              <a:t>    </a:t>
            </a:r>
            <a:r>
              <a:rPr lang="en-US" altLang="zh-CN" dirty="0" err="1"/>
              <a:t>def</a:t>
            </a:r>
            <a:r>
              <a:rPr lang="en-US" altLang="zh-CN" dirty="0"/>
              <a:t> __</a:t>
            </a:r>
            <a:r>
              <a:rPr lang="en-US" altLang="zh-CN" dirty="0" err="1"/>
              <a:t>init</a:t>
            </a:r>
            <a:r>
              <a:rPr lang="en-US" altLang="zh-CN" dirty="0"/>
              <a:t>__(self, </a:t>
            </a:r>
            <a:r>
              <a:rPr lang="en-US" altLang="zh-CN" dirty="0" err="1"/>
              <a:t>val</a:t>
            </a:r>
            <a:r>
              <a:rPr lang="en-US" altLang="zh-CN" dirty="0"/>
              <a:t>=0, next=None):</a:t>
            </a:r>
          </a:p>
          <a:p>
            <a:r>
              <a:rPr lang="en-US" altLang="zh-CN" dirty="0"/>
              <a:t>        </a:t>
            </a:r>
            <a:r>
              <a:rPr lang="en-US" altLang="zh-CN" dirty="0" err="1"/>
              <a:t>self.val</a:t>
            </a:r>
            <a:r>
              <a:rPr lang="en-US" altLang="zh-CN" dirty="0"/>
              <a:t> = </a:t>
            </a:r>
            <a:r>
              <a:rPr lang="en-US" altLang="zh-CN" dirty="0" err="1"/>
              <a:t>val</a:t>
            </a:r>
            <a:endParaRPr lang="en-US" altLang="zh-CN" dirty="0"/>
          </a:p>
          <a:p>
            <a:r>
              <a:rPr lang="en-US" altLang="zh-CN" dirty="0"/>
              <a:t>        </a:t>
            </a:r>
            <a:r>
              <a:rPr lang="en-US" altLang="zh-CN" dirty="0" err="1"/>
              <a:t>self.next</a:t>
            </a:r>
            <a:r>
              <a:rPr lang="en-US" altLang="zh-CN" dirty="0"/>
              <a:t> = next</a:t>
            </a:r>
          </a:p>
          <a:p>
            <a:r>
              <a:rPr lang="en-US" altLang="zh-CN" dirty="0"/>
              <a:t>class Solution:</a:t>
            </a:r>
          </a:p>
          <a:p>
            <a:r>
              <a:rPr lang="en-US" altLang="zh-CN" dirty="0"/>
              <a:t>    </a:t>
            </a:r>
            <a:r>
              <a:rPr lang="en-US" altLang="zh-CN" dirty="0" err="1"/>
              <a:t>def</a:t>
            </a:r>
            <a:r>
              <a:rPr lang="en-US" altLang="zh-CN" dirty="0"/>
              <a:t> </a:t>
            </a:r>
            <a:r>
              <a:rPr lang="en-US" altLang="zh-CN" dirty="0" err="1"/>
              <a:t>mergeTwoLists</a:t>
            </a:r>
            <a:r>
              <a:rPr lang="en-US" altLang="zh-CN" dirty="0"/>
              <a:t>(self, l1: </a:t>
            </a:r>
            <a:r>
              <a:rPr lang="en-US" altLang="zh-CN" dirty="0" err="1"/>
              <a:t>ListNode</a:t>
            </a:r>
            <a:r>
              <a:rPr lang="en-US" altLang="zh-CN" dirty="0"/>
              <a:t>, l2: </a:t>
            </a:r>
            <a:r>
              <a:rPr lang="en-US" altLang="zh-CN" dirty="0" err="1"/>
              <a:t>ListNode</a:t>
            </a:r>
            <a:r>
              <a:rPr lang="en-US" altLang="zh-CN" dirty="0"/>
              <a:t>) -&gt; </a:t>
            </a:r>
            <a:r>
              <a:rPr lang="en-US" altLang="zh-CN" dirty="0" err="1"/>
              <a:t>ListNode</a:t>
            </a:r>
            <a:r>
              <a:rPr lang="en-US" altLang="zh-CN" dirty="0"/>
              <a:t>:</a:t>
            </a:r>
          </a:p>
          <a:p>
            <a:r>
              <a:rPr lang="en-US" altLang="zh-CN" dirty="0"/>
              <a:t>        if l1 is None:</a:t>
            </a:r>
          </a:p>
          <a:p>
            <a:r>
              <a:rPr lang="en-US" altLang="zh-CN" dirty="0"/>
              <a:t>            return l2</a:t>
            </a:r>
          </a:p>
          <a:p>
            <a:r>
              <a:rPr lang="en-US" altLang="zh-CN" dirty="0"/>
              <a:t>        </a:t>
            </a:r>
            <a:r>
              <a:rPr lang="en-US" altLang="zh-CN" dirty="0" err="1"/>
              <a:t>elif</a:t>
            </a:r>
            <a:r>
              <a:rPr lang="en-US" altLang="zh-CN" dirty="0"/>
              <a:t> l2 is None:</a:t>
            </a:r>
          </a:p>
          <a:p>
            <a:r>
              <a:rPr lang="en-US" altLang="zh-CN" dirty="0"/>
              <a:t>            return </a:t>
            </a:r>
            <a:r>
              <a:rPr lang="en-US" altLang="zh-CN" dirty="0" smtClean="0"/>
              <a:t>l1</a:t>
            </a:r>
          </a:p>
          <a:p>
            <a:endParaRPr lang="en-US" altLang="zh-CN" dirty="0"/>
          </a:p>
          <a:p>
            <a:r>
              <a:rPr lang="en-US" altLang="zh-CN" dirty="0"/>
              <a:t>        </a:t>
            </a:r>
            <a:r>
              <a:rPr lang="en-US" altLang="zh-CN" dirty="0" err="1"/>
              <a:t>elif</a:t>
            </a:r>
            <a:r>
              <a:rPr lang="en-US" altLang="zh-CN" dirty="0"/>
              <a:t> l1.val&lt;l2.val:</a:t>
            </a:r>
          </a:p>
          <a:p>
            <a:r>
              <a:rPr lang="en-US" altLang="zh-CN" dirty="0"/>
              <a:t>            l1.next=</a:t>
            </a:r>
            <a:r>
              <a:rPr lang="en-US" altLang="zh-CN" dirty="0" err="1"/>
              <a:t>self.mergeTwoLists</a:t>
            </a:r>
            <a:r>
              <a:rPr lang="en-US" altLang="zh-CN" dirty="0"/>
              <a:t>(l1.next,l2)</a:t>
            </a:r>
          </a:p>
          <a:p>
            <a:r>
              <a:rPr lang="en-US" altLang="zh-CN" dirty="0"/>
              <a:t>            return l1</a:t>
            </a:r>
          </a:p>
          <a:p>
            <a:r>
              <a:rPr lang="en-US" altLang="zh-CN" dirty="0"/>
              <a:t>        else:</a:t>
            </a:r>
          </a:p>
          <a:p>
            <a:r>
              <a:rPr lang="en-US" altLang="zh-CN" dirty="0"/>
              <a:t>            l2.next=</a:t>
            </a:r>
            <a:r>
              <a:rPr lang="en-US" altLang="zh-CN" dirty="0" err="1"/>
              <a:t>self.mergeTwoLists</a:t>
            </a:r>
            <a:r>
              <a:rPr lang="en-US" altLang="zh-CN" dirty="0"/>
              <a:t>(l1,l2.next)</a:t>
            </a:r>
          </a:p>
          <a:p>
            <a:r>
              <a:rPr lang="en-US" altLang="zh-CN" dirty="0"/>
              <a:t>            return </a:t>
            </a:r>
            <a:r>
              <a:rPr lang="en-US" altLang="zh-CN" dirty="0" smtClean="0"/>
              <a:t>l2</a:t>
            </a:r>
            <a:endParaRPr lang="en-US" altLang="zh-CN" dirty="0"/>
          </a:p>
        </p:txBody>
      </p:sp>
      <p:sp>
        <p:nvSpPr>
          <p:cNvPr id="4" name="TextBox 3"/>
          <p:cNvSpPr txBox="1"/>
          <p:nvPr/>
        </p:nvSpPr>
        <p:spPr>
          <a:xfrm>
            <a:off x="395536" y="404664"/>
            <a:ext cx="3435556" cy="523220"/>
          </a:xfrm>
          <a:prstGeom prst="rect">
            <a:avLst/>
          </a:prstGeom>
          <a:noFill/>
        </p:spPr>
        <p:txBody>
          <a:bodyPr wrap="none" rtlCol="0">
            <a:spAutoFit/>
          </a:bodyPr>
          <a:lstStyle/>
          <a:p>
            <a:r>
              <a:rPr lang="en-US" altLang="zh-CN" sz="2800" b="1" dirty="0" smtClean="0"/>
              <a:t>21</a:t>
            </a:r>
            <a:r>
              <a:rPr lang="zh-CN" altLang="en-US" sz="2800" b="1" dirty="0" smtClean="0"/>
              <a:t>合并两个有序链表</a:t>
            </a:r>
            <a:endParaRPr lang="zh-CN" altLang="en-US" sz="2800" b="1" dirty="0"/>
          </a:p>
        </p:txBody>
      </p:sp>
      <p:sp>
        <p:nvSpPr>
          <p:cNvPr id="3" name="TextBox 2"/>
          <p:cNvSpPr txBox="1"/>
          <p:nvPr/>
        </p:nvSpPr>
        <p:spPr>
          <a:xfrm>
            <a:off x="7236296" y="2644333"/>
            <a:ext cx="906017" cy="523220"/>
          </a:xfrm>
          <a:prstGeom prst="rect">
            <a:avLst/>
          </a:prstGeom>
          <a:noFill/>
        </p:spPr>
        <p:txBody>
          <a:bodyPr wrap="none" rtlCol="0">
            <a:spAutoFit/>
          </a:bodyPr>
          <a:lstStyle/>
          <a:p>
            <a:r>
              <a:rPr lang="zh-CN" altLang="en-US" sz="2800" b="1" dirty="0" smtClean="0"/>
              <a:t>递归</a:t>
            </a:r>
            <a:endParaRPr lang="zh-CN" altLang="en-US" sz="2800" b="1" dirty="0"/>
          </a:p>
        </p:txBody>
      </p:sp>
      <p:cxnSp>
        <p:nvCxnSpPr>
          <p:cNvPr id="6" name="直接箭头连接符 5"/>
          <p:cNvCxnSpPr/>
          <p:nvPr/>
        </p:nvCxnSpPr>
        <p:spPr>
          <a:xfrm flipV="1">
            <a:off x="4283968" y="3068960"/>
            <a:ext cx="2952328" cy="1872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4782927" y="3068960"/>
            <a:ext cx="2597385" cy="3104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6242" y="1435801"/>
            <a:ext cx="2561148" cy="1241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951574" y="5117631"/>
            <a:ext cx="3851632" cy="369332"/>
          </a:xfrm>
          <a:prstGeom prst="rect">
            <a:avLst/>
          </a:prstGeom>
          <a:noFill/>
        </p:spPr>
        <p:txBody>
          <a:bodyPr wrap="none" rtlCol="0">
            <a:spAutoFit/>
          </a:bodyPr>
          <a:lstStyle/>
          <a:p>
            <a:r>
              <a:rPr lang="en-US" altLang="zh-CN" dirty="0" smtClean="0">
                <a:solidFill>
                  <a:srgbClr val="FF0000"/>
                </a:solidFill>
              </a:rPr>
              <a:t>L1.next</a:t>
            </a:r>
            <a:r>
              <a:rPr lang="zh-CN" altLang="en-US" dirty="0" smtClean="0">
                <a:solidFill>
                  <a:srgbClr val="FF0000"/>
                </a:solidFill>
              </a:rPr>
              <a:t>指向</a:t>
            </a:r>
            <a:r>
              <a:rPr lang="en-US" altLang="zh-CN" dirty="0" smtClean="0">
                <a:solidFill>
                  <a:srgbClr val="FF0000"/>
                </a:solidFill>
              </a:rPr>
              <a:t>l1.next </a:t>
            </a:r>
            <a:r>
              <a:rPr lang="zh-CN" altLang="en-US" dirty="0" smtClean="0">
                <a:solidFill>
                  <a:srgbClr val="FF0000"/>
                </a:solidFill>
              </a:rPr>
              <a:t>和</a:t>
            </a:r>
            <a:r>
              <a:rPr lang="en-US" altLang="zh-CN" dirty="0" smtClean="0">
                <a:solidFill>
                  <a:srgbClr val="FF0000"/>
                </a:solidFill>
              </a:rPr>
              <a:t>L2</a:t>
            </a:r>
            <a:r>
              <a:rPr lang="zh-CN" altLang="en-US" dirty="0" smtClean="0">
                <a:solidFill>
                  <a:srgbClr val="FF0000"/>
                </a:solidFill>
              </a:rPr>
              <a:t>对比后的节点</a:t>
            </a:r>
            <a:endParaRPr lang="zh-CN" altLang="en-US" dirty="0">
              <a:solidFill>
                <a:srgbClr val="FF0000"/>
              </a:solidFill>
            </a:endParaRPr>
          </a:p>
        </p:txBody>
      </p:sp>
      <p:sp>
        <p:nvSpPr>
          <p:cNvPr id="11" name="TextBox 10"/>
          <p:cNvSpPr txBox="1"/>
          <p:nvPr/>
        </p:nvSpPr>
        <p:spPr>
          <a:xfrm>
            <a:off x="2915816" y="4149080"/>
            <a:ext cx="1107996" cy="369332"/>
          </a:xfrm>
          <a:prstGeom prst="rect">
            <a:avLst/>
          </a:prstGeom>
          <a:noFill/>
        </p:spPr>
        <p:txBody>
          <a:bodyPr wrap="none" rtlCol="0">
            <a:spAutoFit/>
          </a:bodyPr>
          <a:lstStyle/>
          <a:p>
            <a:r>
              <a:rPr lang="zh-CN" altLang="en-US" dirty="0" smtClean="0">
                <a:solidFill>
                  <a:srgbClr val="FF0000"/>
                </a:solidFill>
              </a:rPr>
              <a:t>起始节点</a:t>
            </a:r>
            <a:endParaRPr lang="zh-CN" altLang="en-US" dirty="0">
              <a:solidFill>
                <a:srgbClr val="FF0000"/>
              </a:solidFill>
            </a:endParaRPr>
          </a:p>
        </p:txBody>
      </p:sp>
    </p:spTree>
    <p:extLst>
      <p:ext uri="{BB962C8B-B14F-4D97-AF65-F5344CB8AC3E}">
        <p14:creationId xmlns:p14="http://schemas.microsoft.com/office/powerpoint/2010/main" val="172819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29" y="116632"/>
            <a:ext cx="8533456" cy="923330"/>
          </a:xfrm>
          <a:prstGeom prst="rect">
            <a:avLst/>
          </a:prstGeom>
          <a:noFill/>
        </p:spPr>
        <p:txBody>
          <a:bodyPr wrap="square" rtlCol="0">
            <a:spAutoFit/>
          </a:bodyPr>
          <a:lstStyle/>
          <a:p>
            <a:r>
              <a:rPr lang="en-US" altLang="zh-CN" dirty="0"/>
              <a:t>join</a:t>
            </a:r>
            <a:r>
              <a:rPr lang="en-US" altLang="zh-CN" dirty="0" smtClean="0"/>
              <a:t>()</a:t>
            </a:r>
            <a:r>
              <a:rPr lang="zh-CN" altLang="en-US" dirty="0"/>
              <a:t>：</a:t>
            </a:r>
            <a:r>
              <a:rPr lang="zh-CN" altLang="en-US" dirty="0" smtClean="0"/>
              <a:t>连接</a:t>
            </a:r>
            <a:r>
              <a:rPr lang="zh-CN" altLang="en-US" dirty="0"/>
              <a:t>字符串数组。将字符串、元组、列表中的元素以指定的字符</a:t>
            </a:r>
            <a:r>
              <a:rPr lang="en-US" altLang="zh-CN" dirty="0"/>
              <a:t>(</a:t>
            </a:r>
            <a:r>
              <a:rPr lang="zh-CN" altLang="en-US" dirty="0"/>
              <a:t>分隔符</a:t>
            </a:r>
            <a:r>
              <a:rPr lang="en-US" altLang="zh-CN" dirty="0"/>
              <a:t>)</a:t>
            </a:r>
            <a:r>
              <a:rPr lang="zh-CN" altLang="en-US" dirty="0"/>
              <a:t>连接生成一个新的</a:t>
            </a:r>
            <a:r>
              <a:rPr lang="zh-CN" altLang="en-US" dirty="0" smtClean="0"/>
              <a:t>字符串</a:t>
            </a:r>
            <a:endParaRPr lang="en-US" altLang="zh-CN" dirty="0" smtClean="0"/>
          </a:p>
          <a:p>
            <a:r>
              <a:rPr lang="en-US" altLang="zh-CN" dirty="0" err="1" smtClean="0"/>
              <a:t>os.path.join</a:t>
            </a:r>
            <a:r>
              <a:rPr lang="en-US" altLang="zh-CN" dirty="0"/>
              <a:t>()</a:t>
            </a:r>
            <a:r>
              <a:rPr lang="zh-CN" altLang="en-US" dirty="0"/>
              <a:t>：  将多个路径组合后返回</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6" y="1052736"/>
            <a:ext cx="4383312" cy="1543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20688"/>
            <a:ext cx="3992365" cy="801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760191"/>
            <a:ext cx="4671214" cy="822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07504" y="4869160"/>
            <a:ext cx="5722464" cy="923330"/>
          </a:xfrm>
          <a:prstGeom prst="rect">
            <a:avLst/>
          </a:prstGeom>
          <a:noFill/>
        </p:spPr>
        <p:txBody>
          <a:bodyPr wrap="none" rtlCol="0">
            <a:spAutoFit/>
          </a:bodyPr>
          <a:lstStyle/>
          <a:p>
            <a:r>
              <a:rPr lang="en-US" altLang="zh-CN" dirty="0" err="1"/>
              <a:t>s</a:t>
            </a:r>
            <a:r>
              <a:rPr lang="en-US" altLang="zh-CN" dirty="0" err="1" smtClean="0"/>
              <a:t>tr.format</a:t>
            </a:r>
            <a:r>
              <a:rPr lang="en-US" altLang="zh-CN" dirty="0" smtClean="0"/>
              <a:t>()</a:t>
            </a:r>
            <a:r>
              <a:rPr lang="zh-CN" altLang="en-US" dirty="0" smtClean="0"/>
              <a:t>用法</a:t>
            </a:r>
            <a:endParaRPr lang="en-US" altLang="zh-CN" dirty="0" smtClean="0"/>
          </a:p>
          <a:p>
            <a:pPr latinLnBrk="1"/>
            <a:r>
              <a:rPr lang="zh-CN" altLang="en-US" dirty="0"/>
              <a:t>基本语法是通过 </a:t>
            </a:r>
            <a:r>
              <a:rPr lang="en-US" altLang="zh-CN" b="1" dirty="0"/>
              <a:t>{}</a:t>
            </a:r>
            <a:r>
              <a:rPr lang="zh-CN" altLang="en-US" dirty="0"/>
              <a:t> 和 </a:t>
            </a:r>
            <a:r>
              <a:rPr lang="en-US" altLang="zh-CN" b="1" dirty="0"/>
              <a:t>:</a:t>
            </a:r>
            <a:r>
              <a:rPr lang="zh-CN" altLang="en-US" dirty="0"/>
              <a:t> 来代替以前的 </a:t>
            </a:r>
            <a:r>
              <a:rPr lang="en-US" altLang="zh-CN" b="1" dirty="0"/>
              <a:t>%</a:t>
            </a:r>
            <a:r>
              <a:rPr lang="zh-CN" altLang="en-US" dirty="0"/>
              <a:t> 。</a:t>
            </a:r>
          </a:p>
          <a:p>
            <a:pPr latinLnBrk="1"/>
            <a:r>
              <a:rPr lang="en-US" altLang="zh-CN" dirty="0"/>
              <a:t>format </a:t>
            </a:r>
            <a:r>
              <a:rPr lang="zh-CN" altLang="en-US" dirty="0"/>
              <a:t>函数可以接受不限个参数，位置可以不按</a:t>
            </a:r>
            <a:r>
              <a:rPr lang="zh-CN" altLang="en-US" dirty="0" smtClean="0"/>
              <a:t>顺序。</a:t>
            </a:r>
            <a:endParaRPr lang="zh-CN" altLang="en-US" dirty="0"/>
          </a:p>
        </p:txBody>
      </p:sp>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30" y="5796682"/>
            <a:ext cx="5288266" cy="512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009" y="6309320"/>
            <a:ext cx="35984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201" y="3219995"/>
            <a:ext cx="3665618" cy="1568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47829" y="3360615"/>
            <a:ext cx="4142427" cy="646331"/>
          </a:xfrm>
          <a:prstGeom prst="rect">
            <a:avLst/>
          </a:prstGeom>
          <a:noFill/>
        </p:spPr>
        <p:txBody>
          <a:bodyPr wrap="square" rtlCol="0">
            <a:spAutoFit/>
          </a:bodyPr>
          <a:lstStyle/>
          <a:p>
            <a:r>
              <a:rPr lang="en-US" altLang="zh-CN" dirty="0" smtClean="0"/>
              <a:t>Split</a:t>
            </a:r>
            <a:r>
              <a:rPr lang="zh-CN" altLang="en-US" dirty="0" smtClean="0"/>
              <a:t>对前面字符串分割，括号里：分割依据和分割次数</a:t>
            </a:r>
            <a:endParaRPr lang="zh-CN" altLang="en-US" dirty="0"/>
          </a:p>
        </p:txBody>
      </p:sp>
    </p:spTree>
    <p:extLst>
      <p:ext uri="{BB962C8B-B14F-4D97-AF65-F5344CB8AC3E}">
        <p14:creationId xmlns:p14="http://schemas.microsoft.com/office/powerpoint/2010/main" val="1374333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48680"/>
            <a:ext cx="6216702" cy="5909310"/>
          </a:xfrm>
          <a:prstGeom prst="rect">
            <a:avLst/>
          </a:prstGeom>
          <a:noFill/>
        </p:spPr>
        <p:txBody>
          <a:bodyPr wrap="none" rtlCol="0">
            <a:spAutoFit/>
          </a:bodyPr>
          <a:lstStyle/>
          <a:p>
            <a:r>
              <a:rPr lang="en-US" altLang="zh-CN" dirty="0"/>
              <a:t>class </a:t>
            </a:r>
            <a:r>
              <a:rPr lang="en-US" altLang="zh-CN" dirty="0" err="1"/>
              <a:t>ListNode</a:t>
            </a:r>
            <a:r>
              <a:rPr lang="en-US" altLang="zh-CN" dirty="0"/>
              <a:t>:</a:t>
            </a:r>
          </a:p>
          <a:p>
            <a:r>
              <a:rPr lang="en-US" altLang="zh-CN" dirty="0"/>
              <a:t>    </a:t>
            </a:r>
            <a:r>
              <a:rPr lang="en-US" altLang="zh-CN" dirty="0" err="1"/>
              <a:t>def</a:t>
            </a:r>
            <a:r>
              <a:rPr lang="en-US" altLang="zh-CN" dirty="0"/>
              <a:t> __</a:t>
            </a:r>
            <a:r>
              <a:rPr lang="en-US" altLang="zh-CN" dirty="0" err="1"/>
              <a:t>init</a:t>
            </a:r>
            <a:r>
              <a:rPr lang="en-US" altLang="zh-CN" dirty="0"/>
              <a:t>__(self, </a:t>
            </a:r>
            <a:r>
              <a:rPr lang="en-US" altLang="zh-CN" dirty="0" err="1"/>
              <a:t>val</a:t>
            </a:r>
            <a:r>
              <a:rPr lang="en-US" altLang="zh-CN" dirty="0"/>
              <a:t>=0, next=None):</a:t>
            </a:r>
          </a:p>
          <a:p>
            <a:r>
              <a:rPr lang="en-US" altLang="zh-CN" dirty="0"/>
              <a:t>        </a:t>
            </a:r>
            <a:r>
              <a:rPr lang="en-US" altLang="zh-CN" dirty="0" err="1"/>
              <a:t>self.val</a:t>
            </a:r>
            <a:r>
              <a:rPr lang="en-US" altLang="zh-CN" dirty="0"/>
              <a:t> = </a:t>
            </a:r>
            <a:r>
              <a:rPr lang="en-US" altLang="zh-CN" dirty="0" err="1"/>
              <a:t>val</a:t>
            </a:r>
            <a:endParaRPr lang="en-US" altLang="zh-CN" dirty="0"/>
          </a:p>
          <a:p>
            <a:r>
              <a:rPr lang="en-US" altLang="zh-CN" dirty="0"/>
              <a:t>        </a:t>
            </a:r>
            <a:r>
              <a:rPr lang="en-US" altLang="zh-CN" dirty="0" err="1"/>
              <a:t>self.next</a:t>
            </a:r>
            <a:r>
              <a:rPr lang="en-US" altLang="zh-CN" dirty="0"/>
              <a:t> = next</a:t>
            </a:r>
          </a:p>
          <a:p>
            <a:r>
              <a:rPr lang="en-US" altLang="zh-CN" dirty="0"/>
              <a:t>class Solution:</a:t>
            </a:r>
          </a:p>
          <a:p>
            <a:r>
              <a:rPr lang="en-US" altLang="zh-CN" dirty="0"/>
              <a:t>    </a:t>
            </a:r>
            <a:r>
              <a:rPr lang="en-US" altLang="zh-CN" dirty="0" err="1"/>
              <a:t>def</a:t>
            </a:r>
            <a:r>
              <a:rPr lang="en-US" altLang="zh-CN" dirty="0"/>
              <a:t> </a:t>
            </a:r>
            <a:r>
              <a:rPr lang="en-US" altLang="zh-CN" dirty="0" err="1"/>
              <a:t>mergeTwoLists</a:t>
            </a:r>
            <a:r>
              <a:rPr lang="en-US" altLang="zh-CN" dirty="0"/>
              <a:t>(self, l1: </a:t>
            </a:r>
            <a:r>
              <a:rPr lang="en-US" altLang="zh-CN" dirty="0" err="1"/>
              <a:t>ListNode</a:t>
            </a:r>
            <a:r>
              <a:rPr lang="en-US" altLang="zh-CN" dirty="0"/>
              <a:t>, l2: </a:t>
            </a:r>
            <a:r>
              <a:rPr lang="en-US" altLang="zh-CN" dirty="0" err="1"/>
              <a:t>ListNode</a:t>
            </a:r>
            <a:r>
              <a:rPr lang="en-US" altLang="zh-CN" dirty="0"/>
              <a:t>) -&gt; </a:t>
            </a:r>
            <a:r>
              <a:rPr lang="en-US" altLang="zh-CN" dirty="0" err="1"/>
              <a:t>ListNode</a:t>
            </a:r>
            <a:r>
              <a:rPr lang="en-US" altLang="zh-CN" dirty="0"/>
              <a:t>:</a:t>
            </a:r>
          </a:p>
          <a:p>
            <a:r>
              <a:rPr lang="en-US" altLang="zh-CN" dirty="0"/>
              <a:t>        </a:t>
            </a:r>
            <a:r>
              <a:rPr lang="en-US" altLang="zh-CN" dirty="0" err="1"/>
              <a:t>prehead</a:t>
            </a:r>
            <a:r>
              <a:rPr lang="en-US" altLang="zh-CN" dirty="0"/>
              <a:t>=</a:t>
            </a:r>
            <a:r>
              <a:rPr lang="en-US" altLang="zh-CN" dirty="0" err="1"/>
              <a:t>ListNode</a:t>
            </a:r>
            <a:r>
              <a:rPr lang="en-US" altLang="zh-CN" dirty="0"/>
              <a:t>(-1)</a:t>
            </a:r>
          </a:p>
          <a:p>
            <a:r>
              <a:rPr lang="en-US" altLang="zh-CN" dirty="0"/>
              <a:t>        pre=</a:t>
            </a:r>
            <a:r>
              <a:rPr lang="en-US" altLang="zh-CN" dirty="0" err="1"/>
              <a:t>prehead</a:t>
            </a:r>
            <a:endParaRPr lang="en-US" altLang="zh-CN" dirty="0"/>
          </a:p>
          <a:p>
            <a:r>
              <a:rPr lang="en-US" altLang="zh-CN" dirty="0"/>
              <a:t/>
            </a:r>
            <a:br>
              <a:rPr lang="en-US" altLang="zh-CN" dirty="0"/>
            </a:br>
            <a:r>
              <a:rPr lang="en-US" altLang="zh-CN" dirty="0"/>
              <a:t>        while l1 and l2:</a:t>
            </a:r>
          </a:p>
          <a:p>
            <a:r>
              <a:rPr lang="en-US" altLang="zh-CN" dirty="0"/>
              <a:t>            if l1.val&lt;=l2.val:</a:t>
            </a:r>
          </a:p>
          <a:p>
            <a:r>
              <a:rPr lang="en-US" altLang="zh-CN" dirty="0"/>
              <a:t>                </a:t>
            </a:r>
            <a:r>
              <a:rPr lang="en-US" altLang="zh-CN" dirty="0" err="1"/>
              <a:t>pre.next</a:t>
            </a:r>
            <a:r>
              <a:rPr lang="en-US" altLang="zh-CN" dirty="0"/>
              <a:t>=l1</a:t>
            </a:r>
          </a:p>
          <a:p>
            <a:r>
              <a:rPr lang="en-US" altLang="zh-CN" dirty="0"/>
              <a:t>                l1=l1.next</a:t>
            </a:r>
          </a:p>
          <a:p>
            <a:r>
              <a:rPr lang="en-US" altLang="zh-CN" dirty="0"/>
              <a:t>            else:</a:t>
            </a:r>
          </a:p>
          <a:p>
            <a:r>
              <a:rPr lang="en-US" altLang="zh-CN" dirty="0"/>
              <a:t>                </a:t>
            </a:r>
            <a:r>
              <a:rPr lang="en-US" altLang="zh-CN" dirty="0" err="1"/>
              <a:t>pre.next</a:t>
            </a:r>
            <a:r>
              <a:rPr lang="en-US" altLang="zh-CN" dirty="0"/>
              <a:t>=l2</a:t>
            </a:r>
          </a:p>
          <a:p>
            <a:r>
              <a:rPr lang="en-US" altLang="zh-CN" dirty="0"/>
              <a:t>                l2=l2.next</a:t>
            </a:r>
          </a:p>
          <a:p>
            <a:r>
              <a:rPr lang="en-US" altLang="zh-CN" dirty="0"/>
              <a:t>            pre=</a:t>
            </a:r>
            <a:r>
              <a:rPr lang="en-US" altLang="zh-CN" dirty="0" err="1"/>
              <a:t>pre.next</a:t>
            </a:r>
            <a:endParaRPr lang="en-US" altLang="zh-CN" dirty="0"/>
          </a:p>
          <a:p>
            <a:r>
              <a:rPr lang="en-US" altLang="zh-CN" dirty="0"/>
              <a:t>        </a:t>
            </a:r>
          </a:p>
          <a:p>
            <a:r>
              <a:rPr lang="en-US" altLang="zh-CN" dirty="0"/>
              <a:t>        </a:t>
            </a:r>
            <a:r>
              <a:rPr lang="en-US" altLang="zh-CN" dirty="0" err="1"/>
              <a:t>pre.next</a:t>
            </a:r>
            <a:r>
              <a:rPr lang="en-US" altLang="zh-CN" dirty="0"/>
              <a:t>=l1 if l1 is not None else l2</a:t>
            </a:r>
          </a:p>
          <a:p>
            <a:r>
              <a:rPr lang="en-US" altLang="zh-CN" dirty="0"/>
              <a:t/>
            </a:r>
            <a:br>
              <a:rPr lang="en-US" altLang="zh-CN" dirty="0"/>
            </a:br>
            <a:r>
              <a:rPr lang="en-US" altLang="zh-CN" dirty="0"/>
              <a:t>        return </a:t>
            </a:r>
            <a:r>
              <a:rPr lang="en-US" altLang="zh-CN" dirty="0" err="1" smtClean="0"/>
              <a:t>prehead.next</a:t>
            </a:r>
            <a:endParaRPr lang="en-US"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112" y="2636912"/>
            <a:ext cx="507682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44008" y="332656"/>
            <a:ext cx="1696939" cy="1569660"/>
          </a:xfrm>
          <a:prstGeom prst="rect">
            <a:avLst/>
          </a:prstGeom>
          <a:noFill/>
        </p:spPr>
        <p:txBody>
          <a:bodyPr wrap="none" rtlCol="0">
            <a:spAutoFit/>
          </a:bodyPr>
          <a:lstStyle/>
          <a:p>
            <a:r>
              <a:rPr lang="zh-CN" altLang="en-US" sz="2400" b="1" dirty="0" smtClean="0"/>
              <a:t>迭代</a:t>
            </a:r>
            <a:r>
              <a:rPr lang="zh-CN" altLang="en-US" sz="2400" dirty="0" smtClean="0"/>
              <a:t>：</a:t>
            </a:r>
            <a:endParaRPr lang="en-US" altLang="zh-CN" sz="2400" dirty="0" smtClean="0"/>
          </a:p>
          <a:p>
            <a:r>
              <a:rPr lang="en-US" altLang="zh-CN" dirty="0" smtClean="0"/>
              <a:t>1.</a:t>
            </a:r>
            <a:r>
              <a:rPr lang="zh-CN" altLang="en-US" dirty="0" smtClean="0"/>
              <a:t>比大小</a:t>
            </a:r>
            <a:endParaRPr lang="en-US" altLang="zh-CN" dirty="0" smtClean="0"/>
          </a:p>
          <a:p>
            <a:r>
              <a:rPr lang="en-US" altLang="zh-CN" dirty="0" smtClean="0"/>
              <a:t>2.Prev</a:t>
            </a:r>
            <a:r>
              <a:rPr lang="zh-CN" altLang="en-US" dirty="0" smtClean="0"/>
              <a:t>指向小值</a:t>
            </a:r>
            <a:endParaRPr lang="en-US" altLang="zh-CN" dirty="0" smtClean="0"/>
          </a:p>
          <a:p>
            <a:r>
              <a:rPr lang="en-US" altLang="zh-CN" dirty="0"/>
              <a:t>3</a:t>
            </a:r>
            <a:r>
              <a:rPr lang="en-US" altLang="zh-CN" dirty="0" smtClean="0"/>
              <a:t>.L1</a:t>
            </a:r>
            <a:r>
              <a:rPr lang="zh-CN" altLang="en-US" dirty="0" smtClean="0"/>
              <a:t>或</a:t>
            </a:r>
            <a:r>
              <a:rPr lang="en-US" altLang="zh-CN" dirty="0" smtClean="0"/>
              <a:t>L2</a:t>
            </a:r>
            <a:r>
              <a:rPr lang="zh-CN" altLang="en-US" dirty="0" smtClean="0"/>
              <a:t>挪动</a:t>
            </a:r>
            <a:endParaRPr lang="en-US" altLang="zh-CN" dirty="0" smtClean="0"/>
          </a:p>
          <a:p>
            <a:r>
              <a:rPr lang="en-US" altLang="zh-CN" dirty="0"/>
              <a:t>4</a:t>
            </a:r>
            <a:r>
              <a:rPr lang="en-US" altLang="zh-CN" dirty="0" smtClean="0"/>
              <a:t>.Prev</a:t>
            </a:r>
            <a:r>
              <a:rPr lang="zh-CN" altLang="en-US" dirty="0" smtClean="0"/>
              <a:t>挪动</a:t>
            </a:r>
            <a:endParaRPr lang="zh-CN" altLang="en-US" dirty="0"/>
          </a:p>
        </p:txBody>
      </p:sp>
      <p:sp>
        <p:nvSpPr>
          <p:cNvPr id="4" name="TextBox 3"/>
          <p:cNvSpPr txBox="1"/>
          <p:nvPr/>
        </p:nvSpPr>
        <p:spPr>
          <a:xfrm>
            <a:off x="6672556" y="696308"/>
            <a:ext cx="1954381" cy="369332"/>
          </a:xfrm>
          <a:prstGeom prst="rect">
            <a:avLst/>
          </a:prstGeom>
          <a:noFill/>
        </p:spPr>
        <p:txBody>
          <a:bodyPr wrap="none" rtlCol="0">
            <a:spAutoFit/>
          </a:bodyPr>
          <a:lstStyle/>
          <a:p>
            <a:r>
              <a:rPr lang="zh-CN" altLang="en-US" dirty="0" smtClean="0"/>
              <a:t>把</a:t>
            </a:r>
            <a:r>
              <a:rPr lang="en-US" altLang="zh-CN" dirty="0" smtClean="0"/>
              <a:t>l1</a:t>
            </a:r>
            <a:r>
              <a:rPr lang="zh-CN" altLang="en-US" dirty="0" smtClean="0"/>
              <a:t>和</a:t>
            </a:r>
            <a:r>
              <a:rPr lang="en-US" altLang="zh-CN" dirty="0" smtClean="0"/>
              <a:t>L2</a:t>
            </a:r>
            <a:r>
              <a:rPr lang="zh-CN" altLang="en-US" dirty="0" smtClean="0"/>
              <a:t>看做指针</a:t>
            </a:r>
            <a:endParaRPr lang="zh-CN" altLang="en-US" dirty="0"/>
          </a:p>
        </p:txBody>
      </p:sp>
      <p:cxnSp>
        <p:nvCxnSpPr>
          <p:cNvPr id="6" name="直接箭头连接符 5"/>
          <p:cNvCxnSpPr>
            <a:endCxn id="3" idx="1"/>
          </p:cNvCxnSpPr>
          <p:nvPr/>
        </p:nvCxnSpPr>
        <p:spPr>
          <a:xfrm flipV="1">
            <a:off x="2483768" y="1117486"/>
            <a:ext cx="2160240" cy="25275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2339752" y="1484784"/>
            <a:ext cx="2304256" cy="2592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2339752" y="1809984"/>
            <a:ext cx="2304256" cy="3322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198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4517583" cy="523220"/>
          </a:xfrm>
          <a:prstGeom prst="rect">
            <a:avLst/>
          </a:prstGeom>
          <a:noFill/>
        </p:spPr>
        <p:txBody>
          <a:bodyPr wrap="none" rtlCol="0">
            <a:spAutoFit/>
          </a:bodyPr>
          <a:lstStyle/>
          <a:p>
            <a:r>
              <a:rPr lang="en-US" altLang="zh-CN" sz="2800" b="1" dirty="0" smtClean="0"/>
              <a:t>26</a:t>
            </a:r>
            <a:r>
              <a:rPr lang="zh-CN" altLang="en-US" sz="2800" b="1" dirty="0" smtClean="0"/>
              <a:t>删除排序数组中的重复项</a:t>
            </a:r>
            <a:endParaRPr lang="zh-CN" altLang="en-US" sz="28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927884"/>
            <a:ext cx="6156176" cy="10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4079" y="1992635"/>
            <a:ext cx="492442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63262" y="3573016"/>
            <a:ext cx="3592458" cy="3139321"/>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removeDuplicates</a:t>
            </a:r>
            <a:r>
              <a:rPr lang="en-US" altLang="zh-CN" dirty="0"/>
              <a:t>(self, </a:t>
            </a:r>
            <a:r>
              <a:rPr lang="en-US" altLang="zh-CN" dirty="0" err="1"/>
              <a:t>nums</a:t>
            </a:r>
            <a:r>
              <a:rPr lang="en-US" altLang="zh-CN" dirty="0"/>
              <a:t>):</a:t>
            </a:r>
          </a:p>
          <a:p>
            <a:r>
              <a:rPr lang="en-US" altLang="zh-CN" dirty="0"/>
              <a:t>        a = 0</a:t>
            </a:r>
          </a:p>
          <a:p>
            <a:r>
              <a:rPr lang="en-US" altLang="zh-CN" dirty="0"/>
              <a:t>        b = 1</a:t>
            </a:r>
          </a:p>
          <a:p>
            <a:r>
              <a:rPr lang="en-US" altLang="zh-CN" dirty="0"/>
              <a:t>        while a</a:t>
            </a:r>
            <a:r>
              <a:rPr lang="en-US" altLang="zh-CN" dirty="0" smtClean="0"/>
              <a:t>&lt;</a:t>
            </a:r>
            <a:r>
              <a:rPr lang="en-US" altLang="zh-CN" dirty="0"/>
              <a:t> </a:t>
            </a:r>
            <a:r>
              <a:rPr lang="en-US" altLang="zh-CN" dirty="0" err="1"/>
              <a:t>len</a:t>
            </a:r>
            <a:r>
              <a:rPr lang="en-US" altLang="zh-CN" dirty="0"/>
              <a:t>(</a:t>
            </a:r>
            <a:r>
              <a:rPr lang="en-US" altLang="zh-CN" dirty="0" err="1"/>
              <a:t>nums</a:t>
            </a:r>
            <a:r>
              <a:rPr lang="en-US" altLang="zh-CN" dirty="0" smtClean="0"/>
              <a:t>)-1:</a:t>
            </a:r>
            <a:endParaRPr lang="en-US" altLang="zh-CN" dirty="0"/>
          </a:p>
          <a:p>
            <a:r>
              <a:rPr lang="en-US" altLang="zh-CN" dirty="0"/>
              <a:t>            if </a:t>
            </a:r>
            <a:r>
              <a:rPr lang="en-US" altLang="zh-CN" dirty="0" err="1"/>
              <a:t>nums</a:t>
            </a:r>
            <a:r>
              <a:rPr lang="en-US" altLang="zh-CN" dirty="0"/>
              <a:t>[a] == </a:t>
            </a:r>
            <a:r>
              <a:rPr lang="en-US" altLang="zh-CN" dirty="0" err="1"/>
              <a:t>nums</a:t>
            </a:r>
            <a:r>
              <a:rPr lang="en-US" altLang="zh-CN" dirty="0"/>
              <a:t>[b]:</a:t>
            </a:r>
          </a:p>
          <a:p>
            <a:r>
              <a:rPr lang="en-US" altLang="zh-CN" dirty="0"/>
              <a:t>                </a:t>
            </a:r>
            <a:r>
              <a:rPr lang="en-US" altLang="zh-CN" dirty="0" err="1"/>
              <a:t>nums.pop</a:t>
            </a:r>
            <a:r>
              <a:rPr lang="en-US" altLang="zh-CN" dirty="0"/>
              <a:t>(a)</a:t>
            </a:r>
          </a:p>
          <a:p>
            <a:r>
              <a:rPr lang="en-US" altLang="zh-CN" dirty="0"/>
              <a:t>            else:</a:t>
            </a:r>
          </a:p>
          <a:p>
            <a:r>
              <a:rPr lang="en-US" altLang="zh-CN" dirty="0"/>
              <a:t>                a += 1</a:t>
            </a:r>
          </a:p>
          <a:p>
            <a:r>
              <a:rPr lang="en-US" altLang="zh-CN" dirty="0"/>
              <a:t>                b += 1</a:t>
            </a:r>
          </a:p>
          <a:p>
            <a:r>
              <a:rPr lang="en-US" altLang="zh-CN" dirty="0"/>
              <a:t>        return </a:t>
            </a:r>
            <a:r>
              <a:rPr lang="en-US" altLang="zh-CN" dirty="0" err="1"/>
              <a:t>len</a:t>
            </a:r>
            <a:r>
              <a:rPr lang="en-US" altLang="zh-CN" dirty="0"/>
              <a:t>(</a:t>
            </a:r>
            <a:r>
              <a:rPr lang="en-US" altLang="zh-CN" dirty="0" err="1"/>
              <a:t>nums</a:t>
            </a:r>
            <a:r>
              <a:rPr lang="en-US" altLang="zh-CN" dirty="0" smtClean="0"/>
              <a:t>)</a:t>
            </a:r>
            <a:endParaRPr lang="en-US" altLang="zh-CN" dirty="0"/>
          </a:p>
        </p:txBody>
      </p:sp>
      <p:sp>
        <p:nvSpPr>
          <p:cNvPr id="6" name="矩形 5"/>
          <p:cNvSpPr/>
          <p:nvPr/>
        </p:nvSpPr>
        <p:spPr>
          <a:xfrm>
            <a:off x="5148064" y="3428999"/>
            <a:ext cx="3779912" cy="3139321"/>
          </a:xfrm>
          <a:prstGeom prst="rect">
            <a:avLst/>
          </a:prstGeom>
        </p:spPr>
        <p:txBody>
          <a:bodyPr wrap="square">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removeDuplicates</a:t>
            </a:r>
            <a:r>
              <a:rPr lang="en-US" altLang="zh-CN" dirty="0"/>
              <a:t>(self, </a:t>
            </a:r>
            <a:r>
              <a:rPr lang="en-US" altLang="zh-CN" dirty="0" err="1"/>
              <a:t>nums</a:t>
            </a:r>
            <a:r>
              <a:rPr lang="en-US" altLang="zh-CN" dirty="0"/>
              <a:t>):</a:t>
            </a:r>
          </a:p>
          <a:p>
            <a:r>
              <a:rPr lang="en-US" altLang="zh-CN" dirty="0"/>
              <a:t>        </a:t>
            </a:r>
            <a:r>
              <a:rPr lang="en-US" altLang="zh-CN" dirty="0" err="1"/>
              <a:t>i,k</a:t>
            </a:r>
            <a:r>
              <a:rPr lang="en-US" altLang="zh-CN" dirty="0"/>
              <a:t>=0,0</a:t>
            </a:r>
          </a:p>
          <a:p>
            <a:r>
              <a:rPr lang="en-US" altLang="zh-CN" dirty="0"/>
              <a:t>        n=</a:t>
            </a:r>
            <a:r>
              <a:rPr lang="en-US" altLang="zh-CN" dirty="0" err="1"/>
              <a:t>len</a:t>
            </a:r>
            <a:r>
              <a:rPr lang="en-US" altLang="zh-CN" dirty="0"/>
              <a:t>(</a:t>
            </a:r>
            <a:r>
              <a:rPr lang="en-US" altLang="zh-CN" dirty="0" err="1"/>
              <a:t>nums</a:t>
            </a:r>
            <a:r>
              <a:rPr lang="en-US" altLang="zh-CN" dirty="0"/>
              <a:t>)-1</a:t>
            </a:r>
          </a:p>
          <a:p>
            <a:r>
              <a:rPr lang="en-US" altLang="zh-CN" dirty="0"/>
              <a:t>        while </a:t>
            </a:r>
            <a:r>
              <a:rPr lang="en-US" altLang="zh-CN" dirty="0" err="1"/>
              <a:t>i</a:t>
            </a:r>
            <a:r>
              <a:rPr lang="en-US" altLang="zh-CN" dirty="0"/>
              <a:t>&lt;n-k:</a:t>
            </a:r>
          </a:p>
          <a:p>
            <a:r>
              <a:rPr lang="en-US" altLang="zh-CN" dirty="0"/>
              <a:t>            if </a:t>
            </a:r>
            <a:r>
              <a:rPr lang="en-US" altLang="zh-CN" dirty="0" err="1"/>
              <a:t>nums</a:t>
            </a:r>
            <a:r>
              <a:rPr lang="en-US" altLang="zh-CN" dirty="0"/>
              <a:t>[</a:t>
            </a:r>
            <a:r>
              <a:rPr lang="en-US" altLang="zh-CN" dirty="0" err="1"/>
              <a:t>i</a:t>
            </a:r>
            <a:r>
              <a:rPr lang="en-US" altLang="zh-CN" dirty="0"/>
              <a:t>]==</a:t>
            </a:r>
            <a:r>
              <a:rPr lang="en-US" altLang="zh-CN" dirty="0" err="1"/>
              <a:t>nums</a:t>
            </a:r>
            <a:r>
              <a:rPr lang="en-US" altLang="zh-CN" dirty="0"/>
              <a:t>[i+1]:</a:t>
            </a:r>
          </a:p>
          <a:p>
            <a:r>
              <a:rPr lang="en-US" altLang="zh-CN" dirty="0"/>
              <a:t>                </a:t>
            </a:r>
            <a:r>
              <a:rPr lang="en-US" altLang="zh-CN" dirty="0" err="1"/>
              <a:t>nums.pop</a:t>
            </a:r>
            <a:r>
              <a:rPr lang="en-US" altLang="zh-CN" dirty="0"/>
              <a:t>(</a:t>
            </a:r>
            <a:r>
              <a:rPr lang="en-US" altLang="zh-CN" dirty="0" err="1"/>
              <a:t>i</a:t>
            </a:r>
            <a:r>
              <a:rPr lang="en-US" altLang="zh-CN" dirty="0"/>
              <a:t>)</a:t>
            </a:r>
          </a:p>
          <a:p>
            <a:r>
              <a:rPr lang="en-US" altLang="zh-CN" dirty="0"/>
              <a:t>                k+=1</a:t>
            </a:r>
          </a:p>
          <a:p>
            <a:r>
              <a:rPr lang="en-US" altLang="zh-CN" dirty="0"/>
              <a:t>            else:</a:t>
            </a:r>
          </a:p>
          <a:p>
            <a:r>
              <a:rPr lang="en-US" altLang="zh-CN" dirty="0"/>
              <a:t>                </a:t>
            </a:r>
            <a:r>
              <a:rPr lang="en-US" altLang="zh-CN" dirty="0" err="1"/>
              <a:t>i</a:t>
            </a:r>
            <a:r>
              <a:rPr lang="en-US" altLang="zh-CN" dirty="0"/>
              <a:t>+=1</a:t>
            </a:r>
          </a:p>
          <a:p>
            <a:r>
              <a:rPr lang="en-US" altLang="zh-CN" dirty="0"/>
              <a:t>        return </a:t>
            </a:r>
            <a:r>
              <a:rPr lang="en-US" altLang="zh-CN" dirty="0" err="1"/>
              <a:t>len</a:t>
            </a:r>
            <a:r>
              <a:rPr lang="en-US" altLang="zh-CN" dirty="0"/>
              <a:t>(</a:t>
            </a:r>
            <a:r>
              <a:rPr lang="en-US" altLang="zh-CN" dirty="0" err="1"/>
              <a:t>nums</a:t>
            </a:r>
            <a:r>
              <a:rPr lang="en-US" altLang="zh-CN" dirty="0"/>
              <a:t>)</a:t>
            </a:r>
          </a:p>
        </p:txBody>
      </p:sp>
      <p:sp>
        <p:nvSpPr>
          <p:cNvPr id="4" name="TextBox 3"/>
          <p:cNvSpPr txBox="1"/>
          <p:nvPr/>
        </p:nvSpPr>
        <p:spPr>
          <a:xfrm>
            <a:off x="611560" y="2530797"/>
            <a:ext cx="2031325" cy="369332"/>
          </a:xfrm>
          <a:prstGeom prst="rect">
            <a:avLst/>
          </a:prstGeom>
          <a:noFill/>
        </p:spPr>
        <p:txBody>
          <a:bodyPr wrap="none" rtlCol="0">
            <a:spAutoFit/>
          </a:bodyPr>
          <a:lstStyle/>
          <a:p>
            <a:r>
              <a:rPr lang="zh-CN" altLang="en-US" dirty="0" smtClean="0"/>
              <a:t>直接删除重复元素</a:t>
            </a:r>
            <a:endParaRPr lang="zh-CN" altLang="en-US" dirty="0"/>
          </a:p>
        </p:txBody>
      </p:sp>
    </p:spTree>
    <p:extLst>
      <p:ext uri="{BB962C8B-B14F-4D97-AF65-F5344CB8AC3E}">
        <p14:creationId xmlns:p14="http://schemas.microsoft.com/office/powerpoint/2010/main" val="1728198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980728"/>
            <a:ext cx="3592458" cy="2585323"/>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removeDuplicates</a:t>
            </a:r>
            <a:r>
              <a:rPr lang="en-US" altLang="zh-CN" dirty="0"/>
              <a:t>(self, </a:t>
            </a:r>
            <a:r>
              <a:rPr lang="en-US" altLang="zh-CN" dirty="0" err="1"/>
              <a:t>nums</a:t>
            </a:r>
            <a:r>
              <a:rPr lang="en-US" altLang="zh-CN" dirty="0"/>
              <a:t>):</a:t>
            </a:r>
          </a:p>
          <a:p>
            <a:r>
              <a:rPr lang="en-US" altLang="zh-CN" dirty="0"/>
              <a:t>        </a:t>
            </a:r>
            <a:r>
              <a:rPr lang="en-US" altLang="zh-CN" dirty="0" err="1"/>
              <a:t>i</a:t>
            </a:r>
            <a:r>
              <a:rPr lang="en-US" altLang="zh-CN" dirty="0"/>
              <a:t>=0</a:t>
            </a:r>
          </a:p>
          <a:p>
            <a:r>
              <a:rPr lang="en-US" altLang="zh-CN" dirty="0"/>
              <a:t>        for j in range(1,len(</a:t>
            </a:r>
            <a:r>
              <a:rPr lang="en-US" altLang="zh-CN" dirty="0" err="1"/>
              <a:t>nums</a:t>
            </a:r>
            <a:r>
              <a:rPr lang="en-US" altLang="zh-CN" dirty="0"/>
              <a:t>)):</a:t>
            </a:r>
          </a:p>
          <a:p>
            <a:r>
              <a:rPr lang="en-US" altLang="zh-CN" dirty="0"/>
              <a:t>            if </a:t>
            </a:r>
            <a:r>
              <a:rPr lang="en-US" altLang="zh-CN" dirty="0" err="1"/>
              <a:t>nums</a:t>
            </a:r>
            <a:r>
              <a:rPr lang="en-US" altLang="zh-CN" dirty="0"/>
              <a:t>[</a:t>
            </a:r>
            <a:r>
              <a:rPr lang="en-US" altLang="zh-CN" dirty="0" err="1"/>
              <a:t>i</a:t>
            </a:r>
            <a:r>
              <a:rPr lang="en-US" altLang="zh-CN" dirty="0"/>
              <a:t>]!=</a:t>
            </a:r>
            <a:r>
              <a:rPr lang="en-US" altLang="zh-CN" dirty="0" err="1"/>
              <a:t>nums</a:t>
            </a:r>
            <a:r>
              <a:rPr lang="en-US" altLang="zh-CN" dirty="0"/>
              <a:t>[j]:</a:t>
            </a:r>
          </a:p>
          <a:p>
            <a:r>
              <a:rPr lang="en-US" altLang="zh-CN" dirty="0"/>
              <a:t>                </a:t>
            </a:r>
            <a:r>
              <a:rPr lang="en-US" altLang="zh-CN" dirty="0" err="1"/>
              <a:t>i</a:t>
            </a:r>
            <a:r>
              <a:rPr lang="en-US" altLang="zh-CN" dirty="0"/>
              <a:t>+=1</a:t>
            </a:r>
          </a:p>
          <a:p>
            <a:r>
              <a:rPr lang="en-US" altLang="zh-CN" dirty="0"/>
              <a:t>                </a:t>
            </a:r>
            <a:r>
              <a:rPr lang="en-US" altLang="zh-CN" dirty="0" err="1"/>
              <a:t>nums</a:t>
            </a:r>
            <a:r>
              <a:rPr lang="en-US" altLang="zh-CN" dirty="0"/>
              <a:t>[</a:t>
            </a:r>
            <a:r>
              <a:rPr lang="en-US" altLang="zh-CN" dirty="0" err="1"/>
              <a:t>i</a:t>
            </a:r>
            <a:r>
              <a:rPr lang="en-US" altLang="zh-CN" dirty="0"/>
              <a:t>]=</a:t>
            </a:r>
            <a:r>
              <a:rPr lang="en-US" altLang="zh-CN" dirty="0" err="1"/>
              <a:t>nums</a:t>
            </a:r>
            <a:r>
              <a:rPr lang="en-US" altLang="zh-CN" dirty="0"/>
              <a:t>[j]</a:t>
            </a:r>
          </a:p>
          <a:p>
            <a:r>
              <a:rPr lang="en-US" altLang="zh-CN" dirty="0"/>
              <a:t>        return i+1</a:t>
            </a:r>
          </a:p>
          <a:p>
            <a:endParaRPr lang="zh-CN" altLang="en-US" dirty="0"/>
          </a:p>
        </p:txBody>
      </p:sp>
      <p:sp>
        <p:nvSpPr>
          <p:cNvPr id="4" name="TextBox 3"/>
          <p:cNvSpPr txBox="1"/>
          <p:nvPr/>
        </p:nvSpPr>
        <p:spPr>
          <a:xfrm>
            <a:off x="4355976" y="548680"/>
            <a:ext cx="4504759" cy="1354217"/>
          </a:xfrm>
          <a:prstGeom prst="rect">
            <a:avLst/>
          </a:prstGeom>
          <a:noFill/>
        </p:spPr>
        <p:txBody>
          <a:bodyPr wrap="none" rtlCol="0">
            <a:spAutoFit/>
          </a:bodyPr>
          <a:lstStyle/>
          <a:p>
            <a:r>
              <a:rPr lang="zh-CN" altLang="en-US" sz="2800" b="1" dirty="0" smtClean="0"/>
              <a:t>快慢指针</a:t>
            </a:r>
            <a:r>
              <a:rPr lang="zh-CN" altLang="en-US" dirty="0" smtClean="0"/>
              <a:t>，</a:t>
            </a:r>
            <a:r>
              <a:rPr lang="en-US" altLang="zh-CN" dirty="0" smtClean="0"/>
              <a:t>I </a:t>
            </a:r>
            <a:r>
              <a:rPr lang="zh-CN" altLang="en-US" dirty="0" smtClean="0"/>
              <a:t>是慢指针，</a:t>
            </a:r>
            <a:r>
              <a:rPr lang="en-US" altLang="zh-CN" dirty="0" smtClean="0"/>
              <a:t>J</a:t>
            </a:r>
            <a:r>
              <a:rPr lang="zh-CN" altLang="en-US" dirty="0" smtClean="0"/>
              <a:t>是快指针</a:t>
            </a:r>
            <a:endParaRPr lang="en-US" altLang="zh-CN" dirty="0" smtClean="0"/>
          </a:p>
          <a:p>
            <a:endParaRPr lang="en-US" altLang="zh-CN" dirty="0"/>
          </a:p>
          <a:p>
            <a:r>
              <a:rPr lang="zh-CN" altLang="en-US" dirty="0" smtClean="0"/>
              <a:t>当二者不相等时，</a:t>
            </a:r>
            <a:r>
              <a:rPr lang="en-US" altLang="zh-CN" dirty="0" err="1" smtClean="0"/>
              <a:t>i</a:t>
            </a:r>
            <a:r>
              <a:rPr lang="zh-CN" altLang="en-US" dirty="0" smtClean="0"/>
              <a:t>增加一位，且将</a:t>
            </a:r>
            <a:r>
              <a:rPr lang="en-US" altLang="zh-CN" dirty="0" smtClean="0"/>
              <a:t>j</a:t>
            </a:r>
            <a:r>
              <a:rPr lang="zh-CN" altLang="en-US" dirty="0" smtClean="0"/>
              <a:t>值赋给</a:t>
            </a:r>
            <a:r>
              <a:rPr lang="en-US" altLang="zh-CN" dirty="0" smtClean="0"/>
              <a:t>I</a:t>
            </a:r>
          </a:p>
          <a:p>
            <a:r>
              <a:rPr lang="zh-CN" altLang="en-US" dirty="0" smtClean="0"/>
              <a:t>当二者相等时，</a:t>
            </a:r>
            <a:r>
              <a:rPr lang="en-US" altLang="zh-CN" dirty="0" smtClean="0"/>
              <a:t>j</a:t>
            </a:r>
            <a:r>
              <a:rPr lang="zh-CN" altLang="en-US" dirty="0" smtClean="0"/>
              <a:t>增加直到不等。</a:t>
            </a:r>
            <a:endParaRPr lang="zh-CN" altLang="en-US" dirty="0"/>
          </a:p>
        </p:txBody>
      </p:sp>
    </p:spTree>
    <p:extLst>
      <p:ext uri="{BB962C8B-B14F-4D97-AF65-F5344CB8AC3E}">
        <p14:creationId xmlns:p14="http://schemas.microsoft.com/office/powerpoint/2010/main" val="1728198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2175596" cy="523220"/>
          </a:xfrm>
          <a:prstGeom prst="rect">
            <a:avLst/>
          </a:prstGeom>
          <a:noFill/>
        </p:spPr>
        <p:txBody>
          <a:bodyPr wrap="none" rtlCol="0">
            <a:spAutoFit/>
          </a:bodyPr>
          <a:lstStyle/>
          <a:p>
            <a:r>
              <a:rPr lang="en-US" altLang="zh-CN" sz="2800" b="1" dirty="0" smtClean="0"/>
              <a:t>189</a:t>
            </a:r>
            <a:r>
              <a:rPr lang="zh-CN" altLang="en-US" sz="2800" b="1" dirty="0" smtClean="0"/>
              <a:t>旋转数组</a:t>
            </a:r>
            <a:endParaRPr lang="zh-CN" altLang="en-US" sz="28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714" y="101518"/>
            <a:ext cx="5562782" cy="1527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23528" y="1628800"/>
            <a:ext cx="5691879" cy="3139321"/>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rotate(self, </a:t>
            </a:r>
            <a:r>
              <a:rPr lang="en-US" altLang="zh-CN" dirty="0" err="1"/>
              <a:t>nums</a:t>
            </a:r>
            <a:r>
              <a:rPr lang="en-US" altLang="zh-CN" dirty="0"/>
              <a:t>: List[</a:t>
            </a:r>
            <a:r>
              <a:rPr lang="en-US" altLang="zh-CN" dirty="0" err="1"/>
              <a:t>int</a:t>
            </a:r>
            <a:r>
              <a:rPr lang="en-US" altLang="zh-CN" dirty="0"/>
              <a:t>], k: </a:t>
            </a:r>
            <a:r>
              <a:rPr lang="en-US" altLang="zh-CN" dirty="0" err="1"/>
              <a:t>int</a:t>
            </a:r>
            <a:r>
              <a:rPr lang="en-US" altLang="zh-CN" dirty="0"/>
              <a:t>) -&gt; None:</a:t>
            </a:r>
          </a:p>
          <a:p>
            <a:r>
              <a:rPr lang="en-US" altLang="zh-CN" dirty="0"/>
              <a:t>        """</a:t>
            </a:r>
          </a:p>
          <a:p>
            <a:r>
              <a:rPr lang="en-US" altLang="zh-CN" dirty="0"/>
              <a:t>        Do not return anything, modify </a:t>
            </a:r>
            <a:r>
              <a:rPr lang="en-US" altLang="zh-CN" dirty="0" err="1"/>
              <a:t>nums</a:t>
            </a:r>
            <a:r>
              <a:rPr lang="en-US" altLang="zh-CN" dirty="0"/>
              <a:t> in-place instead.</a:t>
            </a:r>
          </a:p>
          <a:p>
            <a:r>
              <a:rPr lang="en-US" altLang="zh-CN" dirty="0"/>
              <a:t>        """</a:t>
            </a:r>
          </a:p>
          <a:p>
            <a:r>
              <a:rPr lang="en-US" altLang="zh-CN" dirty="0"/>
              <a:t>        </a:t>
            </a:r>
            <a:r>
              <a:rPr lang="en-US" altLang="zh-CN" dirty="0" err="1"/>
              <a:t>i</a:t>
            </a:r>
            <a:r>
              <a:rPr lang="en-US" altLang="zh-CN" dirty="0"/>
              <a:t>=0</a:t>
            </a:r>
          </a:p>
          <a:p>
            <a:r>
              <a:rPr lang="en-US" altLang="zh-CN" dirty="0"/>
              <a:t>        while </a:t>
            </a:r>
            <a:r>
              <a:rPr lang="en-US" altLang="zh-CN" dirty="0" err="1"/>
              <a:t>i</a:t>
            </a:r>
            <a:r>
              <a:rPr lang="en-US" altLang="zh-CN" dirty="0"/>
              <a:t>&lt;k:</a:t>
            </a:r>
          </a:p>
          <a:p>
            <a:r>
              <a:rPr lang="en-US" altLang="zh-CN" dirty="0"/>
              <a:t>            ls=</a:t>
            </a:r>
            <a:r>
              <a:rPr lang="en-US" altLang="zh-CN" dirty="0" err="1"/>
              <a:t>nums</a:t>
            </a:r>
            <a:r>
              <a:rPr lang="en-US" altLang="zh-CN" dirty="0"/>
              <a:t>[-1]</a:t>
            </a:r>
          </a:p>
          <a:p>
            <a:r>
              <a:rPr lang="en-US" altLang="zh-CN" dirty="0"/>
              <a:t>            </a:t>
            </a:r>
            <a:r>
              <a:rPr lang="en-US" altLang="zh-CN" dirty="0" err="1"/>
              <a:t>nums.pop</a:t>
            </a:r>
            <a:r>
              <a:rPr lang="en-US" altLang="zh-CN" dirty="0"/>
              <a:t>()</a:t>
            </a:r>
          </a:p>
          <a:p>
            <a:r>
              <a:rPr lang="en-US" altLang="zh-CN" dirty="0"/>
              <a:t>            </a:t>
            </a:r>
            <a:r>
              <a:rPr lang="en-US" altLang="zh-CN" dirty="0" err="1"/>
              <a:t>nums.insert</a:t>
            </a:r>
            <a:r>
              <a:rPr lang="en-US" altLang="zh-CN" dirty="0"/>
              <a:t>(0,ls)</a:t>
            </a:r>
          </a:p>
          <a:p>
            <a:r>
              <a:rPr lang="en-US" altLang="zh-CN" dirty="0"/>
              <a:t>            </a:t>
            </a:r>
            <a:r>
              <a:rPr lang="en-US" altLang="zh-CN" dirty="0" err="1"/>
              <a:t>i</a:t>
            </a:r>
            <a:r>
              <a:rPr lang="en-US" altLang="zh-CN" dirty="0"/>
              <a:t>+=</a:t>
            </a:r>
            <a:r>
              <a:rPr lang="en-US" altLang="zh-CN" dirty="0" smtClean="0"/>
              <a:t>1</a:t>
            </a:r>
            <a:endParaRPr lang="en-US" altLang="zh-CN" dirty="0"/>
          </a:p>
        </p:txBody>
      </p:sp>
      <p:sp>
        <p:nvSpPr>
          <p:cNvPr id="4" name="TextBox 3"/>
          <p:cNvSpPr txBox="1"/>
          <p:nvPr/>
        </p:nvSpPr>
        <p:spPr>
          <a:xfrm>
            <a:off x="3995936" y="3356992"/>
            <a:ext cx="2670924" cy="1200329"/>
          </a:xfrm>
          <a:prstGeom prst="rect">
            <a:avLst/>
          </a:prstGeom>
          <a:noFill/>
        </p:spPr>
        <p:txBody>
          <a:bodyPr wrap="none" rtlCol="0">
            <a:spAutoFit/>
          </a:bodyPr>
          <a:lstStyle/>
          <a:p>
            <a:r>
              <a:rPr lang="en-US" altLang="zh-CN" dirty="0"/>
              <a:t>f</a:t>
            </a:r>
            <a:r>
              <a:rPr lang="en-US" altLang="zh-CN" dirty="0" smtClean="0"/>
              <a:t>or I in range(k):</a:t>
            </a:r>
          </a:p>
          <a:p>
            <a:r>
              <a:rPr lang="en-US" altLang="zh-CN" dirty="0"/>
              <a:t> </a:t>
            </a:r>
            <a:r>
              <a:rPr lang="en-US" altLang="zh-CN" dirty="0" smtClean="0"/>
              <a:t>   </a:t>
            </a:r>
            <a:r>
              <a:rPr lang="en-US" altLang="zh-CN" dirty="0" err="1" smtClean="0"/>
              <a:t>nums.insert</a:t>
            </a:r>
            <a:r>
              <a:rPr lang="en-US" altLang="zh-CN" dirty="0" smtClean="0"/>
              <a:t>(0,nums[-1])</a:t>
            </a:r>
          </a:p>
          <a:p>
            <a:r>
              <a:rPr lang="en-US" altLang="zh-CN" dirty="0" smtClean="0"/>
              <a:t>    </a:t>
            </a:r>
            <a:r>
              <a:rPr lang="en-US" altLang="zh-CN" dirty="0" err="1"/>
              <a:t>n</a:t>
            </a:r>
            <a:r>
              <a:rPr lang="en-US" altLang="zh-CN" dirty="0" err="1" smtClean="0"/>
              <a:t>ums.pop</a:t>
            </a:r>
            <a:r>
              <a:rPr lang="en-US" altLang="zh-CN" dirty="0" smtClean="0"/>
              <a:t>()</a:t>
            </a:r>
          </a:p>
          <a:p>
            <a:endParaRPr lang="zh-CN" altLang="en-US" dirty="0"/>
          </a:p>
        </p:txBody>
      </p:sp>
      <p:sp>
        <p:nvSpPr>
          <p:cNvPr id="5" name="TextBox 4"/>
          <p:cNvSpPr txBox="1"/>
          <p:nvPr/>
        </p:nvSpPr>
        <p:spPr>
          <a:xfrm>
            <a:off x="755576" y="5157192"/>
            <a:ext cx="2933816" cy="1477328"/>
          </a:xfrm>
          <a:prstGeom prst="rect">
            <a:avLst/>
          </a:prstGeom>
          <a:noFill/>
        </p:spPr>
        <p:txBody>
          <a:bodyPr wrap="none" rtlCol="0">
            <a:spAutoFit/>
          </a:bodyPr>
          <a:lstStyle/>
          <a:p>
            <a:r>
              <a:rPr lang="en-US" altLang="zh-CN" dirty="0"/>
              <a:t> n = </a:t>
            </a:r>
            <a:r>
              <a:rPr lang="en-US" altLang="zh-CN" dirty="0" err="1"/>
              <a:t>len</a:t>
            </a:r>
            <a:r>
              <a:rPr lang="en-US" altLang="zh-CN" dirty="0"/>
              <a:t>(</a:t>
            </a:r>
            <a:r>
              <a:rPr lang="en-US" altLang="zh-CN" dirty="0" err="1"/>
              <a:t>nums</a:t>
            </a:r>
            <a:r>
              <a:rPr lang="en-US" altLang="zh-CN" dirty="0" smtClean="0"/>
              <a:t>)</a:t>
            </a:r>
          </a:p>
          <a:p>
            <a:r>
              <a:rPr lang="en-US" altLang="zh-CN" dirty="0" smtClean="0"/>
              <a:t>        </a:t>
            </a:r>
            <a:r>
              <a:rPr lang="en-US" altLang="zh-CN" dirty="0"/>
              <a:t>k %= </a:t>
            </a:r>
            <a:r>
              <a:rPr lang="en-US" altLang="zh-CN" dirty="0" smtClean="0"/>
              <a:t>n</a:t>
            </a:r>
          </a:p>
          <a:p>
            <a:r>
              <a:rPr lang="en-US" altLang="zh-CN" dirty="0" smtClean="0"/>
              <a:t>        </a:t>
            </a:r>
            <a:r>
              <a:rPr lang="en-US" altLang="zh-CN" dirty="0" err="1"/>
              <a:t>nums</a:t>
            </a:r>
            <a:r>
              <a:rPr lang="en-US" altLang="zh-CN" dirty="0"/>
              <a:t>[:] = </a:t>
            </a:r>
            <a:r>
              <a:rPr lang="en-US" altLang="zh-CN" dirty="0" err="1"/>
              <a:t>nums</a:t>
            </a:r>
            <a:r>
              <a:rPr lang="en-US" altLang="zh-CN" dirty="0"/>
              <a:t>[::-1</a:t>
            </a:r>
            <a:r>
              <a:rPr lang="en-US" altLang="zh-CN" dirty="0" smtClean="0"/>
              <a:t>]</a:t>
            </a:r>
          </a:p>
          <a:p>
            <a:r>
              <a:rPr lang="en-US" altLang="zh-CN" dirty="0" smtClean="0"/>
              <a:t>        </a:t>
            </a:r>
            <a:r>
              <a:rPr lang="en-US" altLang="zh-CN" dirty="0" err="1"/>
              <a:t>nums</a:t>
            </a:r>
            <a:r>
              <a:rPr lang="en-US" altLang="zh-CN" dirty="0"/>
              <a:t>[:k] = </a:t>
            </a:r>
            <a:r>
              <a:rPr lang="en-US" altLang="zh-CN" dirty="0" err="1"/>
              <a:t>nums</a:t>
            </a:r>
            <a:r>
              <a:rPr lang="en-US" altLang="zh-CN" dirty="0"/>
              <a:t>[:k][::-1</a:t>
            </a:r>
            <a:r>
              <a:rPr lang="en-US" altLang="zh-CN" dirty="0" smtClean="0"/>
              <a:t>]</a:t>
            </a:r>
          </a:p>
          <a:p>
            <a:r>
              <a:rPr lang="en-US" altLang="zh-CN" dirty="0" smtClean="0"/>
              <a:t>        </a:t>
            </a:r>
            <a:r>
              <a:rPr lang="en-US" altLang="zh-CN" dirty="0" err="1"/>
              <a:t>nums</a:t>
            </a:r>
            <a:r>
              <a:rPr lang="en-US" altLang="zh-CN" dirty="0"/>
              <a:t>[k:] = </a:t>
            </a:r>
            <a:r>
              <a:rPr lang="en-US" altLang="zh-CN" dirty="0" err="1"/>
              <a:t>nums</a:t>
            </a:r>
            <a:r>
              <a:rPr lang="en-US" altLang="zh-CN" dirty="0"/>
              <a:t>[k:][::-1</a:t>
            </a:r>
            <a:r>
              <a:rPr lang="en-US" altLang="zh-CN" dirty="0" smtClean="0"/>
              <a:t>]</a:t>
            </a:r>
            <a:endParaRPr lang="zh-CN" altLang="en-US" dirty="0"/>
          </a:p>
        </p:txBody>
      </p:sp>
      <p:sp>
        <p:nvSpPr>
          <p:cNvPr id="6" name="TextBox 5"/>
          <p:cNvSpPr txBox="1"/>
          <p:nvPr/>
        </p:nvSpPr>
        <p:spPr>
          <a:xfrm>
            <a:off x="3995936" y="6021288"/>
            <a:ext cx="2492990" cy="369332"/>
          </a:xfrm>
          <a:prstGeom prst="rect">
            <a:avLst/>
          </a:prstGeom>
          <a:noFill/>
        </p:spPr>
        <p:txBody>
          <a:bodyPr wrap="none" rtlCol="0">
            <a:spAutoFit/>
          </a:bodyPr>
          <a:lstStyle/>
          <a:p>
            <a:r>
              <a:rPr lang="zh-CN" altLang="en-US" dirty="0" smtClean="0"/>
              <a:t>利用切片进行三次反转</a:t>
            </a:r>
            <a:endParaRPr lang="zh-CN" altLang="en-US" dirty="0"/>
          </a:p>
        </p:txBody>
      </p:sp>
      <p:sp>
        <p:nvSpPr>
          <p:cNvPr id="7" name="TextBox 6"/>
          <p:cNvSpPr txBox="1"/>
          <p:nvPr/>
        </p:nvSpPr>
        <p:spPr>
          <a:xfrm>
            <a:off x="6666860" y="5301208"/>
            <a:ext cx="1374094" cy="1200329"/>
          </a:xfrm>
          <a:prstGeom prst="rect">
            <a:avLst/>
          </a:prstGeom>
          <a:noFill/>
        </p:spPr>
        <p:txBody>
          <a:bodyPr wrap="none" rtlCol="0">
            <a:spAutoFit/>
          </a:bodyPr>
          <a:lstStyle/>
          <a:p>
            <a:r>
              <a:rPr lang="en-US" altLang="zh-CN" dirty="0" smtClean="0"/>
              <a:t>1 2 3 4 5 6  7</a:t>
            </a:r>
          </a:p>
          <a:p>
            <a:r>
              <a:rPr lang="en-US" altLang="zh-CN" dirty="0" smtClean="0"/>
              <a:t>7 6 5 4 3 2 1</a:t>
            </a:r>
          </a:p>
          <a:p>
            <a:r>
              <a:rPr lang="en-US" altLang="zh-CN" dirty="0" smtClean="0"/>
              <a:t>5 6 7 4 3 2 1 </a:t>
            </a:r>
          </a:p>
          <a:p>
            <a:r>
              <a:rPr lang="en-US" altLang="zh-CN" dirty="0" smtClean="0"/>
              <a:t>5 6 7 1 2 3 4</a:t>
            </a:r>
            <a:endParaRPr lang="zh-CN" altLang="en-US" dirty="0"/>
          </a:p>
        </p:txBody>
      </p:sp>
      <p:cxnSp>
        <p:nvCxnSpPr>
          <p:cNvPr id="9" name="直接连接符 8"/>
          <p:cNvCxnSpPr/>
          <p:nvPr/>
        </p:nvCxnSpPr>
        <p:spPr>
          <a:xfrm>
            <a:off x="6666860" y="5866663"/>
            <a:ext cx="6115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50871" y="6201588"/>
            <a:ext cx="6115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47922" y="6483754"/>
            <a:ext cx="6115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198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76672"/>
            <a:ext cx="7099316" cy="3693319"/>
          </a:xfrm>
          <a:prstGeom prst="rect">
            <a:avLst/>
          </a:prstGeom>
          <a:noFill/>
        </p:spPr>
        <p:txBody>
          <a:bodyPr wrap="none" rtlCol="0">
            <a:spAutoFit/>
          </a:bodyPr>
          <a:lstStyle/>
          <a:p>
            <a:r>
              <a:rPr lang="en-US" altLang="zh-CN" dirty="0"/>
              <a:t>class Solution</a:t>
            </a:r>
            <a:r>
              <a:rPr lang="en-US" altLang="zh-CN" dirty="0" smtClean="0"/>
              <a:t>:</a:t>
            </a:r>
          </a:p>
          <a:p>
            <a:r>
              <a:rPr lang="en-US" altLang="zh-CN" dirty="0" smtClean="0"/>
              <a:t>    </a:t>
            </a:r>
            <a:r>
              <a:rPr lang="en-US" altLang="zh-CN" dirty="0" err="1"/>
              <a:t>def</a:t>
            </a:r>
            <a:r>
              <a:rPr lang="en-US" altLang="zh-CN" dirty="0"/>
              <a:t> rotate(self, </a:t>
            </a:r>
            <a:r>
              <a:rPr lang="en-US" altLang="zh-CN" dirty="0" err="1"/>
              <a:t>nums</a:t>
            </a:r>
            <a:r>
              <a:rPr lang="en-US" altLang="zh-CN" dirty="0"/>
              <a:t>: List[</a:t>
            </a:r>
            <a:r>
              <a:rPr lang="en-US" altLang="zh-CN" dirty="0" err="1"/>
              <a:t>int</a:t>
            </a:r>
            <a:r>
              <a:rPr lang="en-US" altLang="zh-CN" dirty="0"/>
              <a:t>], k: </a:t>
            </a:r>
            <a:r>
              <a:rPr lang="en-US" altLang="zh-CN" dirty="0" err="1"/>
              <a:t>int</a:t>
            </a:r>
            <a:r>
              <a:rPr lang="en-US" altLang="zh-CN" dirty="0"/>
              <a:t>) -&gt; None</a:t>
            </a:r>
            <a:r>
              <a:rPr lang="en-US" altLang="zh-CN" dirty="0" smtClean="0"/>
              <a:t>:</a:t>
            </a:r>
          </a:p>
          <a:p>
            <a:r>
              <a:rPr lang="en-US" altLang="zh-CN" dirty="0" smtClean="0"/>
              <a:t>        </a:t>
            </a:r>
            <a:r>
              <a:rPr lang="en-US" altLang="zh-CN" dirty="0"/>
              <a:t>"""        Do not return anything, modify </a:t>
            </a:r>
            <a:r>
              <a:rPr lang="en-US" altLang="zh-CN" dirty="0" err="1"/>
              <a:t>nums</a:t>
            </a:r>
            <a:r>
              <a:rPr lang="en-US" altLang="zh-CN" dirty="0"/>
              <a:t> in-place instead.        </a:t>
            </a:r>
            <a:r>
              <a:rPr lang="en-US" altLang="zh-CN" dirty="0" smtClean="0"/>
              <a:t>""“</a:t>
            </a:r>
          </a:p>
          <a:p>
            <a:r>
              <a:rPr lang="en-US" altLang="zh-CN" dirty="0" smtClean="0"/>
              <a:t>        </a:t>
            </a:r>
            <a:r>
              <a:rPr lang="en-US" altLang="zh-CN" dirty="0"/>
              <a:t>n=</a:t>
            </a:r>
            <a:r>
              <a:rPr lang="en-US" altLang="zh-CN" dirty="0" err="1"/>
              <a:t>len</a:t>
            </a:r>
            <a:r>
              <a:rPr lang="en-US" altLang="zh-CN" dirty="0"/>
              <a:t>(</a:t>
            </a:r>
            <a:r>
              <a:rPr lang="en-US" altLang="zh-CN" dirty="0" err="1"/>
              <a:t>nums</a:t>
            </a:r>
            <a:r>
              <a:rPr lang="en-US" altLang="zh-CN" dirty="0" smtClean="0"/>
              <a:t>)</a:t>
            </a:r>
          </a:p>
          <a:p>
            <a:r>
              <a:rPr lang="en-US" altLang="zh-CN" dirty="0" smtClean="0"/>
              <a:t>        k=</a:t>
            </a:r>
            <a:r>
              <a:rPr lang="en-US" altLang="zh-CN" dirty="0" err="1" smtClean="0"/>
              <a:t>k%n</a:t>
            </a:r>
            <a:endParaRPr lang="en-US" altLang="zh-CN" dirty="0" smtClean="0"/>
          </a:p>
          <a:p>
            <a:r>
              <a:rPr lang="en-US" altLang="zh-CN" dirty="0" smtClean="0"/>
              <a:t>        </a:t>
            </a:r>
            <a:r>
              <a:rPr lang="en-US" altLang="zh-CN" dirty="0" err="1"/>
              <a:t>def</a:t>
            </a:r>
            <a:r>
              <a:rPr lang="en-US" altLang="zh-CN" dirty="0"/>
              <a:t> swap(</a:t>
            </a:r>
            <a:r>
              <a:rPr lang="en-US" altLang="zh-CN" dirty="0" err="1"/>
              <a:t>l,r</a:t>
            </a:r>
            <a:r>
              <a:rPr lang="en-US" altLang="zh-CN" dirty="0"/>
              <a:t>): </a:t>
            </a:r>
            <a:endParaRPr lang="en-US" altLang="zh-CN" dirty="0" smtClean="0"/>
          </a:p>
          <a:p>
            <a:r>
              <a:rPr lang="en-US" altLang="zh-CN" dirty="0" smtClean="0"/>
              <a:t>           </a:t>
            </a:r>
            <a:r>
              <a:rPr lang="en-US" altLang="zh-CN" dirty="0"/>
              <a:t>while(l&lt;r</a:t>
            </a:r>
            <a:r>
              <a:rPr lang="en-US" altLang="zh-CN" dirty="0" smtClean="0"/>
              <a:t>):</a:t>
            </a:r>
          </a:p>
          <a:p>
            <a:r>
              <a:rPr lang="en-US" altLang="zh-CN" dirty="0" smtClean="0"/>
              <a:t>                </a:t>
            </a:r>
            <a:r>
              <a:rPr lang="en-US" altLang="zh-CN" dirty="0" err="1"/>
              <a:t>nums</a:t>
            </a:r>
            <a:r>
              <a:rPr lang="en-US" altLang="zh-CN" dirty="0"/>
              <a:t>[l],</a:t>
            </a:r>
            <a:r>
              <a:rPr lang="en-US" altLang="zh-CN" dirty="0" err="1"/>
              <a:t>nums</a:t>
            </a:r>
            <a:r>
              <a:rPr lang="en-US" altLang="zh-CN" dirty="0"/>
              <a:t>[r]=</a:t>
            </a:r>
            <a:r>
              <a:rPr lang="en-US" altLang="zh-CN" dirty="0" err="1"/>
              <a:t>nums</a:t>
            </a:r>
            <a:r>
              <a:rPr lang="en-US" altLang="zh-CN" dirty="0"/>
              <a:t>[r],</a:t>
            </a:r>
            <a:r>
              <a:rPr lang="en-US" altLang="zh-CN" dirty="0" err="1"/>
              <a:t>nums</a:t>
            </a:r>
            <a:r>
              <a:rPr lang="en-US" altLang="zh-CN" dirty="0"/>
              <a:t>[l</a:t>
            </a:r>
            <a:r>
              <a:rPr lang="en-US" altLang="zh-CN" dirty="0" smtClean="0"/>
              <a:t>]</a:t>
            </a:r>
          </a:p>
          <a:p>
            <a:r>
              <a:rPr lang="en-US" altLang="zh-CN" dirty="0" smtClean="0"/>
              <a:t>                l=l+1</a:t>
            </a:r>
          </a:p>
          <a:p>
            <a:r>
              <a:rPr lang="en-US" altLang="zh-CN" dirty="0" smtClean="0"/>
              <a:t>                r=r-1</a:t>
            </a:r>
          </a:p>
          <a:p>
            <a:r>
              <a:rPr lang="en-US" altLang="zh-CN" dirty="0" smtClean="0"/>
              <a:t>        </a:t>
            </a:r>
            <a:r>
              <a:rPr lang="en-US" altLang="zh-CN" dirty="0"/>
              <a:t>swap(0,n-k-1</a:t>
            </a:r>
            <a:r>
              <a:rPr lang="en-US" altLang="zh-CN" dirty="0" smtClean="0"/>
              <a:t>)</a:t>
            </a:r>
          </a:p>
          <a:p>
            <a:r>
              <a:rPr lang="en-US" altLang="zh-CN" dirty="0" smtClean="0"/>
              <a:t>        </a:t>
            </a:r>
            <a:r>
              <a:rPr lang="en-US" altLang="zh-CN" dirty="0"/>
              <a:t>swap(n-k,n-1</a:t>
            </a:r>
            <a:r>
              <a:rPr lang="en-US" altLang="zh-CN" dirty="0" smtClean="0"/>
              <a:t>)</a:t>
            </a:r>
          </a:p>
          <a:p>
            <a:r>
              <a:rPr lang="en-US" altLang="zh-CN" dirty="0" smtClean="0"/>
              <a:t>        </a:t>
            </a:r>
            <a:r>
              <a:rPr lang="en-US" altLang="zh-CN" dirty="0"/>
              <a:t>swap(0,n-1</a:t>
            </a:r>
            <a:r>
              <a:rPr lang="en-US" altLang="zh-CN" dirty="0" smtClean="0"/>
              <a:t>)</a:t>
            </a:r>
            <a:endParaRPr lang="zh-CN" altLang="en-US" dirty="0"/>
          </a:p>
        </p:txBody>
      </p:sp>
      <p:sp>
        <p:nvSpPr>
          <p:cNvPr id="3" name="TextBox 2"/>
          <p:cNvSpPr txBox="1"/>
          <p:nvPr/>
        </p:nvSpPr>
        <p:spPr>
          <a:xfrm>
            <a:off x="5796136" y="1844824"/>
            <a:ext cx="2909771" cy="923330"/>
          </a:xfrm>
          <a:prstGeom prst="rect">
            <a:avLst/>
          </a:prstGeom>
          <a:noFill/>
        </p:spPr>
        <p:txBody>
          <a:bodyPr wrap="none" rtlCol="0">
            <a:spAutoFit/>
          </a:bodyPr>
          <a:lstStyle/>
          <a:p>
            <a:r>
              <a:rPr lang="zh-CN" altLang="en-US" dirty="0">
                <a:solidFill>
                  <a:srgbClr val="FF0000"/>
                </a:solidFill>
              </a:rPr>
              <a:t>反转第一段，</a:t>
            </a:r>
            <a:r>
              <a:rPr lang="en-US" altLang="zh-CN" dirty="0">
                <a:solidFill>
                  <a:srgbClr val="FF0000"/>
                </a:solidFill>
              </a:rPr>
              <a:t>[4,3,2,1,5,6,7]</a:t>
            </a:r>
          </a:p>
          <a:p>
            <a:r>
              <a:rPr lang="zh-CN" altLang="en-US" dirty="0">
                <a:solidFill>
                  <a:srgbClr val="FF0000"/>
                </a:solidFill>
              </a:rPr>
              <a:t>反转第二段，</a:t>
            </a:r>
            <a:r>
              <a:rPr lang="en-US" altLang="zh-CN" dirty="0">
                <a:solidFill>
                  <a:srgbClr val="FF0000"/>
                </a:solidFill>
              </a:rPr>
              <a:t>[4,3,2,1,7,6,5]</a:t>
            </a:r>
          </a:p>
          <a:p>
            <a:r>
              <a:rPr lang="zh-CN" altLang="en-US" dirty="0">
                <a:solidFill>
                  <a:srgbClr val="FF0000"/>
                </a:solidFill>
              </a:rPr>
              <a:t>反转整体</a:t>
            </a:r>
            <a:r>
              <a:rPr lang="zh-CN" altLang="en-US" dirty="0" smtClean="0">
                <a:solidFill>
                  <a:srgbClr val="FF0000"/>
                </a:solidFill>
              </a:rPr>
              <a:t>，     </a:t>
            </a:r>
            <a:r>
              <a:rPr lang="en-US" altLang="zh-CN" dirty="0" smtClean="0">
                <a:solidFill>
                  <a:srgbClr val="FF0000"/>
                </a:solidFill>
              </a:rPr>
              <a:t>[5,6,7,1,2,3,4]</a:t>
            </a:r>
            <a:endParaRPr lang="en-US" altLang="zh-CN" dirty="0">
              <a:solidFill>
                <a:srgbClr val="FF0000"/>
              </a:solidFill>
            </a:endParaRPr>
          </a:p>
        </p:txBody>
      </p:sp>
    </p:spTree>
    <p:extLst>
      <p:ext uri="{BB962C8B-B14F-4D97-AF65-F5344CB8AC3E}">
        <p14:creationId xmlns:p14="http://schemas.microsoft.com/office/powerpoint/2010/main" val="2437026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3435556" cy="523220"/>
          </a:xfrm>
          <a:prstGeom prst="rect">
            <a:avLst/>
          </a:prstGeom>
          <a:noFill/>
        </p:spPr>
        <p:txBody>
          <a:bodyPr wrap="none" rtlCol="0">
            <a:spAutoFit/>
          </a:bodyPr>
          <a:lstStyle/>
          <a:p>
            <a:r>
              <a:rPr lang="en-US" altLang="zh-CN" sz="2800" b="1" dirty="0" smtClean="0"/>
              <a:t>88</a:t>
            </a:r>
            <a:r>
              <a:rPr lang="zh-CN" altLang="en-US" sz="2800" b="1" dirty="0" smtClean="0"/>
              <a:t>合并两个有序数组</a:t>
            </a:r>
            <a:endParaRPr lang="zh-CN" altLang="en-US" sz="2800" b="1" dirty="0"/>
          </a:p>
        </p:txBody>
      </p:sp>
      <p:sp>
        <p:nvSpPr>
          <p:cNvPr id="3" name="矩形 2"/>
          <p:cNvSpPr/>
          <p:nvPr/>
        </p:nvSpPr>
        <p:spPr>
          <a:xfrm>
            <a:off x="251520" y="1772816"/>
            <a:ext cx="4572000" cy="2862322"/>
          </a:xfrm>
          <a:prstGeom prst="rect">
            <a:avLst/>
          </a:prstGeom>
        </p:spPr>
        <p:txBody>
          <a:bodyPr>
            <a:spAutoFit/>
          </a:bodyPr>
          <a:lstStyle/>
          <a:p>
            <a:r>
              <a:rPr lang="en-US" altLang="zh-CN" dirty="0"/>
              <a:t>class Solution:</a:t>
            </a:r>
          </a:p>
          <a:p>
            <a:r>
              <a:rPr lang="en-US" altLang="zh-CN" dirty="0"/>
              <a:t>    </a:t>
            </a:r>
            <a:r>
              <a:rPr lang="en-US" altLang="zh-CN" dirty="0" err="1"/>
              <a:t>def</a:t>
            </a:r>
            <a:r>
              <a:rPr lang="en-US" altLang="zh-CN" dirty="0"/>
              <a:t> merge(self, nums1: List[</a:t>
            </a:r>
            <a:r>
              <a:rPr lang="en-US" altLang="zh-CN" dirty="0" err="1"/>
              <a:t>int</a:t>
            </a:r>
            <a:r>
              <a:rPr lang="en-US" altLang="zh-CN" dirty="0"/>
              <a:t>], m: </a:t>
            </a:r>
            <a:r>
              <a:rPr lang="en-US" altLang="zh-CN" dirty="0" err="1"/>
              <a:t>int</a:t>
            </a:r>
            <a:r>
              <a:rPr lang="en-US" altLang="zh-CN" dirty="0"/>
              <a:t>, nums2: List[</a:t>
            </a:r>
            <a:r>
              <a:rPr lang="en-US" altLang="zh-CN" dirty="0" err="1"/>
              <a:t>int</a:t>
            </a:r>
            <a:r>
              <a:rPr lang="en-US" altLang="zh-CN" dirty="0"/>
              <a:t>], n: </a:t>
            </a:r>
            <a:r>
              <a:rPr lang="en-US" altLang="zh-CN" dirty="0" err="1"/>
              <a:t>int</a:t>
            </a:r>
            <a:r>
              <a:rPr lang="en-US" altLang="zh-CN" dirty="0"/>
              <a:t>) -&gt; None:</a:t>
            </a:r>
          </a:p>
          <a:p>
            <a:r>
              <a:rPr lang="en-US" altLang="zh-CN" dirty="0"/>
              <a:t>        """</a:t>
            </a:r>
          </a:p>
          <a:p>
            <a:r>
              <a:rPr lang="en-US" altLang="zh-CN" dirty="0"/>
              <a:t>        Do not return anything, modify nums1 in-place instead.</a:t>
            </a:r>
          </a:p>
          <a:p>
            <a:r>
              <a:rPr lang="en-US" altLang="zh-CN" dirty="0"/>
              <a:t>        """</a:t>
            </a:r>
          </a:p>
          <a:p>
            <a:r>
              <a:rPr lang="en-US" altLang="zh-CN" dirty="0"/>
              <a:t>        for </a:t>
            </a:r>
            <a:r>
              <a:rPr lang="en-US" altLang="zh-CN" dirty="0" err="1"/>
              <a:t>i</a:t>
            </a:r>
            <a:r>
              <a:rPr lang="en-US" altLang="zh-CN" dirty="0"/>
              <a:t> in range(n):</a:t>
            </a:r>
          </a:p>
          <a:p>
            <a:r>
              <a:rPr lang="en-US" altLang="zh-CN" dirty="0"/>
              <a:t>            nums1[</a:t>
            </a:r>
            <a:r>
              <a:rPr lang="en-US" altLang="zh-CN" dirty="0" err="1"/>
              <a:t>m+i</a:t>
            </a:r>
            <a:r>
              <a:rPr lang="en-US" altLang="zh-CN" dirty="0"/>
              <a:t>]=nums2[0+i]</a:t>
            </a:r>
          </a:p>
          <a:p>
            <a:r>
              <a:rPr lang="en-US" altLang="zh-CN" dirty="0"/>
              <a:t>        nums1.sort()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921" y="764704"/>
            <a:ext cx="5961578" cy="527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1316663"/>
            <a:ext cx="3240360" cy="160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39952" y="3933056"/>
            <a:ext cx="3655873" cy="369332"/>
          </a:xfrm>
          <a:prstGeom prst="rect">
            <a:avLst/>
          </a:prstGeom>
          <a:noFill/>
        </p:spPr>
        <p:txBody>
          <a:bodyPr wrap="none" rtlCol="0">
            <a:spAutoFit/>
          </a:bodyPr>
          <a:lstStyle/>
          <a:p>
            <a:r>
              <a:rPr lang="en-US" altLang="zh-CN" dirty="0" smtClean="0">
                <a:solidFill>
                  <a:srgbClr val="FF0000"/>
                </a:solidFill>
              </a:rPr>
              <a:t>nums1[:]=sorted(nums1[:m]+nums2)</a:t>
            </a:r>
            <a:endParaRPr lang="zh-CN" altLang="en-US" dirty="0">
              <a:solidFill>
                <a:srgbClr val="FF0000"/>
              </a:solidFill>
            </a:endParaRPr>
          </a:p>
        </p:txBody>
      </p:sp>
      <p:sp>
        <p:nvSpPr>
          <p:cNvPr id="5" name="TextBox 4"/>
          <p:cNvSpPr txBox="1"/>
          <p:nvPr/>
        </p:nvSpPr>
        <p:spPr>
          <a:xfrm>
            <a:off x="3567677" y="4450472"/>
            <a:ext cx="3510898" cy="369332"/>
          </a:xfrm>
          <a:prstGeom prst="rect">
            <a:avLst/>
          </a:prstGeom>
          <a:noFill/>
        </p:spPr>
        <p:txBody>
          <a:bodyPr wrap="none" rtlCol="0">
            <a:spAutoFit/>
          </a:bodyPr>
          <a:lstStyle/>
          <a:p>
            <a:r>
              <a:rPr lang="zh-CN" altLang="en-US" dirty="0">
                <a:solidFill>
                  <a:srgbClr val="FF0000"/>
                </a:solidFill>
              </a:rPr>
              <a:t>时间复杂度 </a:t>
            </a:r>
            <a:r>
              <a:rPr lang="en-US" altLang="zh-CN" dirty="0">
                <a:solidFill>
                  <a:srgbClr val="FF0000"/>
                </a:solidFill>
              </a:rPr>
              <a:t>: O((n + </a:t>
            </a:r>
            <a:r>
              <a:rPr lang="en-US" altLang="zh-CN" dirty="0" smtClean="0">
                <a:solidFill>
                  <a:srgbClr val="FF0000"/>
                </a:solidFill>
              </a:rPr>
              <a:t>m)log(n </a:t>
            </a:r>
            <a:r>
              <a:rPr lang="en-US" altLang="zh-CN" dirty="0">
                <a:solidFill>
                  <a:srgbClr val="FF0000"/>
                </a:solidFill>
              </a:rPr>
              <a:t>+ m</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728198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5051126" cy="5078313"/>
          </a:xfrm>
          <a:prstGeom prst="rect">
            <a:avLst/>
          </a:prstGeom>
          <a:noFill/>
        </p:spPr>
        <p:txBody>
          <a:bodyPr wrap="none" rtlCol="0">
            <a:spAutoFit/>
          </a:bodyPr>
          <a:lstStyle/>
          <a:p>
            <a:r>
              <a:rPr lang="en-US" altLang="zh-CN" dirty="0"/>
              <a:t>class Solution(object</a:t>
            </a:r>
            <a:r>
              <a:rPr lang="en-US" altLang="zh-CN" dirty="0" smtClean="0"/>
              <a:t>):</a:t>
            </a:r>
          </a:p>
          <a:p>
            <a:r>
              <a:rPr lang="en-US" altLang="zh-CN" dirty="0" smtClean="0"/>
              <a:t>    </a:t>
            </a:r>
            <a:r>
              <a:rPr lang="en-US" altLang="zh-CN" dirty="0" err="1"/>
              <a:t>def</a:t>
            </a:r>
            <a:r>
              <a:rPr lang="en-US" altLang="zh-CN" dirty="0"/>
              <a:t> merge(self, nums1, m, nums2, n</a:t>
            </a:r>
            <a:r>
              <a:rPr lang="en-US" altLang="zh-CN" dirty="0" smtClean="0"/>
              <a:t>):</a:t>
            </a:r>
          </a:p>
          <a:p>
            <a:r>
              <a:rPr lang="en-US" altLang="zh-CN" dirty="0"/>
              <a:t> </a:t>
            </a:r>
            <a:r>
              <a:rPr lang="en-US" altLang="zh-CN" dirty="0" smtClean="0"/>
              <a:t>   </a:t>
            </a:r>
            <a:r>
              <a:rPr lang="en-US" altLang="zh-CN" dirty="0" smtClean="0">
                <a:solidFill>
                  <a:srgbClr val="00B050"/>
                </a:solidFill>
              </a:rPr>
              <a:t># </a:t>
            </a:r>
            <a:r>
              <a:rPr lang="en-US" altLang="zh-CN" dirty="0">
                <a:solidFill>
                  <a:srgbClr val="00B050"/>
                </a:solidFill>
              </a:rPr>
              <a:t>two get pointers for nums1 and </a:t>
            </a:r>
            <a:r>
              <a:rPr lang="en-US" altLang="zh-CN" dirty="0" smtClean="0">
                <a:solidFill>
                  <a:srgbClr val="00B050"/>
                </a:solidFill>
              </a:rPr>
              <a:t>nums2</a:t>
            </a:r>
          </a:p>
          <a:p>
            <a:r>
              <a:rPr lang="en-US" altLang="zh-CN" dirty="0" smtClean="0"/>
              <a:t>        </a:t>
            </a:r>
            <a:r>
              <a:rPr lang="en-US" altLang="zh-CN" dirty="0"/>
              <a:t>p1 = m </a:t>
            </a:r>
            <a:r>
              <a:rPr lang="en-US" altLang="zh-CN" dirty="0" smtClean="0"/>
              <a:t>– 1</a:t>
            </a:r>
          </a:p>
          <a:p>
            <a:r>
              <a:rPr lang="en-US" altLang="zh-CN" dirty="0" smtClean="0"/>
              <a:t>        </a:t>
            </a:r>
            <a:r>
              <a:rPr lang="en-US" altLang="zh-CN" dirty="0"/>
              <a:t>p2 = n </a:t>
            </a:r>
            <a:r>
              <a:rPr lang="en-US" altLang="zh-CN" dirty="0" smtClean="0"/>
              <a:t>– 1</a:t>
            </a:r>
          </a:p>
          <a:p>
            <a:r>
              <a:rPr lang="en-US" altLang="zh-CN" dirty="0" smtClean="0">
                <a:solidFill>
                  <a:srgbClr val="00B050"/>
                </a:solidFill>
              </a:rPr>
              <a:t>        </a:t>
            </a:r>
            <a:r>
              <a:rPr lang="en-US" altLang="zh-CN" dirty="0">
                <a:solidFill>
                  <a:srgbClr val="00B050"/>
                </a:solidFill>
              </a:rPr>
              <a:t># set pointer for </a:t>
            </a:r>
            <a:r>
              <a:rPr lang="en-US" altLang="zh-CN" dirty="0" smtClean="0">
                <a:solidFill>
                  <a:srgbClr val="00B050"/>
                </a:solidFill>
              </a:rPr>
              <a:t>nums1</a:t>
            </a:r>
          </a:p>
          <a:p>
            <a:r>
              <a:rPr lang="en-US" altLang="zh-CN" dirty="0" smtClean="0"/>
              <a:t>        </a:t>
            </a:r>
            <a:r>
              <a:rPr lang="en-US" altLang="zh-CN" dirty="0"/>
              <a:t>p = m + n </a:t>
            </a:r>
            <a:r>
              <a:rPr lang="en-US" altLang="zh-CN" dirty="0" smtClean="0"/>
              <a:t>– 1</a:t>
            </a:r>
          </a:p>
          <a:p>
            <a:r>
              <a:rPr lang="en-US" altLang="zh-CN" dirty="0" smtClean="0"/>
              <a:t>                </a:t>
            </a:r>
            <a:r>
              <a:rPr lang="en-US" altLang="zh-CN" dirty="0">
                <a:solidFill>
                  <a:srgbClr val="00B050"/>
                </a:solidFill>
              </a:rPr>
              <a:t># while there are still elements to </a:t>
            </a:r>
            <a:r>
              <a:rPr lang="en-US" altLang="zh-CN" dirty="0" smtClean="0">
                <a:solidFill>
                  <a:srgbClr val="00B050"/>
                </a:solidFill>
              </a:rPr>
              <a:t>compare</a:t>
            </a:r>
          </a:p>
          <a:p>
            <a:r>
              <a:rPr lang="en-US" altLang="zh-CN" dirty="0" smtClean="0"/>
              <a:t>        </a:t>
            </a:r>
            <a:r>
              <a:rPr lang="en-US" altLang="zh-CN" dirty="0"/>
              <a:t>while p1 &gt;= 0 and p2 &gt;= 0</a:t>
            </a:r>
            <a:r>
              <a:rPr lang="en-US" altLang="zh-CN" dirty="0" smtClean="0"/>
              <a:t>:</a:t>
            </a:r>
          </a:p>
          <a:p>
            <a:r>
              <a:rPr lang="en-US" altLang="zh-CN" dirty="0" smtClean="0"/>
              <a:t>            </a:t>
            </a:r>
            <a:r>
              <a:rPr lang="en-US" altLang="zh-CN" dirty="0"/>
              <a:t>if nums1[p1] &lt; nums2[p2</a:t>
            </a:r>
            <a:r>
              <a:rPr lang="en-US" altLang="zh-CN" dirty="0" smtClean="0"/>
              <a:t>]:</a:t>
            </a:r>
          </a:p>
          <a:p>
            <a:r>
              <a:rPr lang="en-US" altLang="zh-CN" dirty="0" smtClean="0"/>
              <a:t>                </a:t>
            </a:r>
            <a:r>
              <a:rPr lang="en-US" altLang="zh-CN" dirty="0"/>
              <a:t>nums1[p] = nums2[p2</a:t>
            </a:r>
            <a:r>
              <a:rPr lang="en-US" altLang="zh-CN" dirty="0" smtClean="0"/>
              <a:t>]</a:t>
            </a:r>
          </a:p>
          <a:p>
            <a:r>
              <a:rPr lang="en-US" altLang="zh-CN" dirty="0" smtClean="0"/>
              <a:t>                </a:t>
            </a:r>
            <a:r>
              <a:rPr lang="en-US" altLang="zh-CN" dirty="0"/>
              <a:t>p2 -= </a:t>
            </a:r>
            <a:r>
              <a:rPr lang="en-US" altLang="zh-CN" dirty="0" smtClean="0"/>
              <a:t>1</a:t>
            </a:r>
          </a:p>
          <a:p>
            <a:r>
              <a:rPr lang="en-US" altLang="zh-CN" dirty="0" smtClean="0"/>
              <a:t>            </a:t>
            </a:r>
            <a:r>
              <a:rPr lang="en-US" altLang="zh-CN" dirty="0"/>
              <a:t>else</a:t>
            </a:r>
            <a:r>
              <a:rPr lang="en-US" altLang="zh-CN" dirty="0" smtClean="0"/>
              <a:t>:</a:t>
            </a:r>
          </a:p>
          <a:p>
            <a:r>
              <a:rPr lang="en-US" altLang="zh-CN" dirty="0" smtClean="0"/>
              <a:t>                </a:t>
            </a:r>
            <a:r>
              <a:rPr lang="en-US" altLang="zh-CN" dirty="0"/>
              <a:t>nums1[p] =  nums1[p1</a:t>
            </a:r>
            <a:r>
              <a:rPr lang="en-US" altLang="zh-CN" dirty="0" smtClean="0"/>
              <a:t>]</a:t>
            </a:r>
          </a:p>
          <a:p>
            <a:r>
              <a:rPr lang="en-US" altLang="zh-CN" dirty="0" smtClean="0"/>
              <a:t>                </a:t>
            </a:r>
            <a:r>
              <a:rPr lang="en-US" altLang="zh-CN" dirty="0"/>
              <a:t>p1 -= </a:t>
            </a:r>
            <a:r>
              <a:rPr lang="en-US" altLang="zh-CN" dirty="0" smtClean="0"/>
              <a:t>1</a:t>
            </a:r>
          </a:p>
          <a:p>
            <a:r>
              <a:rPr lang="en-US" altLang="zh-CN" dirty="0" smtClean="0"/>
              <a:t>            </a:t>
            </a:r>
            <a:r>
              <a:rPr lang="en-US" altLang="zh-CN" dirty="0"/>
              <a:t>p -= </a:t>
            </a:r>
            <a:r>
              <a:rPr lang="en-US" altLang="zh-CN" dirty="0" smtClean="0"/>
              <a:t>1</a:t>
            </a:r>
          </a:p>
          <a:p>
            <a:r>
              <a:rPr lang="en-US" altLang="zh-CN" dirty="0" smtClean="0">
                <a:solidFill>
                  <a:srgbClr val="00B050"/>
                </a:solidFill>
              </a:rPr>
              <a:t>                </a:t>
            </a:r>
            <a:r>
              <a:rPr lang="en-US" altLang="zh-CN" dirty="0">
                <a:solidFill>
                  <a:srgbClr val="00B050"/>
                </a:solidFill>
              </a:rPr>
              <a:t># add missing elements from </a:t>
            </a:r>
            <a:r>
              <a:rPr lang="en-US" altLang="zh-CN" dirty="0" smtClean="0">
                <a:solidFill>
                  <a:srgbClr val="00B050"/>
                </a:solidFill>
              </a:rPr>
              <a:t>nums2</a:t>
            </a:r>
          </a:p>
          <a:p>
            <a:r>
              <a:rPr lang="en-US" altLang="zh-CN" dirty="0" smtClean="0"/>
              <a:t>        </a:t>
            </a:r>
            <a:r>
              <a:rPr lang="en-US" altLang="zh-CN" dirty="0"/>
              <a:t>nums1[:p2 + 1] = nums2[:p2 + 1</a:t>
            </a:r>
            <a:r>
              <a:rPr lang="en-US" altLang="zh-CN" dirty="0" smtClean="0"/>
              <a:t>]</a:t>
            </a:r>
            <a:endParaRPr lang="zh-CN" altLang="en-US" dirty="0"/>
          </a:p>
        </p:txBody>
      </p:sp>
      <p:sp>
        <p:nvSpPr>
          <p:cNvPr id="3" name="TextBox 2"/>
          <p:cNvSpPr txBox="1"/>
          <p:nvPr/>
        </p:nvSpPr>
        <p:spPr>
          <a:xfrm>
            <a:off x="5724128" y="980728"/>
            <a:ext cx="2954655" cy="369332"/>
          </a:xfrm>
          <a:prstGeom prst="rect">
            <a:avLst/>
          </a:prstGeom>
          <a:noFill/>
        </p:spPr>
        <p:txBody>
          <a:bodyPr wrap="none" rtlCol="0">
            <a:spAutoFit/>
          </a:bodyPr>
          <a:lstStyle/>
          <a:p>
            <a:r>
              <a:rPr lang="zh-CN" altLang="en-US" dirty="0">
                <a:solidFill>
                  <a:srgbClr val="FF0000"/>
                </a:solidFill>
              </a:rPr>
              <a:t>双</a:t>
            </a:r>
            <a:r>
              <a:rPr lang="zh-CN" altLang="en-US" dirty="0" smtClean="0">
                <a:solidFill>
                  <a:srgbClr val="FF0000"/>
                </a:solidFill>
              </a:rPr>
              <a:t>指针，从后向前比较大小</a:t>
            </a:r>
            <a:endParaRPr lang="zh-CN" altLang="en-US" dirty="0">
              <a:solidFill>
                <a:srgbClr val="FF0000"/>
              </a:solidFill>
            </a:endParaRPr>
          </a:p>
        </p:txBody>
      </p:sp>
    </p:spTree>
    <p:extLst>
      <p:ext uri="{BB962C8B-B14F-4D97-AF65-F5344CB8AC3E}">
        <p14:creationId xmlns:p14="http://schemas.microsoft.com/office/powerpoint/2010/main" val="2437026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2353529" cy="523220"/>
          </a:xfrm>
          <a:prstGeom prst="rect">
            <a:avLst/>
          </a:prstGeom>
          <a:noFill/>
        </p:spPr>
        <p:txBody>
          <a:bodyPr wrap="none" rtlCol="0">
            <a:spAutoFit/>
          </a:bodyPr>
          <a:lstStyle/>
          <a:p>
            <a:r>
              <a:rPr lang="en-US" altLang="zh-CN" sz="2800" b="1" dirty="0" smtClean="0"/>
              <a:t>20</a:t>
            </a:r>
            <a:r>
              <a:rPr lang="zh-CN" altLang="en-US" sz="2800" b="1" dirty="0" smtClean="0"/>
              <a:t>有效的括号</a:t>
            </a:r>
            <a:endParaRPr lang="zh-CN" altLang="en-US" sz="2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2657"/>
            <a:ext cx="5739282" cy="1740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8862" y="1774191"/>
            <a:ext cx="1847634" cy="723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9552" y="2996952"/>
            <a:ext cx="3692036" cy="2862322"/>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isValid</a:t>
            </a:r>
            <a:r>
              <a:rPr lang="en-US" altLang="zh-CN" dirty="0"/>
              <a:t>(self, s: </a:t>
            </a:r>
            <a:r>
              <a:rPr lang="en-US" altLang="zh-CN" dirty="0" err="1"/>
              <a:t>str</a:t>
            </a:r>
            <a:r>
              <a:rPr lang="en-US" altLang="zh-CN" dirty="0"/>
              <a:t>) -&gt; bool:</a:t>
            </a:r>
          </a:p>
          <a:p>
            <a:r>
              <a:rPr lang="en-US" altLang="zh-CN" dirty="0"/>
              <a:t>        stack=["?"]</a:t>
            </a:r>
          </a:p>
          <a:p>
            <a:r>
              <a:rPr lang="en-US" altLang="zh-CN" dirty="0"/>
              <a:t>        </a:t>
            </a:r>
            <a:r>
              <a:rPr lang="en-US" altLang="zh-CN" dirty="0" err="1"/>
              <a:t>dic</a:t>
            </a:r>
            <a:r>
              <a:rPr lang="en-US" altLang="zh-CN" dirty="0"/>
              <a:t>={"(":")","{":"}","[":"]","?":"?"}</a:t>
            </a:r>
          </a:p>
          <a:p>
            <a:r>
              <a:rPr lang="en-US" altLang="zh-CN" dirty="0"/>
              <a:t>        for </a:t>
            </a:r>
            <a:r>
              <a:rPr lang="en-US" altLang="zh-CN" dirty="0" err="1"/>
              <a:t>i</a:t>
            </a:r>
            <a:r>
              <a:rPr lang="en-US" altLang="zh-CN" dirty="0"/>
              <a:t> in s:</a:t>
            </a:r>
          </a:p>
          <a:p>
            <a:r>
              <a:rPr lang="en-US" altLang="zh-CN" dirty="0"/>
              <a:t>            if </a:t>
            </a:r>
            <a:r>
              <a:rPr lang="en-US" altLang="zh-CN" dirty="0" err="1"/>
              <a:t>i</a:t>
            </a:r>
            <a:r>
              <a:rPr lang="en-US" altLang="zh-CN" dirty="0"/>
              <a:t> in </a:t>
            </a:r>
            <a:r>
              <a:rPr lang="en-US" altLang="zh-CN" dirty="0" err="1"/>
              <a:t>dic</a:t>
            </a:r>
            <a:r>
              <a:rPr lang="en-US" altLang="zh-CN" dirty="0"/>
              <a:t>:</a:t>
            </a:r>
          </a:p>
          <a:p>
            <a:r>
              <a:rPr lang="en-US" altLang="zh-CN" dirty="0"/>
              <a:t>                </a:t>
            </a:r>
            <a:r>
              <a:rPr lang="en-US" altLang="zh-CN" dirty="0" err="1"/>
              <a:t>stack.append</a:t>
            </a:r>
            <a:r>
              <a:rPr lang="en-US" altLang="zh-CN" dirty="0"/>
              <a:t>(</a:t>
            </a:r>
            <a:r>
              <a:rPr lang="en-US" altLang="zh-CN" dirty="0" err="1"/>
              <a:t>i</a:t>
            </a:r>
            <a:r>
              <a:rPr lang="en-US" altLang="zh-CN" dirty="0"/>
              <a:t>)</a:t>
            </a:r>
          </a:p>
          <a:p>
            <a:r>
              <a:rPr lang="en-US" altLang="zh-CN" dirty="0"/>
              <a:t>            </a:t>
            </a:r>
            <a:r>
              <a:rPr lang="en-US" altLang="zh-CN" dirty="0" err="1"/>
              <a:t>elif</a:t>
            </a:r>
            <a:r>
              <a:rPr lang="en-US" altLang="zh-CN" dirty="0"/>
              <a:t> </a:t>
            </a:r>
            <a:r>
              <a:rPr lang="en-US" altLang="zh-CN" dirty="0" err="1"/>
              <a:t>dic</a:t>
            </a:r>
            <a:r>
              <a:rPr lang="en-US" altLang="zh-CN" dirty="0"/>
              <a:t>[</a:t>
            </a:r>
            <a:r>
              <a:rPr lang="en-US" altLang="zh-CN" dirty="0" err="1"/>
              <a:t>stack.pop</a:t>
            </a:r>
            <a:r>
              <a:rPr lang="en-US" altLang="zh-CN" dirty="0"/>
              <a:t>()]!=</a:t>
            </a:r>
            <a:r>
              <a:rPr lang="en-US" altLang="zh-CN" dirty="0" err="1"/>
              <a:t>i</a:t>
            </a:r>
            <a:r>
              <a:rPr lang="en-US" altLang="zh-CN" dirty="0"/>
              <a:t>:</a:t>
            </a:r>
          </a:p>
          <a:p>
            <a:r>
              <a:rPr lang="en-US" altLang="zh-CN" dirty="0"/>
              <a:t>                return False</a:t>
            </a:r>
          </a:p>
          <a:p>
            <a:r>
              <a:rPr lang="en-US" altLang="zh-CN" dirty="0"/>
              <a:t>        return </a:t>
            </a:r>
            <a:r>
              <a:rPr lang="en-US" altLang="zh-CN" dirty="0" err="1"/>
              <a:t>len</a:t>
            </a:r>
            <a:r>
              <a:rPr lang="en-US" altLang="zh-CN" dirty="0"/>
              <a:t>(stack)==</a:t>
            </a:r>
            <a:r>
              <a:rPr lang="en-US" altLang="zh-CN" dirty="0" smtClean="0"/>
              <a:t>1</a:t>
            </a:r>
            <a:endParaRPr lang="en-US" altLang="zh-CN" dirty="0"/>
          </a:p>
        </p:txBody>
      </p:sp>
      <p:sp>
        <p:nvSpPr>
          <p:cNvPr id="4" name="TextBox 3"/>
          <p:cNvSpPr txBox="1"/>
          <p:nvPr/>
        </p:nvSpPr>
        <p:spPr>
          <a:xfrm>
            <a:off x="5148064" y="2780928"/>
            <a:ext cx="992579" cy="369332"/>
          </a:xfrm>
          <a:prstGeom prst="rect">
            <a:avLst/>
          </a:prstGeom>
          <a:noFill/>
        </p:spPr>
        <p:txBody>
          <a:bodyPr wrap="none" rtlCol="0">
            <a:spAutoFit/>
          </a:bodyPr>
          <a:lstStyle/>
          <a:p>
            <a:r>
              <a:rPr lang="zh-CN" altLang="en-US" b="1" dirty="0" smtClean="0"/>
              <a:t>字典</a:t>
            </a:r>
            <a:r>
              <a:rPr lang="en-US" altLang="zh-CN" b="1" dirty="0" smtClean="0"/>
              <a:t>+</a:t>
            </a:r>
            <a:r>
              <a:rPr lang="zh-CN" altLang="en-US" b="1" dirty="0" smtClean="0"/>
              <a:t>栈</a:t>
            </a:r>
            <a:endParaRPr lang="zh-CN" altLang="en-US" b="1"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526" y="4607657"/>
            <a:ext cx="3452986" cy="2250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7026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550125"/>
            <a:ext cx="3142655" cy="3693319"/>
          </a:xfrm>
          <a:prstGeom prst="rect">
            <a:avLst/>
          </a:prstGeom>
          <a:noFill/>
        </p:spPr>
        <p:txBody>
          <a:bodyPr wrap="none" rtlCol="0">
            <a:spAutoFit/>
          </a:bodyPr>
          <a:lstStyle/>
          <a:p>
            <a:r>
              <a:rPr lang="en-US" altLang="zh-CN" dirty="0"/>
              <a:t>class Solution</a:t>
            </a:r>
            <a:r>
              <a:rPr lang="en-US" altLang="zh-CN" dirty="0" smtClean="0"/>
              <a:t>:</a:t>
            </a:r>
          </a:p>
          <a:p>
            <a:r>
              <a:rPr lang="en-US" altLang="zh-CN" dirty="0" smtClean="0"/>
              <a:t>    </a:t>
            </a:r>
            <a:r>
              <a:rPr lang="en-US" altLang="zh-CN" dirty="0" err="1"/>
              <a:t>def</a:t>
            </a:r>
            <a:r>
              <a:rPr lang="en-US" altLang="zh-CN" dirty="0"/>
              <a:t> </a:t>
            </a:r>
            <a:r>
              <a:rPr lang="en-US" altLang="zh-CN" dirty="0" err="1"/>
              <a:t>isValid</a:t>
            </a:r>
            <a:r>
              <a:rPr lang="en-US" altLang="zh-CN" dirty="0"/>
              <a:t>(self, s: </a:t>
            </a:r>
            <a:r>
              <a:rPr lang="en-US" altLang="zh-CN" dirty="0" err="1"/>
              <a:t>str</a:t>
            </a:r>
            <a:r>
              <a:rPr lang="en-US" altLang="zh-CN" dirty="0"/>
              <a:t>) -&gt; bool</a:t>
            </a:r>
            <a:r>
              <a:rPr lang="en-US" altLang="zh-CN" dirty="0" smtClean="0"/>
              <a:t>:</a:t>
            </a:r>
          </a:p>
          <a:p>
            <a:r>
              <a:rPr lang="en-US" altLang="zh-CN" dirty="0" smtClean="0"/>
              <a:t>        </a:t>
            </a:r>
            <a:r>
              <a:rPr lang="en-US" altLang="zh-CN" dirty="0" err="1"/>
              <a:t>dic</a:t>
            </a:r>
            <a:r>
              <a:rPr lang="en-US" altLang="zh-CN" dirty="0"/>
              <a:t> = </a:t>
            </a:r>
            <a:r>
              <a:rPr lang="en-US" altLang="zh-CN" dirty="0" smtClean="0"/>
              <a:t>{')':'(',']':'[','}':'{'}</a:t>
            </a:r>
          </a:p>
          <a:p>
            <a:r>
              <a:rPr lang="en-US" altLang="zh-CN" dirty="0" smtClean="0"/>
              <a:t>        </a:t>
            </a:r>
            <a:r>
              <a:rPr lang="en-US" altLang="zh-CN" dirty="0"/>
              <a:t>stack = </a:t>
            </a:r>
            <a:r>
              <a:rPr lang="en-US" altLang="zh-CN" dirty="0" smtClean="0"/>
              <a:t>[]</a:t>
            </a:r>
          </a:p>
          <a:p>
            <a:r>
              <a:rPr lang="en-US" altLang="zh-CN" dirty="0" smtClean="0"/>
              <a:t>        </a:t>
            </a:r>
            <a:r>
              <a:rPr lang="en-US" altLang="zh-CN" dirty="0"/>
              <a:t>for </a:t>
            </a:r>
            <a:r>
              <a:rPr lang="en-US" altLang="zh-CN" dirty="0" err="1"/>
              <a:t>i</a:t>
            </a:r>
            <a:r>
              <a:rPr lang="en-US" altLang="zh-CN" dirty="0"/>
              <a:t> in s</a:t>
            </a:r>
            <a:r>
              <a:rPr lang="en-US" altLang="zh-CN" dirty="0" smtClean="0"/>
              <a:t>:</a:t>
            </a:r>
          </a:p>
          <a:p>
            <a:r>
              <a:rPr lang="en-US" altLang="zh-CN" dirty="0" smtClean="0"/>
              <a:t>            </a:t>
            </a:r>
            <a:r>
              <a:rPr lang="en-US" altLang="zh-CN" dirty="0"/>
              <a:t>if stack and </a:t>
            </a:r>
            <a:r>
              <a:rPr lang="en-US" altLang="zh-CN" dirty="0" err="1"/>
              <a:t>i</a:t>
            </a:r>
            <a:r>
              <a:rPr lang="en-US" altLang="zh-CN" dirty="0"/>
              <a:t> in </a:t>
            </a:r>
            <a:r>
              <a:rPr lang="en-US" altLang="zh-CN" dirty="0" err="1"/>
              <a:t>dic</a:t>
            </a:r>
            <a:r>
              <a:rPr lang="en-US" altLang="zh-CN" dirty="0" smtClean="0"/>
              <a:t>:</a:t>
            </a:r>
          </a:p>
          <a:p>
            <a:r>
              <a:rPr lang="en-US" altLang="zh-CN" dirty="0" smtClean="0"/>
              <a:t>                </a:t>
            </a:r>
            <a:r>
              <a:rPr lang="en-US" altLang="zh-CN" dirty="0"/>
              <a:t>if stack[-1] == </a:t>
            </a:r>
            <a:r>
              <a:rPr lang="en-US" altLang="zh-CN" dirty="0" err="1"/>
              <a:t>dic</a:t>
            </a:r>
            <a:r>
              <a:rPr lang="en-US" altLang="zh-CN" dirty="0"/>
              <a:t>[</a:t>
            </a:r>
            <a:r>
              <a:rPr lang="en-US" altLang="zh-CN" dirty="0" err="1"/>
              <a:t>i</a:t>
            </a:r>
            <a:r>
              <a:rPr lang="en-US" altLang="zh-CN" dirty="0"/>
              <a:t>]: </a:t>
            </a:r>
            <a:endParaRPr lang="en-US" altLang="zh-CN" dirty="0" smtClean="0"/>
          </a:p>
          <a:p>
            <a:r>
              <a:rPr lang="en-US" altLang="zh-CN" dirty="0"/>
              <a:t> </a:t>
            </a:r>
            <a:r>
              <a:rPr lang="en-US" altLang="zh-CN" dirty="0" smtClean="0"/>
              <a:t>                   </a:t>
            </a:r>
            <a:r>
              <a:rPr lang="en-US" altLang="zh-CN" dirty="0" err="1" smtClean="0"/>
              <a:t>stack.pop</a:t>
            </a:r>
            <a:r>
              <a:rPr lang="en-US" altLang="zh-CN" dirty="0" smtClean="0"/>
              <a:t>()</a:t>
            </a:r>
          </a:p>
          <a:p>
            <a:r>
              <a:rPr lang="en-US" altLang="zh-CN" dirty="0" smtClean="0"/>
              <a:t>                </a:t>
            </a:r>
            <a:r>
              <a:rPr lang="en-US" altLang="zh-CN" dirty="0"/>
              <a:t>else: </a:t>
            </a:r>
            <a:endParaRPr lang="en-US" altLang="zh-CN" dirty="0" smtClean="0"/>
          </a:p>
          <a:p>
            <a:r>
              <a:rPr lang="en-US" altLang="zh-CN" dirty="0"/>
              <a:t>	</a:t>
            </a:r>
            <a:r>
              <a:rPr lang="en-US" altLang="zh-CN" dirty="0" smtClean="0"/>
              <a:t>    return False</a:t>
            </a:r>
          </a:p>
          <a:p>
            <a:r>
              <a:rPr lang="en-US" altLang="zh-CN" dirty="0" smtClean="0"/>
              <a:t>            </a:t>
            </a:r>
            <a:r>
              <a:rPr lang="en-US" altLang="zh-CN" dirty="0"/>
              <a:t>else: </a:t>
            </a:r>
            <a:endParaRPr lang="en-US" altLang="zh-CN" dirty="0" smtClean="0"/>
          </a:p>
          <a:p>
            <a:r>
              <a:rPr lang="en-US" altLang="zh-CN" dirty="0"/>
              <a:t>	</a:t>
            </a:r>
            <a:r>
              <a:rPr lang="en-US" altLang="zh-CN" dirty="0" err="1" smtClean="0"/>
              <a:t>stack.append</a:t>
            </a:r>
            <a:r>
              <a:rPr lang="en-US" altLang="zh-CN" dirty="0" smtClean="0"/>
              <a:t>(</a:t>
            </a:r>
            <a:r>
              <a:rPr lang="en-US" altLang="zh-CN" dirty="0" err="1" smtClean="0"/>
              <a:t>i</a:t>
            </a:r>
            <a:r>
              <a:rPr lang="en-US" altLang="zh-CN" dirty="0" smtClean="0"/>
              <a:t>)</a:t>
            </a:r>
          </a:p>
          <a:p>
            <a:r>
              <a:rPr lang="en-US" altLang="zh-CN" dirty="0" smtClean="0"/>
              <a:t>          return </a:t>
            </a:r>
            <a:r>
              <a:rPr lang="en-US" altLang="zh-CN" dirty="0"/>
              <a:t>not </a:t>
            </a:r>
            <a:r>
              <a:rPr lang="en-US" altLang="zh-CN" dirty="0" smtClean="0"/>
              <a:t>stack</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32656"/>
            <a:ext cx="4032448" cy="2227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7413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1814920" cy="523220"/>
          </a:xfrm>
          <a:prstGeom prst="rect">
            <a:avLst/>
          </a:prstGeom>
          <a:noFill/>
        </p:spPr>
        <p:txBody>
          <a:bodyPr wrap="none" rtlCol="0">
            <a:spAutoFit/>
          </a:bodyPr>
          <a:lstStyle/>
          <a:p>
            <a:r>
              <a:rPr lang="en-US" altLang="zh-CN" sz="2800" b="1" dirty="0" smtClean="0"/>
              <a:t>155</a:t>
            </a:r>
            <a:r>
              <a:rPr lang="zh-CN" altLang="en-US" sz="2800" b="1" dirty="0" smtClean="0"/>
              <a:t>最小栈</a:t>
            </a:r>
            <a:endParaRPr lang="zh-CN" altLang="en-US" sz="28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28111"/>
            <a:ext cx="5666220" cy="1212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665" y="1344397"/>
            <a:ext cx="5363049" cy="1436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66642" y="2492896"/>
            <a:ext cx="5197513" cy="3970318"/>
          </a:xfrm>
          <a:prstGeom prst="rect">
            <a:avLst/>
          </a:prstGeom>
          <a:noFill/>
        </p:spPr>
        <p:txBody>
          <a:bodyPr wrap="none" rtlCol="0">
            <a:spAutoFit/>
          </a:bodyPr>
          <a:lstStyle/>
          <a:p>
            <a:r>
              <a:rPr lang="en-US" altLang="zh-CN" dirty="0"/>
              <a:t>class </a:t>
            </a:r>
            <a:r>
              <a:rPr lang="en-US" altLang="zh-CN" dirty="0" err="1"/>
              <a:t>MinStack</a:t>
            </a:r>
            <a:r>
              <a:rPr lang="en-US" altLang="zh-CN" dirty="0" smtClean="0"/>
              <a:t>:</a:t>
            </a:r>
          </a:p>
          <a:p>
            <a:r>
              <a:rPr lang="en-US" altLang="zh-CN" dirty="0" smtClean="0"/>
              <a:t>    </a:t>
            </a:r>
            <a:r>
              <a:rPr lang="en-US" altLang="zh-CN" dirty="0" err="1"/>
              <a:t>def</a:t>
            </a:r>
            <a:r>
              <a:rPr lang="en-US" altLang="zh-CN" dirty="0"/>
              <a:t> __</a:t>
            </a:r>
            <a:r>
              <a:rPr lang="en-US" altLang="zh-CN" dirty="0" err="1"/>
              <a:t>init</a:t>
            </a:r>
            <a:r>
              <a:rPr lang="en-US" altLang="zh-CN" dirty="0"/>
              <a:t>__(self</a:t>
            </a:r>
            <a:r>
              <a:rPr lang="en-US" altLang="zh-CN" dirty="0" smtClean="0"/>
              <a:t>):</a:t>
            </a:r>
          </a:p>
          <a:p>
            <a:r>
              <a:rPr lang="en-US" altLang="zh-CN" dirty="0" smtClean="0"/>
              <a:t>        </a:t>
            </a:r>
            <a:r>
              <a:rPr lang="en-US" altLang="zh-CN" dirty="0" err="1"/>
              <a:t>self.stack</a:t>
            </a:r>
            <a:r>
              <a:rPr lang="en-US" altLang="zh-CN" dirty="0"/>
              <a:t> = </a:t>
            </a:r>
            <a:r>
              <a:rPr lang="en-US" altLang="zh-CN" dirty="0" smtClean="0"/>
              <a:t>[]</a:t>
            </a:r>
          </a:p>
          <a:p>
            <a:r>
              <a:rPr lang="en-US" altLang="zh-CN" dirty="0" smtClean="0"/>
              <a:t>        </a:t>
            </a:r>
            <a:r>
              <a:rPr lang="en-US" altLang="zh-CN" dirty="0" err="1"/>
              <a:t>self.min_stack</a:t>
            </a:r>
            <a:r>
              <a:rPr lang="en-US" altLang="zh-CN" dirty="0"/>
              <a:t> = [math.inf</a:t>
            </a:r>
            <a:r>
              <a:rPr lang="en-US" altLang="zh-CN" dirty="0" smtClean="0"/>
              <a:t>]</a:t>
            </a:r>
          </a:p>
          <a:p>
            <a:r>
              <a:rPr lang="en-US" altLang="zh-CN" dirty="0" smtClean="0"/>
              <a:t>    </a:t>
            </a:r>
            <a:r>
              <a:rPr lang="en-US" altLang="zh-CN" dirty="0" err="1"/>
              <a:t>def</a:t>
            </a:r>
            <a:r>
              <a:rPr lang="en-US" altLang="zh-CN" dirty="0"/>
              <a:t> push(self, x: </a:t>
            </a:r>
            <a:r>
              <a:rPr lang="en-US" altLang="zh-CN" dirty="0" err="1"/>
              <a:t>int</a:t>
            </a:r>
            <a:r>
              <a:rPr lang="en-US" altLang="zh-CN" dirty="0"/>
              <a:t>) -&gt; None</a:t>
            </a:r>
            <a:r>
              <a:rPr lang="en-US" altLang="zh-CN" dirty="0" smtClean="0"/>
              <a:t>:</a:t>
            </a:r>
          </a:p>
          <a:p>
            <a:r>
              <a:rPr lang="en-US" altLang="zh-CN" dirty="0" smtClean="0"/>
              <a:t>        </a:t>
            </a:r>
            <a:r>
              <a:rPr lang="en-US" altLang="zh-CN" dirty="0" err="1"/>
              <a:t>self.stack.append</a:t>
            </a:r>
            <a:r>
              <a:rPr lang="en-US" altLang="zh-CN" dirty="0"/>
              <a:t>(x</a:t>
            </a:r>
            <a:r>
              <a:rPr lang="en-US" altLang="zh-CN" dirty="0" smtClean="0"/>
              <a:t>)</a:t>
            </a:r>
          </a:p>
          <a:p>
            <a:r>
              <a:rPr lang="en-US" altLang="zh-CN" dirty="0" smtClean="0"/>
              <a:t>        </a:t>
            </a:r>
            <a:r>
              <a:rPr lang="en-US" altLang="zh-CN" dirty="0" err="1"/>
              <a:t>self.min_stack.append</a:t>
            </a:r>
            <a:r>
              <a:rPr lang="en-US" altLang="zh-CN" dirty="0"/>
              <a:t>(min(x, </a:t>
            </a:r>
            <a:r>
              <a:rPr lang="en-US" altLang="zh-CN" dirty="0" err="1"/>
              <a:t>self.min_stack</a:t>
            </a:r>
            <a:r>
              <a:rPr lang="en-US" altLang="zh-CN" dirty="0"/>
              <a:t>[-1</a:t>
            </a:r>
            <a:r>
              <a:rPr lang="en-US" altLang="zh-CN" dirty="0" smtClean="0"/>
              <a:t>]))</a:t>
            </a:r>
          </a:p>
          <a:p>
            <a:r>
              <a:rPr lang="en-US" altLang="zh-CN" dirty="0" smtClean="0"/>
              <a:t>    </a:t>
            </a:r>
            <a:r>
              <a:rPr lang="en-US" altLang="zh-CN" dirty="0" err="1"/>
              <a:t>def</a:t>
            </a:r>
            <a:r>
              <a:rPr lang="en-US" altLang="zh-CN" dirty="0"/>
              <a:t> pop(self) -&gt; None</a:t>
            </a:r>
            <a:r>
              <a:rPr lang="en-US" altLang="zh-CN" dirty="0" smtClean="0"/>
              <a:t>:</a:t>
            </a:r>
          </a:p>
          <a:p>
            <a:r>
              <a:rPr lang="en-US" altLang="zh-CN" dirty="0" smtClean="0"/>
              <a:t>        </a:t>
            </a:r>
            <a:r>
              <a:rPr lang="en-US" altLang="zh-CN" dirty="0" err="1"/>
              <a:t>self.stack.pop</a:t>
            </a:r>
            <a:r>
              <a:rPr lang="en-US" altLang="zh-CN" dirty="0" smtClean="0"/>
              <a:t>()</a:t>
            </a:r>
          </a:p>
          <a:p>
            <a:r>
              <a:rPr lang="en-US" altLang="zh-CN" dirty="0" smtClean="0"/>
              <a:t>        </a:t>
            </a:r>
            <a:r>
              <a:rPr lang="en-US" altLang="zh-CN" dirty="0" err="1"/>
              <a:t>self.min_stack.pop</a:t>
            </a:r>
            <a:r>
              <a:rPr lang="en-US" altLang="zh-CN" dirty="0" smtClean="0"/>
              <a:t>()</a:t>
            </a:r>
          </a:p>
          <a:p>
            <a:r>
              <a:rPr lang="en-US" altLang="zh-CN" dirty="0" smtClean="0"/>
              <a:t>    </a:t>
            </a:r>
            <a:r>
              <a:rPr lang="en-US" altLang="zh-CN" dirty="0" err="1"/>
              <a:t>def</a:t>
            </a:r>
            <a:r>
              <a:rPr lang="en-US" altLang="zh-CN" dirty="0"/>
              <a:t> top(self) -&gt; </a:t>
            </a:r>
            <a:r>
              <a:rPr lang="en-US" altLang="zh-CN" dirty="0" err="1"/>
              <a:t>int</a:t>
            </a:r>
            <a:r>
              <a:rPr lang="en-US" altLang="zh-CN" dirty="0" smtClean="0"/>
              <a:t>:</a:t>
            </a:r>
          </a:p>
          <a:p>
            <a:r>
              <a:rPr lang="en-US" altLang="zh-CN" dirty="0" smtClean="0"/>
              <a:t>        </a:t>
            </a:r>
            <a:r>
              <a:rPr lang="en-US" altLang="zh-CN" dirty="0"/>
              <a:t>return </a:t>
            </a:r>
            <a:r>
              <a:rPr lang="en-US" altLang="zh-CN" dirty="0" err="1"/>
              <a:t>self.stack</a:t>
            </a:r>
            <a:r>
              <a:rPr lang="en-US" altLang="zh-CN" dirty="0"/>
              <a:t>[-1</a:t>
            </a:r>
            <a:r>
              <a:rPr lang="en-US" altLang="zh-CN" dirty="0" smtClean="0"/>
              <a:t>]</a:t>
            </a:r>
          </a:p>
          <a:p>
            <a:r>
              <a:rPr lang="en-US" altLang="zh-CN" dirty="0" smtClean="0"/>
              <a:t>    </a:t>
            </a:r>
            <a:r>
              <a:rPr lang="en-US" altLang="zh-CN" dirty="0" err="1"/>
              <a:t>def</a:t>
            </a:r>
            <a:r>
              <a:rPr lang="en-US" altLang="zh-CN" dirty="0"/>
              <a:t> </a:t>
            </a:r>
            <a:r>
              <a:rPr lang="en-US" altLang="zh-CN" dirty="0" err="1"/>
              <a:t>getMin</a:t>
            </a:r>
            <a:r>
              <a:rPr lang="en-US" altLang="zh-CN" dirty="0"/>
              <a:t>(self) -&gt; </a:t>
            </a:r>
            <a:r>
              <a:rPr lang="en-US" altLang="zh-CN" dirty="0" err="1"/>
              <a:t>int</a:t>
            </a:r>
            <a:r>
              <a:rPr lang="en-US" altLang="zh-CN" dirty="0" smtClean="0"/>
              <a:t>:</a:t>
            </a:r>
          </a:p>
          <a:p>
            <a:r>
              <a:rPr lang="en-US" altLang="zh-CN" dirty="0" smtClean="0"/>
              <a:t>        </a:t>
            </a:r>
            <a:r>
              <a:rPr lang="en-US" altLang="zh-CN" dirty="0"/>
              <a:t>return </a:t>
            </a:r>
            <a:r>
              <a:rPr lang="en-US" altLang="zh-CN" dirty="0" err="1"/>
              <a:t>self.min_stack</a:t>
            </a:r>
            <a:r>
              <a:rPr lang="en-US" altLang="zh-CN" dirty="0"/>
              <a:t>[-1</a:t>
            </a:r>
            <a:r>
              <a:rPr lang="en-US" altLang="zh-CN" dirty="0" smtClean="0"/>
              <a:t>]</a:t>
            </a:r>
            <a:endParaRPr lang="zh-CN" altLang="en-US" dirty="0"/>
          </a:p>
        </p:txBody>
      </p:sp>
      <p:sp>
        <p:nvSpPr>
          <p:cNvPr id="4" name="TextBox 3"/>
          <p:cNvSpPr txBox="1"/>
          <p:nvPr/>
        </p:nvSpPr>
        <p:spPr>
          <a:xfrm>
            <a:off x="5724128" y="3501008"/>
            <a:ext cx="877163" cy="369332"/>
          </a:xfrm>
          <a:prstGeom prst="rect">
            <a:avLst/>
          </a:prstGeom>
          <a:noFill/>
        </p:spPr>
        <p:txBody>
          <a:bodyPr wrap="none" rtlCol="0">
            <a:spAutoFit/>
          </a:bodyPr>
          <a:lstStyle/>
          <a:p>
            <a:r>
              <a:rPr lang="zh-CN" altLang="en-US" dirty="0" smtClean="0">
                <a:solidFill>
                  <a:srgbClr val="FF0000"/>
                </a:solidFill>
              </a:rPr>
              <a:t>辅助栈</a:t>
            </a:r>
            <a:endParaRPr lang="zh-CN" altLang="en-US" dirty="0">
              <a:solidFill>
                <a:srgbClr val="FF0000"/>
              </a:solidFill>
            </a:endParaRPr>
          </a:p>
        </p:txBody>
      </p:sp>
    </p:spTree>
    <p:extLst>
      <p:ext uri="{BB962C8B-B14F-4D97-AF65-F5344CB8AC3E}">
        <p14:creationId xmlns:p14="http://schemas.microsoft.com/office/powerpoint/2010/main" val="212741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35332"/>
            <a:ext cx="1396536"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匿名函数</a:t>
            </a:r>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4" y="548680"/>
            <a:ext cx="2849852" cy="804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1628800"/>
            <a:ext cx="1396536"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内置函数</a:t>
            </a:r>
            <a:endParaRPr lang="zh-CN" altLang="en-US" dirty="0"/>
          </a:p>
        </p:txBody>
      </p:sp>
      <p:sp>
        <p:nvSpPr>
          <p:cNvPr id="6" name="TextBox 5"/>
          <p:cNvSpPr txBox="1"/>
          <p:nvPr/>
        </p:nvSpPr>
        <p:spPr>
          <a:xfrm>
            <a:off x="107504" y="1998132"/>
            <a:ext cx="2818400"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err="1"/>
              <a:t>divmod</a:t>
            </a:r>
            <a:r>
              <a:rPr lang="en-US" altLang="zh-CN" dirty="0"/>
              <a:t>(a, b</a:t>
            </a:r>
            <a:r>
              <a:rPr lang="en-US" altLang="zh-CN" dirty="0" smtClean="0"/>
              <a:t>)</a:t>
            </a:r>
            <a:r>
              <a:rPr lang="zh-CN" altLang="en-US" dirty="0" smtClean="0"/>
              <a:t>取整和取余</a:t>
            </a:r>
            <a:endParaRPr lang="zh-CN" altLang="en-US" dirty="0"/>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916832"/>
            <a:ext cx="1863756" cy="501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79512" y="2708920"/>
            <a:ext cx="3600400" cy="1754326"/>
          </a:xfrm>
          <a:prstGeom prst="rect">
            <a:avLst/>
          </a:prstGeom>
          <a:noFill/>
        </p:spPr>
        <p:txBody>
          <a:bodyPr wrap="square" rtlCol="0">
            <a:spAutoFit/>
          </a:bodyPr>
          <a:lstStyle/>
          <a:p>
            <a:pPr marL="285750" indent="-285750" latinLnBrk="1">
              <a:buFont typeface="Arial" panose="020B0604020202020204" pitchFamily="34" charset="0"/>
              <a:buChar char="•"/>
            </a:pPr>
            <a:r>
              <a:rPr lang="en-US" altLang="zh-CN" b="1" dirty="0"/>
              <a:t>map()</a:t>
            </a:r>
            <a:r>
              <a:rPr lang="en-US" altLang="zh-CN" dirty="0"/>
              <a:t> </a:t>
            </a:r>
            <a:r>
              <a:rPr lang="zh-CN" altLang="en-US" dirty="0"/>
              <a:t>会根据提供的函数对指定序列做映射</a:t>
            </a:r>
            <a:r>
              <a:rPr lang="zh-CN" altLang="en-US" dirty="0" smtClean="0"/>
              <a:t>。    第一</a:t>
            </a:r>
            <a:r>
              <a:rPr lang="zh-CN" altLang="en-US" dirty="0"/>
              <a:t>个参数 </a:t>
            </a:r>
            <a:r>
              <a:rPr lang="en-US" altLang="zh-CN" dirty="0"/>
              <a:t>function </a:t>
            </a:r>
            <a:r>
              <a:rPr lang="zh-CN" altLang="en-US" dirty="0"/>
              <a:t>以参数序列中的每一个元素调用 </a:t>
            </a:r>
            <a:r>
              <a:rPr lang="en-US" altLang="zh-CN" dirty="0"/>
              <a:t>function </a:t>
            </a:r>
            <a:r>
              <a:rPr lang="zh-CN" altLang="en-US" dirty="0"/>
              <a:t>函数，返回包含每次 </a:t>
            </a:r>
            <a:r>
              <a:rPr lang="en-US" altLang="zh-CN" dirty="0"/>
              <a:t>function </a:t>
            </a:r>
            <a:r>
              <a:rPr lang="zh-CN" altLang="en-US" dirty="0"/>
              <a:t>函数返回值的新列表</a:t>
            </a:r>
            <a:r>
              <a:rPr lang="zh-CN" altLang="en-US" dirty="0" smtClean="0"/>
              <a:t>。</a:t>
            </a:r>
            <a:endParaRPr lang="zh-CN" altLang="en-US" dirty="0"/>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463246"/>
            <a:ext cx="6545312" cy="1702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63353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5530938" cy="5355312"/>
          </a:xfrm>
          <a:prstGeom prst="rect">
            <a:avLst/>
          </a:prstGeom>
          <a:noFill/>
        </p:spPr>
        <p:txBody>
          <a:bodyPr wrap="none" rtlCol="0">
            <a:spAutoFit/>
          </a:bodyPr>
          <a:lstStyle/>
          <a:p>
            <a:r>
              <a:rPr lang="en-US" altLang="zh-CN" dirty="0"/>
              <a:t>class </a:t>
            </a:r>
            <a:r>
              <a:rPr lang="en-US" altLang="zh-CN" dirty="0" err="1"/>
              <a:t>MinStack</a:t>
            </a:r>
            <a:r>
              <a:rPr lang="en-US" altLang="zh-CN" dirty="0"/>
              <a:t>(object</a:t>
            </a:r>
            <a:r>
              <a:rPr lang="en-US" altLang="zh-CN" dirty="0" smtClean="0"/>
              <a:t>):</a:t>
            </a:r>
          </a:p>
          <a:p>
            <a:endParaRPr lang="en-US" altLang="zh-CN" dirty="0" smtClean="0"/>
          </a:p>
          <a:p>
            <a:r>
              <a:rPr lang="en-US" altLang="zh-CN" dirty="0" smtClean="0"/>
              <a:t>    </a:t>
            </a:r>
            <a:r>
              <a:rPr lang="en-US" altLang="zh-CN" dirty="0" err="1"/>
              <a:t>def</a:t>
            </a:r>
            <a:r>
              <a:rPr lang="en-US" altLang="zh-CN" dirty="0"/>
              <a:t> __</a:t>
            </a:r>
            <a:r>
              <a:rPr lang="en-US" altLang="zh-CN" dirty="0" err="1"/>
              <a:t>init</a:t>
            </a:r>
            <a:r>
              <a:rPr lang="en-US" altLang="zh-CN" dirty="0"/>
              <a:t>__(</a:t>
            </a:r>
            <a:r>
              <a:rPr lang="en-US" altLang="zh-CN" dirty="0" smtClean="0"/>
              <a:t>self):</a:t>
            </a:r>
          </a:p>
          <a:p>
            <a:r>
              <a:rPr lang="en-US" altLang="zh-CN" dirty="0" smtClean="0"/>
              <a:t>        </a:t>
            </a:r>
            <a:r>
              <a:rPr lang="en-US" altLang="zh-CN" dirty="0" err="1"/>
              <a:t>self.stack</a:t>
            </a:r>
            <a:r>
              <a:rPr lang="en-US" altLang="zh-CN" dirty="0"/>
              <a:t> = </a:t>
            </a:r>
            <a:r>
              <a:rPr lang="en-US" altLang="zh-CN" dirty="0" smtClean="0"/>
              <a:t>[]</a:t>
            </a:r>
          </a:p>
          <a:p>
            <a:endParaRPr lang="en-US" altLang="zh-CN" dirty="0" smtClean="0"/>
          </a:p>
          <a:p>
            <a:r>
              <a:rPr lang="en-US" altLang="zh-CN" dirty="0" smtClean="0"/>
              <a:t>     </a:t>
            </a:r>
            <a:r>
              <a:rPr lang="en-US" altLang="zh-CN" dirty="0" err="1" smtClean="0"/>
              <a:t>def</a:t>
            </a:r>
            <a:r>
              <a:rPr lang="en-US" altLang="zh-CN" dirty="0" smtClean="0"/>
              <a:t> </a:t>
            </a:r>
            <a:r>
              <a:rPr lang="en-US" altLang="zh-CN" dirty="0"/>
              <a:t>push(self, </a:t>
            </a:r>
            <a:r>
              <a:rPr lang="en-US" altLang="zh-CN" dirty="0" smtClean="0"/>
              <a:t>x):</a:t>
            </a:r>
          </a:p>
          <a:p>
            <a:pPr lvl="1"/>
            <a:r>
              <a:rPr lang="en-US" altLang="zh-CN" dirty="0" smtClean="0"/>
              <a:t>if </a:t>
            </a:r>
            <a:r>
              <a:rPr lang="en-US" altLang="zh-CN" dirty="0"/>
              <a:t>not </a:t>
            </a:r>
            <a:r>
              <a:rPr lang="en-US" altLang="zh-CN" dirty="0" err="1"/>
              <a:t>self.stack</a:t>
            </a:r>
            <a:r>
              <a:rPr lang="en-US" altLang="zh-CN" dirty="0" smtClean="0"/>
              <a:t>:</a:t>
            </a:r>
          </a:p>
          <a:p>
            <a:pPr lvl="1"/>
            <a:r>
              <a:rPr lang="en-US" altLang="zh-CN" dirty="0" smtClean="0"/>
              <a:t>            </a:t>
            </a:r>
            <a:r>
              <a:rPr lang="en-US" altLang="zh-CN" dirty="0" err="1"/>
              <a:t>self.stack.append</a:t>
            </a:r>
            <a:r>
              <a:rPr lang="en-US" altLang="zh-CN" dirty="0"/>
              <a:t>((x, x</a:t>
            </a:r>
            <a:r>
              <a:rPr lang="en-US" altLang="zh-CN" dirty="0" smtClean="0"/>
              <a:t>))</a:t>
            </a:r>
          </a:p>
          <a:p>
            <a:pPr lvl="1"/>
            <a:r>
              <a:rPr lang="en-US" altLang="zh-CN" dirty="0" smtClean="0"/>
              <a:t>        </a:t>
            </a:r>
            <a:r>
              <a:rPr lang="en-US" altLang="zh-CN" dirty="0"/>
              <a:t>else</a:t>
            </a:r>
            <a:r>
              <a:rPr lang="en-US" altLang="zh-CN" dirty="0" smtClean="0"/>
              <a:t>:</a:t>
            </a:r>
          </a:p>
          <a:p>
            <a:pPr lvl="1"/>
            <a:r>
              <a:rPr lang="en-US" altLang="zh-CN" dirty="0" smtClean="0"/>
              <a:t>            </a:t>
            </a:r>
            <a:r>
              <a:rPr lang="en-US" altLang="zh-CN" dirty="0" err="1"/>
              <a:t>self.stack.append</a:t>
            </a:r>
            <a:r>
              <a:rPr lang="en-US" altLang="zh-CN" dirty="0"/>
              <a:t>((x, min(x, </a:t>
            </a:r>
            <a:r>
              <a:rPr lang="en-US" altLang="zh-CN" dirty="0" err="1"/>
              <a:t>self.stack</a:t>
            </a:r>
            <a:r>
              <a:rPr lang="en-US" altLang="zh-CN" dirty="0"/>
              <a:t>[-1][1</a:t>
            </a:r>
            <a:r>
              <a:rPr lang="en-US" altLang="zh-CN" dirty="0" smtClean="0"/>
              <a:t>])))</a:t>
            </a:r>
          </a:p>
          <a:p>
            <a:pPr lvl="1"/>
            <a:endParaRPr lang="en-US" altLang="zh-CN" dirty="0" smtClean="0"/>
          </a:p>
          <a:p>
            <a:r>
              <a:rPr lang="en-US" altLang="zh-CN" dirty="0" smtClean="0"/>
              <a:t>      </a:t>
            </a:r>
            <a:r>
              <a:rPr lang="en-US" altLang="zh-CN" dirty="0" err="1" smtClean="0"/>
              <a:t>def</a:t>
            </a:r>
            <a:r>
              <a:rPr lang="en-US" altLang="zh-CN" dirty="0" smtClean="0"/>
              <a:t> pop(self):</a:t>
            </a:r>
          </a:p>
          <a:p>
            <a:r>
              <a:rPr lang="en-US" altLang="zh-CN" dirty="0" smtClean="0"/>
              <a:t>	</a:t>
            </a:r>
            <a:r>
              <a:rPr lang="en-US" altLang="zh-CN" dirty="0" err="1" smtClean="0"/>
              <a:t>self.stack.pop</a:t>
            </a:r>
            <a:r>
              <a:rPr lang="en-US" altLang="zh-CN" dirty="0" smtClean="0"/>
              <a:t>()</a:t>
            </a:r>
          </a:p>
          <a:p>
            <a:endParaRPr lang="en-US" altLang="zh-CN" dirty="0" smtClean="0"/>
          </a:p>
          <a:p>
            <a:r>
              <a:rPr lang="en-US" altLang="zh-CN" dirty="0" smtClean="0"/>
              <a:t>      </a:t>
            </a:r>
            <a:r>
              <a:rPr lang="en-US" altLang="zh-CN" dirty="0" err="1" smtClean="0"/>
              <a:t>def</a:t>
            </a:r>
            <a:r>
              <a:rPr lang="en-US" altLang="zh-CN" dirty="0" smtClean="0"/>
              <a:t> </a:t>
            </a:r>
            <a:r>
              <a:rPr lang="en-US" altLang="zh-CN" dirty="0"/>
              <a:t>top(self</a:t>
            </a:r>
            <a:r>
              <a:rPr lang="en-US" altLang="zh-CN" dirty="0" smtClean="0"/>
              <a:t>):</a:t>
            </a:r>
          </a:p>
          <a:p>
            <a:r>
              <a:rPr lang="en-US" altLang="zh-CN" dirty="0" smtClean="0"/>
              <a:t>	return </a:t>
            </a:r>
            <a:r>
              <a:rPr lang="en-US" altLang="zh-CN" dirty="0" err="1"/>
              <a:t>self.stack</a:t>
            </a:r>
            <a:r>
              <a:rPr lang="en-US" altLang="zh-CN" dirty="0"/>
              <a:t>[-1][0</a:t>
            </a:r>
            <a:r>
              <a:rPr lang="en-US" altLang="zh-CN" dirty="0" smtClean="0"/>
              <a:t>]</a:t>
            </a:r>
          </a:p>
          <a:p>
            <a:endParaRPr lang="en-US" altLang="zh-CN" dirty="0" smtClean="0"/>
          </a:p>
          <a:p>
            <a:r>
              <a:rPr lang="en-US" altLang="zh-CN" dirty="0" smtClean="0"/>
              <a:t>       </a:t>
            </a:r>
            <a:r>
              <a:rPr lang="en-US" altLang="zh-CN" dirty="0" err="1" smtClean="0"/>
              <a:t>def</a:t>
            </a:r>
            <a:r>
              <a:rPr lang="en-US" altLang="zh-CN" dirty="0" smtClean="0"/>
              <a:t> </a:t>
            </a:r>
            <a:r>
              <a:rPr lang="en-US" altLang="zh-CN" dirty="0" err="1" smtClean="0"/>
              <a:t>getMin</a:t>
            </a:r>
            <a:r>
              <a:rPr lang="en-US" altLang="zh-CN" dirty="0" smtClean="0"/>
              <a:t>(self):</a:t>
            </a:r>
          </a:p>
          <a:p>
            <a:r>
              <a:rPr lang="en-US" altLang="zh-CN" dirty="0" smtClean="0"/>
              <a:t>	return </a:t>
            </a:r>
            <a:r>
              <a:rPr lang="en-US" altLang="zh-CN" dirty="0" err="1"/>
              <a:t>self.stack</a:t>
            </a:r>
            <a:r>
              <a:rPr lang="en-US" altLang="zh-CN" dirty="0"/>
              <a:t>[-1][1</a:t>
            </a:r>
            <a:r>
              <a:rPr lang="en-US" altLang="zh-CN" dirty="0" smtClean="0"/>
              <a:t>]</a:t>
            </a:r>
            <a:endParaRPr lang="zh-CN" altLang="en-US" dirty="0"/>
          </a:p>
        </p:txBody>
      </p:sp>
      <p:sp>
        <p:nvSpPr>
          <p:cNvPr id="3" name="TextBox 2"/>
          <p:cNvSpPr txBox="1"/>
          <p:nvPr/>
        </p:nvSpPr>
        <p:spPr>
          <a:xfrm>
            <a:off x="4716016" y="4005064"/>
            <a:ext cx="3877985" cy="646331"/>
          </a:xfrm>
          <a:prstGeom prst="rect">
            <a:avLst/>
          </a:prstGeom>
          <a:noFill/>
        </p:spPr>
        <p:txBody>
          <a:bodyPr wrap="none" rtlCol="0">
            <a:spAutoFit/>
          </a:bodyPr>
          <a:lstStyle/>
          <a:p>
            <a:r>
              <a:rPr lang="zh-CN" altLang="en-US" dirty="0">
                <a:solidFill>
                  <a:srgbClr val="FF0000"/>
                </a:solidFill>
              </a:rPr>
              <a:t>一个栈同时保存当前值和栈内最小值</a:t>
            </a:r>
          </a:p>
          <a:p>
            <a:endParaRPr lang="zh-CN" altLang="en-US" dirty="0">
              <a:solidFill>
                <a:srgbClr val="FF0000"/>
              </a:solidFill>
            </a:endParaRPr>
          </a:p>
        </p:txBody>
      </p:sp>
    </p:spTree>
    <p:extLst>
      <p:ext uri="{BB962C8B-B14F-4D97-AF65-F5344CB8AC3E}">
        <p14:creationId xmlns:p14="http://schemas.microsoft.com/office/powerpoint/2010/main" val="1448284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3435556" cy="523220"/>
          </a:xfrm>
          <a:prstGeom prst="rect">
            <a:avLst/>
          </a:prstGeom>
          <a:noFill/>
        </p:spPr>
        <p:txBody>
          <a:bodyPr wrap="none" rtlCol="0">
            <a:spAutoFit/>
          </a:bodyPr>
          <a:lstStyle/>
          <a:p>
            <a:r>
              <a:rPr lang="en-US" altLang="zh-CN" sz="2800" b="1" dirty="0" smtClean="0"/>
              <a:t>84</a:t>
            </a:r>
            <a:r>
              <a:rPr lang="zh-CN" altLang="en-US" sz="2800" b="1" dirty="0"/>
              <a:t>柱状</a:t>
            </a:r>
            <a:r>
              <a:rPr lang="zh-CN" altLang="en-US" sz="2800" b="1" dirty="0" smtClean="0"/>
              <a:t>图中最大矩形</a:t>
            </a:r>
            <a:endParaRPr lang="zh-CN" altLang="en-US" sz="28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076" y="29487"/>
            <a:ext cx="5436096" cy="3543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3396" y="2060848"/>
            <a:ext cx="5412700" cy="4524315"/>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largestRectangleArea</a:t>
            </a:r>
            <a:r>
              <a:rPr lang="en-US" altLang="zh-CN" dirty="0"/>
              <a:t>(self, heights: List[</a:t>
            </a:r>
            <a:r>
              <a:rPr lang="en-US" altLang="zh-CN" dirty="0" err="1"/>
              <a:t>int</a:t>
            </a:r>
            <a:r>
              <a:rPr lang="en-US" altLang="zh-CN" dirty="0"/>
              <a:t>]) -&gt; </a:t>
            </a:r>
            <a:r>
              <a:rPr lang="en-US" altLang="zh-CN" dirty="0" err="1"/>
              <a:t>int</a:t>
            </a:r>
            <a:r>
              <a:rPr lang="en-US" altLang="zh-CN" dirty="0"/>
              <a:t>:</a:t>
            </a:r>
          </a:p>
          <a:p>
            <a:r>
              <a:rPr lang="en-US" altLang="zh-CN" dirty="0"/>
              <a:t>        n=</a:t>
            </a:r>
            <a:r>
              <a:rPr lang="en-US" altLang="zh-CN" dirty="0" err="1"/>
              <a:t>len</a:t>
            </a:r>
            <a:r>
              <a:rPr lang="en-US" altLang="zh-CN" dirty="0"/>
              <a:t>(heights)</a:t>
            </a:r>
          </a:p>
          <a:p>
            <a:r>
              <a:rPr lang="en-US" altLang="zh-CN" dirty="0"/>
              <a:t>        res=0</a:t>
            </a:r>
          </a:p>
          <a:p>
            <a:r>
              <a:rPr lang="en-US" altLang="zh-CN" dirty="0"/>
              <a:t>        for </a:t>
            </a:r>
            <a:r>
              <a:rPr lang="en-US" altLang="zh-CN" dirty="0" err="1"/>
              <a:t>i</a:t>
            </a:r>
            <a:r>
              <a:rPr lang="en-US" altLang="zh-CN" dirty="0"/>
              <a:t> in range(n):</a:t>
            </a:r>
          </a:p>
          <a:p>
            <a:r>
              <a:rPr lang="en-US" altLang="zh-CN" dirty="0"/>
              <a:t>            l=</a:t>
            </a:r>
            <a:r>
              <a:rPr lang="en-US" altLang="zh-CN" dirty="0" err="1"/>
              <a:t>i</a:t>
            </a:r>
            <a:endParaRPr lang="en-US" altLang="zh-CN" dirty="0"/>
          </a:p>
          <a:p>
            <a:r>
              <a:rPr lang="en-US" altLang="zh-CN" dirty="0"/>
              <a:t>            r=</a:t>
            </a:r>
            <a:r>
              <a:rPr lang="en-US" altLang="zh-CN" dirty="0" err="1"/>
              <a:t>i</a:t>
            </a:r>
            <a:endParaRPr lang="en-US" altLang="zh-CN" dirty="0"/>
          </a:p>
          <a:p>
            <a:r>
              <a:rPr lang="en-US" altLang="zh-CN" dirty="0"/>
              <a:t>            cur=heights[</a:t>
            </a:r>
            <a:r>
              <a:rPr lang="en-US" altLang="zh-CN" dirty="0" err="1"/>
              <a:t>i</a:t>
            </a:r>
            <a:r>
              <a:rPr lang="en-US" altLang="zh-CN" dirty="0"/>
              <a:t>]</a:t>
            </a:r>
          </a:p>
          <a:p>
            <a:r>
              <a:rPr lang="en-US" altLang="zh-CN" dirty="0"/>
              <a:t>            while l&gt;0 and heights[l-1]&gt;=cur:</a:t>
            </a:r>
          </a:p>
          <a:p>
            <a:r>
              <a:rPr lang="en-US" altLang="zh-CN" dirty="0"/>
              <a:t>                l-=1</a:t>
            </a:r>
          </a:p>
          <a:p>
            <a:r>
              <a:rPr lang="en-US" altLang="zh-CN" dirty="0"/>
              <a:t>            while r&lt;n-1 and heights[r+1]&gt;=cur:</a:t>
            </a:r>
          </a:p>
          <a:p>
            <a:r>
              <a:rPr lang="en-US" altLang="zh-CN" dirty="0"/>
              <a:t>                r+=1</a:t>
            </a:r>
          </a:p>
          <a:p>
            <a:r>
              <a:rPr lang="en-US" altLang="zh-CN" dirty="0"/>
              <a:t>            area=(r-l+1)*heights[</a:t>
            </a:r>
            <a:r>
              <a:rPr lang="en-US" altLang="zh-CN" dirty="0" err="1"/>
              <a:t>i</a:t>
            </a:r>
            <a:r>
              <a:rPr lang="en-US" altLang="zh-CN" dirty="0"/>
              <a:t>]</a:t>
            </a:r>
          </a:p>
          <a:p>
            <a:r>
              <a:rPr lang="en-US" altLang="zh-CN" dirty="0"/>
              <a:t>            res=max(</a:t>
            </a:r>
            <a:r>
              <a:rPr lang="en-US" altLang="zh-CN" dirty="0" err="1"/>
              <a:t>res,area</a:t>
            </a:r>
            <a:r>
              <a:rPr lang="en-US" altLang="zh-CN" dirty="0"/>
              <a:t>)</a:t>
            </a:r>
          </a:p>
          <a:p>
            <a:r>
              <a:rPr lang="en-US" altLang="zh-CN" dirty="0"/>
              <a:t>        return res</a:t>
            </a:r>
          </a:p>
          <a:p>
            <a:endParaRPr lang="zh-CN" altLang="en-US" dirty="0"/>
          </a:p>
        </p:txBody>
      </p:sp>
      <p:sp>
        <p:nvSpPr>
          <p:cNvPr id="4" name="TextBox 3"/>
          <p:cNvSpPr txBox="1"/>
          <p:nvPr/>
        </p:nvSpPr>
        <p:spPr>
          <a:xfrm>
            <a:off x="5076056" y="4323005"/>
            <a:ext cx="3600400" cy="2031325"/>
          </a:xfrm>
          <a:prstGeom prst="rect">
            <a:avLst/>
          </a:prstGeom>
          <a:noFill/>
        </p:spPr>
        <p:txBody>
          <a:bodyPr wrap="square" rtlCol="0">
            <a:spAutoFit/>
          </a:bodyPr>
          <a:lstStyle/>
          <a:p>
            <a:r>
              <a:rPr lang="zh-CN" altLang="en-US" dirty="0" smtClean="0">
                <a:solidFill>
                  <a:srgbClr val="FF0000"/>
                </a:solidFill>
              </a:rPr>
              <a:t>寻找每个柱子左右两侧的比自己高的柱子，并挪动指针。</a:t>
            </a:r>
            <a:endParaRPr lang="en-US" altLang="zh-CN" dirty="0" smtClean="0">
              <a:solidFill>
                <a:srgbClr val="FF0000"/>
              </a:solidFill>
            </a:endParaRPr>
          </a:p>
          <a:p>
            <a:r>
              <a:rPr lang="zh-CN" altLang="en-US" dirty="0" smtClean="0">
                <a:solidFill>
                  <a:srgbClr val="FF0000"/>
                </a:solidFill>
              </a:rPr>
              <a:t>寻找过程是连续进行的，连续有比自己高的才持续挪动指针。</a:t>
            </a:r>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a:p>
            <a:r>
              <a:rPr lang="zh-CN" altLang="en-US" dirty="0" smtClean="0">
                <a:solidFill>
                  <a:srgbClr val="FF0000"/>
                </a:solidFill>
              </a:rPr>
              <a:t>超时，无法提交！！！</a:t>
            </a:r>
            <a:endParaRPr lang="zh-CN" altLang="en-US" dirty="0">
              <a:solidFill>
                <a:srgbClr val="FF0000"/>
              </a:solidFill>
            </a:endParaRPr>
          </a:p>
        </p:txBody>
      </p:sp>
    </p:spTree>
    <p:extLst>
      <p:ext uri="{BB962C8B-B14F-4D97-AF65-F5344CB8AC3E}">
        <p14:creationId xmlns:p14="http://schemas.microsoft.com/office/powerpoint/2010/main" val="1448284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1" y="116632"/>
            <a:ext cx="5627823" cy="6740307"/>
          </a:xfrm>
          <a:prstGeom prst="rect">
            <a:avLst/>
          </a:prstGeom>
          <a:noFill/>
        </p:spPr>
        <p:txBody>
          <a:bodyPr wrap="none" rtlCol="0">
            <a:spAutoFit/>
          </a:bodyPr>
          <a:lstStyle/>
          <a:p>
            <a:r>
              <a:rPr lang="en-US" altLang="zh-CN" sz="1600" dirty="0"/>
              <a:t>class Solution:</a:t>
            </a:r>
          </a:p>
          <a:p>
            <a:r>
              <a:rPr lang="en-US" altLang="zh-CN" sz="1600" dirty="0"/>
              <a:t>    </a:t>
            </a:r>
            <a:r>
              <a:rPr lang="en-US" altLang="zh-CN" sz="1600" dirty="0" err="1"/>
              <a:t>def</a:t>
            </a:r>
            <a:r>
              <a:rPr lang="en-US" altLang="zh-CN" sz="1600" dirty="0"/>
              <a:t> </a:t>
            </a:r>
            <a:r>
              <a:rPr lang="en-US" altLang="zh-CN" sz="1600" dirty="0" err="1"/>
              <a:t>largestRectangleArea</a:t>
            </a:r>
            <a:r>
              <a:rPr lang="en-US" altLang="zh-CN" sz="1600" dirty="0"/>
              <a:t>(self, heights: List[</a:t>
            </a:r>
            <a:r>
              <a:rPr lang="en-US" altLang="zh-CN" sz="1600" dirty="0" err="1"/>
              <a:t>int</a:t>
            </a:r>
            <a:r>
              <a:rPr lang="en-US" altLang="zh-CN" sz="1600" dirty="0"/>
              <a:t>]) -&gt; </a:t>
            </a:r>
            <a:r>
              <a:rPr lang="en-US" altLang="zh-CN" sz="1600" dirty="0" err="1"/>
              <a:t>int</a:t>
            </a:r>
            <a:r>
              <a:rPr lang="en-US" altLang="zh-CN" sz="1600" dirty="0"/>
              <a:t>:</a:t>
            </a:r>
          </a:p>
          <a:p>
            <a:r>
              <a:rPr lang="en-US" altLang="zh-CN" sz="1600" dirty="0"/>
              <a:t>        size = </a:t>
            </a:r>
            <a:r>
              <a:rPr lang="en-US" altLang="zh-CN" sz="1600" dirty="0" err="1"/>
              <a:t>len</a:t>
            </a:r>
            <a:r>
              <a:rPr lang="en-US" altLang="zh-CN" sz="1600" dirty="0"/>
              <a:t>(heights)</a:t>
            </a:r>
          </a:p>
          <a:p>
            <a:r>
              <a:rPr lang="en-US" altLang="zh-CN" sz="1600" dirty="0"/>
              <a:t>        res = </a:t>
            </a:r>
            <a:r>
              <a:rPr lang="en-US" altLang="zh-CN" sz="1600" dirty="0" smtClean="0"/>
              <a:t>0</a:t>
            </a:r>
            <a:r>
              <a:rPr lang="en-US" altLang="zh-CN" sz="1600" dirty="0"/>
              <a:t/>
            </a:r>
            <a:br>
              <a:rPr lang="en-US" altLang="zh-CN" sz="1600" dirty="0"/>
            </a:br>
            <a:r>
              <a:rPr lang="en-US" altLang="zh-CN" sz="1600" dirty="0"/>
              <a:t>        stack = </a:t>
            </a:r>
            <a:r>
              <a:rPr lang="en-US" altLang="zh-CN" sz="1600" dirty="0" smtClean="0"/>
              <a:t>[]</a:t>
            </a:r>
            <a:r>
              <a:rPr lang="en-US" altLang="zh-CN" sz="1600" dirty="0"/>
              <a:t/>
            </a:r>
            <a:br>
              <a:rPr lang="en-US" altLang="zh-CN" sz="1600" dirty="0"/>
            </a:br>
            <a:r>
              <a:rPr lang="en-US" altLang="zh-CN" sz="1600" dirty="0"/>
              <a:t>        for </a:t>
            </a:r>
            <a:r>
              <a:rPr lang="en-US" altLang="zh-CN" sz="1600" dirty="0" err="1"/>
              <a:t>i</a:t>
            </a:r>
            <a:r>
              <a:rPr lang="en-US" altLang="zh-CN" sz="1600" dirty="0"/>
              <a:t> in range(size):</a:t>
            </a:r>
          </a:p>
          <a:p>
            <a:r>
              <a:rPr lang="en-US" altLang="zh-CN" sz="1600" dirty="0"/>
              <a:t>            while </a:t>
            </a:r>
            <a:r>
              <a:rPr lang="en-US" altLang="zh-CN" sz="1600" dirty="0" err="1"/>
              <a:t>len</a:t>
            </a:r>
            <a:r>
              <a:rPr lang="en-US" altLang="zh-CN" sz="1600" dirty="0"/>
              <a:t>(stack) &gt; 0 and heights[</a:t>
            </a:r>
            <a:r>
              <a:rPr lang="en-US" altLang="zh-CN" sz="1600" dirty="0" err="1"/>
              <a:t>i</a:t>
            </a:r>
            <a:r>
              <a:rPr lang="en-US" altLang="zh-CN" sz="1600" dirty="0"/>
              <a:t>] &lt; heights[stack[-1]]:</a:t>
            </a:r>
          </a:p>
          <a:p>
            <a:r>
              <a:rPr lang="en-US" altLang="zh-CN" sz="1600" dirty="0"/>
              <a:t>                </a:t>
            </a:r>
            <a:r>
              <a:rPr lang="en-US" altLang="zh-CN" sz="1600" dirty="0" err="1"/>
              <a:t>cur_height</a:t>
            </a:r>
            <a:r>
              <a:rPr lang="en-US" altLang="zh-CN" sz="1600" dirty="0"/>
              <a:t> = heights[</a:t>
            </a:r>
            <a:r>
              <a:rPr lang="en-US" altLang="zh-CN" sz="1600" dirty="0" err="1"/>
              <a:t>stack.pop</a:t>
            </a:r>
            <a:r>
              <a:rPr lang="en-US" altLang="zh-CN" sz="1600" dirty="0" smtClean="0"/>
              <a:t>()]</a:t>
            </a:r>
            <a:r>
              <a:rPr lang="en-US" altLang="zh-CN" sz="1600" dirty="0"/>
              <a:t/>
            </a:r>
            <a:br>
              <a:rPr lang="en-US" altLang="zh-CN" sz="1600" dirty="0"/>
            </a:br>
            <a:r>
              <a:rPr lang="en-US" altLang="zh-CN" sz="1600" dirty="0"/>
              <a:t>                while </a:t>
            </a:r>
            <a:r>
              <a:rPr lang="en-US" altLang="zh-CN" sz="1600" dirty="0" err="1"/>
              <a:t>len</a:t>
            </a:r>
            <a:r>
              <a:rPr lang="en-US" altLang="zh-CN" sz="1600" dirty="0"/>
              <a:t>(stack) &gt; 0 and </a:t>
            </a:r>
            <a:r>
              <a:rPr lang="en-US" altLang="zh-CN" sz="1600" dirty="0" err="1"/>
              <a:t>cur_height</a:t>
            </a:r>
            <a:r>
              <a:rPr lang="en-US" altLang="zh-CN" sz="1600" dirty="0"/>
              <a:t> == heights[stack[-1]]:</a:t>
            </a:r>
          </a:p>
          <a:p>
            <a:r>
              <a:rPr lang="en-US" altLang="zh-CN" sz="1600" dirty="0"/>
              <a:t>                    </a:t>
            </a:r>
            <a:r>
              <a:rPr lang="en-US" altLang="zh-CN" sz="1600" dirty="0" err="1"/>
              <a:t>stack.pop</a:t>
            </a:r>
            <a:r>
              <a:rPr lang="en-US" altLang="zh-CN" sz="1600" dirty="0" smtClean="0"/>
              <a:t>()</a:t>
            </a:r>
            <a:r>
              <a:rPr lang="en-US" altLang="zh-CN" sz="1600" dirty="0"/>
              <a:t/>
            </a:r>
            <a:br>
              <a:rPr lang="en-US" altLang="zh-CN" sz="1600" dirty="0"/>
            </a:br>
            <a:r>
              <a:rPr lang="en-US" altLang="zh-CN" sz="1600" dirty="0"/>
              <a:t>                if </a:t>
            </a:r>
            <a:r>
              <a:rPr lang="en-US" altLang="zh-CN" sz="1600" dirty="0" err="1"/>
              <a:t>len</a:t>
            </a:r>
            <a:r>
              <a:rPr lang="en-US" altLang="zh-CN" sz="1600" dirty="0"/>
              <a:t>(stack) &gt; 0:</a:t>
            </a:r>
          </a:p>
          <a:p>
            <a:r>
              <a:rPr lang="en-US" altLang="zh-CN" sz="1600" dirty="0"/>
              <a:t>                    </a:t>
            </a:r>
            <a:r>
              <a:rPr lang="en-US" altLang="zh-CN" sz="1600" dirty="0" err="1"/>
              <a:t>cur_width</a:t>
            </a:r>
            <a:r>
              <a:rPr lang="en-US" altLang="zh-CN" sz="1600" dirty="0"/>
              <a:t> = </a:t>
            </a:r>
            <a:r>
              <a:rPr lang="en-US" altLang="zh-CN" sz="1600" dirty="0" err="1"/>
              <a:t>i</a:t>
            </a:r>
            <a:r>
              <a:rPr lang="en-US" altLang="zh-CN" sz="1600" dirty="0"/>
              <a:t> - stack[-1] - 1</a:t>
            </a:r>
          </a:p>
          <a:p>
            <a:r>
              <a:rPr lang="en-US" altLang="zh-CN" sz="1600" dirty="0"/>
              <a:t>                else:</a:t>
            </a:r>
          </a:p>
          <a:p>
            <a:r>
              <a:rPr lang="en-US" altLang="zh-CN" sz="1600" dirty="0"/>
              <a:t>                    </a:t>
            </a:r>
            <a:r>
              <a:rPr lang="en-US" altLang="zh-CN" sz="1600" dirty="0" err="1"/>
              <a:t>cur_width</a:t>
            </a:r>
            <a:r>
              <a:rPr lang="en-US" altLang="zh-CN" sz="1600" dirty="0"/>
              <a:t> = </a:t>
            </a:r>
            <a:r>
              <a:rPr lang="en-US" altLang="zh-CN" sz="1600" dirty="0" err="1" smtClean="0"/>
              <a:t>i</a:t>
            </a:r>
            <a:r>
              <a:rPr lang="en-US" altLang="zh-CN" sz="1600" dirty="0"/>
              <a:t/>
            </a:r>
            <a:br>
              <a:rPr lang="en-US" altLang="zh-CN" sz="1600" dirty="0"/>
            </a:br>
            <a:r>
              <a:rPr lang="en-US" altLang="zh-CN" sz="1600" dirty="0"/>
              <a:t>                res = max(res, </a:t>
            </a:r>
            <a:r>
              <a:rPr lang="en-US" altLang="zh-CN" sz="1600" dirty="0" err="1"/>
              <a:t>cur_height</a:t>
            </a:r>
            <a:r>
              <a:rPr lang="en-US" altLang="zh-CN" sz="1600" dirty="0"/>
              <a:t> * </a:t>
            </a:r>
            <a:r>
              <a:rPr lang="en-US" altLang="zh-CN" sz="1600" dirty="0" err="1"/>
              <a:t>cur_width</a:t>
            </a:r>
            <a:r>
              <a:rPr lang="en-US" altLang="zh-CN" sz="1600" dirty="0"/>
              <a:t>)</a:t>
            </a:r>
          </a:p>
          <a:p>
            <a:r>
              <a:rPr lang="en-US" altLang="zh-CN" sz="1600" dirty="0"/>
              <a:t>            </a:t>
            </a:r>
            <a:r>
              <a:rPr lang="en-US" altLang="zh-CN" sz="1600" dirty="0" err="1"/>
              <a:t>stack.append</a:t>
            </a:r>
            <a:r>
              <a:rPr lang="en-US" altLang="zh-CN" sz="1600" dirty="0"/>
              <a:t>(</a:t>
            </a:r>
            <a:r>
              <a:rPr lang="en-US" altLang="zh-CN" sz="1600" dirty="0" err="1"/>
              <a:t>i</a:t>
            </a:r>
            <a:r>
              <a:rPr lang="en-US" altLang="zh-CN" sz="1600" dirty="0" smtClean="0"/>
              <a:t>)</a:t>
            </a:r>
            <a:r>
              <a:rPr lang="en-US" altLang="zh-CN" sz="1600" dirty="0"/>
              <a:t/>
            </a:r>
            <a:br>
              <a:rPr lang="en-US" altLang="zh-CN" sz="1600" dirty="0"/>
            </a:br>
            <a:r>
              <a:rPr lang="en-US" altLang="zh-CN" sz="1600" dirty="0"/>
              <a:t>        while </a:t>
            </a:r>
            <a:r>
              <a:rPr lang="en-US" altLang="zh-CN" sz="1600" dirty="0" err="1"/>
              <a:t>len</a:t>
            </a:r>
            <a:r>
              <a:rPr lang="en-US" altLang="zh-CN" sz="1600" dirty="0"/>
              <a:t>(stack) &gt; 0 is not None:</a:t>
            </a:r>
          </a:p>
          <a:p>
            <a:r>
              <a:rPr lang="en-US" altLang="zh-CN" sz="1600" dirty="0"/>
              <a:t>            </a:t>
            </a:r>
            <a:r>
              <a:rPr lang="en-US" altLang="zh-CN" sz="1600" dirty="0" err="1"/>
              <a:t>cur_height</a:t>
            </a:r>
            <a:r>
              <a:rPr lang="en-US" altLang="zh-CN" sz="1600" dirty="0"/>
              <a:t> = heights[</a:t>
            </a:r>
            <a:r>
              <a:rPr lang="en-US" altLang="zh-CN" sz="1600" dirty="0" err="1"/>
              <a:t>stack.pop</a:t>
            </a:r>
            <a:r>
              <a:rPr lang="en-US" altLang="zh-CN" sz="1600" dirty="0"/>
              <a:t>()]</a:t>
            </a:r>
          </a:p>
          <a:p>
            <a:r>
              <a:rPr lang="en-US" altLang="zh-CN" sz="1600" dirty="0"/>
              <a:t>            while </a:t>
            </a:r>
            <a:r>
              <a:rPr lang="en-US" altLang="zh-CN" sz="1600" dirty="0" err="1"/>
              <a:t>len</a:t>
            </a:r>
            <a:r>
              <a:rPr lang="en-US" altLang="zh-CN" sz="1600" dirty="0"/>
              <a:t>(stack) &gt; 0 and </a:t>
            </a:r>
            <a:r>
              <a:rPr lang="en-US" altLang="zh-CN" sz="1600" dirty="0" err="1"/>
              <a:t>cur_height</a:t>
            </a:r>
            <a:r>
              <a:rPr lang="en-US" altLang="zh-CN" sz="1600" dirty="0"/>
              <a:t> == heights[stack[-1]]:</a:t>
            </a:r>
          </a:p>
          <a:p>
            <a:r>
              <a:rPr lang="en-US" altLang="zh-CN" sz="1600" dirty="0"/>
              <a:t>                </a:t>
            </a:r>
            <a:r>
              <a:rPr lang="en-US" altLang="zh-CN" sz="1600" dirty="0" err="1"/>
              <a:t>stack.pop</a:t>
            </a:r>
            <a:r>
              <a:rPr lang="en-US" altLang="zh-CN" sz="1600" dirty="0" smtClean="0"/>
              <a:t>()</a:t>
            </a:r>
            <a:r>
              <a:rPr lang="en-US" altLang="zh-CN" sz="1600" dirty="0"/>
              <a:t/>
            </a:r>
            <a:br>
              <a:rPr lang="en-US" altLang="zh-CN" sz="1600" dirty="0"/>
            </a:br>
            <a:r>
              <a:rPr lang="en-US" altLang="zh-CN" sz="1600" dirty="0"/>
              <a:t>            if </a:t>
            </a:r>
            <a:r>
              <a:rPr lang="en-US" altLang="zh-CN" sz="1600" dirty="0" err="1"/>
              <a:t>len</a:t>
            </a:r>
            <a:r>
              <a:rPr lang="en-US" altLang="zh-CN" sz="1600" dirty="0"/>
              <a:t>(stack) &gt; 0:</a:t>
            </a:r>
          </a:p>
          <a:p>
            <a:r>
              <a:rPr lang="en-US" altLang="zh-CN" sz="1600" dirty="0"/>
              <a:t>                </a:t>
            </a:r>
            <a:r>
              <a:rPr lang="en-US" altLang="zh-CN" sz="1600" dirty="0" err="1"/>
              <a:t>cur_width</a:t>
            </a:r>
            <a:r>
              <a:rPr lang="en-US" altLang="zh-CN" sz="1600" dirty="0"/>
              <a:t> = size - stack[-1] - 1</a:t>
            </a:r>
          </a:p>
          <a:p>
            <a:r>
              <a:rPr lang="en-US" altLang="zh-CN" sz="1600" dirty="0"/>
              <a:t>            else:</a:t>
            </a:r>
          </a:p>
          <a:p>
            <a:r>
              <a:rPr lang="en-US" altLang="zh-CN" sz="1600" dirty="0"/>
              <a:t>                </a:t>
            </a:r>
            <a:r>
              <a:rPr lang="en-US" altLang="zh-CN" sz="1600" dirty="0" err="1"/>
              <a:t>cur_width</a:t>
            </a:r>
            <a:r>
              <a:rPr lang="en-US" altLang="zh-CN" sz="1600" dirty="0"/>
              <a:t> = size</a:t>
            </a:r>
          </a:p>
          <a:p>
            <a:r>
              <a:rPr lang="en-US" altLang="zh-CN" sz="1600" dirty="0"/>
              <a:t>            res = max(res, </a:t>
            </a:r>
            <a:r>
              <a:rPr lang="en-US" altLang="zh-CN" sz="1600" dirty="0" err="1"/>
              <a:t>cur_height</a:t>
            </a:r>
            <a:r>
              <a:rPr lang="en-US" altLang="zh-CN" sz="1600" dirty="0"/>
              <a:t> * </a:t>
            </a:r>
            <a:r>
              <a:rPr lang="en-US" altLang="zh-CN" sz="1600" dirty="0" err="1"/>
              <a:t>cur_width</a:t>
            </a:r>
            <a:r>
              <a:rPr lang="en-US" altLang="zh-CN" sz="1600" dirty="0" smtClean="0"/>
              <a:t>)</a:t>
            </a:r>
            <a:r>
              <a:rPr lang="en-US" altLang="zh-CN" sz="1600" dirty="0"/>
              <a:t/>
            </a:r>
            <a:br>
              <a:rPr lang="en-US" altLang="zh-CN" sz="1600" dirty="0"/>
            </a:br>
            <a:r>
              <a:rPr lang="en-US" altLang="zh-CN" sz="1600" dirty="0"/>
              <a:t>        return </a:t>
            </a:r>
            <a:r>
              <a:rPr lang="en-US" altLang="zh-CN" sz="1600" dirty="0" smtClean="0"/>
              <a:t>res</a:t>
            </a:r>
            <a:endParaRPr lang="en-US" altLang="zh-CN" sz="1600" dirty="0"/>
          </a:p>
          <a:p>
            <a:endParaRPr lang="en-US" altLang="zh-CN" sz="1600" dirty="0" smtClean="0"/>
          </a:p>
        </p:txBody>
      </p:sp>
      <p:sp>
        <p:nvSpPr>
          <p:cNvPr id="5" name="TextBox 4"/>
          <p:cNvSpPr txBox="1"/>
          <p:nvPr/>
        </p:nvSpPr>
        <p:spPr>
          <a:xfrm>
            <a:off x="6588224" y="476672"/>
            <a:ext cx="877163" cy="369332"/>
          </a:xfrm>
          <a:prstGeom prst="rect">
            <a:avLst/>
          </a:prstGeom>
          <a:noFill/>
        </p:spPr>
        <p:txBody>
          <a:bodyPr wrap="none" rtlCol="0">
            <a:spAutoFit/>
          </a:bodyPr>
          <a:lstStyle/>
          <a:p>
            <a:r>
              <a:rPr lang="zh-CN" altLang="en-US" dirty="0" smtClean="0">
                <a:solidFill>
                  <a:srgbClr val="FF0000"/>
                </a:solidFill>
              </a:rPr>
              <a:t>单调栈</a:t>
            </a:r>
            <a:endParaRPr lang="zh-CN" altLang="en-US" dirty="0">
              <a:solidFill>
                <a:srgbClr val="FF0000"/>
              </a:solidFill>
            </a:endParaRPr>
          </a:p>
        </p:txBody>
      </p:sp>
    </p:spTree>
    <p:extLst>
      <p:ext uri="{BB962C8B-B14F-4D97-AF65-F5344CB8AC3E}">
        <p14:creationId xmlns:p14="http://schemas.microsoft.com/office/powerpoint/2010/main" val="1689282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3257623" cy="523220"/>
          </a:xfrm>
          <a:prstGeom prst="rect">
            <a:avLst/>
          </a:prstGeom>
          <a:noFill/>
        </p:spPr>
        <p:txBody>
          <a:bodyPr wrap="none" rtlCol="0">
            <a:spAutoFit/>
          </a:bodyPr>
          <a:lstStyle/>
          <a:p>
            <a:r>
              <a:rPr lang="en-US" altLang="zh-CN" sz="2800" b="1" dirty="0" smtClean="0"/>
              <a:t>239</a:t>
            </a:r>
            <a:r>
              <a:rPr lang="zh-CN" altLang="en-US" sz="2800" b="1" dirty="0" smtClean="0"/>
              <a:t>滑动窗口最大值</a:t>
            </a:r>
            <a:endParaRPr lang="zh-CN" altLang="en-US" sz="2800" b="1" dirty="0"/>
          </a:p>
        </p:txBody>
      </p:sp>
      <p:sp>
        <p:nvSpPr>
          <p:cNvPr id="3" name="TextBox 2"/>
          <p:cNvSpPr txBox="1"/>
          <p:nvPr/>
        </p:nvSpPr>
        <p:spPr>
          <a:xfrm>
            <a:off x="251520" y="1146402"/>
            <a:ext cx="6096284" cy="3693319"/>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maxSlidingWindow</a:t>
            </a:r>
            <a:r>
              <a:rPr lang="en-US" altLang="zh-CN" dirty="0"/>
              <a:t>(self, </a:t>
            </a:r>
            <a:r>
              <a:rPr lang="en-US" altLang="zh-CN" dirty="0" err="1"/>
              <a:t>nums</a:t>
            </a:r>
            <a:r>
              <a:rPr lang="en-US" altLang="zh-CN" dirty="0"/>
              <a:t>: List[</a:t>
            </a:r>
            <a:r>
              <a:rPr lang="en-US" altLang="zh-CN" dirty="0" err="1"/>
              <a:t>int</a:t>
            </a:r>
            <a:r>
              <a:rPr lang="en-US" altLang="zh-CN" dirty="0"/>
              <a:t>], k: </a:t>
            </a:r>
            <a:r>
              <a:rPr lang="en-US" altLang="zh-CN" dirty="0" err="1"/>
              <a:t>int</a:t>
            </a:r>
            <a:r>
              <a:rPr lang="en-US" altLang="zh-CN" dirty="0"/>
              <a:t>) -&gt; List[</a:t>
            </a:r>
            <a:r>
              <a:rPr lang="en-US" altLang="zh-CN" dirty="0" err="1"/>
              <a:t>int</a:t>
            </a:r>
            <a:r>
              <a:rPr lang="en-US" altLang="zh-CN" dirty="0"/>
              <a:t>]:</a:t>
            </a:r>
          </a:p>
          <a:p>
            <a:r>
              <a:rPr lang="en-US" altLang="zh-CN" dirty="0"/>
              <a:t>        n=</a:t>
            </a:r>
            <a:r>
              <a:rPr lang="en-US" altLang="zh-CN" dirty="0" err="1"/>
              <a:t>len</a:t>
            </a:r>
            <a:r>
              <a:rPr lang="en-US" altLang="zh-CN" dirty="0"/>
              <a:t>(</a:t>
            </a:r>
            <a:r>
              <a:rPr lang="en-US" altLang="zh-CN" dirty="0" err="1"/>
              <a:t>nums</a:t>
            </a:r>
            <a:r>
              <a:rPr lang="en-US" altLang="zh-CN" dirty="0"/>
              <a:t>)</a:t>
            </a:r>
          </a:p>
          <a:p>
            <a:r>
              <a:rPr lang="en-US" altLang="zh-CN" dirty="0"/>
              <a:t>        res=[]</a:t>
            </a:r>
          </a:p>
          <a:p>
            <a:r>
              <a:rPr lang="en-US" altLang="zh-CN" dirty="0"/>
              <a:t>        if n==k:</a:t>
            </a:r>
          </a:p>
          <a:p>
            <a:r>
              <a:rPr lang="en-US" altLang="zh-CN" dirty="0"/>
              <a:t>            return [max(</a:t>
            </a:r>
            <a:r>
              <a:rPr lang="en-US" altLang="zh-CN" dirty="0" err="1"/>
              <a:t>nums</a:t>
            </a:r>
            <a:r>
              <a:rPr lang="en-US" altLang="zh-CN" dirty="0"/>
              <a:t>)]</a:t>
            </a:r>
          </a:p>
          <a:p>
            <a:r>
              <a:rPr lang="en-US" altLang="zh-CN" dirty="0"/>
              <a:t>        for </a:t>
            </a:r>
            <a:r>
              <a:rPr lang="en-US" altLang="zh-CN" dirty="0" err="1"/>
              <a:t>i</a:t>
            </a:r>
            <a:r>
              <a:rPr lang="en-US" altLang="zh-CN" dirty="0"/>
              <a:t> in range(n-k+1):</a:t>
            </a:r>
          </a:p>
          <a:p>
            <a:r>
              <a:rPr lang="en-US" altLang="zh-CN" dirty="0"/>
              <a:t>            li=[]</a:t>
            </a:r>
          </a:p>
          <a:p>
            <a:r>
              <a:rPr lang="en-US" altLang="zh-CN" dirty="0"/>
              <a:t>            for j in range(</a:t>
            </a:r>
            <a:r>
              <a:rPr lang="en-US" altLang="zh-CN" dirty="0" err="1"/>
              <a:t>i,i+k</a:t>
            </a:r>
            <a:r>
              <a:rPr lang="en-US" altLang="zh-CN" dirty="0"/>
              <a:t>):</a:t>
            </a:r>
          </a:p>
          <a:p>
            <a:r>
              <a:rPr lang="en-US" altLang="zh-CN" dirty="0"/>
              <a:t>                </a:t>
            </a:r>
            <a:r>
              <a:rPr lang="en-US" altLang="zh-CN" dirty="0" err="1"/>
              <a:t>li.append</a:t>
            </a:r>
            <a:r>
              <a:rPr lang="en-US" altLang="zh-CN" dirty="0"/>
              <a:t>(</a:t>
            </a:r>
            <a:r>
              <a:rPr lang="en-US" altLang="zh-CN" dirty="0" err="1"/>
              <a:t>nums</a:t>
            </a:r>
            <a:r>
              <a:rPr lang="en-US" altLang="zh-CN" dirty="0"/>
              <a:t>[j])</a:t>
            </a:r>
          </a:p>
          <a:p>
            <a:r>
              <a:rPr lang="en-US" altLang="zh-CN" dirty="0"/>
              <a:t>                temp=max(li)</a:t>
            </a:r>
          </a:p>
          <a:p>
            <a:r>
              <a:rPr lang="en-US" altLang="zh-CN" dirty="0"/>
              <a:t>            </a:t>
            </a:r>
            <a:r>
              <a:rPr lang="en-US" altLang="zh-CN" dirty="0" err="1"/>
              <a:t>res.append</a:t>
            </a:r>
            <a:r>
              <a:rPr lang="en-US" altLang="zh-CN" dirty="0"/>
              <a:t>(temp)</a:t>
            </a:r>
          </a:p>
          <a:p>
            <a:r>
              <a:rPr lang="en-US" altLang="zh-CN" dirty="0"/>
              <a:t>        return </a:t>
            </a:r>
            <a:r>
              <a:rPr lang="en-US" altLang="zh-CN" dirty="0" smtClean="0"/>
              <a:t>res</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868" y="16452"/>
            <a:ext cx="5548628" cy="911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908720"/>
            <a:ext cx="4743335"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88024" y="2060848"/>
            <a:ext cx="2262158" cy="923330"/>
          </a:xfrm>
          <a:prstGeom prst="rect">
            <a:avLst/>
          </a:prstGeom>
          <a:noFill/>
        </p:spPr>
        <p:txBody>
          <a:bodyPr wrap="none" rtlCol="0">
            <a:spAutoFit/>
          </a:bodyPr>
          <a:lstStyle/>
          <a:p>
            <a:r>
              <a:rPr lang="zh-CN" altLang="en-US" dirty="0" smtClean="0">
                <a:solidFill>
                  <a:srgbClr val="FF0000"/>
                </a:solidFill>
              </a:rPr>
              <a:t>暴力解法失败，超时</a:t>
            </a:r>
            <a:endParaRPr lang="en-US" altLang="zh-CN" dirty="0" smtClean="0">
              <a:solidFill>
                <a:srgbClr val="FF0000"/>
              </a:solidFill>
            </a:endParaRPr>
          </a:p>
          <a:p>
            <a:endParaRPr lang="en-US" altLang="zh-CN" dirty="0">
              <a:solidFill>
                <a:srgbClr val="FF0000"/>
              </a:solidFill>
            </a:endParaRPr>
          </a:p>
          <a:p>
            <a:r>
              <a:rPr lang="zh-CN" altLang="en-US" dirty="0" smtClean="0">
                <a:solidFill>
                  <a:srgbClr val="FF0000"/>
                </a:solidFill>
              </a:rPr>
              <a:t>时间复杂度过高</a:t>
            </a:r>
            <a:endParaRPr lang="zh-CN" altLang="en-US" dirty="0">
              <a:solidFill>
                <a:srgbClr val="FF0000"/>
              </a:solidFill>
            </a:endParaRPr>
          </a:p>
        </p:txBody>
      </p:sp>
      <p:sp>
        <p:nvSpPr>
          <p:cNvPr id="5" name="矩形 4"/>
          <p:cNvSpPr/>
          <p:nvPr/>
        </p:nvSpPr>
        <p:spPr>
          <a:xfrm>
            <a:off x="349359" y="5131058"/>
            <a:ext cx="7689393" cy="1754326"/>
          </a:xfrm>
          <a:prstGeom prst="rect">
            <a:avLst/>
          </a:prstGeom>
        </p:spPr>
        <p:txBody>
          <a:bodyPr wrap="square">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maxSlidingWindow</a:t>
            </a:r>
            <a:r>
              <a:rPr lang="en-US" altLang="zh-CN" dirty="0"/>
              <a:t>(self, </a:t>
            </a:r>
            <a:r>
              <a:rPr lang="en-US" altLang="zh-CN" dirty="0" err="1"/>
              <a:t>nums</a:t>
            </a:r>
            <a:r>
              <a:rPr lang="en-US" altLang="zh-CN" dirty="0"/>
              <a:t>: List[</a:t>
            </a:r>
            <a:r>
              <a:rPr lang="en-US" altLang="zh-CN" dirty="0" err="1"/>
              <a:t>int</a:t>
            </a:r>
            <a:r>
              <a:rPr lang="en-US" altLang="zh-CN" dirty="0"/>
              <a:t>], k: </a:t>
            </a:r>
            <a:r>
              <a:rPr lang="en-US" altLang="zh-CN" dirty="0" err="1"/>
              <a:t>int</a:t>
            </a:r>
            <a:r>
              <a:rPr lang="en-US" altLang="zh-CN" dirty="0"/>
              <a:t>) -&gt; List[</a:t>
            </a:r>
            <a:r>
              <a:rPr lang="en-US" altLang="zh-CN" dirty="0" err="1"/>
              <a:t>int</a:t>
            </a:r>
            <a:r>
              <a:rPr lang="en-US" altLang="zh-CN" dirty="0"/>
              <a:t>]:</a:t>
            </a:r>
          </a:p>
          <a:p>
            <a:r>
              <a:rPr lang="en-US" altLang="zh-CN" dirty="0"/>
              <a:t>        n = </a:t>
            </a:r>
            <a:r>
              <a:rPr lang="en-US" altLang="zh-CN" dirty="0" err="1"/>
              <a:t>len</a:t>
            </a:r>
            <a:r>
              <a:rPr lang="en-US" altLang="zh-CN" dirty="0"/>
              <a:t>(</a:t>
            </a:r>
            <a:r>
              <a:rPr lang="en-US" altLang="zh-CN" dirty="0" err="1"/>
              <a:t>nums</a:t>
            </a:r>
            <a:r>
              <a:rPr lang="en-US" altLang="zh-CN" dirty="0"/>
              <a:t>)</a:t>
            </a:r>
          </a:p>
          <a:p>
            <a:r>
              <a:rPr lang="en-US" altLang="zh-CN" dirty="0"/>
              <a:t>        if n * k == 0:</a:t>
            </a:r>
          </a:p>
          <a:p>
            <a:r>
              <a:rPr lang="en-US" altLang="zh-CN" dirty="0"/>
              <a:t>            return </a:t>
            </a:r>
            <a:r>
              <a:rPr lang="en-US" altLang="zh-CN" dirty="0" smtClean="0"/>
              <a:t>[]</a:t>
            </a:r>
            <a:endParaRPr lang="en-US" altLang="zh-CN" dirty="0"/>
          </a:p>
          <a:p>
            <a:r>
              <a:rPr lang="en-US" altLang="zh-CN" dirty="0"/>
              <a:t>        return [max(</a:t>
            </a:r>
            <a:r>
              <a:rPr lang="en-US" altLang="zh-CN" dirty="0" err="1"/>
              <a:t>nums</a:t>
            </a:r>
            <a:r>
              <a:rPr lang="en-US" altLang="zh-CN" dirty="0"/>
              <a:t>[</a:t>
            </a:r>
            <a:r>
              <a:rPr lang="en-US" altLang="zh-CN" dirty="0" err="1"/>
              <a:t>i:i</a:t>
            </a:r>
            <a:r>
              <a:rPr lang="en-US" altLang="zh-CN" dirty="0"/>
              <a:t> + k]) for </a:t>
            </a:r>
            <a:r>
              <a:rPr lang="en-US" altLang="zh-CN" dirty="0" err="1"/>
              <a:t>i</a:t>
            </a:r>
            <a:r>
              <a:rPr lang="en-US" altLang="zh-CN" dirty="0"/>
              <a:t> in range(n - k + 1)]</a:t>
            </a:r>
          </a:p>
        </p:txBody>
      </p:sp>
      <p:cxnSp>
        <p:nvCxnSpPr>
          <p:cNvPr id="7" name="直接箭头连接符 6"/>
          <p:cNvCxnSpPr/>
          <p:nvPr/>
        </p:nvCxnSpPr>
        <p:spPr>
          <a:xfrm flipV="1">
            <a:off x="4283968" y="3140968"/>
            <a:ext cx="648072"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3299662" y="2780928"/>
            <a:ext cx="1488362" cy="203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5292080" y="6453336"/>
            <a:ext cx="36004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919103" y="6309320"/>
            <a:ext cx="1800493" cy="369332"/>
          </a:xfrm>
          <a:prstGeom prst="rect">
            <a:avLst/>
          </a:prstGeom>
          <a:noFill/>
        </p:spPr>
        <p:txBody>
          <a:bodyPr wrap="none" rtlCol="0">
            <a:spAutoFit/>
          </a:bodyPr>
          <a:lstStyle/>
          <a:p>
            <a:r>
              <a:rPr lang="zh-CN" altLang="en-US" dirty="0" smtClean="0">
                <a:solidFill>
                  <a:srgbClr val="FF0000"/>
                </a:solidFill>
              </a:rPr>
              <a:t>中括号在最后面</a:t>
            </a:r>
            <a:endParaRPr lang="zh-CN" altLang="en-US" dirty="0">
              <a:solidFill>
                <a:srgbClr val="FF0000"/>
              </a:solidFill>
            </a:endParaRPr>
          </a:p>
        </p:txBody>
      </p:sp>
    </p:spTree>
    <p:extLst>
      <p:ext uri="{BB962C8B-B14F-4D97-AF65-F5344CB8AC3E}">
        <p14:creationId xmlns:p14="http://schemas.microsoft.com/office/powerpoint/2010/main" val="1448284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0647"/>
            <a:ext cx="6096284" cy="6186309"/>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maxSlidingWindow</a:t>
            </a:r>
            <a:r>
              <a:rPr lang="en-US" altLang="zh-CN" dirty="0"/>
              <a:t>(self, </a:t>
            </a:r>
            <a:r>
              <a:rPr lang="en-US" altLang="zh-CN" dirty="0" err="1"/>
              <a:t>nums</a:t>
            </a:r>
            <a:r>
              <a:rPr lang="en-US" altLang="zh-CN" dirty="0"/>
              <a:t>: List[</a:t>
            </a:r>
            <a:r>
              <a:rPr lang="en-US" altLang="zh-CN" dirty="0" err="1"/>
              <a:t>int</a:t>
            </a:r>
            <a:r>
              <a:rPr lang="en-US" altLang="zh-CN" dirty="0"/>
              <a:t>], k: </a:t>
            </a:r>
            <a:r>
              <a:rPr lang="en-US" altLang="zh-CN" dirty="0" err="1"/>
              <a:t>int</a:t>
            </a:r>
            <a:r>
              <a:rPr lang="en-US" altLang="zh-CN" dirty="0"/>
              <a:t>) -&gt; List[</a:t>
            </a:r>
            <a:r>
              <a:rPr lang="en-US" altLang="zh-CN" dirty="0" err="1"/>
              <a:t>int</a:t>
            </a:r>
            <a:r>
              <a:rPr lang="en-US" altLang="zh-CN" dirty="0"/>
              <a:t>]:</a:t>
            </a:r>
          </a:p>
          <a:p>
            <a:r>
              <a:rPr lang="en-US" altLang="zh-CN" dirty="0"/>
              <a:t>        from collections import </a:t>
            </a:r>
            <a:r>
              <a:rPr lang="en-US" altLang="zh-CN" dirty="0" err="1"/>
              <a:t>deque</a:t>
            </a:r>
            <a:endParaRPr lang="en-US" altLang="zh-CN" dirty="0"/>
          </a:p>
          <a:p>
            <a:r>
              <a:rPr lang="en-US" altLang="zh-CN" dirty="0"/>
              <a:t>        </a:t>
            </a:r>
            <a:r>
              <a:rPr lang="en-US" altLang="zh-CN" dirty="0" err="1"/>
              <a:t>dq</a:t>
            </a:r>
            <a:r>
              <a:rPr lang="en-US" altLang="zh-CN" dirty="0"/>
              <a:t> = </a:t>
            </a:r>
            <a:r>
              <a:rPr lang="en-US" altLang="zh-CN" dirty="0" err="1"/>
              <a:t>deque</a:t>
            </a:r>
            <a:r>
              <a:rPr lang="en-US" altLang="zh-CN" dirty="0"/>
              <a:t>([])</a:t>
            </a:r>
          </a:p>
          <a:p>
            <a:r>
              <a:rPr lang="en-US" altLang="zh-CN" dirty="0"/>
              <a:t>        res = </a:t>
            </a:r>
            <a:r>
              <a:rPr lang="en-US" altLang="zh-CN" dirty="0" smtClean="0"/>
              <a:t>[]</a:t>
            </a:r>
            <a:r>
              <a:rPr lang="en-US" altLang="zh-CN" dirty="0"/>
              <a:t/>
            </a:r>
            <a:br>
              <a:rPr lang="en-US" altLang="zh-CN" dirty="0"/>
            </a:br>
            <a:r>
              <a:rPr lang="en-US" altLang="zh-CN" dirty="0"/>
              <a:t>        for </a:t>
            </a:r>
            <a:r>
              <a:rPr lang="en-US" altLang="zh-CN" dirty="0" err="1"/>
              <a:t>i</a:t>
            </a:r>
            <a:r>
              <a:rPr lang="en-US" altLang="zh-CN" dirty="0"/>
              <a:t> in range(k):</a:t>
            </a:r>
          </a:p>
          <a:p>
            <a:r>
              <a:rPr lang="en-US" altLang="zh-CN" dirty="0"/>
              <a:t>            while </a:t>
            </a:r>
            <a:r>
              <a:rPr lang="en-US" altLang="zh-CN" dirty="0" err="1"/>
              <a:t>dq</a:t>
            </a:r>
            <a:r>
              <a:rPr lang="en-US" altLang="zh-CN" dirty="0"/>
              <a:t> and </a:t>
            </a:r>
            <a:r>
              <a:rPr lang="en-US" altLang="zh-CN" dirty="0" err="1"/>
              <a:t>nums</a:t>
            </a:r>
            <a:r>
              <a:rPr lang="en-US" altLang="zh-CN" dirty="0"/>
              <a:t>[</a:t>
            </a:r>
            <a:r>
              <a:rPr lang="en-US" altLang="zh-CN" dirty="0" err="1"/>
              <a:t>dq</a:t>
            </a:r>
            <a:r>
              <a:rPr lang="en-US" altLang="zh-CN" dirty="0"/>
              <a:t>[0]] &lt; </a:t>
            </a:r>
            <a:r>
              <a:rPr lang="en-US" altLang="zh-CN" dirty="0" err="1"/>
              <a:t>nums</a:t>
            </a:r>
            <a:r>
              <a:rPr lang="en-US" altLang="zh-CN" dirty="0"/>
              <a:t>[</a:t>
            </a:r>
            <a:r>
              <a:rPr lang="en-US" altLang="zh-CN" dirty="0" err="1"/>
              <a:t>i</a:t>
            </a:r>
            <a:r>
              <a:rPr lang="en-US" altLang="zh-CN" dirty="0"/>
              <a:t>]:</a:t>
            </a:r>
          </a:p>
          <a:p>
            <a:r>
              <a:rPr lang="en-US" altLang="zh-CN" dirty="0"/>
              <a:t>                </a:t>
            </a:r>
            <a:r>
              <a:rPr lang="en-US" altLang="zh-CN" dirty="0" err="1"/>
              <a:t>dq.popleft</a:t>
            </a:r>
            <a:r>
              <a:rPr lang="en-US" altLang="zh-CN" dirty="0"/>
              <a:t>()</a:t>
            </a:r>
          </a:p>
          <a:p>
            <a:r>
              <a:rPr lang="en-US" altLang="zh-CN" dirty="0"/>
              <a:t>            </a:t>
            </a:r>
            <a:r>
              <a:rPr lang="en-US" altLang="zh-CN" dirty="0" err="1"/>
              <a:t>dq.appendleft</a:t>
            </a:r>
            <a:r>
              <a:rPr lang="en-US" altLang="zh-CN" dirty="0"/>
              <a:t>(</a:t>
            </a:r>
            <a:r>
              <a:rPr lang="en-US" altLang="zh-CN" dirty="0" err="1"/>
              <a:t>i</a:t>
            </a:r>
            <a:r>
              <a:rPr lang="en-US" altLang="zh-CN" dirty="0"/>
              <a:t>)</a:t>
            </a:r>
          </a:p>
          <a:p>
            <a:r>
              <a:rPr lang="en-US" altLang="zh-CN" dirty="0"/>
              <a:t>        </a:t>
            </a:r>
            <a:r>
              <a:rPr lang="en-US" altLang="zh-CN" dirty="0" err="1"/>
              <a:t>res.append</a:t>
            </a:r>
            <a:r>
              <a:rPr lang="en-US" altLang="zh-CN" dirty="0"/>
              <a:t>(</a:t>
            </a:r>
            <a:r>
              <a:rPr lang="en-US" altLang="zh-CN" dirty="0" err="1"/>
              <a:t>nums</a:t>
            </a:r>
            <a:r>
              <a:rPr lang="en-US" altLang="zh-CN" dirty="0"/>
              <a:t>[</a:t>
            </a:r>
            <a:r>
              <a:rPr lang="en-US" altLang="zh-CN" dirty="0" err="1"/>
              <a:t>dq</a:t>
            </a:r>
            <a:r>
              <a:rPr lang="en-US" altLang="zh-CN" dirty="0"/>
              <a:t>[-1]])</a:t>
            </a:r>
          </a:p>
          <a:p>
            <a:r>
              <a:rPr lang="en-US" altLang="zh-CN" dirty="0"/>
              <a:t>        </a:t>
            </a:r>
          </a:p>
          <a:p>
            <a:r>
              <a:rPr lang="en-US" altLang="zh-CN" dirty="0"/>
              <a:t>        j = 0</a:t>
            </a:r>
          </a:p>
          <a:p>
            <a:r>
              <a:rPr lang="en-US" altLang="zh-CN" dirty="0"/>
              <a:t>        for </a:t>
            </a:r>
            <a:r>
              <a:rPr lang="en-US" altLang="zh-CN" dirty="0" err="1"/>
              <a:t>i</a:t>
            </a:r>
            <a:r>
              <a:rPr lang="en-US" altLang="zh-CN" dirty="0"/>
              <a:t> in range(</a:t>
            </a:r>
            <a:r>
              <a:rPr lang="en-US" altLang="zh-CN" dirty="0" err="1"/>
              <a:t>k,len</a:t>
            </a:r>
            <a:r>
              <a:rPr lang="en-US" altLang="zh-CN" dirty="0"/>
              <a:t>(</a:t>
            </a:r>
            <a:r>
              <a:rPr lang="en-US" altLang="zh-CN" dirty="0" err="1"/>
              <a:t>nums</a:t>
            </a:r>
            <a:r>
              <a:rPr lang="en-US" altLang="zh-CN" dirty="0"/>
              <a:t>)):</a:t>
            </a:r>
          </a:p>
          <a:p>
            <a:r>
              <a:rPr lang="en-US" altLang="zh-CN" dirty="0"/>
              <a:t>            while </a:t>
            </a:r>
            <a:r>
              <a:rPr lang="en-US" altLang="zh-CN" dirty="0" err="1"/>
              <a:t>dq</a:t>
            </a:r>
            <a:r>
              <a:rPr lang="en-US" altLang="zh-CN" dirty="0"/>
              <a:t> and </a:t>
            </a:r>
            <a:r>
              <a:rPr lang="en-US" altLang="zh-CN" dirty="0" err="1"/>
              <a:t>dq</a:t>
            </a:r>
            <a:r>
              <a:rPr lang="en-US" altLang="zh-CN" dirty="0"/>
              <a:t>[-1] &lt;= j:</a:t>
            </a:r>
          </a:p>
          <a:p>
            <a:r>
              <a:rPr lang="en-US" altLang="zh-CN" dirty="0"/>
              <a:t>                </a:t>
            </a:r>
            <a:r>
              <a:rPr lang="en-US" altLang="zh-CN" dirty="0" err="1"/>
              <a:t>dq.pop</a:t>
            </a:r>
            <a:r>
              <a:rPr lang="en-US" altLang="zh-CN" dirty="0" smtClean="0"/>
              <a:t>()</a:t>
            </a:r>
            <a:r>
              <a:rPr lang="en-US" altLang="zh-CN" dirty="0"/>
              <a:t/>
            </a:r>
            <a:br>
              <a:rPr lang="en-US" altLang="zh-CN" dirty="0"/>
            </a:br>
            <a:r>
              <a:rPr lang="en-US" altLang="zh-CN" dirty="0"/>
              <a:t>            while </a:t>
            </a:r>
            <a:r>
              <a:rPr lang="en-US" altLang="zh-CN" dirty="0" err="1"/>
              <a:t>dq</a:t>
            </a:r>
            <a:r>
              <a:rPr lang="en-US" altLang="zh-CN" dirty="0"/>
              <a:t> and </a:t>
            </a:r>
            <a:r>
              <a:rPr lang="en-US" altLang="zh-CN" dirty="0" err="1"/>
              <a:t>nums</a:t>
            </a:r>
            <a:r>
              <a:rPr lang="en-US" altLang="zh-CN" dirty="0"/>
              <a:t>[</a:t>
            </a:r>
            <a:r>
              <a:rPr lang="en-US" altLang="zh-CN" dirty="0" err="1"/>
              <a:t>dq</a:t>
            </a:r>
            <a:r>
              <a:rPr lang="en-US" altLang="zh-CN" dirty="0"/>
              <a:t>[0]] &lt; </a:t>
            </a:r>
            <a:r>
              <a:rPr lang="en-US" altLang="zh-CN" dirty="0" err="1"/>
              <a:t>nums</a:t>
            </a:r>
            <a:r>
              <a:rPr lang="en-US" altLang="zh-CN" dirty="0"/>
              <a:t>[</a:t>
            </a:r>
            <a:r>
              <a:rPr lang="en-US" altLang="zh-CN" dirty="0" err="1"/>
              <a:t>i</a:t>
            </a:r>
            <a:r>
              <a:rPr lang="en-US" altLang="zh-CN" dirty="0"/>
              <a:t>]:</a:t>
            </a:r>
          </a:p>
          <a:p>
            <a:r>
              <a:rPr lang="en-US" altLang="zh-CN" dirty="0"/>
              <a:t>                </a:t>
            </a:r>
            <a:r>
              <a:rPr lang="en-US" altLang="zh-CN" dirty="0" err="1"/>
              <a:t>dq.popleft</a:t>
            </a:r>
            <a:r>
              <a:rPr lang="en-US" altLang="zh-CN" dirty="0" smtClean="0"/>
              <a:t>()</a:t>
            </a:r>
            <a:r>
              <a:rPr lang="en-US" altLang="zh-CN" dirty="0"/>
              <a:t/>
            </a:r>
            <a:br>
              <a:rPr lang="en-US" altLang="zh-CN" dirty="0"/>
            </a:br>
            <a:r>
              <a:rPr lang="en-US" altLang="zh-CN" dirty="0"/>
              <a:t>            </a:t>
            </a:r>
            <a:r>
              <a:rPr lang="en-US" altLang="zh-CN" dirty="0" err="1"/>
              <a:t>dq.appendleft</a:t>
            </a:r>
            <a:r>
              <a:rPr lang="en-US" altLang="zh-CN" dirty="0"/>
              <a:t>(</a:t>
            </a:r>
            <a:r>
              <a:rPr lang="en-US" altLang="zh-CN" dirty="0" err="1"/>
              <a:t>i</a:t>
            </a:r>
            <a:r>
              <a:rPr lang="en-US" altLang="zh-CN" dirty="0" smtClean="0"/>
              <a:t>)</a:t>
            </a:r>
            <a:r>
              <a:rPr lang="en-US" altLang="zh-CN" dirty="0"/>
              <a:t/>
            </a:r>
            <a:br>
              <a:rPr lang="en-US" altLang="zh-CN" dirty="0"/>
            </a:br>
            <a:r>
              <a:rPr lang="en-US" altLang="zh-CN" dirty="0"/>
              <a:t>            </a:t>
            </a:r>
            <a:r>
              <a:rPr lang="en-US" altLang="zh-CN" dirty="0" err="1"/>
              <a:t>res.append</a:t>
            </a:r>
            <a:r>
              <a:rPr lang="en-US" altLang="zh-CN" dirty="0"/>
              <a:t>(</a:t>
            </a:r>
            <a:r>
              <a:rPr lang="en-US" altLang="zh-CN" dirty="0" err="1"/>
              <a:t>nums</a:t>
            </a:r>
            <a:r>
              <a:rPr lang="en-US" altLang="zh-CN" dirty="0"/>
              <a:t>[</a:t>
            </a:r>
            <a:r>
              <a:rPr lang="en-US" altLang="zh-CN" dirty="0" err="1"/>
              <a:t>dq</a:t>
            </a:r>
            <a:r>
              <a:rPr lang="en-US" altLang="zh-CN" dirty="0"/>
              <a:t>[-1]])</a:t>
            </a:r>
          </a:p>
          <a:p>
            <a:r>
              <a:rPr lang="en-US" altLang="zh-CN" dirty="0"/>
              <a:t>            j += 1</a:t>
            </a:r>
          </a:p>
          <a:p>
            <a:r>
              <a:rPr lang="en-US" altLang="zh-CN" dirty="0"/>
              <a:t/>
            </a:r>
            <a:br>
              <a:rPr lang="en-US" altLang="zh-CN" dirty="0"/>
            </a:br>
            <a:r>
              <a:rPr lang="en-US" altLang="zh-CN" dirty="0"/>
              <a:t>        return </a:t>
            </a:r>
            <a:r>
              <a:rPr lang="en-US" altLang="zh-CN" dirty="0" smtClean="0"/>
              <a:t>res</a:t>
            </a:r>
            <a:endParaRPr lang="en-US" altLang="zh-CN" dirty="0"/>
          </a:p>
        </p:txBody>
      </p:sp>
      <p:sp>
        <p:nvSpPr>
          <p:cNvPr id="5" name="TextBox 4"/>
          <p:cNvSpPr txBox="1"/>
          <p:nvPr/>
        </p:nvSpPr>
        <p:spPr>
          <a:xfrm>
            <a:off x="5292080" y="980728"/>
            <a:ext cx="1107996" cy="369332"/>
          </a:xfrm>
          <a:prstGeom prst="rect">
            <a:avLst/>
          </a:prstGeom>
          <a:noFill/>
        </p:spPr>
        <p:txBody>
          <a:bodyPr wrap="none" rtlCol="0">
            <a:spAutoFit/>
          </a:bodyPr>
          <a:lstStyle/>
          <a:p>
            <a:r>
              <a:rPr lang="zh-CN" altLang="en-US" dirty="0"/>
              <a:t>双</a:t>
            </a:r>
            <a:r>
              <a:rPr lang="zh-CN" altLang="en-US" dirty="0" smtClean="0"/>
              <a:t>端队列</a:t>
            </a:r>
            <a:endParaRPr lang="zh-CN" altLang="en-US" dirty="0"/>
          </a:p>
        </p:txBody>
      </p:sp>
    </p:spTree>
    <p:extLst>
      <p:ext uri="{BB962C8B-B14F-4D97-AF65-F5344CB8AC3E}">
        <p14:creationId xmlns:p14="http://schemas.microsoft.com/office/powerpoint/2010/main" val="42513807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408" y="404664"/>
            <a:ext cx="3618298" cy="523220"/>
          </a:xfrm>
          <a:prstGeom prst="rect">
            <a:avLst/>
          </a:prstGeom>
          <a:noFill/>
        </p:spPr>
        <p:txBody>
          <a:bodyPr wrap="none" rtlCol="0">
            <a:spAutoFit/>
          </a:bodyPr>
          <a:lstStyle/>
          <a:p>
            <a:r>
              <a:rPr lang="en-US" altLang="zh-CN" sz="2800" b="1" dirty="0" smtClean="0"/>
              <a:t>641</a:t>
            </a:r>
            <a:r>
              <a:rPr lang="zh-CN" altLang="en-US" sz="2800" b="1" dirty="0" smtClean="0"/>
              <a:t>设计循环双端队列</a:t>
            </a:r>
            <a:endParaRPr lang="zh-CN" altLang="en-US" sz="28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3481" y="76866"/>
            <a:ext cx="5350519" cy="2560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5496" y="1530072"/>
            <a:ext cx="7175426" cy="5355312"/>
          </a:xfrm>
          <a:prstGeom prst="rect">
            <a:avLst/>
          </a:prstGeom>
          <a:noFill/>
        </p:spPr>
        <p:txBody>
          <a:bodyPr wrap="none" rtlCol="0">
            <a:spAutoFit/>
          </a:bodyPr>
          <a:lstStyle/>
          <a:p>
            <a:r>
              <a:rPr lang="en-US" altLang="zh-CN" dirty="0"/>
              <a:t>class </a:t>
            </a:r>
            <a:r>
              <a:rPr lang="en-US" altLang="zh-CN" dirty="0" err="1"/>
              <a:t>MyCircularDeque</a:t>
            </a:r>
            <a:r>
              <a:rPr lang="en-US" altLang="zh-CN" dirty="0"/>
              <a:t>:</a:t>
            </a:r>
          </a:p>
          <a:p>
            <a:r>
              <a:rPr lang="en-US" altLang="zh-CN" dirty="0"/>
              <a:t>    </a:t>
            </a:r>
            <a:r>
              <a:rPr lang="en-US" altLang="zh-CN" dirty="0" err="1"/>
              <a:t>def</a:t>
            </a:r>
            <a:r>
              <a:rPr lang="en-US" altLang="zh-CN" dirty="0"/>
              <a:t> __</a:t>
            </a:r>
            <a:r>
              <a:rPr lang="en-US" altLang="zh-CN" dirty="0" err="1"/>
              <a:t>init</a:t>
            </a:r>
            <a:r>
              <a:rPr lang="en-US" altLang="zh-CN" dirty="0"/>
              <a:t>__(self, k: </a:t>
            </a:r>
            <a:r>
              <a:rPr lang="en-US" altLang="zh-CN" dirty="0" err="1"/>
              <a:t>int</a:t>
            </a:r>
            <a:r>
              <a:rPr lang="en-US" altLang="zh-CN" dirty="0"/>
              <a:t>):</a:t>
            </a:r>
          </a:p>
          <a:p>
            <a:r>
              <a:rPr lang="en-US" altLang="zh-CN" dirty="0"/>
              <a:t>        </a:t>
            </a:r>
            <a:r>
              <a:rPr lang="en-US" altLang="zh-CN" dirty="0" err="1"/>
              <a:t>self.q</a:t>
            </a:r>
            <a:r>
              <a:rPr lang="en-US" altLang="zh-CN" dirty="0"/>
              <a:t> = </a:t>
            </a:r>
            <a:r>
              <a:rPr lang="en-US" altLang="zh-CN" dirty="0" err="1"/>
              <a:t>collections.deque</a:t>
            </a:r>
            <a:r>
              <a:rPr lang="en-US" altLang="zh-CN" dirty="0"/>
              <a:t>(</a:t>
            </a:r>
            <a:r>
              <a:rPr lang="en-US" altLang="zh-CN" dirty="0" err="1"/>
              <a:t>maxlen</a:t>
            </a:r>
            <a:r>
              <a:rPr lang="en-US" altLang="zh-CN" dirty="0"/>
              <a:t>=k)</a:t>
            </a:r>
          </a:p>
          <a:p>
            <a:r>
              <a:rPr lang="en-US" altLang="zh-CN" dirty="0"/>
              <a:t>    </a:t>
            </a:r>
            <a:r>
              <a:rPr lang="en-US" altLang="zh-CN" dirty="0" err="1"/>
              <a:t>def</a:t>
            </a:r>
            <a:r>
              <a:rPr lang="en-US" altLang="zh-CN" dirty="0"/>
              <a:t> </a:t>
            </a:r>
            <a:r>
              <a:rPr lang="en-US" altLang="zh-CN" dirty="0" err="1"/>
              <a:t>insertFront</a:t>
            </a:r>
            <a:r>
              <a:rPr lang="en-US" altLang="zh-CN" dirty="0"/>
              <a:t>(self, value: </a:t>
            </a:r>
            <a:r>
              <a:rPr lang="en-US" altLang="zh-CN" dirty="0" err="1"/>
              <a:t>int</a:t>
            </a:r>
            <a:r>
              <a:rPr lang="en-US" altLang="zh-CN" dirty="0"/>
              <a:t>) -&gt; bool:</a:t>
            </a:r>
          </a:p>
          <a:p>
            <a:r>
              <a:rPr lang="en-US" altLang="zh-CN" dirty="0"/>
              <a:t>        return </a:t>
            </a:r>
            <a:r>
              <a:rPr lang="en-US" altLang="zh-CN" dirty="0" err="1"/>
              <a:t>len</a:t>
            </a:r>
            <a:r>
              <a:rPr lang="en-US" altLang="zh-CN" dirty="0"/>
              <a:t>(</a:t>
            </a:r>
            <a:r>
              <a:rPr lang="en-US" altLang="zh-CN" dirty="0" err="1"/>
              <a:t>self.q</a:t>
            </a:r>
            <a:r>
              <a:rPr lang="en-US" altLang="zh-CN" dirty="0"/>
              <a:t>) &lt; </a:t>
            </a:r>
            <a:r>
              <a:rPr lang="en-US" altLang="zh-CN" dirty="0" err="1"/>
              <a:t>self.q.maxlen</a:t>
            </a:r>
            <a:r>
              <a:rPr lang="en-US" altLang="zh-CN" dirty="0"/>
              <a:t> and (</a:t>
            </a:r>
            <a:r>
              <a:rPr lang="en-US" altLang="zh-CN" dirty="0" err="1"/>
              <a:t>self.q.appendleft</a:t>
            </a:r>
            <a:r>
              <a:rPr lang="en-US" altLang="zh-CN" dirty="0"/>
              <a:t>(value) or True)</a:t>
            </a:r>
          </a:p>
          <a:p>
            <a:r>
              <a:rPr lang="en-US" altLang="zh-CN" dirty="0"/>
              <a:t>    </a:t>
            </a:r>
            <a:r>
              <a:rPr lang="en-US" altLang="zh-CN" dirty="0" err="1"/>
              <a:t>def</a:t>
            </a:r>
            <a:r>
              <a:rPr lang="en-US" altLang="zh-CN" dirty="0"/>
              <a:t> </a:t>
            </a:r>
            <a:r>
              <a:rPr lang="en-US" altLang="zh-CN" dirty="0" err="1"/>
              <a:t>insertLast</a:t>
            </a:r>
            <a:r>
              <a:rPr lang="en-US" altLang="zh-CN" dirty="0"/>
              <a:t>(self, value: </a:t>
            </a:r>
            <a:r>
              <a:rPr lang="en-US" altLang="zh-CN" dirty="0" err="1"/>
              <a:t>int</a:t>
            </a:r>
            <a:r>
              <a:rPr lang="en-US" altLang="zh-CN" dirty="0"/>
              <a:t>) -&gt; bool:</a:t>
            </a:r>
          </a:p>
          <a:p>
            <a:r>
              <a:rPr lang="en-US" altLang="zh-CN" dirty="0"/>
              <a:t>        return </a:t>
            </a:r>
            <a:r>
              <a:rPr lang="en-US" altLang="zh-CN" dirty="0" err="1"/>
              <a:t>len</a:t>
            </a:r>
            <a:r>
              <a:rPr lang="en-US" altLang="zh-CN" dirty="0"/>
              <a:t>(</a:t>
            </a:r>
            <a:r>
              <a:rPr lang="en-US" altLang="zh-CN" dirty="0" err="1"/>
              <a:t>self.q</a:t>
            </a:r>
            <a:r>
              <a:rPr lang="en-US" altLang="zh-CN" dirty="0"/>
              <a:t>) &lt; </a:t>
            </a:r>
            <a:r>
              <a:rPr lang="en-US" altLang="zh-CN" dirty="0" err="1"/>
              <a:t>self.q.maxlen</a:t>
            </a:r>
            <a:r>
              <a:rPr lang="en-US" altLang="zh-CN" dirty="0"/>
              <a:t> and (</a:t>
            </a:r>
            <a:r>
              <a:rPr lang="en-US" altLang="zh-CN" dirty="0" err="1"/>
              <a:t>self.q.append</a:t>
            </a:r>
            <a:r>
              <a:rPr lang="en-US" altLang="zh-CN" dirty="0"/>
              <a:t>(value) or True)</a:t>
            </a:r>
          </a:p>
          <a:p>
            <a:r>
              <a:rPr lang="en-US" altLang="zh-CN" dirty="0"/>
              <a:t>    </a:t>
            </a:r>
            <a:r>
              <a:rPr lang="en-US" altLang="zh-CN" dirty="0" err="1"/>
              <a:t>def</a:t>
            </a:r>
            <a:r>
              <a:rPr lang="en-US" altLang="zh-CN" dirty="0"/>
              <a:t> </a:t>
            </a:r>
            <a:r>
              <a:rPr lang="en-US" altLang="zh-CN" dirty="0" err="1"/>
              <a:t>deleteFront</a:t>
            </a:r>
            <a:r>
              <a:rPr lang="en-US" altLang="zh-CN" dirty="0"/>
              <a:t>(self) -&gt; bool:</a:t>
            </a:r>
          </a:p>
          <a:p>
            <a:r>
              <a:rPr lang="en-US" altLang="zh-CN" dirty="0"/>
              <a:t>        return </a:t>
            </a:r>
            <a:r>
              <a:rPr lang="en-US" altLang="zh-CN" dirty="0" err="1"/>
              <a:t>self.q</a:t>
            </a:r>
            <a:r>
              <a:rPr lang="en-US" altLang="zh-CN" dirty="0"/>
              <a:t> and (</a:t>
            </a:r>
            <a:r>
              <a:rPr lang="en-US" altLang="zh-CN" dirty="0" err="1"/>
              <a:t>self.q.popleft</a:t>
            </a:r>
            <a:r>
              <a:rPr lang="en-US" altLang="zh-CN" dirty="0"/>
              <a:t>() or True)</a:t>
            </a:r>
          </a:p>
          <a:p>
            <a:r>
              <a:rPr lang="en-US" altLang="zh-CN" dirty="0"/>
              <a:t>      </a:t>
            </a:r>
            <a:r>
              <a:rPr lang="en-US" altLang="zh-CN" dirty="0" err="1"/>
              <a:t>def</a:t>
            </a:r>
            <a:r>
              <a:rPr lang="en-US" altLang="zh-CN" dirty="0"/>
              <a:t> </a:t>
            </a:r>
            <a:r>
              <a:rPr lang="en-US" altLang="zh-CN" dirty="0" err="1"/>
              <a:t>deleteLast</a:t>
            </a:r>
            <a:r>
              <a:rPr lang="en-US" altLang="zh-CN" dirty="0"/>
              <a:t>(self) -&gt; bool:</a:t>
            </a:r>
          </a:p>
          <a:p>
            <a:r>
              <a:rPr lang="en-US" altLang="zh-CN" dirty="0"/>
              <a:t>        return </a:t>
            </a:r>
            <a:r>
              <a:rPr lang="en-US" altLang="zh-CN" dirty="0" err="1"/>
              <a:t>self.q</a:t>
            </a:r>
            <a:r>
              <a:rPr lang="en-US" altLang="zh-CN" dirty="0"/>
              <a:t> and (</a:t>
            </a:r>
            <a:r>
              <a:rPr lang="en-US" altLang="zh-CN" dirty="0" err="1"/>
              <a:t>self.q.pop</a:t>
            </a:r>
            <a:r>
              <a:rPr lang="en-US" altLang="zh-CN" dirty="0"/>
              <a:t>() or True</a:t>
            </a:r>
            <a:r>
              <a:rPr lang="en-US" altLang="zh-CN" dirty="0" smtClean="0"/>
              <a:t>)</a:t>
            </a:r>
            <a:r>
              <a:rPr lang="en-US" altLang="zh-CN" dirty="0"/>
              <a:t>   </a:t>
            </a:r>
          </a:p>
          <a:p>
            <a:r>
              <a:rPr lang="en-US" altLang="zh-CN" dirty="0"/>
              <a:t>    </a:t>
            </a:r>
            <a:r>
              <a:rPr lang="en-US" altLang="zh-CN" dirty="0" err="1"/>
              <a:t>def</a:t>
            </a:r>
            <a:r>
              <a:rPr lang="en-US" altLang="zh-CN" dirty="0"/>
              <a:t> </a:t>
            </a:r>
            <a:r>
              <a:rPr lang="en-US" altLang="zh-CN" dirty="0" err="1"/>
              <a:t>getFront</a:t>
            </a:r>
            <a:r>
              <a:rPr lang="en-US" altLang="zh-CN" dirty="0"/>
              <a:t>(self) -&gt; </a:t>
            </a:r>
            <a:r>
              <a:rPr lang="en-US" altLang="zh-CN" dirty="0" err="1"/>
              <a:t>int</a:t>
            </a:r>
            <a:r>
              <a:rPr lang="en-US" altLang="zh-CN" dirty="0"/>
              <a:t>:</a:t>
            </a:r>
          </a:p>
          <a:p>
            <a:r>
              <a:rPr lang="en-US" altLang="zh-CN" dirty="0"/>
              <a:t>        return not </a:t>
            </a:r>
            <a:r>
              <a:rPr lang="en-US" altLang="zh-CN" dirty="0" err="1"/>
              <a:t>self.q</a:t>
            </a:r>
            <a:r>
              <a:rPr lang="en-US" altLang="zh-CN" dirty="0"/>
              <a:t> and -1 or </a:t>
            </a:r>
            <a:r>
              <a:rPr lang="en-US" altLang="zh-CN" dirty="0" err="1"/>
              <a:t>self.q</a:t>
            </a:r>
            <a:r>
              <a:rPr lang="en-US" altLang="zh-CN" dirty="0"/>
              <a:t>[0</a:t>
            </a:r>
            <a:r>
              <a:rPr lang="en-US" altLang="zh-CN" dirty="0" smtClean="0"/>
              <a:t>]</a:t>
            </a:r>
            <a:endParaRPr lang="en-US" altLang="zh-CN" dirty="0"/>
          </a:p>
          <a:p>
            <a:r>
              <a:rPr lang="en-US" altLang="zh-CN" dirty="0"/>
              <a:t>    </a:t>
            </a:r>
            <a:r>
              <a:rPr lang="en-US" altLang="zh-CN" dirty="0" err="1"/>
              <a:t>def</a:t>
            </a:r>
            <a:r>
              <a:rPr lang="en-US" altLang="zh-CN" dirty="0"/>
              <a:t> </a:t>
            </a:r>
            <a:r>
              <a:rPr lang="en-US" altLang="zh-CN" dirty="0" err="1"/>
              <a:t>getRear</a:t>
            </a:r>
            <a:r>
              <a:rPr lang="en-US" altLang="zh-CN" dirty="0"/>
              <a:t>(self) -&gt; </a:t>
            </a:r>
            <a:r>
              <a:rPr lang="en-US" altLang="zh-CN" dirty="0" err="1"/>
              <a:t>int</a:t>
            </a:r>
            <a:r>
              <a:rPr lang="en-US" altLang="zh-CN" dirty="0"/>
              <a:t>:</a:t>
            </a:r>
          </a:p>
          <a:p>
            <a:r>
              <a:rPr lang="en-US" altLang="zh-CN" dirty="0"/>
              <a:t>        return not </a:t>
            </a:r>
            <a:r>
              <a:rPr lang="en-US" altLang="zh-CN" dirty="0" err="1"/>
              <a:t>self.q</a:t>
            </a:r>
            <a:r>
              <a:rPr lang="en-US" altLang="zh-CN" dirty="0"/>
              <a:t> and -1 or </a:t>
            </a:r>
            <a:r>
              <a:rPr lang="en-US" altLang="zh-CN" dirty="0" err="1"/>
              <a:t>self.q</a:t>
            </a:r>
            <a:r>
              <a:rPr lang="en-US" altLang="zh-CN" dirty="0"/>
              <a:t>[-</a:t>
            </a:r>
            <a:r>
              <a:rPr lang="en-US" altLang="zh-CN" dirty="0" smtClean="0"/>
              <a:t>1]</a:t>
            </a:r>
            <a:r>
              <a:rPr lang="en-US" altLang="zh-CN" dirty="0"/>
              <a:t/>
            </a:r>
            <a:br>
              <a:rPr lang="en-US" altLang="zh-CN" dirty="0"/>
            </a:br>
            <a:r>
              <a:rPr lang="en-US" altLang="zh-CN" dirty="0"/>
              <a:t>    </a:t>
            </a:r>
            <a:r>
              <a:rPr lang="en-US" altLang="zh-CN" dirty="0" err="1"/>
              <a:t>def</a:t>
            </a:r>
            <a:r>
              <a:rPr lang="en-US" altLang="zh-CN" dirty="0"/>
              <a:t> </a:t>
            </a:r>
            <a:r>
              <a:rPr lang="en-US" altLang="zh-CN" dirty="0" err="1"/>
              <a:t>isEmpty</a:t>
            </a:r>
            <a:r>
              <a:rPr lang="en-US" altLang="zh-CN" dirty="0"/>
              <a:t>(self) -&gt; bool:</a:t>
            </a:r>
          </a:p>
          <a:p>
            <a:r>
              <a:rPr lang="en-US" altLang="zh-CN" dirty="0"/>
              <a:t>        return not </a:t>
            </a:r>
            <a:r>
              <a:rPr lang="en-US" altLang="zh-CN" dirty="0" err="1" smtClean="0"/>
              <a:t>self.q</a:t>
            </a:r>
            <a:r>
              <a:rPr lang="en-US" altLang="zh-CN" dirty="0"/>
              <a:t/>
            </a:r>
            <a:br>
              <a:rPr lang="en-US" altLang="zh-CN" dirty="0"/>
            </a:br>
            <a:r>
              <a:rPr lang="en-US" altLang="zh-CN" dirty="0"/>
              <a:t>    </a:t>
            </a:r>
            <a:r>
              <a:rPr lang="en-US" altLang="zh-CN" dirty="0" err="1"/>
              <a:t>def</a:t>
            </a:r>
            <a:r>
              <a:rPr lang="en-US" altLang="zh-CN" dirty="0"/>
              <a:t> </a:t>
            </a:r>
            <a:r>
              <a:rPr lang="en-US" altLang="zh-CN" dirty="0" err="1"/>
              <a:t>isFull</a:t>
            </a:r>
            <a:r>
              <a:rPr lang="en-US" altLang="zh-CN" dirty="0"/>
              <a:t>(self) -&gt; bool:</a:t>
            </a:r>
          </a:p>
          <a:p>
            <a:r>
              <a:rPr lang="en-US" altLang="zh-CN" dirty="0"/>
              <a:t>        return </a:t>
            </a:r>
            <a:r>
              <a:rPr lang="en-US" altLang="zh-CN" dirty="0" err="1"/>
              <a:t>len</a:t>
            </a:r>
            <a:r>
              <a:rPr lang="en-US" altLang="zh-CN" dirty="0"/>
              <a:t>(</a:t>
            </a:r>
            <a:r>
              <a:rPr lang="en-US" altLang="zh-CN" dirty="0" err="1"/>
              <a:t>self.q</a:t>
            </a:r>
            <a:r>
              <a:rPr lang="en-US" altLang="zh-CN" dirty="0"/>
              <a:t>) == </a:t>
            </a:r>
            <a:r>
              <a:rPr lang="en-US" altLang="zh-CN" dirty="0" err="1" smtClean="0"/>
              <a:t>self.q.maxlen</a:t>
            </a:r>
            <a:endParaRPr lang="en-US" altLang="zh-CN" dirty="0"/>
          </a:p>
        </p:txBody>
      </p:sp>
    </p:spTree>
    <p:extLst>
      <p:ext uri="{BB962C8B-B14F-4D97-AF65-F5344CB8AC3E}">
        <p14:creationId xmlns:p14="http://schemas.microsoft.com/office/powerpoint/2010/main" val="14482843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408" y="404664"/>
            <a:ext cx="1632178" cy="523220"/>
          </a:xfrm>
          <a:prstGeom prst="rect">
            <a:avLst/>
          </a:prstGeom>
          <a:noFill/>
        </p:spPr>
        <p:txBody>
          <a:bodyPr wrap="none" rtlCol="0">
            <a:spAutoFit/>
          </a:bodyPr>
          <a:lstStyle/>
          <a:p>
            <a:r>
              <a:rPr lang="en-US" altLang="zh-CN" sz="2800" b="1" dirty="0" smtClean="0"/>
              <a:t>42</a:t>
            </a:r>
            <a:r>
              <a:rPr lang="zh-CN" altLang="en-US" sz="2800" b="1" dirty="0" smtClean="0"/>
              <a:t>接雨水</a:t>
            </a:r>
            <a:endParaRPr lang="zh-CN" altLang="en-US" sz="28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16631"/>
            <a:ext cx="6768752" cy="3512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512" y="2605134"/>
            <a:ext cx="4671087" cy="4247317"/>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trap(self, height: List[</a:t>
            </a:r>
            <a:r>
              <a:rPr lang="en-US" altLang="zh-CN" dirty="0" err="1"/>
              <a:t>int</a:t>
            </a:r>
            <a:r>
              <a:rPr lang="en-US" altLang="zh-CN" dirty="0"/>
              <a:t>]) -&gt; </a:t>
            </a:r>
            <a:r>
              <a:rPr lang="en-US" altLang="zh-CN" dirty="0" err="1"/>
              <a:t>int</a:t>
            </a:r>
            <a:r>
              <a:rPr lang="en-US" altLang="zh-CN" dirty="0"/>
              <a:t>:</a:t>
            </a:r>
          </a:p>
          <a:p>
            <a:r>
              <a:rPr lang="en-US" altLang="zh-CN" dirty="0"/>
              <a:t>        n=</a:t>
            </a:r>
            <a:r>
              <a:rPr lang="en-US" altLang="zh-CN" dirty="0" err="1"/>
              <a:t>len</a:t>
            </a:r>
            <a:r>
              <a:rPr lang="en-US" altLang="zh-CN" dirty="0"/>
              <a:t>(height)</a:t>
            </a:r>
          </a:p>
          <a:p>
            <a:r>
              <a:rPr lang="en-US" altLang="zh-CN" dirty="0"/>
              <a:t>        </a:t>
            </a:r>
            <a:r>
              <a:rPr lang="en-US" altLang="zh-CN" dirty="0" err="1"/>
              <a:t>left,right</a:t>
            </a:r>
            <a:r>
              <a:rPr lang="en-US" altLang="zh-CN" dirty="0"/>
              <a:t>=0,n-1</a:t>
            </a:r>
          </a:p>
          <a:p>
            <a:r>
              <a:rPr lang="en-US" altLang="zh-CN" dirty="0"/>
              <a:t>        </a:t>
            </a:r>
            <a:r>
              <a:rPr lang="en-US" altLang="zh-CN" dirty="0" err="1"/>
              <a:t>SUM,tmp,high</a:t>
            </a:r>
            <a:r>
              <a:rPr lang="en-US" altLang="zh-CN" dirty="0"/>
              <a:t>=0,0,1</a:t>
            </a:r>
          </a:p>
          <a:p>
            <a:r>
              <a:rPr lang="en-US" altLang="zh-CN" dirty="0"/>
              <a:t>        while(left&lt;=right):</a:t>
            </a:r>
          </a:p>
          <a:p>
            <a:r>
              <a:rPr lang="en-US" altLang="zh-CN" dirty="0"/>
              <a:t>            while(left&lt;=right and height[left]&lt;high):</a:t>
            </a:r>
          </a:p>
          <a:p>
            <a:r>
              <a:rPr lang="en-US" altLang="zh-CN" dirty="0"/>
              <a:t>                SUM+=height[left]</a:t>
            </a:r>
          </a:p>
          <a:p>
            <a:r>
              <a:rPr lang="en-US" altLang="zh-CN" dirty="0"/>
              <a:t>                left+=1</a:t>
            </a:r>
          </a:p>
          <a:p>
            <a:r>
              <a:rPr lang="en-US" altLang="zh-CN" dirty="0"/>
              <a:t>            while(right&gt;=left and height[right]&lt;high):</a:t>
            </a:r>
          </a:p>
          <a:p>
            <a:r>
              <a:rPr lang="en-US" altLang="zh-CN" dirty="0"/>
              <a:t>                SUM+=height[right]</a:t>
            </a:r>
          </a:p>
          <a:p>
            <a:r>
              <a:rPr lang="en-US" altLang="zh-CN" dirty="0"/>
              <a:t>                right-=1   </a:t>
            </a:r>
          </a:p>
          <a:p>
            <a:r>
              <a:rPr lang="en-US" altLang="zh-CN" dirty="0"/>
              <a:t>            high+=1</a:t>
            </a:r>
          </a:p>
          <a:p>
            <a:r>
              <a:rPr lang="en-US" altLang="zh-CN" dirty="0"/>
              <a:t>            </a:t>
            </a:r>
            <a:r>
              <a:rPr lang="en-US" altLang="zh-CN" dirty="0" err="1"/>
              <a:t>tmp</a:t>
            </a:r>
            <a:r>
              <a:rPr lang="en-US" altLang="zh-CN" dirty="0"/>
              <a:t>+=right-left+1      </a:t>
            </a:r>
          </a:p>
          <a:p>
            <a:r>
              <a:rPr lang="en-US" altLang="zh-CN" dirty="0"/>
              <a:t>        return </a:t>
            </a:r>
            <a:r>
              <a:rPr lang="en-US" altLang="zh-CN" dirty="0" err="1" smtClean="0"/>
              <a:t>tmp</a:t>
            </a:r>
            <a:r>
              <a:rPr lang="en-US" altLang="zh-CN" dirty="0" smtClean="0"/>
              <a:t>-SUM</a:t>
            </a:r>
            <a:endParaRPr lang="en-US" altLang="zh-CN" dirty="0"/>
          </a:p>
        </p:txBody>
      </p:sp>
      <p:sp>
        <p:nvSpPr>
          <p:cNvPr id="3" name="TextBox 2"/>
          <p:cNvSpPr txBox="1"/>
          <p:nvPr/>
        </p:nvSpPr>
        <p:spPr>
          <a:xfrm>
            <a:off x="5076056" y="3658904"/>
            <a:ext cx="3960440" cy="1200329"/>
          </a:xfrm>
          <a:prstGeom prst="rect">
            <a:avLst/>
          </a:prstGeom>
          <a:noFill/>
        </p:spPr>
        <p:txBody>
          <a:bodyPr wrap="square" rtlCol="0">
            <a:spAutoFit/>
          </a:bodyPr>
          <a:lstStyle/>
          <a:p>
            <a:r>
              <a:rPr lang="zh-CN" altLang="en-US" dirty="0" smtClean="0"/>
              <a:t>按行求解，</a:t>
            </a:r>
            <a:endParaRPr lang="en-US" altLang="zh-CN" dirty="0" smtClean="0"/>
          </a:p>
          <a:p>
            <a:r>
              <a:rPr lang="zh-CN" altLang="en-US" dirty="0" smtClean="0"/>
              <a:t>先求出各行的总体积和（包括盛水部分）</a:t>
            </a:r>
            <a:endParaRPr lang="en-US" altLang="zh-CN" dirty="0" smtClean="0"/>
          </a:p>
          <a:p>
            <a:r>
              <a:rPr lang="zh-CN" altLang="en-US" dirty="0" smtClean="0"/>
              <a:t>然后减去黑色柱子体积</a:t>
            </a:r>
            <a:endParaRPr lang="zh-CN" altLang="en-US" dirty="0"/>
          </a:p>
        </p:txBody>
      </p:sp>
      <p:sp>
        <p:nvSpPr>
          <p:cNvPr id="4" name="矩形 3"/>
          <p:cNvSpPr/>
          <p:nvPr/>
        </p:nvSpPr>
        <p:spPr>
          <a:xfrm>
            <a:off x="3059832" y="2348880"/>
            <a:ext cx="485444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85596" y="1872846"/>
            <a:ext cx="4854446" cy="4760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82843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16632"/>
            <a:ext cx="4730077" cy="3416320"/>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trap(self, height: List[</a:t>
            </a:r>
            <a:r>
              <a:rPr lang="en-US" altLang="zh-CN" dirty="0" err="1"/>
              <a:t>int</a:t>
            </a:r>
            <a:r>
              <a:rPr lang="en-US" altLang="zh-CN" dirty="0"/>
              <a:t>]) -&gt; </a:t>
            </a:r>
            <a:r>
              <a:rPr lang="en-US" altLang="zh-CN" dirty="0" err="1"/>
              <a:t>int</a:t>
            </a:r>
            <a:r>
              <a:rPr lang="en-US" altLang="zh-CN" dirty="0"/>
              <a:t>:</a:t>
            </a:r>
          </a:p>
          <a:p>
            <a:r>
              <a:rPr lang="en-US" altLang="zh-CN" dirty="0"/>
              <a:t>        res=0</a:t>
            </a:r>
          </a:p>
          <a:p>
            <a:r>
              <a:rPr lang="en-US" altLang="zh-CN" dirty="0"/>
              <a:t>        for </a:t>
            </a:r>
            <a:r>
              <a:rPr lang="en-US" altLang="zh-CN" dirty="0" err="1"/>
              <a:t>i</a:t>
            </a:r>
            <a:r>
              <a:rPr lang="en-US" altLang="zh-CN" dirty="0"/>
              <a:t> in range(1,len(height)-1):</a:t>
            </a:r>
          </a:p>
          <a:p>
            <a:r>
              <a:rPr lang="en-US" altLang="zh-CN" dirty="0"/>
              <a:t>            </a:t>
            </a:r>
            <a:r>
              <a:rPr lang="en-US" altLang="zh-CN" dirty="0" err="1"/>
              <a:t>max_left,max_right</a:t>
            </a:r>
            <a:r>
              <a:rPr lang="en-US" altLang="zh-CN" dirty="0"/>
              <a:t>=0,0</a:t>
            </a:r>
          </a:p>
          <a:p>
            <a:r>
              <a:rPr lang="en-US" altLang="zh-CN" dirty="0"/>
              <a:t>            for j in range(0,i):</a:t>
            </a:r>
          </a:p>
          <a:p>
            <a:r>
              <a:rPr lang="en-US" altLang="zh-CN" dirty="0"/>
              <a:t>                </a:t>
            </a:r>
            <a:r>
              <a:rPr lang="en-US" altLang="zh-CN" dirty="0" err="1"/>
              <a:t>max_left</a:t>
            </a:r>
            <a:r>
              <a:rPr lang="en-US" altLang="zh-CN" dirty="0"/>
              <a:t>=max(</a:t>
            </a:r>
            <a:r>
              <a:rPr lang="en-US" altLang="zh-CN" dirty="0" err="1"/>
              <a:t>max_left,height</a:t>
            </a:r>
            <a:r>
              <a:rPr lang="en-US" altLang="zh-CN" dirty="0"/>
              <a:t>[j])</a:t>
            </a:r>
          </a:p>
          <a:p>
            <a:r>
              <a:rPr lang="en-US" altLang="zh-CN" dirty="0"/>
              <a:t>            for j in range(</a:t>
            </a:r>
            <a:r>
              <a:rPr lang="en-US" altLang="zh-CN" dirty="0" err="1"/>
              <a:t>i,len</a:t>
            </a:r>
            <a:r>
              <a:rPr lang="en-US" altLang="zh-CN" dirty="0"/>
              <a:t>(height)):</a:t>
            </a:r>
          </a:p>
          <a:p>
            <a:r>
              <a:rPr lang="en-US" altLang="zh-CN" dirty="0"/>
              <a:t>                </a:t>
            </a:r>
            <a:r>
              <a:rPr lang="en-US" altLang="zh-CN" dirty="0" err="1"/>
              <a:t>max_right</a:t>
            </a:r>
            <a:r>
              <a:rPr lang="en-US" altLang="zh-CN" dirty="0"/>
              <a:t>=max(</a:t>
            </a:r>
            <a:r>
              <a:rPr lang="en-US" altLang="zh-CN" dirty="0" err="1"/>
              <a:t>max_right,height</a:t>
            </a:r>
            <a:r>
              <a:rPr lang="en-US" altLang="zh-CN" dirty="0"/>
              <a:t>[j])</a:t>
            </a:r>
          </a:p>
          <a:p>
            <a:r>
              <a:rPr lang="en-US" altLang="zh-CN" dirty="0"/>
              <a:t>            if height[</a:t>
            </a:r>
            <a:r>
              <a:rPr lang="en-US" altLang="zh-CN" dirty="0" err="1"/>
              <a:t>i</a:t>
            </a:r>
            <a:r>
              <a:rPr lang="en-US" altLang="zh-CN" dirty="0"/>
              <a:t>]&lt;min(</a:t>
            </a:r>
            <a:r>
              <a:rPr lang="en-US" altLang="zh-CN" dirty="0" err="1"/>
              <a:t>max_left,max_right</a:t>
            </a:r>
            <a:r>
              <a:rPr lang="en-US" altLang="zh-CN" dirty="0"/>
              <a:t>):</a:t>
            </a:r>
          </a:p>
          <a:p>
            <a:r>
              <a:rPr lang="en-US" altLang="zh-CN" dirty="0"/>
              <a:t>                res+=min(</a:t>
            </a:r>
            <a:r>
              <a:rPr lang="en-US" altLang="zh-CN" dirty="0" err="1"/>
              <a:t>max_left,max_right</a:t>
            </a:r>
            <a:r>
              <a:rPr lang="en-US" altLang="zh-CN" dirty="0"/>
              <a:t>)-height[</a:t>
            </a:r>
            <a:r>
              <a:rPr lang="en-US" altLang="zh-CN" dirty="0" err="1"/>
              <a:t>i</a:t>
            </a:r>
            <a:r>
              <a:rPr lang="en-US" altLang="zh-CN" dirty="0"/>
              <a:t>]</a:t>
            </a:r>
          </a:p>
          <a:p>
            <a:r>
              <a:rPr lang="en-US" altLang="zh-CN" dirty="0"/>
              <a:t>        return </a:t>
            </a:r>
            <a:r>
              <a:rPr lang="en-US" altLang="zh-CN" dirty="0" smtClean="0"/>
              <a:t>res</a:t>
            </a:r>
            <a:endParaRPr lang="en-US" altLang="zh-CN" dirty="0"/>
          </a:p>
        </p:txBody>
      </p:sp>
      <p:sp>
        <p:nvSpPr>
          <p:cNvPr id="5" name="TextBox 4"/>
          <p:cNvSpPr txBox="1"/>
          <p:nvPr/>
        </p:nvSpPr>
        <p:spPr>
          <a:xfrm>
            <a:off x="4572001" y="260648"/>
            <a:ext cx="4248472" cy="2585323"/>
          </a:xfrm>
          <a:prstGeom prst="rect">
            <a:avLst/>
          </a:prstGeom>
          <a:noFill/>
        </p:spPr>
        <p:txBody>
          <a:bodyPr wrap="square" rtlCol="0">
            <a:spAutoFit/>
          </a:bodyPr>
          <a:lstStyle/>
          <a:p>
            <a:r>
              <a:rPr lang="zh-CN" altLang="en-US" dirty="0" smtClean="0">
                <a:solidFill>
                  <a:srgbClr val="FF0000"/>
                </a:solidFill>
              </a:rPr>
              <a:t>按列暴力破解</a:t>
            </a:r>
            <a:endParaRPr lang="en-US" altLang="zh-CN" dirty="0" smtClean="0">
              <a:solidFill>
                <a:srgbClr val="FF0000"/>
              </a:solidFill>
            </a:endParaRPr>
          </a:p>
          <a:p>
            <a:endParaRPr lang="en-US" altLang="zh-CN" dirty="0">
              <a:solidFill>
                <a:srgbClr val="FF0000"/>
              </a:solidFill>
            </a:endParaRPr>
          </a:p>
          <a:p>
            <a:r>
              <a:rPr lang="zh-CN" altLang="en-US" dirty="0">
                <a:solidFill>
                  <a:srgbClr val="FF0000"/>
                </a:solidFill>
              </a:rPr>
              <a:t>求</a:t>
            </a:r>
            <a:r>
              <a:rPr lang="zh-CN" altLang="en-US" dirty="0" smtClean="0">
                <a:solidFill>
                  <a:srgbClr val="FF0000"/>
                </a:solidFill>
              </a:rPr>
              <a:t>出每一列，左侧和右侧的最大高度，二者最小值就是该列可以蓄水的最大高度。</a:t>
            </a:r>
            <a:endParaRPr lang="en-US" altLang="zh-CN" dirty="0" smtClean="0">
              <a:solidFill>
                <a:srgbClr val="FF0000"/>
              </a:solidFill>
            </a:endParaRPr>
          </a:p>
          <a:p>
            <a:r>
              <a:rPr lang="zh-CN" altLang="en-US" dirty="0" smtClean="0">
                <a:solidFill>
                  <a:srgbClr val="FF0000"/>
                </a:solidFill>
              </a:rPr>
              <a:t>然后每列的最大蓄水高度，减去该列的高度，就是实际蓄水值。</a:t>
            </a:r>
            <a:endParaRPr lang="en-US" altLang="zh-CN" dirty="0" smtClean="0">
              <a:solidFill>
                <a:srgbClr val="FF0000"/>
              </a:solidFill>
            </a:endParaRPr>
          </a:p>
          <a:p>
            <a:endParaRPr lang="en-US" altLang="zh-CN" dirty="0">
              <a:solidFill>
                <a:srgbClr val="FF0000"/>
              </a:solidFill>
            </a:endParaRPr>
          </a:p>
          <a:p>
            <a:r>
              <a:rPr lang="zh-CN" altLang="en-US" dirty="0" smtClean="0">
                <a:solidFill>
                  <a:srgbClr val="FF0000"/>
                </a:solidFill>
              </a:rPr>
              <a:t>暴力解法，超时。</a:t>
            </a:r>
            <a:endParaRPr lang="zh-CN" altLang="en-US" dirty="0">
              <a:solidFill>
                <a:srgbClr val="FF0000"/>
              </a:solidFill>
            </a:endParaRPr>
          </a:p>
        </p:txBody>
      </p:sp>
    </p:spTree>
    <p:extLst>
      <p:ext uri="{BB962C8B-B14F-4D97-AF65-F5344CB8AC3E}">
        <p14:creationId xmlns:p14="http://schemas.microsoft.com/office/powerpoint/2010/main" val="22674550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88640"/>
            <a:ext cx="4198391" cy="287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3" y="475826"/>
            <a:ext cx="4198391" cy="611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520" y="332233"/>
            <a:ext cx="3429144" cy="523220"/>
          </a:xfrm>
          <a:prstGeom prst="rect">
            <a:avLst/>
          </a:prstGeom>
          <a:noFill/>
        </p:spPr>
        <p:txBody>
          <a:bodyPr wrap="none" rtlCol="0">
            <a:spAutoFit/>
          </a:bodyPr>
          <a:lstStyle/>
          <a:p>
            <a:r>
              <a:rPr lang="en-US" altLang="zh-CN" sz="2800" b="1" dirty="0" smtClean="0"/>
              <a:t>350</a:t>
            </a:r>
            <a:r>
              <a:rPr lang="zh-CN" altLang="en-US" sz="2800" b="1" dirty="0" smtClean="0"/>
              <a:t>两个数组的交集</a:t>
            </a:r>
            <a:r>
              <a:rPr lang="en-US" altLang="zh-CN" sz="2800" b="1" dirty="0"/>
              <a:t>2</a:t>
            </a:r>
            <a:endParaRPr lang="zh-CN" altLang="en-US" sz="2800" b="1" dirty="0"/>
          </a:p>
        </p:txBody>
      </p:sp>
      <p:sp>
        <p:nvSpPr>
          <p:cNvPr id="5" name="TextBox 4"/>
          <p:cNvSpPr txBox="1"/>
          <p:nvPr/>
        </p:nvSpPr>
        <p:spPr>
          <a:xfrm>
            <a:off x="395536" y="1628800"/>
            <a:ext cx="6221190" cy="4524315"/>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intersect(self, nums1: List[</a:t>
            </a:r>
            <a:r>
              <a:rPr lang="en-US" altLang="zh-CN" dirty="0" err="1"/>
              <a:t>int</a:t>
            </a:r>
            <a:r>
              <a:rPr lang="en-US" altLang="zh-CN" dirty="0"/>
              <a:t>], nums2: List[</a:t>
            </a:r>
            <a:r>
              <a:rPr lang="en-US" altLang="zh-CN" dirty="0" err="1"/>
              <a:t>int</a:t>
            </a:r>
            <a:r>
              <a:rPr lang="en-US" altLang="zh-CN" dirty="0"/>
              <a:t>]) -&gt; List[</a:t>
            </a:r>
            <a:r>
              <a:rPr lang="en-US" altLang="zh-CN" dirty="0" err="1"/>
              <a:t>int</a:t>
            </a:r>
            <a:r>
              <a:rPr lang="en-US" altLang="zh-CN" dirty="0"/>
              <a:t>]:</a:t>
            </a:r>
          </a:p>
          <a:p>
            <a:r>
              <a:rPr lang="en-US" altLang="zh-CN" dirty="0"/>
              <a:t>        res=[]</a:t>
            </a:r>
          </a:p>
          <a:p>
            <a:r>
              <a:rPr lang="en-US" altLang="zh-CN" dirty="0"/>
              <a:t>        </a:t>
            </a:r>
            <a:r>
              <a:rPr lang="en-US" altLang="zh-CN" dirty="0" err="1"/>
              <a:t>i,j</a:t>
            </a:r>
            <a:r>
              <a:rPr lang="en-US" altLang="zh-CN" dirty="0"/>
              <a:t>=0,0</a:t>
            </a:r>
          </a:p>
          <a:p>
            <a:r>
              <a:rPr lang="en-US" altLang="zh-CN" dirty="0"/>
              <a:t>        nums1.sort()</a:t>
            </a:r>
          </a:p>
          <a:p>
            <a:r>
              <a:rPr lang="en-US" altLang="zh-CN" dirty="0"/>
              <a:t>        nums2.sort()</a:t>
            </a:r>
          </a:p>
          <a:p>
            <a:r>
              <a:rPr lang="en-US" altLang="zh-CN" dirty="0"/>
              <a:t>        while </a:t>
            </a:r>
            <a:r>
              <a:rPr lang="en-US" altLang="zh-CN" dirty="0" err="1"/>
              <a:t>i</a:t>
            </a:r>
            <a:r>
              <a:rPr lang="en-US" altLang="zh-CN" dirty="0"/>
              <a:t>&lt;</a:t>
            </a:r>
            <a:r>
              <a:rPr lang="en-US" altLang="zh-CN" dirty="0" err="1"/>
              <a:t>len</a:t>
            </a:r>
            <a:r>
              <a:rPr lang="en-US" altLang="zh-CN" dirty="0"/>
              <a:t>(nums1) and j&lt;</a:t>
            </a:r>
            <a:r>
              <a:rPr lang="en-US" altLang="zh-CN" dirty="0" err="1"/>
              <a:t>len</a:t>
            </a:r>
            <a:r>
              <a:rPr lang="en-US" altLang="zh-CN" dirty="0"/>
              <a:t>(nums2):</a:t>
            </a:r>
          </a:p>
          <a:p>
            <a:r>
              <a:rPr lang="en-US" altLang="zh-CN" dirty="0"/>
              <a:t>            if nums1[</a:t>
            </a:r>
            <a:r>
              <a:rPr lang="en-US" altLang="zh-CN" dirty="0" err="1"/>
              <a:t>i</a:t>
            </a:r>
            <a:r>
              <a:rPr lang="en-US" altLang="zh-CN" dirty="0"/>
              <a:t>]&gt;nums2[j]:</a:t>
            </a:r>
          </a:p>
          <a:p>
            <a:r>
              <a:rPr lang="en-US" altLang="zh-CN" dirty="0"/>
              <a:t>                j+=1</a:t>
            </a:r>
          </a:p>
          <a:p>
            <a:r>
              <a:rPr lang="en-US" altLang="zh-CN" dirty="0"/>
              <a:t>            </a:t>
            </a:r>
            <a:r>
              <a:rPr lang="en-US" altLang="zh-CN" dirty="0" err="1"/>
              <a:t>elif</a:t>
            </a:r>
            <a:r>
              <a:rPr lang="en-US" altLang="zh-CN" dirty="0"/>
              <a:t> nums1[</a:t>
            </a:r>
            <a:r>
              <a:rPr lang="en-US" altLang="zh-CN" dirty="0" err="1"/>
              <a:t>i</a:t>
            </a:r>
            <a:r>
              <a:rPr lang="en-US" altLang="zh-CN" dirty="0"/>
              <a:t>]&lt;nums2[j]:</a:t>
            </a:r>
          </a:p>
          <a:p>
            <a:r>
              <a:rPr lang="en-US" altLang="zh-CN" dirty="0"/>
              <a:t>                </a:t>
            </a:r>
            <a:r>
              <a:rPr lang="en-US" altLang="zh-CN" dirty="0" err="1"/>
              <a:t>i</a:t>
            </a:r>
            <a:r>
              <a:rPr lang="en-US" altLang="zh-CN" dirty="0"/>
              <a:t>+=1</a:t>
            </a:r>
          </a:p>
          <a:p>
            <a:r>
              <a:rPr lang="en-US" altLang="zh-CN" dirty="0"/>
              <a:t>            else:</a:t>
            </a:r>
          </a:p>
          <a:p>
            <a:r>
              <a:rPr lang="en-US" altLang="zh-CN" dirty="0"/>
              <a:t>                </a:t>
            </a:r>
            <a:r>
              <a:rPr lang="en-US" altLang="zh-CN" dirty="0" err="1"/>
              <a:t>res.append</a:t>
            </a:r>
            <a:r>
              <a:rPr lang="en-US" altLang="zh-CN" dirty="0"/>
              <a:t>(nums1[</a:t>
            </a:r>
            <a:r>
              <a:rPr lang="en-US" altLang="zh-CN" dirty="0" err="1"/>
              <a:t>i</a:t>
            </a:r>
            <a:r>
              <a:rPr lang="en-US" altLang="zh-CN" dirty="0"/>
              <a:t>])</a:t>
            </a:r>
          </a:p>
          <a:p>
            <a:r>
              <a:rPr lang="en-US" altLang="zh-CN" dirty="0"/>
              <a:t>                </a:t>
            </a:r>
            <a:r>
              <a:rPr lang="en-US" altLang="zh-CN" dirty="0" err="1"/>
              <a:t>i</a:t>
            </a:r>
            <a:r>
              <a:rPr lang="en-US" altLang="zh-CN" dirty="0"/>
              <a:t>+=1</a:t>
            </a:r>
          </a:p>
          <a:p>
            <a:r>
              <a:rPr lang="en-US" altLang="zh-CN" dirty="0"/>
              <a:t>                j+=1</a:t>
            </a:r>
          </a:p>
          <a:p>
            <a:r>
              <a:rPr lang="en-US" altLang="zh-CN" dirty="0"/>
              <a:t>        return </a:t>
            </a:r>
            <a:r>
              <a:rPr lang="en-US" altLang="zh-CN" dirty="0" smtClean="0"/>
              <a:t>res</a:t>
            </a:r>
            <a:endParaRPr lang="en-US" altLang="zh-CN" dirty="0"/>
          </a:p>
        </p:txBody>
      </p:sp>
      <p:sp>
        <p:nvSpPr>
          <p:cNvPr id="6" name="TextBox 5"/>
          <p:cNvSpPr txBox="1"/>
          <p:nvPr/>
        </p:nvSpPr>
        <p:spPr>
          <a:xfrm>
            <a:off x="5940152" y="2924944"/>
            <a:ext cx="1576072" cy="461665"/>
          </a:xfrm>
          <a:prstGeom prst="rect">
            <a:avLst/>
          </a:prstGeom>
          <a:noFill/>
        </p:spPr>
        <p:txBody>
          <a:bodyPr wrap="none" rtlCol="0">
            <a:spAutoFit/>
          </a:bodyPr>
          <a:lstStyle/>
          <a:p>
            <a:r>
              <a:rPr lang="zh-CN" altLang="en-US" sz="2400" b="1" dirty="0" smtClean="0"/>
              <a:t>排序</a:t>
            </a:r>
            <a:r>
              <a:rPr lang="en-US" altLang="zh-CN" sz="2400" b="1" dirty="0" smtClean="0"/>
              <a:t>+</a:t>
            </a:r>
            <a:r>
              <a:rPr lang="zh-CN" altLang="en-US" sz="2400" b="1" dirty="0" smtClean="0"/>
              <a:t>指针</a:t>
            </a:r>
            <a:endParaRPr lang="zh-CN" altLang="en-US" sz="2400" b="1" dirty="0"/>
          </a:p>
        </p:txBody>
      </p:sp>
    </p:spTree>
    <p:extLst>
      <p:ext uri="{BB962C8B-B14F-4D97-AF65-F5344CB8AC3E}">
        <p14:creationId xmlns:p14="http://schemas.microsoft.com/office/powerpoint/2010/main" val="15859107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6221190" cy="2862322"/>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intersect(self, nums1: List[</a:t>
            </a:r>
            <a:r>
              <a:rPr lang="en-US" altLang="zh-CN" dirty="0" err="1"/>
              <a:t>int</a:t>
            </a:r>
            <a:r>
              <a:rPr lang="en-US" altLang="zh-CN" dirty="0"/>
              <a:t>], nums2: List[</a:t>
            </a:r>
            <a:r>
              <a:rPr lang="en-US" altLang="zh-CN" dirty="0" err="1"/>
              <a:t>int</a:t>
            </a:r>
            <a:r>
              <a:rPr lang="en-US" altLang="zh-CN" dirty="0"/>
              <a:t>]) -&gt; List[</a:t>
            </a:r>
            <a:r>
              <a:rPr lang="en-US" altLang="zh-CN" dirty="0" err="1"/>
              <a:t>int</a:t>
            </a:r>
            <a:r>
              <a:rPr lang="en-US" altLang="zh-CN" dirty="0"/>
              <a:t>]:</a:t>
            </a:r>
          </a:p>
          <a:p>
            <a:r>
              <a:rPr lang="en-US" altLang="zh-CN" dirty="0"/>
              <a:t>        from collections import Counter</a:t>
            </a:r>
          </a:p>
          <a:p>
            <a:r>
              <a:rPr lang="en-US" altLang="zh-CN" dirty="0"/>
              <a:t>        res=[]</a:t>
            </a:r>
          </a:p>
          <a:p>
            <a:r>
              <a:rPr lang="en-US" altLang="zh-CN" dirty="0"/>
              <a:t>        </a:t>
            </a:r>
            <a:r>
              <a:rPr lang="en-US" altLang="zh-CN" dirty="0" err="1"/>
              <a:t>dic</a:t>
            </a:r>
            <a:r>
              <a:rPr lang="en-US" altLang="zh-CN" dirty="0"/>
              <a:t>=Counter(nums1)</a:t>
            </a:r>
          </a:p>
          <a:p>
            <a:r>
              <a:rPr lang="en-US" altLang="zh-CN" dirty="0"/>
              <a:t>        for </a:t>
            </a:r>
            <a:r>
              <a:rPr lang="en-US" altLang="zh-CN" dirty="0" err="1"/>
              <a:t>i</a:t>
            </a:r>
            <a:r>
              <a:rPr lang="en-US" altLang="zh-CN" dirty="0"/>
              <a:t> in nums2:</a:t>
            </a:r>
          </a:p>
          <a:p>
            <a:r>
              <a:rPr lang="en-US" altLang="zh-CN" dirty="0"/>
              <a:t>            if </a:t>
            </a:r>
            <a:r>
              <a:rPr lang="en-US" altLang="zh-CN" dirty="0" err="1"/>
              <a:t>i</a:t>
            </a:r>
            <a:r>
              <a:rPr lang="en-US" altLang="zh-CN" dirty="0"/>
              <a:t> in </a:t>
            </a:r>
            <a:r>
              <a:rPr lang="en-US" altLang="zh-CN" dirty="0" err="1"/>
              <a:t>dic</a:t>
            </a:r>
            <a:r>
              <a:rPr lang="en-US" altLang="zh-CN" dirty="0"/>
              <a:t> and </a:t>
            </a:r>
            <a:r>
              <a:rPr lang="en-US" altLang="zh-CN" dirty="0" err="1"/>
              <a:t>dic</a:t>
            </a:r>
            <a:r>
              <a:rPr lang="en-US" altLang="zh-CN" dirty="0"/>
              <a:t>[</a:t>
            </a:r>
            <a:r>
              <a:rPr lang="en-US" altLang="zh-CN" dirty="0" err="1"/>
              <a:t>i</a:t>
            </a:r>
            <a:r>
              <a:rPr lang="en-US" altLang="zh-CN" dirty="0"/>
              <a:t>]&gt;0:</a:t>
            </a:r>
          </a:p>
          <a:p>
            <a:r>
              <a:rPr lang="en-US" altLang="zh-CN" dirty="0"/>
              <a:t>                </a:t>
            </a:r>
            <a:r>
              <a:rPr lang="en-US" altLang="zh-CN" dirty="0" err="1"/>
              <a:t>res.append</a:t>
            </a:r>
            <a:r>
              <a:rPr lang="en-US" altLang="zh-CN" dirty="0"/>
              <a:t>(</a:t>
            </a:r>
            <a:r>
              <a:rPr lang="en-US" altLang="zh-CN" dirty="0" err="1"/>
              <a:t>i</a:t>
            </a:r>
            <a:r>
              <a:rPr lang="en-US" altLang="zh-CN" dirty="0"/>
              <a:t>)</a:t>
            </a:r>
          </a:p>
          <a:p>
            <a:r>
              <a:rPr lang="en-US" altLang="zh-CN" dirty="0"/>
              <a:t>                </a:t>
            </a:r>
            <a:r>
              <a:rPr lang="en-US" altLang="zh-CN" dirty="0" err="1"/>
              <a:t>dic</a:t>
            </a:r>
            <a:r>
              <a:rPr lang="en-US" altLang="zh-CN" dirty="0"/>
              <a:t>[</a:t>
            </a:r>
            <a:r>
              <a:rPr lang="en-US" altLang="zh-CN" dirty="0" err="1"/>
              <a:t>i</a:t>
            </a:r>
            <a:r>
              <a:rPr lang="en-US" altLang="zh-CN" dirty="0"/>
              <a:t>]-=1</a:t>
            </a:r>
          </a:p>
          <a:p>
            <a:r>
              <a:rPr lang="en-US" altLang="zh-CN" dirty="0"/>
              <a:t>        return </a:t>
            </a:r>
            <a:r>
              <a:rPr lang="en-US" altLang="zh-CN" dirty="0" smtClean="0"/>
              <a:t>res</a:t>
            </a:r>
            <a:endParaRPr lang="en-US" altLang="zh-CN" dirty="0"/>
          </a:p>
        </p:txBody>
      </p:sp>
      <p:sp>
        <p:nvSpPr>
          <p:cNvPr id="5" name="TextBox 4"/>
          <p:cNvSpPr txBox="1"/>
          <p:nvPr/>
        </p:nvSpPr>
        <p:spPr>
          <a:xfrm>
            <a:off x="4644008" y="1268760"/>
            <a:ext cx="4339650" cy="923330"/>
          </a:xfrm>
          <a:prstGeom prst="rect">
            <a:avLst/>
          </a:prstGeom>
          <a:noFill/>
        </p:spPr>
        <p:txBody>
          <a:bodyPr wrap="none" rtlCol="0">
            <a:spAutoFit/>
          </a:bodyPr>
          <a:lstStyle/>
          <a:p>
            <a:r>
              <a:rPr lang="zh-CN" altLang="en-US" dirty="0" smtClean="0"/>
              <a:t>用</a:t>
            </a:r>
            <a:r>
              <a:rPr lang="en-US" altLang="zh-CN" dirty="0" smtClean="0"/>
              <a:t>Counter</a:t>
            </a:r>
            <a:r>
              <a:rPr lang="zh-CN" altLang="en-US" dirty="0" smtClean="0"/>
              <a:t>统计列表中个数，返回字典</a:t>
            </a:r>
            <a:endParaRPr lang="en-US" altLang="zh-CN" dirty="0" smtClean="0"/>
          </a:p>
          <a:p>
            <a:endParaRPr lang="en-US" altLang="zh-CN" dirty="0"/>
          </a:p>
          <a:p>
            <a:r>
              <a:rPr lang="zh-CN" altLang="en-US" dirty="0" smtClean="0"/>
              <a:t>每次相同，添加到返回列表中，个数减一</a:t>
            </a:r>
            <a:endParaRPr lang="en-US" altLang="zh-CN" dirty="0" smtClean="0"/>
          </a:p>
        </p:txBody>
      </p:sp>
      <p:cxnSp>
        <p:nvCxnSpPr>
          <p:cNvPr id="7" name="直接箭头连接符 6"/>
          <p:cNvCxnSpPr/>
          <p:nvPr/>
        </p:nvCxnSpPr>
        <p:spPr>
          <a:xfrm>
            <a:off x="2843808" y="1484784"/>
            <a:ext cx="18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2189673" y="1988840"/>
            <a:ext cx="2310319"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3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188640"/>
            <a:ext cx="8964488" cy="6740307"/>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smtClean="0"/>
              <a:t>列表</a:t>
            </a:r>
            <a:r>
              <a:rPr lang="zh-CN" altLang="en-US" b="1" dirty="0"/>
              <a:t>生成式</a:t>
            </a:r>
          </a:p>
          <a:p>
            <a:r>
              <a:rPr lang="zh-CN" altLang="en-US" dirty="0"/>
              <a:t>列表生成式即</a:t>
            </a:r>
            <a:r>
              <a:rPr lang="en-US" altLang="zh-CN" dirty="0"/>
              <a:t>List Comprehensions</a:t>
            </a:r>
            <a:r>
              <a:rPr lang="zh-CN" altLang="en-US" dirty="0"/>
              <a:t>，是</a:t>
            </a:r>
            <a:r>
              <a:rPr lang="en-US" altLang="zh-CN" dirty="0"/>
              <a:t>Python</a:t>
            </a:r>
            <a:r>
              <a:rPr lang="zh-CN" altLang="en-US" dirty="0"/>
              <a:t>内置的非常简单却强大的可以用来创建</a:t>
            </a:r>
            <a:r>
              <a:rPr lang="en-US" altLang="zh-CN" dirty="0"/>
              <a:t>list</a:t>
            </a:r>
            <a:r>
              <a:rPr lang="zh-CN" altLang="en-US" dirty="0"/>
              <a:t>的生成式。</a:t>
            </a:r>
          </a:p>
          <a:p>
            <a:r>
              <a:rPr lang="zh-CN" altLang="en-US" dirty="0"/>
              <a:t>实例</a:t>
            </a:r>
            <a:r>
              <a:rPr lang="en-US" altLang="zh-CN" dirty="0"/>
              <a:t>1</a:t>
            </a:r>
            <a:r>
              <a:rPr lang="zh-CN" altLang="en-US" dirty="0"/>
              <a:t>：要生成</a:t>
            </a:r>
            <a:r>
              <a:rPr lang="en-US" altLang="zh-CN" dirty="0"/>
              <a:t>list [1, 2, 3, 4, 5, 6, 7, 8, 9, 10]</a:t>
            </a:r>
            <a:r>
              <a:rPr lang="zh-CN" altLang="en-US" dirty="0"/>
              <a:t>可以用</a:t>
            </a:r>
            <a:r>
              <a:rPr lang="en-US" altLang="zh-CN" dirty="0"/>
              <a:t>list(range(1, 11))</a:t>
            </a:r>
            <a:r>
              <a:rPr lang="zh-CN" altLang="en-US" dirty="0"/>
              <a:t>：</a:t>
            </a:r>
            <a:r>
              <a:rPr lang="en-US" altLang="zh-CN" dirty="0"/>
              <a:t>list = list(range(1,11</a:t>
            </a:r>
            <a:r>
              <a:rPr lang="en-US" altLang="zh-CN" dirty="0" smtClean="0"/>
              <a:t>))</a:t>
            </a:r>
          </a:p>
          <a:p>
            <a:endParaRPr lang="en-US" altLang="zh-CN" dirty="0"/>
          </a:p>
          <a:p>
            <a:r>
              <a:rPr lang="zh-CN" altLang="en-US" i="1" dirty="0"/>
              <a:t>实例</a:t>
            </a:r>
            <a:r>
              <a:rPr lang="en-US" altLang="zh-CN" i="1" dirty="0"/>
              <a:t>2</a:t>
            </a:r>
            <a:r>
              <a:rPr lang="zh-CN" altLang="en-US" i="1" dirty="0"/>
              <a:t>：生成</a:t>
            </a:r>
            <a:r>
              <a:rPr lang="en-US" altLang="zh-CN" i="1" dirty="0"/>
              <a:t>[1x1, 2x2, 3x3, ..., 10x10]</a:t>
            </a:r>
            <a:r>
              <a:rPr lang="zh-CN" altLang="en-US" i="1" dirty="0"/>
              <a:t>可以用 </a:t>
            </a:r>
            <a:r>
              <a:rPr lang="en-US" altLang="zh-CN" dirty="0"/>
              <a:t>list = list(x * x for x in range(1,11</a:t>
            </a:r>
            <a:r>
              <a:rPr lang="en-US" altLang="zh-CN" dirty="0" smtClean="0"/>
              <a:t>))</a:t>
            </a:r>
          </a:p>
          <a:p>
            <a:r>
              <a:rPr lang="en-US" altLang="zh-CN" dirty="0"/>
              <a:t/>
            </a:r>
            <a:br>
              <a:rPr lang="en-US" altLang="zh-CN" dirty="0"/>
            </a:br>
            <a:r>
              <a:rPr lang="zh-CN" altLang="en-US" dirty="0"/>
              <a:t>实例</a:t>
            </a:r>
            <a:r>
              <a:rPr lang="en-US" altLang="zh-CN" dirty="0"/>
              <a:t>3</a:t>
            </a:r>
            <a:r>
              <a:rPr lang="zh-CN" altLang="en-US" dirty="0"/>
              <a:t>：</a:t>
            </a:r>
            <a:r>
              <a:rPr lang="en-US" altLang="zh-CN" dirty="0"/>
              <a:t>for</a:t>
            </a:r>
            <a:r>
              <a:rPr lang="zh-CN" altLang="en-US" dirty="0"/>
              <a:t>循环后面还可以加上</a:t>
            </a:r>
            <a:r>
              <a:rPr lang="en-US" altLang="zh-CN" dirty="0"/>
              <a:t>if</a:t>
            </a:r>
            <a:r>
              <a:rPr lang="zh-CN" altLang="en-US" dirty="0"/>
              <a:t>判断，这样我们就可以筛选出仅偶数的平方</a:t>
            </a:r>
            <a:r>
              <a:rPr lang="zh-CN" altLang="en-US" dirty="0" smtClean="0"/>
              <a:t>：</a:t>
            </a:r>
            <a:endParaRPr lang="en-US" altLang="zh-CN" dirty="0" smtClean="0"/>
          </a:p>
          <a:p>
            <a:r>
              <a:rPr lang="en-US" altLang="zh-CN" dirty="0" smtClean="0"/>
              <a:t>list </a:t>
            </a:r>
            <a:r>
              <a:rPr lang="en-US" altLang="zh-CN" dirty="0"/>
              <a:t>= </a:t>
            </a:r>
            <a:r>
              <a:rPr lang="en-US" altLang="zh-CN" dirty="0">
                <a:solidFill>
                  <a:srgbClr val="FF0000"/>
                </a:solidFill>
              </a:rPr>
              <a:t>list(x * x for x in range(1,11) if x%2== 0</a:t>
            </a:r>
            <a:r>
              <a:rPr lang="en-US" altLang="zh-CN" dirty="0" smtClean="0">
                <a:solidFill>
                  <a:srgbClr val="FF0000"/>
                </a:solidFill>
              </a:rPr>
              <a:t>)</a:t>
            </a:r>
          </a:p>
          <a:p>
            <a:endParaRPr lang="en-US" altLang="zh-CN" dirty="0" smtClean="0"/>
          </a:p>
          <a:p>
            <a:r>
              <a:rPr lang="zh-CN" altLang="en-US" dirty="0" smtClean="0"/>
              <a:t>实例</a:t>
            </a:r>
            <a:r>
              <a:rPr lang="en-US" altLang="zh-CN" dirty="0"/>
              <a:t>4</a:t>
            </a:r>
            <a:r>
              <a:rPr lang="zh-CN" altLang="en-US" dirty="0"/>
              <a:t>：使用两层循环，可以生成全排列：</a:t>
            </a:r>
            <a:r>
              <a:rPr lang="en-US" altLang="zh-CN" dirty="0"/>
              <a:t>list = [</a:t>
            </a:r>
            <a:r>
              <a:rPr lang="en-US" altLang="zh-CN" dirty="0">
                <a:solidFill>
                  <a:srgbClr val="FF0000"/>
                </a:solidFill>
              </a:rPr>
              <a:t>m + n for m in 'ABC' for n in 'XYZ</a:t>
            </a:r>
            <a:r>
              <a:rPr lang="en-US" altLang="zh-CN" dirty="0"/>
              <a:t>']</a:t>
            </a:r>
            <a:br>
              <a:rPr lang="en-US" altLang="zh-CN" dirty="0"/>
            </a:br>
            <a:r>
              <a:rPr lang="en-US" altLang="zh-CN" dirty="0"/>
              <a:t>print(list)</a:t>
            </a:r>
            <a:r>
              <a:rPr lang="zh-CN" altLang="en-US" dirty="0"/>
              <a:t>输出结果：</a:t>
            </a:r>
            <a:r>
              <a:rPr lang="en-US" altLang="zh-CN" dirty="0"/>
              <a:t>['AX', 'AY', 'AZ', 'BX', 'BY', 'BZ', 'CX', 'CY', 'CZ</a:t>
            </a:r>
            <a:r>
              <a:rPr lang="en-US" altLang="zh-CN" dirty="0" smtClean="0"/>
              <a:t>']</a:t>
            </a:r>
          </a:p>
          <a:p>
            <a:r>
              <a:rPr lang="en-US" altLang="zh-CN" dirty="0"/>
              <a:t/>
            </a:r>
            <a:br>
              <a:rPr lang="en-US" altLang="zh-CN" dirty="0"/>
            </a:br>
            <a:r>
              <a:rPr lang="zh-CN" altLang="en-US" dirty="0"/>
              <a:t>实例</a:t>
            </a:r>
            <a:r>
              <a:rPr lang="en-US" altLang="zh-CN" dirty="0"/>
              <a:t>5</a:t>
            </a:r>
            <a:r>
              <a:rPr lang="zh-CN" altLang="en-US" dirty="0"/>
              <a:t>：</a:t>
            </a:r>
            <a:r>
              <a:rPr lang="en-US" altLang="zh-CN" dirty="0"/>
              <a:t>for</a:t>
            </a:r>
            <a:r>
              <a:rPr lang="zh-CN" altLang="en-US" dirty="0"/>
              <a:t>循环其实可以同时使用两个甚至多个变量，比如</a:t>
            </a:r>
            <a:r>
              <a:rPr lang="en-US" altLang="zh-CN" dirty="0" err="1"/>
              <a:t>dict</a:t>
            </a:r>
            <a:r>
              <a:rPr lang="zh-CN" altLang="en-US" dirty="0"/>
              <a:t>的</a:t>
            </a:r>
            <a:r>
              <a:rPr lang="en-US" altLang="zh-CN" dirty="0"/>
              <a:t>items()</a:t>
            </a:r>
            <a:r>
              <a:rPr lang="zh-CN" altLang="en-US" dirty="0"/>
              <a:t>可以同时迭代</a:t>
            </a:r>
            <a:r>
              <a:rPr lang="en-US" altLang="zh-CN" dirty="0"/>
              <a:t>key</a:t>
            </a:r>
            <a:r>
              <a:rPr lang="zh-CN" altLang="en-US" dirty="0"/>
              <a:t>和</a:t>
            </a:r>
            <a:r>
              <a:rPr lang="en-US" altLang="zh-CN" dirty="0"/>
              <a:t>value</a:t>
            </a:r>
            <a:r>
              <a:rPr lang="zh-CN" altLang="en-US" dirty="0"/>
              <a:t>：</a:t>
            </a:r>
            <a:br>
              <a:rPr lang="zh-CN" altLang="en-US" dirty="0"/>
            </a:br>
            <a:r>
              <a:rPr lang="zh-CN" altLang="en-US" dirty="0"/>
              <a:t>法一：</a:t>
            </a:r>
            <a:br>
              <a:rPr lang="zh-CN" altLang="en-US" dirty="0"/>
            </a:br>
            <a:r>
              <a:rPr lang="en-US" altLang="zh-CN" dirty="0"/>
              <a:t>&gt;&gt;&gt; d = {'x': 'A', 'y': 'B', 'z': 'C' } </a:t>
            </a:r>
            <a:endParaRPr lang="en-US" altLang="zh-CN" dirty="0" smtClean="0"/>
          </a:p>
          <a:p>
            <a:r>
              <a:rPr lang="en-US" altLang="zh-CN" dirty="0" smtClean="0"/>
              <a:t>&gt;&gt;&gt; </a:t>
            </a:r>
            <a:r>
              <a:rPr lang="en-US" altLang="zh-CN" dirty="0"/>
              <a:t>for k, v in </a:t>
            </a:r>
            <a:r>
              <a:rPr lang="en-US" altLang="zh-CN" dirty="0" err="1">
                <a:solidFill>
                  <a:srgbClr val="FF0000"/>
                </a:solidFill>
              </a:rPr>
              <a:t>d.items</a:t>
            </a:r>
            <a:r>
              <a:rPr lang="en-US" altLang="zh-CN" dirty="0" smtClean="0">
                <a:solidFill>
                  <a:srgbClr val="FF0000"/>
                </a:solidFill>
              </a:rPr>
              <a:t>():</a:t>
            </a:r>
          </a:p>
          <a:p>
            <a:r>
              <a:rPr lang="en-US" altLang="zh-CN" dirty="0" smtClean="0"/>
              <a:t> </a:t>
            </a:r>
            <a:r>
              <a:rPr lang="en-US" altLang="zh-CN" dirty="0"/>
              <a:t>... print(k, '=', v</a:t>
            </a:r>
            <a:r>
              <a:rPr lang="en-US" altLang="zh-CN" dirty="0" smtClean="0"/>
              <a:t>)</a:t>
            </a:r>
          </a:p>
          <a:p>
            <a:r>
              <a:rPr lang="en-US" altLang="zh-CN" dirty="0" smtClean="0"/>
              <a:t> </a:t>
            </a:r>
            <a:r>
              <a:rPr lang="en-US" altLang="zh-CN" dirty="0"/>
              <a:t>... </a:t>
            </a:r>
            <a:r>
              <a:rPr lang="en-US" altLang="zh-CN" dirty="0" smtClean="0"/>
              <a:t>y </a:t>
            </a:r>
            <a:r>
              <a:rPr lang="en-US" altLang="zh-CN" dirty="0"/>
              <a:t>= B x = A z = C</a:t>
            </a:r>
            <a:br>
              <a:rPr lang="en-US" altLang="zh-CN" dirty="0"/>
            </a:br>
            <a:r>
              <a:rPr lang="zh-CN" altLang="en-US" dirty="0"/>
              <a:t>法二：</a:t>
            </a:r>
            <a:br>
              <a:rPr lang="zh-CN" altLang="en-US" dirty="0"/>
            </a:br>
            <a:r>
              <a:rPr lang="en-US" altLang="zh-CN" dirty="0"/>
              <a:t>&gt;&gt;&gt; d = {'x': 'A', 'y': 'B', 'z': 'C' } </a:t>
            </a:r>
            <a:endParaRPr lang="en-US" altLang="zh-CN" dirty="0" smtClean="0"/>
          </a:p>
          <a:p>
            <a:r>
              <a:rPr lang="en-US" altLang="zh-CN" dirty="0" smtClean="0"/>
              <a:t>&gt;&gt;&gt; </a:t>
            </a:r>
            <a:r>
              <a:rPr lang="en-US" altLang="zh-CN" dirty="0"/>
              <a:t>[k + '=' + v for k, v in </a:t>
            </a:r>
            <a:r>
              <a:rPr lang="en-US" altLang="zh-CN" dirty="0" err="1"/>
              <a:t>d.items</a:t>
            </a:r>
            <a:r>
              <a:rPr lang="en-US" altLang="zh-CN" dirty="0" smtClean="0"/>
              <a:t>()]</a:t>
            </a:r>
          </a:p>
          <a:p>
            <a:r>
              <a:rPr lang="en-US" altLang="zh-CN" dirty="0"/>
              <a:t> </a:t>
            </a:r>
            <a:r>
              <a:rPr lang="en-US" altLang="zh-CN" dirty="0" smtClean="0"/>
              <a:t>       </a:t>
            </a:r>
            <a:r>
              <a:rPr lang="en-US" altLang="zh-CN" dirty="0"/>
              <a:t>['y=B', 'x=A', 'z=C']</a:t>
            </a:r>
            <a:endParaRPr lang="zh-CN" altLang="en-US" dirty="0"/>
          </a:p>
        </p:txBody>
      </p:sp>
    </p:spTree>
    <p:extLst>
      <p:ext uri="{BB962C8B-B14F-4D97-AF65-F5344CB8AC3E}">
        <p14:creationId xmlns:p14="http://schemas.microsoft.com/office/powerpoint/2010/main" val="17281985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233"/>
            <a:ext cx="2175596" cy="523220"/>
          </a:xfrm>
          <a:prstGeom prst="rect">
            <a:avLst/>
          </a:prstGeom>
          <a:noFill/>
        </p:spPr>
        <p:txBody>
          <a:bodyPr wrap="none" rtlCol="0">
            <a:spAutoFit/>
          </a:bodyPr>
          <a:lstStyle/>
          <a:p>
            <a:r>
              <a:rPr lang="en-US" altLang="zh-CN" sz="2800" b="1" dirty="0" smtClean="0"/>
              <a:t>258</a:t>
            </a:r>
            <a:r>
              <a:rPr lang="zh-CN" altLang="en-US" sz="2800" b="1" dirty="0" smtClean="0"/>
              <a:t>各位相加</a:t>
            </a:r>
            <a:endParaRPr lang="zh-CN" altLang="en-US" sz="2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16332"/>
            <a:ext cx="6444208" cy="27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04664"/>
            <a:ext cx="4201073" cy="694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5679" y="764704"/>
            <a:ext cx="3596241" cy="3416320"/>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addDigits</a:t>
            </a:r>
            <a:r>
              <a:rPr lang="en-US" altLang="zh-CN" dirty="0"/>
              <a:t>(self, </a:t>
            </a:r>
            <a:r>
              <a:rPr lang="en-US" altLang="zh-CN" dirty="0" err="1"/>
              <a:t>num</a:t>
            </a:r>
            <a:r>
              <a:rPr lang="en-US" altLang="zh-CN" dirty="0"/>
              <a:t>: </a:t>
            </a:r>
            <a:r>
              <a:rPr lang="en-US" altLang="zh-CN" dirty="0" err="1"/>
              <a:t>int</a:t>
            </a:r>
            <a:r>
              <a:rPr lang="en-US" altLang="zh-CN" dirty="0"/>
              <a:t>) -&gt; </a:t>
            </a:r>
            <a:r>
              <a:rPr lang="en-US" altLang="zh-CN" dirty="0" err="1"/>
              <a:t>int</a:t>
            </a:r>
            <a:r>
              <a:rPr lang="en-US" altLang="zh-CN" dirty="0"/>
              <a:t>:</a:t>
            </a:r>
          </a:p>
          <a:p>
            <a:r>
              <a:rPr lang="en-US" altLang="zh-CN" dirty="0"/>
              <a:t>        if </a:t>
            </a:r>
            <a:r>
              <a:rPr lang="en-US" altLang="zh-CN" dirty="0" err="1"/>
              <a:t>num</a:t>
            </a:r>
            <a:r>
              <a:rPr lang="en-US" altLang="zh-CN" dirty="0"/>
              <a:t>&lt;10:</a:t>
            </a:r>
          </a:p>
          <a:p>
            <a:r>
              <a:rPr lang="en-US" altLang="zh-CN" dirty="0"/>
              <a:t>            return </a:t>
            </a:r>
            <a:r>
              <a:rPr lang="en-US" altLang="zh-CN" dirty="0" err="1"/>
              <a:t>num</a:t>
            </a:r>
            <a:endParaRPr lang="en-US" altLang="zh-CN" dirty="0"/>
          </a:p>
          <a:p>
            <a:r>
              <a:rPr lang="en-US" altLang="zh-CN" dirty="0"/>
              <a:t>        temp=</a:t>
            </a:r>
            <a:r>
              <a:rPr lang="en-US" altLang="zh-CN" dirty="0" err="1"/>
              <a:t>str</a:t>
            </a:r>
            <a:r>
              <a:rPr lang="en-US" altLang="zh-CN" dirty="0"/>
              <a:t>(</a:t>
            </a:r>
            <a:r>
              <a:rPr lang="en-US" altLang="zh-CN" dirty="0" err="1"/>
              <a:t>num</a:t>
            </a:r>
            <a:r>
              <a:rPr lang="en-US" altLang="zh-CN" dirty="0"/>
              <a:t>)</a:t>
            </a:r>
          </a:p>
          <a:p>
            <a:r>
              <a:rPr lang="en-US" altLang="zh-CN" dirty="0"/>
              <a:t>        res=0</a:t>
            </a:r>
          </a:p>
          <a:p>
            <a:r>
              <a:rPr lang="en-US" altLang="zh-CN" dirty="0"/>
              <a:t>        for </a:t>
            </a:r>
            <a:r>
              <a:rPr lang="en-US" altLang="zh-CN" dirty="0" err="1"/>
              <a:t>i</a:t>
            </a:r>
            <a:r>
              <a:rPr lang="en-US" altLang="zh-CN" dirty="0"/>
              <a:t> in temp:</a:t>
            </a:r>
          </a:p>
          <a:p>
            <a:r>
              <a:rPr lang="en-US" altLang="zh-CN" dirty="0"/>
              <a:t>            res+=</a:t>
            </a:r>
            <a:r>
              <a:rPr lang="en-US" altLang="zh-CN" dirty="0" err="1"/>
              <a:t>int</a:t>
            </a:r>
            <a:r>
              <a:rPr lang="en-US" altLang="zh-CN" dirty="0"/>
              <a:t>(</a:t>
            </a:r>
            <a:r>
              <a:rPr lang="en-US" altLang="zh-CN" dirty="0" err="1"/>
              <a:t>i</a:t>
            </a:r>
            <a:r>
              <a:rPr lang="en-US" altLang="zh-CN" dirty="0"/>
              <a:t>)</a:t>
            </a:r>
          </a:p>
          <a:p>
            <a:r>
              <a:rPr lang="en-US" altLang="zh-CN" dirty="0"/>
              <a:t>        if res&gt;9:</a:t>
            </a:r>
          </a:p>
          <a:p>
            <a:r>
              <a:rPr lang="en-US" altLang="zh-CN" dirty="0"/>
              <a:t>            return </a:t>
            </a:r>
            <a:r>
              <a:rPr lang="en-US" altLang="zh-CN" dirty="0" err="1"/>
              <a:t>self.addDigits</a:t>
            </a:r>
            <a:r>
              <a:rPr lang="en-US" altLang="zh-CN" dirty="0"/>
              <a:t>(res)</a:t>
            </a:r>
          </a:p>
          <a:p>
            <a:r>
              <a:rPr lang="en-US" altLang="zh-CN" dirty="0"/>
              <a:t>        else:</a:t>
            </a:r>
          </a:p>
          <a:p>
            <a:r>
              <a:rPr lang="en-US" altLang="zh-CN" dirty="0"/>
              <a:t>            return </a:t>
            </a:r>
            <a:r>
              <a:rPr lang="en-US" altLang="zh-CN" dirty="0" smtClean="0"/>
              <a:t>res</a:t>
            </a:r>
            <a:endParaRPr lang="en-US" altLang="zh-CN" dirty="0"/>
          </a:p>
        </p:txBody>
      </p:sp>
      <p:sp>
        <p:nvSpPr>
          <p:cNvPr id="6" name="TextBox 5"/>
          <p:cNvSpPr txBox="1"/>
          <p:nvPr/>
        </p:nvSpPr>
        <p:spPr>
          <a:xfrm>
            <a:off x="179512" y="4221088"/>
            <a:ext cx="3596241" cy="2585323"/>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addDigits</a:t>
            </a:r>
            <a:r>
              <a:rPr lang="en-US" altLang="zh-CN" dirty="0"/>
              <a:t>(self, </a:t>
            </a:r>
            <a:r>
              <a:rPr lang="en-US" altLang="zh-CN" dirty="0" err="1"/>
              <a:t>num</a:t>
            </a:r>
            <a:r>
              <a:rPr lang="en-US" altLang="zh-CN" dirty="0"/>
              <a:t>: </a:t>
            </a:r>
            <a:r>
              <a:rPr lang="en-US" altLang="zh-CN" dirty="0" err="1"/>
              <a:t>int</a:t>
            </a:r>
            <a:r>
              <a:rPr lang="en-US" altLang="zh-CN" dirty="0"/>
              <a:t>) -&gt; </a:t>
            </a:r>
            <a:r>
              <a:rPr lang="en-US" altLang="zh-CN" dirty="0" err="1"/>
              <a:t>int</a:t>
            </a:r>
            <a:r>
              <a:rPr lang="en-US" altLang="zh-CN" dirty="0"/>
              <a:t>:</a:t>
            </a:r>
          </a:p>
          <a:p>
            <a:r>
              <a:rPr lang="en-US" altLang="zh-CN" dirty="0"/>
              <a:t>        num1=</a:t>
            </a:r>
            <a:r>
              <a:rPr lang="en-US" altLang="zh-CN" dirty="0" err="1"/>
              <a:t>str</a:t>
            </a:r>
            <a:r>
              <a:rPr lang="en-US" altLang="zh-CN" dirty="0"/>
              <a:t>(</a:t>
            </a:r>
            <a:r>
              <a:rPr lang="en-US" altLang="zh-CN" dirty="0" err="1"/>
              <a:t>num</a:t>
            </a:r>
            <a:r>
              <a:rPr lang="en-US" altLang="zh-CN" dirty="0"/>
              <a:t>)</a:t>
            </a:r>
          </a:p>
          <a:p>
            <a:r>
              <a:rPr lang="en-US" altLang="zh-CN" dirty="0"/>
              <a:t>        while </a:t>
            </a:r>
            <a:r>
              <a:rPr lang="en-US" altLang="zh-CN" dirty="0" err="1"/>
              <a:t>len</a:t>
            </a:r>
            <a:r>
              <a:rPr lang="en-US" altLang="zh-CN" dirty="0"/>
              <a:t>(num1)&gt;=2:</a:t>
            </a:r>
          </a:p>
          <a:p>
            <a:r>
              <a:rPr lang="en-US" altLang="zh-CN" dirty="0"/>
              <a:t>            res=0</a:t>
            </a:r>
          </a:p>
          <a:p>
            <a:r>
              <a:rPr lang="en-US" altLang="zh-CN" dirty="0"/>
              <a:t>            for </a:t>
            </a:r>
            <a:r>
              <a:rPr lang="en-US" altLang="zh-CN" dirty="0" err="1"/>
              <a:t>i</a:t>
            </a:r>
            <a:r>
              <a:rPr lang="en-US" altLang="zh-CN" dirty="0"/>
              <a:t> in num1:</a:t>
            </a:r>
          </a:p>
          <a:p>
            <a:r>
              <a:rPr lang="en-US" altLang="zh-CN" dirty="0"/>
              <a:t>                res+=</a:t>
            </a:r>
            <a:r>
              <a:rPr lang="en-US" altLang="zh-CN" dirty="0" err="1"/>
              <a:t>int</a:t>
            </a:r>
            <a:r>
              <a:rPr lang="en-US" altLang="zh-CN" dirty="0"/>
              <a:t>(</a:t>
            </a:r>
            <a:r>
              <a:rPr lang="en-US" altLang="zh-CN" dirty="0" err="1"/>
              <a:t>i</a:t>
            </a:r>
            <a:r>
              <a:rPr lang="en-US" altLang="zh-CN" dirty="0"/>
              <a:t>)</a:t>
            </a:r>
          </a:p>
          <a:p>
            <a:r>
              <a:rPr lang="en-US" altLang="zh-CN" dirty="0"/>
              <a:t>            num1=</a:t>
            </a:r>
            <a:r>
              <a:rPr lang="en-US" altLang="zh-CN" dirty="0" err="1"/>
              <a:t>str</a:t>
            </a:r>
            <a:r>
              <a:rPr lang="en-US" altLang="zh-CN" dirty="0"/>
              <a:t>(res)</a:t>
            </a:r>
          </a:p>
          <a:p>
            <a:r>
              <a:rPr lang="en-US" altLang="zh-CN" dirty="0"/>
              <a:t>        return </a:t>
            </a:r>
            <a:r>
              <a:rPr lang="en-US" altLang="zh-CN" dirty="0" err="1"/>
              <a:t>int</a:t>
            </a:r>
            <a:r>
              <a:rPr lang="en-US" altLang="zh-CN" dirty="0"/>
              <a:t>(num1</a:t>
            </a:r>
            <a:r>
              <a:rPr lang="en-US" altLang="zh-CN" dirty="0" smtClean="0"/>
              <a:t>)</a:t>
            </a:r>
            <a:endParaRPr lang="en-US" altLang="zh-CN" dirty="0"/>
          </a:p>
        </p:txBody>
      </p:sp>
      <p:sp>
        <p:nvSpPr>
          <p:cNvPr id="8" name="TextBox 7"/>
          <p:cNvSpPr txBox="1"/>
          <p:nvPr/>
        </p:nvSpPr>
        <p:spPr>
          <a:xfrm>
            <a:off x="5464864" y="4778715"/>
            <a:ext cx="3596241" cy="2031325"/>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addDigits</a:t>
            </a:r>
            <a:r>
              <a:rPr lang="en-US" altLang="zh-CN" dirty="0"/>
              <a:t>(self, </a:t>
            </a:r>
            <a:r>
              <a:rPr lang="en-US" altLang="zh-CN" dirty="0" err="1"/>
              <a:t>num</a:t>
            </a:r>
            <a:r>
              <a:rPr lang="en-US" altLang="zh-CN" dirty="0"/>
              <a:t>: </a:t>
            </a:r>
            <a:r>
              <a:rPr lang="en-US" altLang="zh-CN" dirty="0" err="1"/>
              <a:t>int</a:t>
            </a:r>
            <a:r>
              <a:rPr lang="en-US" altLang="zh-CN" dirty="0"/>
              <a:t>) -&gt; </a:t>
            </a:r>
            <a:r>
              <a:rPr lang="en-US" altLang="zh-CN" dirty="0" err="1"/>
              <a:t>int</a:t>
            </a:r>
            <a:r>
              <a:rPr lang="en-US" altLang="zh-CN" dirty="0"/>
              <a:t>:</a:t>
            </a:r>
          </a:p>
          <a:p>
            <a:r>
              <a:rPr lang="en-US" altLang="zh-CN" dirty="0"/>
              <a:t>        if </a:t>
            </a:r>
            <a:r>
              <a:rPr lang="en-US" altLang="zh-CN" dirty="0" err="1"/>
              <a:t>num</a:t>
            </a:r>
            <a:r>
              <a:rPr lang="en-US" altLang="zh-CN" dirty="0"/>
              <a:t> &gt; 9:</a:t>
            </a:r>
          </a:p>
          <a:p>
            <a:r>
              <a:rPr lang="en-US" altLang="zh-CN" dirty="0"/>
              <a:t>            </a:t>
            </a:r>
            <a:r>
              <a:rPr lang="en-US" altLang="zh-CN" dirty="0" err="1"/>
              <a:t>num</a:t>
            </a:r>
            <a:r>
              <a:rPr lang="en-US" altLang="zh-CN" dirty="0"/>
              <a:t> = </a:t>
            </a:r>
            <a:r>
              <a:rPr lang="en-US" altLang="zh-CN" dirty="0" err="1"/>
              <a:t>num</a:t>
            </a:r>
            <a:r>
              <a:rPr lang="en-US" altLang="zh-CN" dirty="0"/>
              <a:t> % 9</a:t>
            </a:r>
          </a:p>
          <a:p>
            <a:r>
              <a:rPr lang="en-US" altLang="zh-CN" dirty="0"/>
              <a:t>            if </a:t>
            </a:r>
            <a:r>
              <a:rPr lang="en-US" altLang="zh-CN" dirty="0" err="1"/>
              <a:t>num</a:t>
            </a:r>
            <a:r>
              <a:rPr lang="en-US" altLang="zh-CN" dirty="0"/>
              <a:t> == 0:</a:t>
            </a:r>
          </a:p>
          <a:p>
            <a:r>
              <a:rPr lang="en-US" altLang="zh-CN" dirty="0"/>
              <a:t>                return 9</a:t>
            </a:r>
          </a:p>
          <a:p>
            <a:r>
              <a:rPr lang="en-US" altLang="zh-CN" dirty="0"/>
              <a:t>        return </a:t>
            </a:r>
            <a:r>
              <a:rPr lang="en-US" altLang="zh-CN" dirty="0" err="1" smtClean="0"/>
              <a:t>num</a:t>
            </a:r>
            <a:endParaRPr lang="en-US" altLang="zh-CN" dirty="0"/>
          </a:p>
        </p:txBody>
      </p:sp>
      <p:sp>
        <p:nvSpPr>
          <p:cNvPr id="9" name="TextBox 8"/>
          <p:cNvSpPr txBox="1"/>
          <p:nvPr/>
        </p:nvSpPr>
        <p:spPr>
          <a:xfrm>
            <a:off x="6444208" y="3759423"/>
            <a:ext cx="1934825" cy="923330"/>
          </a:xfrm>
          <a:prstGeom prst="rect">
            <a:avLst/>
          </a:prstGeom>
          <a:noFill/>
        </p:spPr>
        <p:txBody>
          <a:bodyPr wrap="none" rtlCol="0">
            <a:spAutoFit/>
          </a:bodyPr>
          <a:lstStyle/>
          <a:p>
            <a:r>
              <a:rPr lang="zh-CN" altLang="en-US" dirty="0" smtClean="0">
                <a:solidFill>
                  <a:srgbClr val="FF0000"/>
                </a:solidFill>
              </a:rPr>
              <a:t>数学归纳：</a:t>
            </a:r>
            <a:endParaRPr lang="en-US" altLang="zh-CN" dirty="0" smtClean="0">
              <a:solidFill>
                <a:srgbClr val="FF0000"/>
              </a:solidFill>
            </a:endParaRPr>
          </a:p>
          <a:p>
            <a:r>
              <a:rPr lang="en-US" altLang="zh-CN" dirty="0" smtClean="0">
                <a:solidFill>
                  <a:srgbClr val="FF0000"/>
                </a:solidFill>
              </a:rPr>
              <a:t>xyz=x*100+y*10+z</a:t>
            </a:r>
          </a:p>
          <a:p>
            <a:r>
              <a:rPr lang="en-US" altLang="zh-CN" dirty="0" smtClean="0">
                <a:solidFill>
                  <a:srgbClr val="FF0000"/>
                </a:solidFill>
              </a:rPr>
              <a:t>=x*99+y*9+x+y+z</a:t>
            </a:r>
          </a:p>
        </p:txBody>
      </p:sp>
      <p:sp>
        <p:nvSpPr>
          <p:cNvPr id="10" name="TextBox 9"/>
          <p:cNvSpPr txBox="1"/>
          <p:nvPr/>
        </p:nvSpPr>
        <p:spPr>
          <a:xfrm>
            <a:off x="2427116" y="2780928"/>
            <a:ext cx="646331" cy="369332"/>
          </a:xfrm>
          <a:prstGeom prst="rect">
            <a:avLst/>
          </a:prstGeom>
          <a:noFill/>
        </p:spPr>
        <p:txBody>
          <a:bodyPr wrap="none" rtlCol="0">
            <a:spAutoFit/>
          </a:bodyPr>
          <a:lstStyle/>
          <a:p>
            <a:r>
              <a:rPr lang="zh-CN" altLang="en-US" dirty="0">
                <a:solidFill>
                  <a:srgbClr val="FF0000"/>
                </a:solidFill>
              </a:rPr>
              <a:t>递归</a:t>
            </a:r>
          </a:p>
        </p:txBody>
      </p:sp>
      <p:sp>
        <p:nvSpPr>
          <p:cNvPr id="11" name="TextBox 10"/>
          <p:cNvSpPr txBox="1"/>
          <p:nvPr/>
        </p:nvSpPr>
        <p:spPr>
          <a:xfrm>
            <a:off x="2699792" y="5661248"/>
            <a:ext cx="1247457" cy="369332"/>
          </a:xfrm>
          <a:prstGeom prst="rect">
            <a:avLst/>
          </a:prstGeom>
          <a:noFill/>
        </p:spPr>
        <p:txBody>
          <a:bodyPr wrap="none" rtlCol="0">
            <a:spAutoFit/>
          </a:bodyPr>
          <a:lstStyle/>
          <a:p>
            <a:r>
              <a:rPr lang="en-US" altLang="zh-CN" dirty="0" smtClean="0">
                <a:solidFill>
                  <a:srgbClr val="FF0000"/>
                </a:solidFill>
              </a:rPr>
              <a:t>While </a:t>
            </a:r>
            <a:r>
              <a:rPr lang="zh-CN" altLang="en-US" dirty="0" smtClean="0">
                <a:solidFill>
                  <a:srgbClr val="FF0000"/>
                </a:solidFill>
              </a:rPr>
              <a:t>循环</a:t>
            </a:r>
            <a:endParaRPr lang="zh-CN" altLang="en-US" dirty="0">
              <a:solidFill>
                <a:srgbClr val="FF0000"/>
              </a:solidFill>
            </a:endParaRPr>
          </a:p>
        </p:txBody>
      </p:sp>
    </p:spTree>
    <p:extLst>
      <p:ext uri="{BB962C8B-B14F-4D97-AF65-F5344CB8AC3E}">
        <p14:creationId xmlns:p14="http://schemas.microsoft.com/office/powerpoint/2010/main" val="38413277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233"/>
            <a:ext cx="5038559" cy="523220"/>
          </a:xfrm>
          <a:prstGeom prst="rect">
            <a:avLst/>
          </a:prstGeom>
          <a:noFill/>
        </p:spPr>
        <p:txBody>
          <a:bodyPr wrap="none" rtlCol="0">
            <a:spAutoFit/>
          </a:bodyPr>
          <a:lstStyle/>
          <a:p>
            <a:r>
              <a:rPr lang="zh-CN" altLang="en-US" sz="2800" b="1" dirty="0"/>
              <a:t>剑指</a:t>
            </a:r>
            <a:r>
              <a:rPr lang="en-US" altLang="zh-CN" sz="2800" b="1" dirty="0" smtClean="0"/>
              <a:t>OFFER59-1</a:t>
            </a:r>
            <a:r>
              <a:rPr lang="zh-CN" altLang="en-US" sz="2800" b="1" dirty="0" smtClean="0"/>
              <a:t>滑动窗口最大值</a:t>
            </a:r>
            <a:endParaRPr lang="zh-CN" altLang="en-US" sz="2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855453"/>
            <a:ext cx="6048672" cy="1481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67544" y="2204864"/>
            <a:ext cx="6096284" cy="2585323"/>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maxSlidingWindow</a:t>
            </a:r>
            <a:r>
              <a:rPr lang="en-US" altLang="zh-CN" dirty="0"/>
              <a:t>(self, </a:t>
            </a:r>
            <a:r>
              <a:rPr lang="en-US" altLang="zh-CN" dirty="0" err="1"/>
              <a:t>nums</a:t>
            </a:r>
            <a:r>
              <a:rPr lang="en-US" altLang="zh-CN" dirty="0"/>
              <a:t>: List[</a:t>
            </a:r>
            <a:r>
              <a:rPr lang="en-US" altLang="zh-CN" dirty="0" err="1"/>
              <a:t>int</a:t>
            </a:r>
            <a:r>
              <a:rPr lang="en-US" altLang="zh-CN" dirty="0"/>
              <a:t>], k: </a:t>
            </a:r>
            <a:r>
              <a:rPr lang="en-US" altLang="zh-CN" dirty="0" err="1"/>
              <a:t>int</a:t>
            </a:r>
            <a:r>
              <a:rPr lang="en-US" altLang="zh-CN" dirty="0"/>
              <a:t>) -&gt; List[</a:t>
            </a:r>
            <a:r>
              <a:rPr lang="en-US" altLang="zh-CN" dirty="0" err="1"/>
              <a:t>int</a:t>
            </a:r>
            <a:r>
              <a:rPr lang="en-US" altLang="zh-CN" dirty="0"/>
              <a:t>]:</a:t>
            </a:r>
          </a:p>
          <a:p>
            <a:r>
              <a:rPr lang="en-US" altLang="zh-CN" dirty="0"/>
              <a:t>        if not </a:t>
            </a:r>
            <a:r>
              <a:rPr lang="en-US" altLang="zh-CN" dirty="0" err="1"/>
              <a:t>nums</a:t>
            </a:r>
            <a:r>
              <a:rPr lang="en-US" altLang="zh-CN" dirty="0"/>
              <a:t>:</a:t>
            </a:r>
          </a:p>
          <a:p>
            <a:r>
              <a:rPr lang="en-US" altLang="zh-CN" dirty="0"/>
              <a:t>            return []</a:t>
            </a:r>
          </a:p>
          <a:p>
            <a:r>
              <a:rPr lang="en-US" altLang="zh-CN" dirty="0"/>
              <a:t>        res=[]</a:t>
            </a:r>
          </a:p>
          <a:p>
            <a:r>
              <a:rPr lang="en-US" altLang="zh-CN" dirty="0"/>
              <a:t>        for </a:t>
            </a:r>
            <a:r>
              <a:rPr lang="en-US" altLang="zh-CN" dirty="0" err="1"/>
              <a:t>i</a:t>
            </a:r>
            <a:r>
              <a:rPr lang="en-US" altLang="zh-CN" dirty="0"/>
              <a:t> in range (</a:t>
            </a:r>
            <a:r>
              <a:rPr lang="en-US" altLang="zh-CN" dirty="0" err="1"/>
              <a:t>len</a:t>
            </a:r>
            <a:r>
              <a:rPr lang="en-US" altLang="zh-CN" dirty="0"/>
              <a:t>(</a:t>
            </a:r>
            <a:r>
              <a:rPr lang="en-US" altLang="zh-CN" dirty="0" err="1"/>
              <a:t>nums</a:t>
            </a:r>
            <a:r>
              <a:rPr lang="en-US" altLang="zh-CN" dirty="0"/>
              <a:t>)-k+1):</a:t>
            </a:r>
          </a:p>
          <a:p>
            <a:r>
              <a:rPr lang="en-US" altLang="zh-CN" dirty="0"/>
              <a:t>            temp=max(</a:t>
            </a:r>
            <a:r>
              <a:rPr lang="en-US" altLang="zh-CN" dirty="0" err="1"/>
              <a:t>nums</a:t>
            </a:r>
            <a:r>
              <a:rPr lang="en-US" altLang="zh-CN" dirty="0"/>
              <a:t>[</a:t>
            </a:r>
            <a:r>
              <a:rPr lang="en-US" altLang="zh-CN" dirty="0" err="1"/>
              <a:t>i:i+k</a:t>
            </a:r>
            <a:r>
              <a:rPr lang="en-US" altLang="zh-CN" dirty="0"/>
              <a:t>])</a:t>
            </a:r>
          </a:p>
          <a:p>
            <a:r>
              <a:rPr lang="en-US" altLang="zh-CN" dirty="0"/>
              <a:t>            </a:t>
            </a:r>
            <a:r>
              <a:rPr lang="en-US" altLang="zh-CN" dirty="0" err="1"/>
              <a:t>res.append</a:t>
            </a:r>
            <a:r>
              <a:rPr lang="en-US" altLang="zh-CN" dirty="0"/>
              <a:t>(temp)</a:t>
            </a:r>
          </a:p>
          <a:p>
            <a:r>
              <a:rPr lang="en-US" altLang="zh-CN" dirty="0"/>
              <a:t>        return </a:t>
            </a:r>
            <a:r>
              <a:rPr lang="en-US" altLang="zh-CN" dirty="0" smtClean="0"/>
              <a:t>res</a:t>
            </a:r>
            <a:endParaRPr lang="en-US" altLang="zh-CN" dirty="0"/>
          </a:p>
        </p:txBody>
      </p:sp>
    </p:spTree>
    <p:extLst>
      <p:ext uri="{BB962C8B-B14F-4D97-AF65-F5344CB8AC3E}">
        <p14:creationId xmlns:p14="http://schemas.microsoft.com/office/powerpoint/2010/main" val="6478625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46" y="1988840"/>
            <a:ext cx="7852522" cy="4801314"/>
          </a:xfrm>
          <a:prstGeom prst="rect">
            <a:avLst/>
          </a:prstGeom>
          <a:noFill/>
        </p:spPr>
        <p:txBody>
          <a:bodyPr wrap="squar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removeOuterParentheses</a:t>
            </a:r>
            <a:r>
              <a:rPr lang="en-US" altLang="zh-CN" dirty="0"/>
              <a:t>(self, S: </a:t>
            </a:r>
            <a:r>
              <a:rPr lang="en-US" altLang="zh-CN" dirty="0" err="1"/>
              <a:t>str</a:t>
            </a:r>
            <a:r>
              <a:rPr lang="en-US" altLang="zh-CN" dirty="0"/>
              <a:t>) -&gt; </a:t>
            </a:r>
            <a:r>
              <a:rPr lang="en-US" altLang="zh-CN" dirty="0" err="1"/>
              <a:t>str</a:t>
            </a:r>
            <a:r>
              <a:rPr lang="en-US" altLang="zh-CN" dirty="0"/>
              <a:t>:</a:t>
            </a:r>
          </a:p>
          <a:p>
            <a:r>
              <a:rPr lang="en-US" altLang="zh-CN" dirty="0"/>
              <a:t>        '''</a:t>
            </a:r>
          </a:p>
          <a:p>
            <a:r>
              <a:rPr lang="en-US" altLang="zh-CN" dirty="0"/>
              <a:t>        </a:t>
            </a:r>
            <a:r>
              <a:rPr lang="zh-CN" altLang="en-US" dirty="0"/>
              <a:t>借助栈来判断，把非外层括号放进答案中。</a:t>
            </a:r>
          </a:p>
          <a:p>
            <a:r>
              <a:rPr lang="zh-CN" altLang="en-US" dirty="0"/>
              <a:t>        </a:t>
            </a:r>
            <a:r>
              <a:rPr lang="en-US" altLang="zh-CN" dirty="0"/>
              <a:t>'''</a:t>
            </a:r>
            <a:endParaRPr lang="zh-CN" altLang="en-US" dirty="0"/>
          </a:p>
          <a:p>
            <a:r>
              <a:rPr lang="zh-CN" altLang="en-US" dirty="0"/>
              <a:t>        </a:t>
            </a:r>
            <a:r>
              <a:rPr lang="en-US" altLang="zh-CN" dirty="0"/>
              <a:t>res, stack = "", []</a:t>
            </a:r>
          </a:p>
          <a:p>
            <a:r>
              <a:rPr lang="en-US" altLang="zh-CN" dirty="0"/>
              <a:t>        for c in S:</a:t>
            </a:r>
          </a:p>
          <a:p>
            <a:r>
              <a:rPr lang="en-US" altLang="zh-CN" dirty="0"/>
              <a:t>            # </a:t>
            </a:r>
            <a:r>
              <a:rPr lang="zh-CN" altLang="en-US" dirty="0"/>
              <a:t>什么情况下，某个括号要加入结果中呢？非外层括号。</a:t>
            </a:r>
          </a:p>
          <a:p>
            <a:r>
              <a:rPr lang="zh-CN" altLang="en-US" dirty="0"/>
              <a:t>            </a:t>
            </a:r>
            <a:r>
              <a:rPr lang="en-US" altLang="zh-CN" dirty="0"/>
              <a:t># </a:t>
            </a:r>
            <a:r>
              <a:rPr lang="zh-CN" altLang="en-US" dirty="0"/>
              <a:t>怎么判断是非外层括号？ </a:t>
            </a:r>
            <a:r>
              <a:rPr lang="en-US" altLang="zh-CN" dirty="0"/>
              <a:t>1. </a:t>
            </a:r>
            <a:r>
              <a:rPr lang="zh-CN" altLang="en-US" dirty="0"/>
              <a:t>左括号加入前，栈不为空。</a:t>
            </a:r>
            <a:r>
              <a:rPr lang="en-US" altLang="zh-CN" dirty="0"/>
              <a:t>2. </a:t>
            </a:r>
            <a:r>
              <a:rPr lang="zh-CN" altLang="en-US" dirty="0"/>
              <a:t>右括号加入并消括号后，栈不为空</a:t>
            </a:r>
          </a:p>
          <a:p>
            <a:r>
              <a:rPr lang="zh-CN" altLang="en-US" dirty="0"/>
              <a:t>            </a:t>
            </a:r>
            <a:r>
              <a:rPr lang="en-US" altLang="zh-CN" dirty="0"/>
              <a:t>if c == "(": </a:t>
            </a:r>
          </a:p>
          <a:p>
            <a:r>
              <a:rPr lang="en-US" altLang="zh-CN" dirty="0"/>
              <a:t>                if stack: res += c</a:t>
            </a:r>
          </a:p>
          <a:p>
            <a:r>
              <a:rPr lang="en-US" altLang="zh-CN" dirty="0"/>
              <a:t>                </a:t>
            </a:r>
            <a:r>
              <a:rPr lang="en-US" altLang="zh-CN" dirty="0" err="1"/>
              <a:t>stack.append</a:t>
            </a:r>
            <a:r>
              <a:rPr lang="en-US" altLang="zh-CN" dirty="0"/>
              <a:t>("(")</a:t>
            </a:r>
          </a:p>
          <a:p>
            <a:r>
              <a:rPr lang="en-US" altLang="zh-CN" dirty="0"/>
              <a:t>            if c == ")": </a:t>
            </a:r>
          </a:p>
          <a:p>
            <a:r>
              <a:rPr lang="en-US" altLang="zh-CN" dirty="0"/>
              <a:t>                </a:t>
            </a:r>
            <a:r>
              <a:rPr lang="en-US" altLang="zh-CN" dirty="0" err="1"/>
              <a:t>stack.pop</a:t>
            </a:r>
            <a:r>
              <a:rPr lang="en-US" altLang="zh-CN" dirty="0"/>
              <a:t>()</a:t>
            </a:r>
          </a:p>
          <a:p>
            <a:r>
              <a:rPr lang="en-US" altLang="zh-CN" dirty="0"/>
              <a:t>                if stack: res += c</a:t>
            </a:r>
          </a:p>
          <a:p>
            <a:r>
              <a:rPr lang="en-US" altLang="zh-CN" dirty="0"/>
              <a:t>        return </a:t>
            </a:r>
            <a:r>
              <a:rPr lang="en-US" altLang="zh-CN" dirty="0" smtClean="0"/>
              <a:t>res</a:t>
            </a:r>
            <a:endParaRPr lang="en-US" altLang="zh-CN" dirty="0"/>
          </a:p>
        </p:txBody>
      </p:sp>
      <p:sp>
        <p:nvSpPr>
          <p:cNvPr id="5" name="TextBox 4"/>
          <p:cNvSpPr txBox="1"/>
          <p:nvPr/>
        </p:nvSpPr>
        <p:spPr>
          <a:xfrm>
            <a:off x="251521" y="332233"/>
            <a:ext cx="3312368" cy="954107"/>
          </a:xfrm>
          <a:prstGeom prst="rect">
            <a:avLst/>
          </a:prstGeom>
          <a:noFill/>
        </p:spPr>
        <p:txBody>
          <a:bodyPr wrap="square" rtlCol="0">
            <a:spAutoFit/>
          </a:bodyPr>
          <a:lstStyle/>
          <a:p>
            <a:r>
              <a:rPr lang="en-US" altLang="zh-CN" sz="2800" b="1" dirty="0" smtClean="0"/>
              <a:t>1021</a:t>
            </a:r>
            <a:r>
              <a:rPr lang="zh-CN" altLang="en-US" sz="2800" b="1" dirty="0" smtClean="0"/>
              <a:t>删除最外层的括号</a:t>
            </a:r>
            <a:endParaRPr lang="zh-CN" altLang="en-US" sz="2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9" y="45739"/>
            <a:ext cx="5509143" cy="2092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113" y="2138598"/>
            <a:ext cx="3602383" cy="875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87369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16632"/>
            <a:ext cx="5283897"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1521" y="332233"/>
            <a:ext cx="3312368" cy="954107"/>
          </a:xfrm>
          <a:prstGeom prst="rect">
            <a:avLst/>
          </a:prstGeom>
          <a:noFill/>
        </p:spPr>
        <p:txBody>
          <a:bodyPr wrap="square" rtlCol="0">
            <a:spAutoFit/>
          </a:bodyPr>
          <a:lstStyle/>
          <a:p>
            <a:r>
              <a:rPr lang="en-US" altLang="zh-CN" sz="2800" b="1" dirty="0" smtClean="0"/>
              <a:t>242</a:t>
            </a:r>
            <a:r>
              <a:rPr lang="zh-CN" altLang="en-US" sz="2800" b="1" dirty="0" smtClean="0"/>
              <a:t>有效的字母异位词</a:t>
            </a:r>
            <a:endParaRPr lang="zh-CN" altLang="en-US" sz="2800" b="1" dirty="0"/>
          </a:p>
        </p:txBody>
      </p:sp>
      <p:sp>
        <p:nvSpPr>
          <p:cNvPr id="4" name="TextBox 3"/>
          <p:cNvSpPr txBox="1"/>
          <p:nvPr/>
        </p:nvSpPr>
        <p:spPr>
          <a:xfrm>
            <a:off x="539552" y="1628800"/>
            <a:ext cx="4058099" cy="2862322"/>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isAnagram</a:t>
            </a:r>
            <a:r>
              <a:rPr lang="en-US" altLang="zh-CN" dirty="0"/>
              <a:t>(self, s: </a:t>
            </a:r>
            <a:r>
              <a:rPr lang="en-US" altLang="zh-CN" dirty="0" err="1"/>
              <a:t>str</a:t>
            </a:r>
            <a:r>
              <a:rPr lang="en-US" altLang="zh-CN" dirty="0"/>
              <a:t>, t: </a:t>
            </a:r>
            <a:r>
              <a:rPr lang="en-US" altLang="zh-CN" dirty="0" err="1"/>
              <a:t>str</a:t>
            </a:r>
            <a:r>
              <a:rPr lang="en-US" altLang="zh-CN" dirty="0"/>
              <a:t>) -&gt; bool:</a:t>
            </a:r>
          </a:p>
          <a:p>
            <a:r>
              <a:rPr lang="en-US" altLang="zh-CN" dirty="0"/>
              <a:t>        s1=list(s)</a:t>
            </a:r>
          </a:p>
          <a:p>
            <a:r>
              <a:rPr lang="en-US" altLang="zh-CN" dirty="0"/>
              <a:t>        t1=list(t)</a:t>
            </a:r>
          </a:p>
          <a:p>
            <a:r>
              <a:rPr lang="en-US" altLang="zh-CN" dirty="0"/>
              <a:t>        s2=s1.sort()</a:t>
            </a:r>
          </a:p>
          <a:p>
            <a:r>
              <a:rPr lang="en-US" altLang="zh-CN" dirty="0"/>
              <a:t>        t2=t1.sort()</a:t>
            </a:r>
          </a:p>
          <a:p>
            <a:r>
              <a:rPr lang="en-US" altLang="zh-CN" dirty="0"/>
              <a:t>        if s2==t2:</a:t>
            </a:r>
          </a:p>
          <a:p>
            <a:r>
              <a:rPr lang="en-US" altLang="zh-CN" dirty="0"/>
              <a:t>            return True</a:t>
            </a:r>
          </a:p>
          <a:p>
            <a:r>
              <a:rPr lang="en-US" altLang="zh-CN" dirty="0"/>
              <a:t>        else:</a:t>
            </a:r>
          </a:p>
          <a:p>
            <a:r>
              <a:rPr lang="en-US" altLang="zh-CN" dirty="0"/>
              <a:t>            return </a:t>
            </a:r>
            <a:r>
              <a:rPr lang="en-US" altLang="zh-CN" dirty="0" smtClean="0"/>
              <a:t>False</a:t>
            </a:r>
            <a:endParaRPr lang="en-US" altLang="zh-CN" dirty="0"/>
          </a:p>
        </p:txBody>
      </p:sp>
      <p:cxnSp>
        <p:nvCxnSpPr>
          <p:cNvPr id="7" name="直接连接符 6"/>
          <p:cNvCxnSpPr/>
          <p:nvPr/>
        </p:nvCxnSpPr>
        <p:spPr>
          <a:xfrm>
            <a:off x="2568601" y="2636912"/>
            <a:ext cx="1139303" cy="13681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721001" y="2636912"/>
            <a:ext cx="986903" cy="13681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2195736" y="2636912"/>
            <a:ext cx="302433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52120" y="1988840"/>
            <a:ext cx="3278462" cy="923330"/>
          </a:xfrm>
          <a:prstGeom prst="rect">
            <a:avLst/>
          </a:prstGeom>
          <a:noFill/>
        </p:spPr>
        <p:txBody>
          <a:bodyPr wrap="none" rtlCol="0">
            <a:spAutoFit/>
          </a:bodyPr>
          <a:lstStyle/>
          <a:p>
            <a:r>
              <a:rPr lang="zh-CN" altLang="en-US" dirty="0" smtClean="0">
                <a:solidFill>
                  <a:srgbClr val="FF0000"/>
                </a:solidFill>
              </a:rPr>
              <a:t>在</a:t>
            </a:r>
            <a:r>
              <a:rPr lang="en-US" altLang="zh-CN" dirty="0" smtClean="0">
                <a:solidFill>
                  <a:srgbClr val="FF0000"/>
                </a:solidFill>
              </a:rPr>
              <a:t>s=“a”    t=“b”</a:t>
            </a:r>
          </a:p>
          <a:p>
            <a:r>
              <a:rPr lang="zh-CN" altLang="en-US" dirty="0" smtClean="0">
                <a:solidFill>
                  <a:srgbClr val="FF0000"/>
                </a:solidFill>
              </a:rPr>
              <a:t>对列表中的</a:t>
            </a:r>
            <a:r>
              <a:rPr lang="en-US" altLang="zh-CN" dirty="0" smtClean="0">
                <a:solidFill>
                  <a:srgbClr val="FF0000"/>
                </a:solidFill>
              </a:rPr>
              <a:t>S2</a:t>
            </a:r>
            <a:r>
              <a:rPr lang="zh-CN" altLang="en-US" dirty="0" smtClean="0">
                <a:solidFill>
                  <a:srgbClr val="FF0000"/>
                </a:solidFill>
              </a:rPr>
              <a:t>为空，返回</a:t>
            </a:r>
            <a:r>
              <a:rPr lang="en-US" altLang="zh-CN" dirty="0" smtClean="0">
                <a:solidFill>
                  <a:srgbClr val="FF0000"/>
                </a:solidFill>
              </a:rPr>
              <a:t>NONE</a:t>
            </a:r>
          </a:p>
          <a:p>
            <a:r>
              <a:rPr lang="zh-CN" altLang="en-US" dirty="0" smtClean="0">
                <a:solidFill>
                  <a:srgbClr val="FF0000"/>
                </a:solidFill>
              </a:rPr>
              <a:t>所以两个比较结果会为真</a:t>
            </a:r>
            <a:endParaRPr lang="en-US" altLang="zh-CN" dirty="0">
              <a:solidFill>
                <a:srgbClr val="FF0000"/>
              </a:solidFill>
            </a:endParaRPr>
          </a:p>
        </p:txBody>
      </p:sp>
      <p:cxnSp>
        <p:nvCxnSpPr>
          <p:cNvPr id="16" name="直接箭头连接符 15"/>
          <p:cNvCxnSpPr/>
          <p:nvPr/>
        </p:nvCxnSpPr>
        <p:spPr>
          <a:xfrm flipV="1">
            <a:off x="3214452" y="4869161"/>
            <a:ext cx="2149636" cy="438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71017" y="4550245"/>
            <a:ext cx="3237489" cy="369332"/>
          </a:xfrm>
          <a:prstGeom prst="rect">
            <a:avLst/>
          </a:prstGeom>
          <a:noFill/>
        </p:spPr>
        <p:txBody>
          <a:bodyPr wrap="none" rtlCol="0">
            <a:spAutoFit/>
          </a:bodyPr>
          <a:lstStyle/>
          <a:p>
            <a:r>
              <a:rPr lang="zh-CN" altLang="en-US" dirty="0" smtClean="0">
                <a:solidFill>
                  <a:srgbClr val="FF0000"/>
                </a:solidFill>
              </a:rPr>
              <a:t>使用</a:t>
            </a:r>
            <a:r>
              <a:rPr lang="en-US" altLang="zh-CN" dirty="0" smtClean="0">
                <a:solidFill>
                  <a:srgbClr val="FF0000"/>
                </a:solidFill>
              </a:rPr>
              <a:t>sorted()</a:t>
            </a:r>
            <a:r>
              <a:rPr lang="zh-CN" altLang="en-US" dirty="0" smtClean="0">
                <a:solidFill>
                  <a:srgbClr val="FF0000"/>
                </a:solidFill>
              </a:rPr>
              <a:t>对字符串直接排序</a:t>
            </a:r>
            <a:endParaRPr lang="en-US" altLang="zh-CN" dirty="0">
              <a:solidFill>
                <a:srgbClr val="FF0000"/>
              </a:solidFill>
            </a:endParaRPr>
          </a:p>
        </p:txBody>
      </p:sp>
      <p:sp>
        <p:nvSpPr>
          <p:cNvPr id="18" name="矩形 17"/>
          <p:cNvSpPr/>
          <p:nvPr/>
        </p:nvSpPr>
        <p:spPr>
          <a:xfrm>
            <a:off x="54252" y="4653763"/>
            <a:ext cx="4572000" cy="923330"/>
          </a:xfrm>
          <a:prstGeom prst="rect">
            <a:avLst/>
          </a:prstGeom>
        </p:spPr>
        <p:txBody>
          <a:bodyPr>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isAnagram</a:t>
            </a:r>
            <a:r>
              <a:rPr lang="en-US" altLang="zh-CN" dirty="0"/>
              <a:t>(self, s: </a:t>
            </a:r>
            <a:r>
              <a:rPr lang="en-US" altLang="zh-CN" dirty="0" err="1"/>
              <a:t>str</a:t>
            </a:r>
            <a:r>
              <a:rPr lang="en-US" altLang="zh-CN" dirty="0"/>
              <a:t>, t: </a:t>
            </a:r>
            <a:r>
              <a:rPr lang="en-US" altLang="zh-CN" dirty="0" err="1"/>
              <a:t>str</a:t>
            </a:r>
            <a:r>
              <a:rPr lang="en-US" altLang="zh-CN" dirty="0"/>
              <a:t>) -&gt; bool:</a:t>
            </a:r>
          </a:p>
          <a:p>
            <a:r>
              <a:rPr lang="en-US" altLang="zh-CN" dirty="0"/>
              <a:t>        return sorted(s)==sorted(t)</a:t>
            </a:r>
          </a:p>
        </p:txBody>
      </p:sp>
      <p:sp>
        <p:nvSpPr>
          <p:cNvPr id="19" name="TextBox 18"/>
          <p:cNvSpPr txBox="1"/>
          <p:nvPr/>
        </p:nvSpPr>
        <p:spPr>
          <a:xfrm>
            <a:off x="99253" y="5657671"/>
            <a:ext cx="5552867" cy="1200329"/>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isAnagram</a:t>
            </a:r>
            <a:r>
              <a:rPr lang="en-US" altLang="zh-CN" dirty="0"/>
              <a:t>(self, s: </a:t>
            </a:r>
            <a:r>
              <a:rPr lang="en-US" altLang="zh-CN" dirty="0" err="1"/>
              <a:t>str</a:t>
            </a:r>
            <a:r>
              <a:rPr lang="en-US" altLang="zh-CN" dirty="0"/>
              <a:t>, t: </a:t>
            </a:r>
            <a:r>
              <a:rPr lang="en-US" altLang="zh-CN" dirty="0" err="1"/>
              <a:t>str</a:t>
            </a:r>
            <a:r>
              <a:rPr lang="en-US" altLang="zh-CN" dirty="0"/>
              <a:t>) -&gt; bool:</a:t>
            </a:r>
          </a:p>
          <a:p>
            <a:r>
              <a:rPr lang="en-US" altLang="zh-CN" dirty="0"/>
              <a:t>        import collections</a:t>
            </a:r>
          </a:p>
          <a:p>
            <a:r>
              <a:rPr lang="en-US" altLang="zh-CN" dirty="0"/>
              <a:t>        return </a:t>
            </a:r>
            <a:r>
              <a:rPr lang="en-US" altLang="zh-CN" dirty="0" err="1"/>
              <a:t>collections.Counter</a:t>
            </a:r>
            <a:r>
              <a:rPr lang="en-US" altLang="zh-CN" dirty="0"/>
              <a:t>(s)==</a:t>
            </a:r>
            <a:r>
              <a:rPr lang="en-US" altLang="zh-CN" dirty="0" err="1"/>
              <a:t>collections.Counter</a:t>
            </a:r>
            <a:r>
              <a:rPr lang="en-US" altLang="zh-CN" dirty="0"/>
              <a:t>(t</a:t>
            </a:r>
            <a:r>
              <a:rPr lang="en-US" altLang="zh-CN" dirty="0" smtClean="0"/>
              <a:t>)</a:t>
            </a:r>
            <a:endParaRPr lang="en-US" altLang="zh-CN" dirty="0"/>
          </a:p>
        </p:txBody>
      </p:sp>
    </p:spTree>
    <p:extLst>
      <p:ext uri="{BB962C8B-B14F-4D97-AF65-F5344CB8AC3E}">
        <p14:creationId xmlns:p14="http://schemas.microsoft.com/office/powerpoint/2010/main" val="15492899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1" y="332233"/>
            <a:ext cx="3312368" cy="523220"/>
          </a:xfrm>
          <a:prstGeom prst="rect">
            <a:avLst/>
          </a:prstGeom>
          <a:noFill/>
        </p:spPr>
        <p:txBody>
          <a:bodyPr wrap="square" rtlCol="0">
            <a:spAutoFit/>
          </a:bodyPr>
          <a:lstStyle/>
          <a:p>
            <a:r>
              <a:rPr lang="en-US" altLang="zh-CN" sz="2800" b="1" dirty="0" smtClean="0"/>
              <a:t>49</a:t>
            </a:r>
            <a:r>
              <a:rPr lang="zh-CN" altLang="en-US" sz="2800" b="1" dirty="0" smtClean="0"/>
              <a:t>字母异位词分组</a:t>
            </a:r>
            <a:endParaRPr lang="zh-CN" altLang="en-US" sz="28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5" y="156020"/>
            <a:ext cx="5868145" cy="437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853" y="593843"/>
            <a:ext cx="4608512" cy="1544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1649" y="1700808"/>
            <a:ext cx="5462586" cy="3139321"/>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groupAnagrams</a:t>
            </a:r>
            <a:r>
              <a:rPr lang="en-US" altLang="zh-CN" dirty="0"/>
              <a:t>(self, </a:t>
            </a:r>
            <a:r>
              <a:rPr lang="en-US" altLang="zh-CN" dirty="0" err="1"/>
              <a:t>strs</a:t>
            </a:r>
            <a:r>
              <a:rPr lang="en-US" altLang="zh-CN" dirty="0"/>
              <a:t>: List[</a:t>
            </a:r>
            <a:r>
              <a:rPr lang="en-US" altLang="zh-CN" dirty="0" err="1"/>
              <a:t>str</a:t>
            </a:r>
            <a:r>
              <a:rPr lang="en-US" altLang="zh-CN" dirty="0"/>
              <a:t>]) -&gt; List[List[</a:t>
            </a:r>
            <a:r>
              <a:rPr lang="en-US" altLang="zh-CN" dirty="0" err="1"/>
              <a:t>str</a:t>
            </a:r>
            <a:r>
              <a:rPr lang="en-US" altLang="zh-CN" dirty="0"/>
              <a:t>]]:</a:t>
            </a:r>
          </a:p>
          <a:p>
            <a:r>
              <a:rPr lang="en-US" altLang="zh-CN" dirty="0"/>
              <a:t>        res={}</a:t>
            </a:r>
          </a:p>
          <a:p>
            <a:r>
              <a:rPr lang="en-US" altLang="zh-CN" dirty="0"/>
              <a:t>        for </a:t>
            </a:r>
            <a:r>
              <a:rPr lang="en-US" altLang="zh-CN" dirty="0" err="1"/>
              <a:t>i</a:t>
            </a:r>
            <a:r>
              <a:rPr lang="en-US" altLang="zh-CN" dirty="0"/>
              <a:t> in </a:t>
            </a:r>
            <a:r>
              <a:rPr lang="en-US" altLang="zh-CN" dirty="0" err="1"/>
              <a:t>strs</a:t>
            </a:r>
            <a:r>
              <a:rPr lang="en-US" altLang="zh-CN" dirty="0"/>
              <a:t>:</a:t>
            </a:r>
          </a:p>
          <a:p>
            <a:r>
              <a:rPr lang="en-US" altLang="zh-CN" dirty="0"/>
              <a:t>            temp="".join(sorted(list(</a:t>
            </a:r>
            <a:r>
              <a:rPr lang="en-US" altLang="zh-CN" dirty="0" err="1"/>
              <a:t>i</a:t>
            </a:r>
            <a:r>
              <a:rPr lang="en-US" altLang="zh-CN" dirty="0"/>
              <a:t>)))</a:t>
            </a:r>
          </a:p>
          <a:p>
            <a:r>
              <a:rPr lang="en-US" altLang="zh-CN" dirty="0"/>
              <a:t>            if temp in </a:t>
            </a:r>
            <a:r>
              <a:rPr lang="en-US" altLang="zh-CN" dirty="0" err="1"/>
              <a:t>res.keys</a:t>
            </a:r>
            <a:r>
              <a:rPr lang="en-US" altLang="zh-CN" dirty="0"/>
              <a:t>():</a:t>
            </a:r>
          </a:p>
          <a:p>
            <a:r>
              <a:rPr lang="en-US" altLang="zh-CN" dirty="0"/>
              <a:t>                res[temp].append(</a:t>
            </a:r>
            <a:r>
              <a:rPr lang="en-US" altLang="zh-CN" dirty="0" err="1"/>
              <a:t>i</a:t>
            </a:r>
            <a:r>
              <a:rPr lang="en-US" altLang="zh-CN" dirty="0"/>
              <a:t>)</a:t>
            </a:r>
          </a:p>
          <a:p>
            <a:r>
              <a:rPr lang="en-US" altLang="zh-CN" dirty="0"/>
              <a:t>            else:</a:t>
            </a:r>
          </a:p>
          <a:p>
            <a:r>
              <a:rPr lang="en-US" altLang="zh-CN" dirty="0"/>
              <a:t>                res[temp]=[</a:t>
            </a:r>
            <a:r>
              <a:rPr lang="en-US" altLang="zh-CN" dirty="0" err="1"/>
              <a:t>i</a:t>
            </a:r>
            <a:r>
              <a:rPr lang="en-US" altLang="zh-CN" dirty="0"/>
              <a:t>]</a:t>
            </a:r>
          </a:p>
          <a:p>
            <a:r>
              <a:rPr lang="en-US" altLang="zh-CN" dirty="0"/>
              <a:t>        return list(</a:t>
            </a:r>
            <a:r>
              <a:rPr lang="en-US" altLang="zh-CN" dirty="0" err="1"/>
              <a:t>res.values</a:t>
            </a:r>
            <a:r>
              <a:rPr lang="en-US" altLang="zh-CN" dirty="0"/>
              <a:t>())</a:t>
            </a:r>
          </a:p>
          <a:p>
            <a:endParaRPr lang="zh-CN" altLang="en-US" dirty="0"/>
          </a:p>
        </p:txBody>
      </p:sp>
    </p:spTree>
    <p:extLst>
      <p:ext uri="{BB962C8B-B14F-4D97-AF65-F5344CB8AC3E}">
        <p14:creationId xmlns:p14="http://schemas.microsoft.com/office/powerpoint/2010/main" val="37052343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1" y="908720"/>
            <a:ext cx="3816423" cy="523220"/>
          </a:xfrm>
          <a:prstGeom prst="rect">
            <a:avLst/>
          </a:prstGeom>
          <a:noFill/>
        </p:spPr>
        <p:txBody>
          <a:bodyPr wrap="square" rtlCol="0">
            <a:spAutoFit/>
          </a:bodyPr>
          <a:lstStyle/>
          <a:p>
            <a:r>
              <a:rPr lang="en-US" altLang="zh-CN" sz="2800" b="1" dirty="0" smtClean="0"/>
              <a:t>94</a:t>
            </a:r>
            <a:r>
              <a:rPr lang="zh-CN" altLang="en-US" sz="2800" b="1" dirty="0" smtClean="0"/>
              <a:t>二叉树的中序遍历</a:t>
            </a:r>
            <a:endParaRPr lang="zh-CN" altLang="en-US" sz="2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44624"/>
            <a:ext cx="3024336" cy="3110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4881" y="116632"/>
            <a:ext cx="3843062" cy="523220"/>
          </a:xfrm>
          <a:prstGeom prst="rect">
            <a:avLst/>
          </a:prstGeom>
          <a:noFill/>
        </p:spPr>
        <p:txBody>
          <a:bodyPr wrap="square" rtlCol="0">
            <a:spAutoFit/>
          </a:bodyPr>
          <a:lstStyle/>
          <a:p>
            <a:r>
              <a:rPr lang="en-US" altLang="zh-CN" sz="2800" b="1" dirty="0" smtClean="0"/>
              <a:t>144</a:t>
            </a:r>
            <a:r>
              <a:rPr lang="zh-CN" altLang="en-US" sz="2800" b="1" dirty="0" smtClean="0"/>
              <a:t>二叉树的</a:t>
            </a:r>
            <a:r>
              <a:rPr lang="zh-CN" altLang="en-US" sz="2800" b="1" dirty="0"/>
              <a:t>前</a:t>
            </a:r>
            <a:r>
              <a:rPr lang="zh-CN" altLang="en-US" sz="2800" b="1" dirty="0" smtClean="0"/>
              <a:t>序遍历</a:t>
            </a:r>
            <a:endParaRPr lang="zh-CN" altLang="en-US" sz="2800" b="1" dirty="0"/>
          </a:p>
        </p:txBody>
      </p:sp>
      <p:sp>
        <p:nvSpPr>
          <p:cNvPr id="5" name="TextBox 4"/>
          <p:cNvSpPr txBox="1"/>
          <p:nvPr/>
        </p:nvSpPr>
        <p:spPr>
          <a:xfrm>
            <a:off x="251520" y="1772816"/>
            <a:ext cx="3843062" cy="523220"/>
          </a:xfrm>
          <a:prstGeom prst="rect">
            <a:avLst/>
          </a:prstGeom>
          <a:noFill/>
        </p:spPr>
        <p:txBody>
          <a:bodyPr wrap="square" rtlCol="0">
            <a:spAutoFit/>
          </a:bodyPr>
          <a:lstStyle/>
          <a:p>
            <a:r>
              <a:rPr lang="en-US" altLang="zh-CN" sz="2800" b="1" dirty="0" smtClean="0"/>
              <a:t>145</a:t>
            </a:r>
            <a:r>
              <a:rPr lang="zh-CN" altLang="en-US" sz="2800" b="1" dirty="0" smtClean="0"/>
              <a:t>二叉树的后序遍历</a:t>
            </a:r>
            <a:endParaRPr lang="zh-CN" altLang="en-US" sz="2800" b="1" dirty="0"/>
          </a:p>
        </p:txBody>
      </p:sp>
      <p:sp>
        <p:nvSpPr>
          <p:cNvPr id="6" name="TextBox 5"/>
          <p:cNvSpPr txBox="1"/>
          <p:nvPr/>
        </p:nvSpPr>
        <p:spPr>
          <a:xfrm>
            <a:off x="323528" y="3501008"/>
            <a:ext cx="3843062" cy="523220"/>
          </a:xfrm>
          <a:prstGeom prst="rect">
            <a:avLst/>
          </a:prstGeom>
          <a:noFill/>
        </p:spPr>
        <p:txBody>
          <a:bodyPr wrap="square" rtlCol="0">
            <a:spAutoFit/>
          </a:bodyPr>
          <a:lstStyle/>
          <a:p>
            <a:r>
              <a:rPr lang="en-US" altLang="zh-CN" sz="2800" b="1" dirty="0" smtClean="0"/>
              <a:t>589 N</a:t>
            </a:r>
            <a:r>
              <a:rPr lang="zh-CN" altLang="en-US" sz="2800" b="1" dirty="0" smtClean="0"/>
              <a:t>叉树的</a:t>
            </a:r>
            <a:r>
              <a:rPr lang="zh-CN" altLang="en-US" sz="2800" b="1" dirty="0"/>
              <a:t>前</a:t>
            </a:r>
            <a:r>
              <a:rPr lang="zh-CN" altLang="en-US" sz="2800" b="1" dirty="0" smtClean="0"/>
              <a:t>序遍历</a:t>
            </a:r>
            <a:endParaRPr lang="zh-CN" altLang="en-US" sz="2800" b="1" dirty="0"/>
          </a:p>
        </p:txBody>
      </p:sp>
      <p:sp>
        <p:nvSpPr>
          <p:cNvPr id="7" name="TextBox 6"/>
          <p:cNvSpPr txBox="1"/>
          <p:nvPr/>
        </p:nvSpPr>
        <p:spPr>
          <a:xfrm>
            <a:off x="323528" y="5373216"/>
            <a:ext cx="3843062" cy="523220"/>
          </a:xfrm>
          <a:prstGeom prst="rect">
            <a:avLst/>
          </a:prstGeom>
          <a:noFill/>
        </p:spPr>
        <p:txBody>
          <a:bodyPr wrap="square" rtlCol="0">
            <a:spAutoFit/>
          </a:bodyPr>
          <a:lstStyle/>
          <a:p>
            <a:r>
              <a:rPr lang="en-US" altLang="zh-CN" sz="2800" b="1" dirty="0" smtClean="0"/>
              <a:t>429N</a:t>
            </a:r>
            <a:r>
              <a:rPr lang="zh-CN" altLang="en-US" sz="2800" b="1" dirty="0" smtClean="0"/>
              <a:t>叉树的层序遍历</a:t>
            </a:r>
            <a:endParaRPr lang="zh-CN" altLang="en-US" sz="2800" b="1" dirty="0"/>
          </a:p>
        </p:txBody>
      </p:sp>
      <p:sp>
        <p:nvSpPr>
          <p:cNvPr id="8" name="TextBox 7"/>
          <p:cNvSpPr txBox="1"/>
          <p:nvPr/>
        </p:nvSpPr>
        <p:spPr>
          <a:xfrm>
            <a:off x="323528" y="4437112"/>
            <a:ext cx="3843062" cy="523220"/>
          </a:xfrm>
          <a:prstGeom prst="rect">
            <a:avLst/>
          </a:prstGeom>
          <a:noFill/>
        </p:spPr>
        <p:txBody>
          <a:bodyPr wrap="square" rtlCol="0">
            <a:spAutoFit/>
          </a:bodyPr>
          <a:lstStyle/>
          <a:p>
            <a:r>
              <a:rPr lang="en-US" altLang="zh-CN" sz="2800" b="1" dirty="0" smtClean="0"/>
              <a:t>590N</a:t>
            </a:r>
            <a:r>
              <a:rPr lang="zh-CN" altLang="en-US" sz="2800" b="1" dirty="0" smtClean="0"/>
              <a:t>叉树的后序遍历</a:t>
            </a:r>
            <a:endParaRPr lang="zh-CN" altLang="en-US" sz="2800" b="1" dirty="0"/>
          </a:p>
        </p:txBody>
      </p:sp>
      <p:sp>
        <p:nvSpPr>
          <p:cNvPr id="9" name="TextBox 8"/>
          <p:cNvSpPr txBox="1"/>
          <p:nvPr/>
        </p:nvSpPr>
        <p:spPr>
          <a:xfrm>
            <a:off x="251520" y="2636912"/>
            <a:ext cx="3843062" cy="523220"/>
          </a:xfrm>
          <a:prstGeom prst="rect">
            <a:avLst/>
          </a:prstGeom>
          <a:noFill/>
        </p:spPr>
        <p:txBody>
          <a:bodyPr wrap="square" rtlCol="0">
            <a:spAutoFit/>
          </a:bodyPr>
          <a:lstStyle/>
          <a:p>
            <a:r>
              <a:rPr lang="en-US" altLang="zh-CN" sz="2800" b="1" dirty="0" smtClean="0"/>
              <a:t>102</a:t>
            </a:r>
            <a:r>
              <a:rPr lang="zh-CN" altLang="en-US" sz="2800" b="1" dirty="0" smtClean="0"/>
              <a:t>二叉树的层序遍历</a:t>
            </a:r>
            <a:endParaRPr lang="zh-CN" altLang="en-US" sz="2800" b="1" dirty="0"/>
          </a:p>
        </p:txBody>
      </p:sp>
      <p:sp>
        <p:nvSpPr>
          <p:cNvPr id="3" name="椭圆 2"/>
          <p:cNvSpPr/>
          <p:nvPr/>
        </p:nvSpPr>
        <p:spPr>
          <a:xfrm>
            <a:off x="4449866" y="2223426"/>
            <a:ext cx="864096" cy="556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root</a:t>
            </a:r>
            <a:endParaRPr lang="zh-CN" altLang="en-US" dirty="0"/>
          </a:p>
        </p:txBody>
      </p:sp>
      <p:sp>
        <p:nvSpPr>
          <p:cNvPr id="11" name="椭圆 10"/>
          <p:cNvSpPr/>
          <p:nvPr/>
        </p:nvSpPr>
        <p:spPr>
          <a:xfrm>
            <a:off x="3980858" y="2780928"/>
            <a:ext cx="767004" cy="62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left</a:t>
            </a:r>
            <a:endParaRPr lang="zh-CN" altLang="en-US" b="1" dirty="0"/>
          </a:p>
        </p:txBody>
      </p:sp>
      <p:sp>
        <p:nvSpPr>
          <p:cNvPr id="12" name="椭圆 11"/>
          <p:cNvSpPr/>
          <p:nvPr/>
        </p:nvSpPr>
        <p:spPr>
          <a:xfrm>
            <a:off x="5065613" y="2780326"/>
            <a:ext cx="936104" cy="586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right</a:t>
            </a:r>
            <a:endParaRPr lang="zh-CN" altLang="en-US" b="1" dirty="0"/>
          </a:p>
        </p:txBody>
      </p:sp>
      <p:sp>
        <p:nvSpPr>
          <p:cNvPr id="10" name="TextBox 9"/>
          <p:cNvSpPr txBox="1"/>
          <p:nvPr/>
        </p:nvSpPr>
        <p:spPr>
          <a:xfrm>
            <a:off x="3996994" y="980728"/>
            <a:ext cx="1590628" cy="369332"/>
          </a:xfrm>
          <a:prstGeom prst="rect">
            <a:avLst/>
          </a:prstGeom>
          <a:noFill/>
        </p:spPr>
        <p:txBody>
          <a:bodyPr wrap="none" rtlCol="0">
            <a:spAutoFit/>
          </a:bodyPr>
          <a:lstStyle/>
          <a:p>
            <a:r>
              <a:rPr lang="en-US" altLang="zh-CN" dirty="0" smtClean="0"/>
              <a:t>Left  root  right</a:t>
            </a:r>
            <a:endParaRPr lang="zh-CN" altLang="en-US" dirty="0"/>
          </a:p>
        </p:txBody>
      </p:sp>
      <p:sp>
        <p:nvSpPr>
          <p:cNvPr id="13" name="TextBox 12"/>
          <p:cNvSpPr txBox="1"/>
          <p:nvPr/>
        </p:nvSpPr>
        <p:spPr>
          <a:xfrm>
            <a:off x="4029694" y="116632"/>
            <a:ext cx="1704441" cy="369332"/>
          </a:xfrm>
          <a:prstGeom prst="rect">
            <a:avLst/>
          </a:prstGeom>
          <a:noFill/>
        </p:spPr>
        <p:txBody>
          <a:bodyPr wrap="none" rtlCol="0">
            <a:spAutoFit/>
          </a:bodyPr>
          <a:lstStyle/>
          <a:p>
            <a:r>
              <a:rPr lang="en-US" altLang="zh-CN" dirty="0" smtClean="0"/>
              <a:t>root   left    right</a:t>
            </a:r>
            <a:endParaRPr lang="zh-CN" altLang="en-US" dirty="0"/>
          </a:p>
        </p:txBody>
      </p:sp>
      <p:sp>
        <p:nvSpPr>
          <p:cNvPr id="14" name="TextBox 13"/>
          <p:cNvSpPr txBox="1"/>
          <p:nvPr/>
        </p:nvSpPr>
        <p:spPr>
          <a:xfrm>
            <a:off x="3995936" y="1772816"/>
            <a:ext cx="1537729" cy="369332"/>
          </a:xfrm>
          <a:prstGeom prst="rect">
            <a:avLst/>
          </a:prstGeom>
          <a:noFill/>
        </p:spPr>
        <p:txBody>
          <a:bodyPr wrap="none" rtlCol="0">
            <a:spAutoFit/>
          </a:bodyPr>
          <a:lstStyle/>
          <a:p>
            <a:r>
              <a:rPr lang="en-US" altLang="zh-CN" dirty="0" smtClean="0"/>
              <a:t>Left  right root</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914" y="3341933"/>
            <a:ext cx="4264590" cy="3543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539552" y="6021288"/>
            <a:ext cx="3530134" cy="369332"/>
          </a:xfrm>
          <a:prstGeom prst="rect">
            <a:avLst/>
          </a:prstGeom>
          <a:noFill/>
        </p:spPr>
        <p:txBody>
          <a:bodyPr wrap="none" rtlCol="0">
            <a:spAutoFit/>
          </a:bodyPr>
          <a:lstStyle/>
          <a:p>
            <a:r>
              <a:rPr lang="zh-CN" altLang="en-US" dirty="0" smtClean="0"/>
              <a:t>层序遍历返回：</a:t>
            </a:r>
            <a:r>
              <a:rPr lang="en-US" altLang="zh-CN" dirty="0" smtClean="0"/>
              <a:t>[[1],[2,3],[4,5,6,7]]</a:t>
            </a:r>
            <a:endParaRPr lang="zh-CN" altLang="en-US" dirty="0"/>
          </a:p>
        </p:txBody>
      </p:sp>
    </p:spTree>
    <p:extLst>
      <p:ext uri="{BB962C8B-B14F-4D97-AF65-F5344CB8AC3E}">
        <p14:creationId xmlns:p14="http://schemas.microsoft.com/office/powerpoint/2010/main" val="37052343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745" y="764704"/>
            <a:ext cx="8518550" cy="5909310"/>
          </a:xfrm>
          <a:prstGeom prst="rect">
            <a:avLst/>
          </a:prstGeom>
          <a:noFill/>
        </p:spPr>
        <p:txBody>
          <a:bodyPr wrap="none" rtlCol="0">
            <a:spAutoFit/>
          </a:bodyPr>
          <a:lstStyle/>
          <a:p>
            <a:r>
              <a:rPr lang="en-US" altLang="zh-CN" dirty="0"/>
              <a:t>class </a:t>
            </a:r>
            <a:r>
              <a:rPr lang="en-US" altLang="zh-CN" dirty="0" err="1"/>
              <a:t>TreeNode</a:t>
            </a:r>
            <a:r>
              <a:rPr lang="en-US" altLang="zh-CN" dirty="0"/>
              <a:t>:</a:t>
            </a:r>
          </a:p>
          <a:p>
            <a:r>
              <a:rPr lang="en-US" altLang="zh-CN" dirty="0"/>
              <a:t>    </a:t>
            </a:r>
            <a:r>
              <a:rPr lang="en-US" altLang="zh-CN" dirty="0" err="1"/>
              <a:t>def</a:t>
            </a:r>
            <a:r>
              <a:rPr lang="en-US" altLang="zh-CN" dirty="0"/>
              <a:t> __</a:t>
            </a:r>
            <a:r>
              <a:rPr lang="en-US" altLang="zh-CN" dirty="0" err="1"/>
              <a:t>init</a:t>
            </a:r>
            <a:r>
              <a:rPr lang="en-US" altLang="zh-CN" dirty="0"/>
              <a:t>__(self, x):</a:t>
            </a:r>
          </a:p>
          <a:p>
            <a:r>
              <a:rPr lang="en-US" altLang="zh-CN" dirty="0"/>
              <a:t>        </a:t>
            </a:r>
            <a:r>
              <a:rPr lang="en-US" altLang="zh-CN" dirty="0" err="1"/>
              <a:t>self.val</a:t>
            </a:r>
            <a:r>
              <a:rPr lang="en-US" altLang="zh-CN" dirty="0"/>
              <a:t> = x</a:t>
            </a:r>
          </a:p>
          <a:p>
            <a:r>
              <a:rPr lang="en-US" altLang="zh-CN" dirty="0"/>
              <a:t>        </a:t>
            </a:r>
            <a:r>
              <a:rPr lang="en-US" altLang="zh-CN" dirty="0" err="1"/>
              <a:t>self.left</a:t>
            </a:r>
            <a:r>
              <a:rPr lang="en-US" altLang="zh-CN" dirty="0"/>
              <a:t> = None</a:t>
            </a:r>
          </a:p>
          <a:p>
            <a:r>
              <a:rPr lang="en-US" altLang="zh-CN" dirty="0"/>
              <a:t>        </a:t>
            </a:r>
            <a:r>
              <a:rPr lang="en-US" altLang="zh-CN" dirty="0" err="1"/>
              <a:t>self.right</a:t>
            </a:r>
            <a:r>
              <a:rPr lang="en-US" altLang="zh-CN" dirty="0"/>
              <a:t> = None</a:t>
            </a:r>
          </a:p>
          <a:p>
            <a:r>
              <a:rPr lang="en-US" altLang="zh-CN" dirty="0"/>
              <a:t>class Solution</a:t>
            </a:r>
            <a:r>
              <a:rPr lang="en-US" altLang="zh-CN" dirty="0" smtClean="0"/>
              <a:t>:</a:t>
            </a:r>
          </a:p>
          <a:p>
            <a:r>
              <a:rPr lang="en-US" altLang="zh-CN" dirty="0"/>
              <a:t> </a:t>
            </a:r>
            <a:r>
              <a:rPr lang="en-US" altLang="zh-CN" dirty="0" smtClean="0"/>
              <a:t>   </a:t>
            </a:r>
            <a:r>
              <a:rPr lang="en-US" altLang="zh-CN" dirty="0" err="1" smtClean="0"/>
              <a:t>def</a:t>
            </a:r>
            <a:r>
              <a:rPr lang="en-US" altLang="zh-CN" dirty="0" smtClean="0"/>
              <a:t> </a:t>
            </a:r>
            <a:r>
              <a:rPr lang="en-US" altLang="zh-CN" dirty="0" err="1" smtClean="0"/>
              <a:t>preorderTraversal</a:t>
            </a:r>
            <a:r>
              <a:rPr lang="en-US" altLang="zh-CN" dirty="0" smtClean="0"/>
              <a:t>(</a:t>
            </a:r>
            <a:r>
              <a:rPr lang="en-US" altLang="zh-CN" dirty="0" err="1" smtClean="0"/>
              <a:t>self,root:TreeNode</a:t>
            </a:r>
            <a:r>
              <a:rPr lang="en-US" altLang="zh-CN" dirty="0" smtClean="0"/>
              <a:t>)-&gt;List[</a:t>
            </a:r>
            <a:r>
              <a:rPr lang="en-US" altLang="zh-CN" dirty="0" err="1" smtClean="0"/>
              <a:t>int</a:t>
            </a:r>
            <a:r>
              <a:rPr lang="en-US" altLang="zh-CN" dirty="0" smtClean="0"/>
              <a:t>]:</a:t>
            </a:r>
          </a:p>
          <a:p>
            <a:r>
              <a:rPr lang="en-US" altLang="zh-CN" dirty="0"/>
              <a:t> </a:t>
            </a:r>
            <a:r>
              <a:rPr lang="en-US" altLang="zh-CN" dirty="0" smtClean="0"/>
              <a:t>       if not root:</a:t>
            </a:r>
          </a:p>
          <a:p>
            <a:r>
              <a:rPr lang="en-US" altLang="zh-CN" dirty="0"/>
              <a:t> </a:t>
            </a:r>
            <a:r>
              <a:rPr lang="en-US" altLang="zh-CN" dirty="0" smtClean="0"/>
              <a:t>          return []</a:t>
            </a:r>
          </a:p>
          <a:p>
            <a:r>
              <a:rPr lang="en-US" altLang="zh-CN" dirty="0"/>
              <a:t> </a:t>
            </a:r>
            <a:r>
              <a:rPr lang="en-US" altLang="zh-CN" dirty="0" smtClean="0"/>
              <a:t>       return [</a:t>
            </a:r>
            <a:r>
              <a:rPr lang="en-US" altLang="zh-CN" dirty="0" err="1" smtClean="0"/>
              <a:t>root.val</a:t>
            </a:r>
            <a:r>
              <a:rPr lang="en-US" altLang="zh-CN" dirty="0" smtClean="0"/>
              <a:t>]+</a:t>
            </a:r>
            <a:r>
              <a:rPr lang="en-US" altLang="zh-CN" dirty="0" err="1" smtClean="0"/>
              <a:t>self.preorderTraversal</a:t>
            </a:r>
            <a:r>
              <a:rPr lang="en-US" altLang="zh-CN" dirty="0" smtClean="0"/>
              <a:t>(</a:t>
            </a:r>
            <a:r>
              <a:rPr lang="en-US" altLang="zh-CN" dirty="0" err="1" smtClean="0"/>
              <a:t>root.left</a:t>
            </a:r>
            <a:r>
              <a:rPr lang="en-US" altLang="zh-CN" dirty="0" smtClean="0"/>
              <a:t>)+</a:t>
            </a:r>
            <a:r>
              <a:rPr lang="en-US" altLang="zh-CN" dirty="0" err="1" smtClean="0"/>
              <a:t>self.preorderTraversal</a:t>
            </a:r>
            <a:r>
              <a:rPr lang="en-US" altLang="zh-CN" dirty="0" smtClean="0"/>
              <a:t>(</a:t>
            </a:r>
            <a:r>
              <a:rPr lang="en-US" altLang="zh-CN" dirty="0" err="1" smtClean="0"/>
              <a:t>root.right</a:t>
            </a:r>
            <a:r>
              <a:rPr lang="en-US" altLang="zh-CN" dirty="0" smtClean="0"/>
              <a:t>)</a:t>
            </a:r>
          </a:p>
          <a:p>
            <a:endParaRPr lang="en-US" altLang="zh-CN" dirty="0"/>
          </a:p>
          <a:p>
            <a:r>
              <a:rPr lang="en-US" altLang="zh-CN" dirty="0"/>
              <a:t>    </a:t>
            </a:r>
            <a:r>
              <a:rPr lang="en-US" altLang="zh-CN" dirty="0" err="1"/>
              <a:t>def</a:t>
            </a:r>
            <a:r>
              <a:rPr lang="en-US" altLang="zh-CN" dirty="0"/>
              <a:t> </a:t>
            </a:r>
            <a:r>
              <a:rPr lang="en-US" altLang="zh-CN" dirty="0" err="1"/>
              <a:t>inorderTraversal</a:t>
            </a:r>
            <a:r>
              <a:rPr lang="en-US" altLang="zh-CN" dirty="0"/>
              <a:t>(self, root: </a:t>
            </a:r>
            <a:r>
              <a:rPr lang="en-US" altLang="zh-CN" dirty="0" err="1"/>
              <a:t>TreeNode</a:t>
            </a:r>
            <a:r>
              <a:rPr lang="en-US" altLang="zh-CN" dirty="0"/>
              <a:t>) -&gt; List[</a:t>
            </a:r>
            <a:r>
              <a:rPr lang="en-US" altLang="zh-CN" dirty="0" err="1"/>
              <a:t>int</a:t>
            </a:r>
            <a:r>
              <a:rPr lang="en-US" altLang="zh-CN" dirty="0"/>
              <a:t>]:</a:t>
            </a:r>
          </a:p>
          <a:p>
            <a:r>
              <a:rPr lang="en-US" altLang="zh-CN" dirty="0"/>
              <a:t>        if not root:</a:t>
            </a:r>
          </a:p>
          <a:p>
            <a:r>
              <a:rPr lang="en-US" altLang="zh-CN" dirty="0"/>
              <a:t>            return []</a:t>
            </a:r>
          </a:p>
          <a:p>
            <a:r>
              <a:rPr lang="en-US" altLang="zh-CN" dirty="0"/>
              <a:t>        return </a:t>
            </a:r>
            <a:r>
              <a:rPr lang="en-US" altLang="zh-CN" dirty="0" err="1"/>
              <a:t>self.inorderTraversal</a:t>
            </a:r>
            <a:r>
              <a:rPr lang="en-US" altLang="zh-CN" dirty="0"/>
              <a:t>(</a:t>
            </a:r>
            <a:r>
              <a:rPr lang="en-US" altLang="zh-CN" dirty="0" err="1"/>
              <a:t>root.left</a:t>
            </a:r>
            <a:r>
              <a:rPr lang="en-US" altLang="zh-CN" dirty="0"/>
              <a:t>)+[</a:t>
            </a:r>
            <a:r>
              <a:rPr lang="en-US" altLang="zh-CN" dirty="0" err="1"/>
              <a:t>root.val</a:t>
            </a:r>
            <a:r>
              <a:rPr lang="en-US" altLang="zh-CN" dirty="0"/>
              <a:t>]+</a:t>
            </a:r>
            <a:r>
              <a:rPr lang="en-US" altLang="zh-CN" dirty="0" err="1"/>
              <a:t>self.inorderTraversal</a:t>
            </a:r>
            <a:r>
              <a:rPr lang="en-US" altLang="zh-CN" dirty="0"/>
              <a:t>(</a:t>
            </a:r>
            <a:r>
              <a:rPr lang="en-US" altLang="zh-CN" dirty="0" err="1"/>
              <a:t>root.right</a:t>
            </a:r>
            <a:r>
              <a:rPr lang="en-US" altLang="zh-CN" dirty="0" smtClean="0"/>
              <a:t>)</a:t>
            </a:r>
          </a:p>
          <a:p>
            <a:endParaRPr lang="en-US" altLang="zh-CN" dirty="0" smtClean="0"/>
          </a:p>
          <a:p>
            <a:r>
              <a:rPr lang="en-US" altLang="zh-CN" dirty="0"/>
              <a:t> </a:t>
            </a:r>
            <a:r>
              <a:rPr lang="en-US" altLang="zh-CN" dirty="0" err="1"/>
              <a:t>def</a:t>
            </a:r>
            <a:r>
              <a:rPr lang="en-US" altLang="zh-CN" dirty="0"/>
              <a:t> </a:t>
            </a:r>
            <a:r>
              <a:rPr lang="en-US" altLang="zh-CN" dirty="0" err="1" smtClean="0"/>
              <a:t>postorderTraversal</a:t>
            </a:r>
            <a:r>
              <a:rPr lang="en-US" altLang="zh-CN" dirty="0" smtClean="0"/>
              <a:t>(</a:t>
            </a:r>
            <a:r>
              <a:rPr lang="en-US" altLang="zh-CN" dirty="0" err="1" smtClean="0"/>
              <a:t>self,root:TreeNode</a:t>
            </a:r>
            <a:r>
              <a:rPr lang="en-US" altLang="zh-CN" dirty="0"/>
              <a:t>)-&gt;List[</a:t>
            </a:r>
            <a:r>
              <a:rPr lang="en-US" altLang="zh-CN" dirty="0" err="1"/>
              <a:t>int</a:t>
            </a:r>
            <a:r>
              <a:rPr lang="en-US" altLang="zh-CN" dirty="0"/>
              <a:t>]:</a:t>
            </a:r>
          </a:p>
          <a:p>
            <a:r>
              <a:rPr lang="en-US" altLang="zh-CN" dirty="0"/>
              <a:t>        if not root:</a:t>
            </a:r>
          </a:p>
          <a:p>
            <a:r>
              <a:rPr lang="en-US" altLang="zh-CN" dirty="0"/>
              <a:t>           return []</a:t>
            </a:r>
          </a:p>
          <a:p>
            <a:r>
              <a:rPr lang="en-US" altLang="zh-CN" dirty="0"/>
              <a:t>        return </a:t>
            </a:r>
            <a:r>
              <a:rPr lang="en-US" altLang="zh-CN" dirty="0" err="1" smtClean="0"/>
              <a:t>self.postorderTraversal</a:t>
            </a:r>
            <a:r>
              <a:rPr lang="en-US" altLang="zh-CN" dirty="0" smtClean="0"/>
              <a:t>(</a:t>
            </a:r>
            <a:r>
              <a:rPr lang="en-US" altLang="zh-CN" dirty="0" err="1" smtClean="0"/>
              <a:t>root.left</a:t>
            </a:r>
            <a:r>
              <a:rPr lang="en-US" altLang="zh-CN" dirty="0" smtClean="0"/>
              <a:t>)+</a:t>
            </a:r>
            <a:r>
              <a:rPr lang="en-US" altLang="zh-CN" dirty="0" err="1" smtClean="0"/>
              <a:t>self.postorderTraversal</a:t>
            </a:r>
            <a:r>
              <a:rPr lang="en-US" altLang="zh-CN" dirty="0" smtClean="0"/>
              <a:t>(</a:t>
            </a:r>
            <a:r>
              <a:rPr lang="en-US" altLang="zh-CN" dirty="0" err="1" smtClean="0"/>
              <a:t>root.right</a:t>
            </a:r>
            <a:r>
              <a:rPr lang="en-US" altLang="zh-CN" dirty="0" smtClean="0"/>
              <a:t>)+[</a:t>
            </a:r>
            <a:r>
              <a:rPr lang="en-US" altLang="zh-CN" dirty="0" err="1" smtClean="0"/>
              <a:t>root.val</a:t>
            </a:r>
            <a:r>
              <a:rPr lang="en-US" altLang="zh-CN" dirty="0" smtClean="0"/>
              <a:t>]</a:t>
            </a:r>
            <a:endParaRPr lang="en-US" altLang="zh-CN" dirty="0"/>
          </a:p>
          <a:p>
            <a:endParaRPr lang="zh-CN" altLang="en-US" dirty="0"/>
          </a:p>
        </p:txBody>
      </p:sp>
      <p:sp>
        <p:nvSpPr>
          <p:cNvPr id="3" name="TextBox 2"/>
          <p:cNvSpPr txBox="1"/>
          <p:nvPr/>
        </p:nvSpPr>
        <p:spPr>
          <a:xfrm>
            <a:off x="4326188" y="364014"/>
            <a:ext cx="3416320" cy="923330"/>
          </a:xfrm>
          <a:prstGeom prst="rect">
            <a:avLst/>
          </a:prstGeom>
          <a:noFill/>
        </p:spPr>
        <p:txBody>
          <a:bodyPr wrap="none" rtlCol="0">
            <a:spAutoFit/>
          </a:bodyPr>
          <a:lstStyle/>
          <a:p>
            <a:r>
              <a:rPr lang="zh-CN" altLang="en-US" dirty="0" smtClean="0"/>
              <a:t>二叉树的前序、中序、后序遍历</a:t>
            </a:r>
            <a:endParaRPr lang="en-US" altLang="zh-CN" dirty="0" smtClean="0"/>
          </a:p>
          <a:p>
            <a:endParaRPr lang="en-US" altLang="zh-CN" dirty="0"/>
          </a:p>
          <a:p>
            <a:r>
              <a:rPr lang="zh-CN" altLang="en-US" b="1" dirty="0" smtClean="0">
                <a:solidFill>
                  <a:srgbClr val="FF0000"/>
                </a:solidFill>
              </a:rPr>
              <a:t>递归</a:t>
            </a:r>
            <a:endParaRPr lang="zh-CN" altLang="en-US" b="1" dirty="0">
              <a:solidFill>
                <a:srgbClr val="FF0000"/>
              </a:solidFill>
            </a:endParaRPr>
          </a:p>
        </p:txBody>
      </p:sp>
      <p:sp>
        <p:nvSpPr>
          <p:cNvPr id="4" name="TextBox 3"/>
          <p:cNvSpPr txBox="1"/>
          <p:nvPr/>
        </p:nvSpPr>
        <p:spPr>
          <a:xfrm>
            <a:off x="3779912" y="2924944"/>
            <a:ext cx="1459054" cy="369332"/>
          </a:xfrm>
          <a:prstGeom prst="rect">
            <a:avLst/>
          </a:prstGeom>
          <a:noFill/>
        </p:spPr>
        <p:txBody>
          <a:bodyPr wrap="none" rtlCol="0">
            <a:spAutoFit/>
          </a:bodyPr>
          <a:lstStyle/>
          <a:p>
            <a:r>
              <a:rPr lang="en-US" altLang="zh-CN" dirty="0" smtClean="0"/>
              <a:t>144</a:t>
            </a:r>
            <a:r>
              <a:rPr lang="zh-CN" altLang="en-US" dirty="0" smtClean="0"/>
              <a:t>前序遍历</a:t>
            </a:r>
            <a:endParaRPr lang="zh-CN" altLang="en-US" dirty="0"/>
          </a:p>
        </p:txBody>
      </p:sp>
      <p:sp>
        <p:nvSpPr>
          <p:cNvPr id="5" name="TextBox 4"/>
          <p:cNvSpPr txBox="1"/>
          <p:nvPr/>
        </p:nvSpPr>
        <p:spPr>
          <a:xfrm>
            <a:off x="3899339" y="4221088"/>
            <a:ext cx="1342034" cy="369332"/>
          </a:xfrm>
          <a:prstGeom prst="rect">
            <a:avLst/>
          </a:prstGeom>
          <a:noFill/>
        </p:spPr>
        <p:txBody>
          <a:bodyPr wrap="none" rtlCol="0">
            <a:spAutoFit/>
          </a:bodyPr>
          <a:lstStyle/>
          <a:p>
            <a:r>
              <a:rPr lang="en-US" altLang="zh-CN" dirty="0" smtClean="0"/>
              <a:t>94</a:t>
            </a:r>
            <a:r>
              <a:rPr lang="zh-CN" altLang="en-US" dirty="0"/>
              <a:t>中序</a:t>
            </a:r>
            <a:r>
              <a:rPr lang="zh-CN" altLang="en-US" dirty="0" smtClean="0"/>
              <a:t>遍历</a:t>
            </a:r>
            <a:endParaRPr lang="zh-CN" altLang="en-US" dirty="0"/>
          </a:p>
        </p:txBody>
      </p:sp>
      <p:sp>
        <p:nvSpPr>
          <p:cNvPr id="6" name="TextBox 5"/>
          <p:cNvSpPr txBox="1"/>
          <p:nvPr/>
        </p:nvSpPr>
        <p:spPr>
          <a:xfrm>
            <a:off x="3827493" y="5589240"/>
            <a:ext cx="1459054" cy="369332"/>
          </a:xfrm>
          <a:prstGeom prst="rect">
            <a:avLst/>
          </a:prstGeom>
          <a:noFill/>
        </p:spPr>
        <p:txBody>
          <a:bodyPr wrap="none" rtlCol="0">
            <a:spAutoFit/>
          </a:bodyPr>
          <a:lstStyle/>
          <a:p>
            <a:r>
              <a:rPr lang="en-US" altLang="zh-CN" dirty="0" smtClean="0"/>
              <a:t>145</a:t>
            </a:r>
            <a:r>
              <a:rPr lang="zh-CN" altLang="en-US" dirty="0"/>
              <a:t>后</a:t>
            </a:r>
            <a:r>
              <a:rPr lang="zh-CN" altLang="en-US" dirty="0" smtClean="0"/>
              <a:t>序遍历</a:t>
            </a:r>
            <a:endParaRPr lang="zh-CN" altLang="en-US" dirty="0"/>
          </a:p>
        </p:txBody>
      </p:sp>
    </p:spTree>
    <p:extLst>
      <p:ext uri="{BB962C8B-B14F-4D97-AF65-F5344CB8AC3E}">
        <p14:creationId xmlns:p14="http://schemas.microsoft.com/office/powerpoint/2010/main" val="37052343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0"/>
            <a:ext cx="5247206" cy="6186309"/>
          </a:xfrm>
          <a:prstGeom prst="rect">
            <a:avLst/>
          </a:prstGeom>
          <a:noFill/>
        </p:spPr>
        <p:txBody>
          <a:bodyPr wrap="none" rtlCol="0">
            <a:spAutoFit/>
          </a:bodyPr>
          <a:lstStyle/>
          <a:p>
            <a:r>
              <a:rPr lang="en-US" altLang="zh-CN" dirty="0"/>
              <a:t>class </a:t>
            </a:r>
            <a:r>
              <a:rPr lang="en-US" altLang="zh-CN" dirty="0" err="1"/>
              <a:t>TreeNode</a:t>
            </a:r>
            <a:r>
              <a:rPr lang="en-US" altLang="zh-CN" dirty="0"/>
              <a:t>:</a:t>
            </a:r>
          </a:p>
          <a:p>
            <a:r>
              <a:rPr lang="en-US" altLang="zh-CN" dirty="0"/>
              <a:t>    </a:t>
            </a:r>
            <a:r>
              <a:rPr lang="en-US" altLang="zh-CN" dirty="0" err="1"/>
              <a:t>def</a:t>
            </a:r>
            <a:r>
              <a:rPr lang="en-US" altLang="zh-CN" dirty="0"/>
              <a:t> __</a:t>
            </a:r>
            <a:r>
              <a:rPr lang="en-US" altLang="zh-CN" dirty="0" err="1"/>
              <a:t>init</a:t>
            </a:r>
            <a:r>
              <a:rPr lang="en-US" altLang="zh-CN" dirty="0"/>
              <a:t>__(self, x):</a:t>
            </a:r>
          </a:p>
          <a:p>
            <a:r>
              <a:rPr lang="en-US" altLang="zh-CN" dirty="0"/>
              <a:t>        </a:t>
            </a:r>
            <a:r>
              <a:rPr lang="en-US" altLang="zh-CN" dirty="0" err="1"/>
              <a:t>self.val</a:t>
            </a:r>
            <a:r>
              <a:rPr lang="en-US" altLang="zh-CN" dirty="0"/>
              <a:t> = x</a:t>
            </a:r>
          </a:p>
          <a:p>
            <a:r>
              <a:rPr lang="en-US" altLang="zh-CN" dirty="0"/>
              <a:t>        </a:t>
            </a:r>
            <a:r>
              <a:rPr lang="en-US" altLang="zh-CN" dirty="0" err="1"/>
              <a:t>self.left</a:t>
            </a:r>
            <a:r>
              <a:rPr lang="en-US" altLang="zh-CN" dirty="0"/>
              <a:t> = None</a:t>
            </a:r>
          </a:p>
          <a:p>
            <a:r>
              <a:rPr lang="en-US" altLang="zh-CN" dirty="0"/>
              <a:t>        </a:t>
            </a:r>
            <a:r>
              <a:rPr lang="en-US" altLang="zh-CN" dirty="0" err="1"/>
              <a:t>self.right</a:t>
            </a:r>
            <a:r>
              <a:rPr lang="en-US" altLang="zh-CN" dirty="0"/>
              <a:t> = None</a:t>
            </a:r>
          </a:p>
          <a:p>
            <a:r>
              <a:rPr lang="en-US" altLang="zh-CN" dirty="0"/>
              <a:t>class Solution:</a:t>
            </a:r>
          </a:p>
          <a:p>
            <a:r>
              <a:rPr lang="en-US" altLang="zh-CN" dirty="0"/>
              <a:t>    </a:t>
            </a:r>
            <a:r>
              <a:rPr lang="en-US" altLang="zh-CN" dirty="0" err="1"/>
              <a:t>def</a:t>
            </a:r>
            <a:r>
              <a:rPr lang="en-US" altLang="zh-CN" dirty="0"/>
              <a:t> </a:t>
            </a:r>
            <a:r>
              <a:rPr lang="en-US" altLang="zh-CN" dirty="0" err="1"/>
              <a:t>levelOrder</a:t>
            </a:r>
            <a:r>
              <a:rPr lang="en-US" altLang="zh-CN" dirty="0"/>
              <a:t>(self, root: </a:t>
            </a:r>
            <a:r>
              <a:rPr lang="en-US" altLang="zh-CN" dirty="0" err="1"/>
              <a:t>TreeNode</a:t>
            </a:r>
            <a:r>
              <a:rPr lang="en-US" altLang="zh-CN" dirty="0"/>
              <a:t>) -&gt; List[List[</a:t>
            </a:r>
            <a:r>
              <a:rPr lang="en-US" altLang="zh-CN" dirty="0" err="1"/>
              <a:t>int</a:t>
            </a:r>
            <a:r>
              <a:rPr lang="en-US" altLang="zh-CN" dirty="0"/>
              <a:t>]]:</a:t>
            </a:r>
          </a:p>
          <a:p>
            <a:r>
              <a:rPr lang="en-US" altLang="zh-CN" dirty="0"/>
              <a:t>  </a:t>
            </a:r>
            <a:r>
              <a:rPr lang="zh-CN" altLang="en-US" dirty="0"/>
              <a:t>        </a:t>
            </a:r>
            <a:r>
              <a:rPr lang="en-US" altLang="zh-CN" dirty="0"/>
              <a:t>if root is None:</a:t>
            </a:r>
          </a:p>
          <a:p>
            <a:r>
              <a:rPr lang="en-US" altLang="zh-CN" dirty="0"/>
              <a:t>            </a:t>
            </a:r>
            <a:r>
              <a:rPr lang="en-US" altLang="zh-CN" dirty="0" smtClean="0"/>
              <a:t>    return</a:t>
            </a:r>
            <a:r>
              <a:rPr lang="en-US" altLang="zh-CN" dirty="0"/>
              <a:t> []</a:t>
            </a:r>
          </a:p>
          <a:p>
            <a:r>
              <a:rPr lang="en-US" altLang="zh-CN" dirty="0"/>
              <a:t>        </a:t>
            </a:r>
            <a:r>
              <a:rPr lang="en-US" altLang="zh-CN" dirty="0" smtClean="0"/>
              <a:t>  result</a:t>
            </a:r>
            <a:r>
              <a:rPr lang="en-US" altLang="zh-CN" dirty="0"/>
              <a:t> = </a:t>
            </a:r>
            <a:r>
              <a:rPr lang="en-US" altLang="zh-CN" dirty="0" smtClean="0"/>
              <a:t>[]</a:t>
            </a:r>
          </a:p>
          <a:p>
            <a:endParaRPr lang="en-US" altLang="zh-CN" dirty="0"/>
          </a:p>
          <a:p>
            <a:r>
              <a:rPr lang="en-US" altLang="zh-CN" dirty="0"/>
              <a:t>     </a:t>
            </a:r>
            <a:r>
              <a:rPr lang="en-US" altLang="zh-CN" dirty="0" smtClean="0"/>
              <a:t>     </a:t>
            </a:r>
            <a:r>
              <a:rPr lang="en-US" altLang="zh-CN" dirty="0" err="1" smtClean="0"/>
              <a:t>def</a:t>
            </a:r>
            <a:r>
              <a:rPr lang="en-US" altLang="zh-CN" dirty="0"/>
              <a:t> </a:t>
            </a:r>
            <a:r>
              <a:rPr lang="en-US" altLang="zh-CN" dirty="0" err="1"/>
              <a:t>add_to_result</a:t>
            </a:r>
            <a:r>
              <a:rPr lang="en-US" altLang="zh-CN" dirty="0"/>
              <a:t>(level, node):</a:t>
            </a:r>
          </a:p>
          <a:p>
            <a:r>
              <a:rPr lang="en-US" altLang="zh-CN" dirty="0"/>
              <a:t>     </a:t>
            </a:r>
            <a:r>
              <a:rPr lang="zh-CN" altLang="en-US" dirty="0"/>
              <a:t>      </a:t>
            </a:r>
            <a:r>
              <a:rPr lang="zh-CN" altLang="en-US" dirty="0" smtClean="0"/>
              <a:t>    </a:t>
            </a:r>
            <a:r>
              <a:rPr lang="en-US" altLang="zh-CN" dirty="0" smtClean="0"/>
              <a:t>if</a:t>
            </a:r>
            <a:r>
              <a:rPr lang="en-US" altLang="zh-CN" dirty="0"/>
              <a:t> level &gt; </a:t>
            </a:r>
            <a:r>
              <a:rPr lang="en-US" altLang="zh-CN" dirty="0" err="1"/>
              <a:t>len</a:t>
            </a:r>
            <a:r>
              <a:rPr lang="en-US" altLang="zh-CN" dirty="0"/>
              <a:t>(result) - 1:</a:t>
            </a:r>
          </a:p>
          <a:p>
            <a:r>
              <a:rPr lang="en-US" altLang="zh-CN" dirty="0"/>
              <a:t>                </a:t>
            </a:r>
            <a:r>
              <a:rPr lang="en-US" altLang="zh-CN" dirty="0" smtClean="0"/>
              <a:t>       </a:t>
            </a:r>
            <a:r>
              <a:rPr lang="en-US" altLang="zh-CN" dirty="0" err="1" smtClean="0"/>
              <a:t>result.append</a:t>
            </a:r>
            <a:r>
              <a:rPr lang="en-US" altLang="zh-CN" dirty="0" smtClean="0"/>
              <a:t>([])</a:t>
            </a:r>
            <a:endParaRPr lang="en-US" altLang="zh-CN" dirty="0"/>
          </a:p>
          <a:p>
            <a:r>
              <a:rPr lang="en-US" altLang="zh-CN" dirty="0"/>
              <a:t>            </a:t>
            </a:r>
            <a:r>
              <a:rPr lang="en-US" altLang="zh-CN" dirty="0" smtClean="0"/>
              <a:t>    result[level</a:t>
            </a:r>
            <a:r>
              <a:rPr lang="en-US" altLang="zh-CN" dirty="0"/>
              <a:t>].append(</a:t>
            </a:r>
            <a:r>
              <a:rPr lang="en-US" altLang="zh-CN" dirty="0" err="1"/>
              <a:t>node.val</a:t>
            </a:r>
            <a:r>
              <a:rPr lang="en-US" altLang="zh-CN" dirty="0"/>
              <a:t>)</a:t>
            </a:r>
          </a:p>
          <a:p>
            <a:r>
              <a:rPr lang="en-US" altLang="zh-CN" dirty="0"/>
              <a:t>           </a:t>
            </a:r>
            <a:r>
              <a:rPr lang="en-US" altLang="zh-CN" dirty="0" smtClean="0"/>
              <a:t>     if</a:t>
            </a:r>
            <a:r>
              <a:rPr lang="en-US" altLang="zh-CN" dirty="0"/>
              <a:t> </a:t>
            </a:r>
            <a:r>
              <a:rPr lang="en-US" altLang="zh-CN" dirty="0" err="1"/>
              <a:t>node.left</a:t>
            </a:r>
            <a:r>
              <a:rPr lang="en-US" altLang="zh-CN" dirty="0"/>
              <a:t>:</a:t>
            </a:r>
          </a:p>
          <a:p>
            <a:r>
              <a:rPr lang="en-US" altLang="zh-CN" dirty="0"/>
              <a:t>               </a:t>
            </a:r>
            <a:r>
              <a:rPr lang="en-US" altLang="zh-CN" dirty="0" smtClean="0"/>
              <a:t>         </a:t>
            </a:r>
            <a:r>
              <a:rPr lang="en-US" altLang="zh-CN" dirty="0" err="1" smtClean="0"/>
              <a:t>add_to_result</a:t>
            </a:r>
            <a:r>
              <a:rPr lang="en-US" altLang="zh-CN" dirty="0" smtClean="0"/>
              <a:t>(level+1,node.left</a:t>
            </a:r>
            <a:r>
              <a:rPr lang="en-US" altLang="zh-CN" dirty="0"/>
              <a:t>)</a:t>
            </a:r>
          </a:p>
          <a:p>
            <a:r>
              <a:rPr lang="en-US" altLang="zh-CN" dirty="0"/>
              <a:t>           </a:t>
            </a:r>
            <a:r>
              <a:rPr lang="en-US" altLang="zh-CN" dirty="0" smtClean="0"/>
              <a:t>     if</a:t>
            </a:r>
            <a:r>
              <a:rPr lang="en-US" altLang="zh-CN" dirty="0"/>
              <a:t> </a:t>
            </a:r>
            <a:r>
              <a:rPr lang="en-US" altLang="zh-CN" dirty="0" err="1"/>
              <a:t>node.right</a:t>
            </a:r>
            <a:r>
              <a:rPr lang="en-US" altLang="zh-CN" dirty="0"/>
              <a:t>:</a:t>
            </a:r>
          </a:p>
          <a:p>
            <a:r>
              <a:rPr lang="en-US" altLang="zh-CN" dirty="0"/>
              <a:t>                </a:t>
            </a:r>
            <a:r>
              <a:rPr lang="en-US" altLang="zh-CN" dirty="0" smtClean="0"/>
              <a:t>        </a:t>
            </a:r>
            <a:r>
              <a:rPr lang="en-US" altLang="zh-CN" dirty="0" err="1" smtClean="0"/>
              <a:t>add_to_result</a:t>
            </a:r>
            <a:r>
              <a:rPr lang="en-US" altLang="zh-CN" dirty="0" smtClean="0"/>
              <a:t>(level+1,node.right)</a:t>
            </a:r>
          </a:p>
          <a:p>
            <a:endParaRPr lang="en-US" altLang="zh-CN" dirty="0"/>
          </a:p>
          <a:p>
            <a:r>
              <a:rPr lang="en-US" altLang="zh-CN" dirty="0"/>
              <a:t>        </a:t>
            </a:r>
            <a:r>
              <a:rPr lang="en-US" altLang="zh-CN" dirty="0" smtClean="0"/>
              <a:t>    </a:t>
            </a:r>
            <a:r>
              <a:rPr lang="en-US" altLang="zh-CN" dirty="0" err="1" smtClean="0"/>
              <a:t>add_to_result</a:t>
            </a:r>
            <a:r>
              <a:rPr lang="en-US" altLang="zh-CN" dirty="0" smtClean="0"/>
              <a:t>(0,root</a:t>
            </a:r>
            <a:r>
              <a:rPr lang="en-US" altLang="zh-CN" dirty="0"/>
              <a:t>)</a:t>
            </a:r>
          </a:p>
          <a:p>
            <a:r>
              <a:rPr lang="en-US" altLang="zh-CN" dirty="0"/>
              <a:t>        </a:t>
            </a:r>
            <a:r>
              <a:rPr lang="en-US" altLang="zh-CN" dirty="0" smtClean="0"/>
              <a:t>    return</a:t>
            </a:r>
            <a:r>
              <a:rPr lang="en-US" altLang="zh-CN" dirty="0"/>
              <a:t> </a:t>
            </a:r>
            <a:r>
              <a:rPr lang="en-US" altLang="zh-CN" dirty="0" smtClean="0"/>
              <a:t>result</a:t>
            </a:r>
          </a:p>
        </p:txBody>
      </p:sp>
      <p:sp>
        <p:nvSpPr>
          <p:cNvPr id="3" name="TextBox 2"/>
          <p:cNvSpPr txBox="1"/>
          <p:nvPr/>
        </p:nvSpPr>
        <p:spPr>
          <a:xfrm>
            <a:off x="5148064" y="260648"/>
            <a:ext cx="3126177" cy="830997"/>
          </a:xfrm>
          <a:prstGeom prst="rect">
            <a:avLst/>
          </a:prstGeom>
          <a:noFill/>
        </p:spPr>
        <p:txBody>
          <a:bodyPr wrap="none" rtlCol="0">
            <a:spAutoFit/>
          </a:bodyPr>
          <a:lstStyle/>
          <a:p>
            <a:r>
              <a:rPr lang="en-US" altLang="zh-CN" sz="2400" b="1" dirty="0" smtClean="0"/>
              <a:t>102</a:t>
            </a:r>
            <a:r>
              <a:rPr lang="zh-CN" altLang="en-US" sz="2400" b="1" dirty="0" smtClean="0"/>
              <a:t>二叉树的层序遍历</a:t>
            </a:r>
            <a:endParaRPr lang="en-US" altLang="zh-CN" sz="2400" b="1" dirty="0" smtClean="0"/>
          </a:p>
          <a:p>
            <a:r>
              <a:rPr lang="zh-CN" altLang="en-US" sz="2400" b="1" dirty="0">
                <a:solidFill>
                  <a:srgbClr val="FF0000"/>
                </a:solidFill>
              </a:rPr>
              <a:t>递归法</a:t>
            </a:r>
          </a:p>
        </p:txBody>
      </p:sp>
      <p:sp>
        <p:nvSpPr>
          <p:cNvPr id="4" name="TextBox 3"/>
          <p:cNvSpPr txBox="1"/>
          <p:nvPr/>
        </p:nvSpPr>
        <p:spPr>
          <a:xfrm>
            <a:off x="4788024" y="3192065"/>
            <a:ext cx="4311373" cy="3693319"/>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levelOrder</a:t>
            </a:r>
            <a:r>
              <a:rPr lang="en-US" altLang="zh-CN" dirty="0"/>
              <a:t>(self, root</a:t>
            </a:r>
            <a:r>
              <a:rPr lang="en-US" altLang="zh-CN" dirty="0" smtClean="0"/>
              <a:t>:)</a:t>
            </a:r>
            <a:r>
              <a:rPr lang="en-US" altLang="zh-CN" dirty="0"/>
              <a:t> </a:t>
            </a:r>
            <a:r>
              <a:rPr lang="en-US" altLang="zh-CN" dirty="0" smtClean="0"/>
              <a:t>:</a:t>
            </a:r>
            <a:endParaRPr lang="en-US" altLang="zh-CN" dirty="0"/>
          </a:p>
          <a:p>
            <a:r>
              <a:rPr lang="en-US" altLang="zh-CN" dirty="0"/>
              <a:t>        if not root: return []</a:t>
            </a:r>
          </a:p>
          <a:p>
            <a:r>
              <a:rPr lang="en-US" altLang="zh-CN" dirty="0"/>
              <a:t>        </a:t>
            </a:r>
            <a:r>
              <a:rPr lang="en-US" altLang="zh-CN" dirty="0" err="1"/>
              <a:t>ans</a:t>
            </a:r>
            <a:r>
              <a:rPr lang="en-US" altLang="zh-CN" dirty="0"/>
              <a:t> = []; q = </a:t>
            </a:r>
            <a:r>
              <a:rPr lang="en-US" altLang="zh-CN" dirty="0" err="1"/>
              <a:t>collections.deque</a:t>
            </a:r>
            <a:r>
              <a:rPr lang="en-US" altLang="zh-CN" dirty="0"/>
              <a:t>([root])</a:t>
            </a:r>
          </a:p>
          <a:p>
            <a:r>
              <a:rPr lang="en-US" altLang="zh-CN" dirty="0"/>
              <a:t>        while q:</a:t>
            </a:r>
          </a:p>
          <a:p>
            <a:r>
              <a:rPr lang="en-US" altLang="zh-CN" dirty="0"/>
              <a:t>            level = []; n = </a:t>
            </a:r>
            <a:r>
              <a:rPr lang="en-US" altLang="zh-CN" dirty="0" err="1"/>
              <a:t>len</a:t>
            </a:r>
            <a:r>
              <a:rPr lang="en-US" altLang="zh-CN" dirty="0"/>
              <a:t>(q)</a:t>
            </a:r>
          </a:p>
          <a:p>
            <a:r>
              <a:rPr lang="en-US" altLang="zh-CN" dirty="0"/>
              <a:t>            for _ in range(n):</a:t>
            </a:r>
          </a:p>
          <a:p>
            <a:r>
              <a:rPr lang="en-US" altLang="zh-CN" dirty="0"/>
              <a:t>                node = </a:t>
            </a:r>
            <a:r>
              <a:rPr lang="en-US" altLang="zh-CN" dirty="0" err="1"/>
              <a:t>q.popleft</a:t>
            </a:r>
            <a:r>
              <a:rPr lang="en-US" altLang="zh-CN" dirty="0"/>
              <a:t>()</a:t>
            </a:r>
          </a:p>
          <a:p>
            <a:r>
              <a:rPr lang="en-US" altLang="zh-CN" dirty="0"/>
              <a:t>                </a:t>
            </a:r>
            <a:r>
              <a:rPr lang="en-US" altLang="zh-CN" dirty="0" err="1"/>
              <a:t>level.append</a:t>
            </a:r>
            <a:r>
              <a:rPr lang="en-US" altLang="zh-CN" dirty="0"/>
              <a:t>(</a:t>
            </a:r>
            <a:r>
              <a:rPr lang="en-US" altLang="zh-CN" dirty="0" err="1"/>
              <a:t>node.val</a:t>
            </a:r>
            <a:r>
              <a:rPr lang="en-US" altLang="zh-CN" dirty="0"/>
              <a:t>)</a:t>
            </a:r>
          </a:p>
          <a:p>
            <a:r>
              <a:rPr lang="en-US" altLang="zh-CN" dirty="0"/>
              <a:t>                if </a:t>
            </a:r>
            <a:r>
              <a:rPr lang="en-US" altLang="zh-CN" dirty="0" err="1"/>
              <a:t>node.left</a:t>
            </a:r>
            <a:r>
              <a:rPr lang="en-US" altLang="zh-CN" dirty="0"/>
              <a:t>: </a:t>
            </a:r>
            <a:r>
              <a:rPr lang="en-US" altLang="zh-CN" dirty="0" err="1"/>
              <a:t>q.append</a:t>
            </a:r>
            <a:r>
              <a:rPr lang="en-US" altLang="zh-CN" dirty="0"/>
              <a:t>(</a:t>
            </a:r>
            <a:r>
              <a:rPr lang="en-US" altLang="zh-CN" dirty="0" err="1"/>
              <a:t>node.left</a:t>
            </a:r>
            <a:r>
              <a:rPr lang="en-US" altLang="zh-CN" dirty="0"/>
              <a:t>)</a:t>
            </a:r>
          </a:p>
          <a:p>
            <a:r>
              <a:rPr lang="en-US" altLang="zh-CN" dirty="0"/>
              <a:t>                if </a:t>
            </a:r>
            <a:r>
              <a:rPr lang="en-US" altLang="zh-CN" dirty="0" err="1"/>
              <a:t>node.right</a:t>
            </a:r>
            <a:r>
              <a:rPr lang="en-US" altLang="zh-CN" dirty="0"/>
              <a:t>: </a:t>
            </a:r>
            <a:r>
              <a:rPr lang="en-US" altLang="zh-CN" dirty="0" err="1"/>
              <a:t>q.append</a:t>
            </a:r>
            <a:r>
              <a:rPr lang="en-US" altLang="zh-CN" dirty="0"/>
              <a:t>(</a:t>
            </a:r>
            <a:r>
              <a:rPr lang="en-US" altLang="zh-CN" dirty="0" err="1"/>
              <a:t>node.right</a:t>
            </a:r>
            <a:r>
              <a:rPr lang="en-US" altLang="zh-CN" dirty="0"/>
              <a:t>)</a:t>
            </a:r>
          </a:p>
          <a:p>
            <a:r>
              <a:rPr lang="en-US" altLang="zh-CN" dirty="0"/>
              <a:t>            </a:t>
            </a:r>
            <a:r>
              <a:rPr lang="en-US" altLang="zh-CN" dirty="0" err="1"/>
              <a:t>ans.append</a:t>
            </a:r>
            <a:r>
              <a:rPr lang="en-US" altLang="zh-CN" dirty="0"/>
              <a:t>(level)</a:t>
            </a:r>
          </a:p>
          <a:p>
            <a:r>
              <a:rPr lang="en-US" altLang="zh-CN" dirty="0"/>
              <a:t>        return </a:t>
            </a:r>
            <a:r>
              <a:rPr lang="en-US" altLang="zh-CN" dirty="0" err="1" smtClean="0"/>
              <a:t>ans</a:t>
            </a:r>
            <a:endParaRPr lang="en-US" altLang="zh-CN" dirty="0"/>
          </a:p>
        </p:txBody>
      </p:sp>
      <p:sp>
        <p:nvSpPr>
          <p:cNvPr id="5" name="TextBox 4"/>
          <p:cNvSpPr txBox="1"/>
          <p:nvPr/>
        </p:nvSpPr>
        <p:spPr>
          <a:xfrm>
            <a:off x="4805221" y="2060305"/>
            <a:ext cx="2935419" cy="830997"/>
          </a:xfrm>
          <a:prstGeom prst="rect">
            <a:avLst/>
          </a:prstGeom>
          <a:noFill/>
        </p:spPr>
        <p:txBody>
          <a:bodyPr wrap="none" rtlCol="0">
            <a:spAutoFit/>
          </a:bodyPr>
          <a:lstStyle/>
          <a:p>
            <a:pPr marL="285750" indent="-285750">
              <a:buFont typeface="Arial" panose="020B0604020202020204" pitchFamily="34" charset="0"/>
              <a:buChar char="•"/>
            </a:pPr>
            <a:r>
              <a:rPr lang="zh-CN" altLang="en-US" sz="1600" dirty="0" smtClean="0"/>
              <a:t>将每层节点放入队列</a:t>
            </a:r>
            <a:endParaRPr lang="en-US" altLang="zh-CN" sz="1600" dirty="0" smtClean="0"/>
          </a:p>
          <a:p>
            <a:pPr marL="285750" indent="-285750">
              <a:buFont typeface="Arial" panose="020B0604020202020204" pitchFamily="34" charset="0"/>
              <a:buChar char="•"/>
            </a:pPr>
            <a:r>
              <a:rPr lang="zh-CN" altLang="en-US" sz="1600" dirty="0" smtClean="0"/>
              <a:t>将队列节点放入层列表</a:t>
            </a:r>
            <a:endParaRPr lang="en-US" altLang="zh-CN" sz="1600" dirty="0" smtClean="0"/>
          </a:p>
          <a:p>
            <a:pPr marL="285750" indent="-285750">
              <a:buFont typeface="Arial" panose="020B0604020202020204" pitchFamily="34" charset="0"/>
              <a:buChar char="•"/>
            </a:pPr>
            <a:r>
              <a:rPr lang="zh-CN" altLang="en-US" sz="1600" dirty="0" smtClean="0"/>
              <a:t>将层列表放入返回结果列表</a:t>
            </a:r>
            <a:endParaRPr lang="zh-CN" altLang="en-US" sz="1600" dirty="0"/>
          </a:p>
        </p:txBody>
      </p:sp>
      <p:sp>
        <p:nvSpPr>
          <p:cNvPr id="6" name="TextBox 5"/>
          <p:cNvSpPr txBox="1"/>
          <p:nvPr/>
        </p:nvSpPr>
        <p:spPr>
          <a:xfrm>
            <a:off x="-36512" y="3492297"/>
            <a:ext cx="1440160" cy="584775"/>
          </a:xfrm>
          <a:prstGeom prst="rect">
            <a:avLst/>
          </a:prstGeom>
          <a:noFill/>
        </p:spPr>
        <p:txBody>
          <a:bodyPr wrap="square" rtlCol="0">
            <a:spAutoFit/>
          </a:bodyPr>
          <a:lstStyle/>
          <a:p>
            <a:r>
              <a:rPr lang="zh-CN" altLang="en-US" sz="1600" dirty="0" smtClean="0"/>
              <a:t>为下一层增加空列表</a:t>
            </a:r>
            <a:endParaRPr lang="zh-CN" altLang="en-US" sz="1600" dirty="0"/>
          </a:p>
        </p:txBody>
      </p:sp>
      <p:sp>
        <p:nvSpPr>
          <p:cNvPr id="7" name="TextBox 6"/>
          <p:cNvSpPr txBox="1"/>
          <p:nvPr/>
        </p:nvSpPr>
        <p:spPr>
          <a:xfrm>
            <a:off x="3887777" y="5878532"/>
            <a:ext cx="1800493" cy="307777"/>
          </a:xfrm>
          <a:prstGeom prst="rect">
            <a:avLst/>
          </a:prstGeom>
          <a:noFill/>
        </p:spPr>
        <p:txBody>
          <a:bodyPr wrap="none" rtlCol="0">
            <a:spAutoFit/>
          </a:bodyPr>
          <a:lstStyle/>
          <a:p>
            <a:r>
              <a:rPr lang="zh-CN" altLang="en-US" sz="1400" dirty="0" smtClean="0"/>
              <a:t>将下层节点放入队列</a:t>
            </a:r>
            <a:endParaRPr lang="zh-CN" altLang="en-US" sz="1400" dirty="0"/>
          </a:p>
        </p:txBody>
      </p:sp>
      <p:sp>
        <p:nvSpPr>
          <p:cNvPr id="8" name="爆炸形 1 7"/>
          <p:cNvSpPr/>
          <p:nvPr/>
        </p:nvSpPr>
        <p:spPr>
          <a:xfrm>
            <a:off x="3347864" y="404664"/>
            <a:ext cx="1008112" cy="864096"/>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52343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99392"/>
            <a:ext cx="4533421" cy="3139321"/>
          </a:xfrm>
          <a:prstGeom prst="rect">
            <a:avLst/>
          </a:prstGeom>
          <a:noFill/>
        </p:spPr>
        <p:txBody>
          <a:bodyPr wrap="none" rtlCol="0">
            <a:spAutoFit/>
          </a:bodyPr>
          <a:lstStyle/>
          <a:p>
            <a:r>
              <a:rPr lang="en-US" altLang="zh-CN" dirty="0"/>
              <a:t>class Node:</a:t>
            </a:r>
          </a:p>
          <a:p>
            <a:r>
              <a:rPr lang="en-US" altLang="zh-CN" dirty="0"/>
              <a:t>    </a:t>
            </a:r>
            <a:r>
              <a:rPr lang="en-US" altLang="zh-CN" dirty="0" err="1"/>
              <a:t>def</a:t>
            </a:r>
            <a:r>
              <a:rPr lang="en-US" altLang="zh-CN" dirty="0"/>
              <a:t> __</a:t>
            </a:r>
            <a:r>
              <a:rPr lang="en-US" altLang="zh-CN" dirty="0" err="1"/>
              <a:t>init</a:t>
            </a:r>
            <a:r>
              <a:rPr lang="en-US" altLang="zh-CN" dirty="0"/>
              <a:t>__(self, </a:t>
            </a:r>
            <a:r>
              <a:rPr lang="en-US" altLang="zh-CN" dirty="0" err="1"/>
              <a:t>val</a:t>
            </a:r>
            <a:r>
              <a:rPr lang="en-US" altLang="zh-CN" dirty="0"/>
              <a:t>=None, children=None):</a:t>
            </a:r>
          </a:p>
          <a:p>
            <a:r>
              <a:rPr lang="en-US" altLang="zh-CN" dirty="0"/>
              <a:t>        </a:t>
            </a:r>
            <a:r>
              <a:rPr lang="en-US" altLang="zh-CN" dirty="0" err="1"/>
              <a:t>self.val</a:t>
            </a:r>
            <a:r>
              <a:rPr lang="en-US" altLang="zh-CN" dirty="0"/>
              <a:t> = </a:t>
            </a:r>
            <a:r>
              <a:rPr lang="en-US" altLang="zh-CN" dirty="0" err="1"/>
              <a:t>val</a:t>
            </a:r>
            <a:endParaRPr lang="en-US" altLang="zh-CN" dirty="0"/>
          </a:p>
          <a:p>
            <a:r>
              <a:rPr lang="en-US" altLang="zh-CN" dirty="0"/>
              <a:t>        </a:t>
            </a:r>
            <a:r>
              <a:rPr lang="en-US" altLang="zh-CN" dirty="0" err="1"/>
              <a:t>self.children</a:t>
            </a:r>
            <a:r>
              <a:rPr lang="en-US" altLang="zh-CN" dirty="0"/>
              <a:t> = </a:t>
            </a:r>
            <a:r>
              <a:rPr lang="en-US" altLang="zh-CN" dirty="0" smtClean="0"/>
              <a:t>children</a:t>
            </a:r>
            <a:r>
              <a:rPr lang="en-US" altLang="zh-CN" dirty="0"/>
              <a:t/>
            </a:r>
            <a:br>
              <a:rPr lang="en-US" altLang="zh-CN" dirty="0"/>
            </a:br>
            <a:r>
              <a:rPr lang="en-US" altLang="zh-CN" dirty="0"/>
              <a:t>class Solution:</a:t>
            </a:r>
          </a:p>
          <a:p>
            <a:r>
              <a:rPr lang="en-US" altLang="zh-CN" dirty="0"/>
              <a:t>    </a:t>
            </a:r>
            <a:r>
              <a:rPr lang="en-US" altLang="zh-CN" dirty="0" err="1"/>
              <a:t>def</a:t>
            </a:r>
            <a:r>
              <a:rPr lang="en-US" altLang="zh-CN" dirty="0"/>
              <a:t> preorder(self, root: 'Node') -&gt; List[</a:t>
            </a:r>
            <a:r>
              <a:rPr lang="en-US" altLang="zh-CN" dirty="0" err="1"/>
              <a:t>int</a:t>
            </a:r>
            <a:r>
              <a:rPr lang="en-US" altLang="zh-CN" dirty="0"/>
              <a:t>]:</a:t>
            </a:r>
          </a:p>
          <a:p>
            <a:r>
              <a:rPr lang="en-US" altLang="zh-CN" dirty="0"/>
              <a:t>        if not root: return []</a:t>
            </a:r>
          </a:p>
          <a:p>
            <a:r>
              <a:rPr lang="en-US" altLang="zh-CN" dirty="0"/>
              <a:t>        res = [</a:t>
            </a:r>
            <a:r>
              <a:rPr lang="en-US" altLang="zh-CN" dirty="0" err="1"/>
              <a:t>root.val</a:t>
            </a:r>
            <a:r>
              <a:rPr lang="en-US" altLang="zh-CN" dirty="0"/>
              <a:t>]</a:t>
            </a:r>
          </a:p>
          <a:p>
            <a:r>
              <a:rPr lang="en-US" altLang="zh-CN" dirty="0"/>
              <a:t>        for node in </a:t>
            </a:r>
            <a:r>
              <a:rPr lang="en-US" altLang="zh-CN" dirty="0" err="1"/>
              <a:t>root.children</a:t>
            </a:r>
            <a:r>
              <a:rPr lang="en-US" altLang="zh-CN" dirty="0"/>
              <a:t>:</a:t>
            </a:r>
          </a:p>
          <a:p>
            <a:r>
              <a:rPr lang="en-US" altLang="zh-CN" dirty="0"/>
              <a:t>            </a:t>
            </a:r>
            <a:r>
              <a:rPr lang="en-US" altLang="zh-CN" dirty="0" err="1"/>
              <a:t>res.extend</a:t>
            </a:r>
            <a:r>
              <a:rPr lang="en-US" altLang="zh-CN" dirty="0"/>
              <a:t>(</a:t>
            </a:r>
            <a:r>
              <a:rPr lang="en-US" altLang="zh-CN" dirty="0" err="1"/>
              <a:t>self.preorder</a:t>
            </a:r>
            <a:r>
              <a:rPr lang="en-US" altLang="zh-CN" dirty="0"/>
              <a:t>(node))</a:t>
            </a:r>
          </a:p>
          <a:p>
            <a:r>
              <a:rPr lang="en-US" altLang="zh-CN" dirty="0"/>
              <a:t>        return </a:t>
            </a:r>
            <a:r>
              <a:rPr lang="en-US" altLang="zh-CN" dirty="0" smtClean="0"/>
              <a:t>res</a:t>
            </a:r>
            <a:endParaRPr lang="en-US" altLang="zh-CN" dirty="0"/>
          </a:p>
        </p:txBody>
      </p:sp>
      <p:sp>
        <p:nvSpPr>
          <p:cNvPr id="3" name="TextBox 2"/>
          <p:cNvSpPr txBox="1"/>
          <p:nvPr/>
        </p:nvSpPr>
        <p:spPr>
          <a:xfrm>
            <a:off x="6300192" y="340759"/>
            <a:ext cx="2315057" cy="369332"/>
          </a:xfrm>
          <a:prstGeom prst="rect">
            <a:avLst/>
          </a:prstGeom>
          <a:noFill/>
        </p:spPr>
        <p:txBody>
          <a:bodyPr wrap="none" rtlCol="0">
            <a:spAutoFit/>
          </a:bodyPr>
          <a:lstStyle/>
          <a:p>
            <a:r>
              <a:rPr lang="en-US" altLang="zh-CN" b="1" dirty="0" smtClean="0">
                <a:solidFill>
                  <a:srgbClr val="FF0000"/>
                </a:solidFill>
              </a:rPr>
              <a:t>589N</a:t>
            </a:r>
            <a:r>
              <a:rPr lang="zh-CN" altLang="en-US" b="1" dirty="0" smtClean="0">
                <a:solidFill>
                  <a:srgbClr val="FF0000"/>
                </a:solidFill>
              </a:rPr>
              <a:t>叉树的前序遍历</a:t>
            </a:r>
            <a:endParaRPr lang="zh-CN" altLang="en-US" b="1" dirty="0">
              <a:solidFill>
                <a:srgbClr val="FF0000"/>
              </a:solidFill>
            </a:endParaRPr>
          </a:p>
        </p:txBody>
      </p:sp>
      <p:sp>
        <p:nvSpPr>
          <p:cNvPr id="4" name="TextBox 3"/>
          <p:cNvSpPr txBox="1"/>
          <p:nvPr/>
        </p:nvSpPr>
        <p:spPr>
          <a:xfrm>
            <a:off x="93464" y="3164681"/>
            <a:ext cx="4334520" cy="3693319"/>
          </a:xfrm>
          <a:prstGeom prst="rect">
            <a:avLst/>
          </a:prstGeom>
          <a:noFill/>
        </p:spPr>
        <p:txBody>
          <a:bodyPr wrap="none" rtlCol="0">
            <a:spAutoFit/>
          </a:bodyPr>
          <a:lstStyle/>
          <a:p>
            <a:r>
              <a:rPr lang="en-US" altLang="zh-CN" dirty="0" smtClean="0"/>
              <a:t>class</a:t>
            </a:r>
            <a:r>
              <a:rPr lang="en-US" altLang="zh-CN" dirty="0"/>
              <a:t> Solution:</a:t>
            </a:r>
          </a:p>
          <a:p>
            <a:r>
              <a:rPr lang="en-US" altLang="zh-CN" dirty="0"/>
              <a:t>    </a:t>
            </a:r>
            <a:r>
              <a:rPr lang="en-US" altLang="zh-CN" dirty="0" err="1"/>
              <a:t>def</a:t>
            </a:r>
            <a:r>
              <a:rPr lang="en-US" altLang="zh-CN" dirty="0"/>
              <a:t> preorder(self, root: 'Node') -&gt; List[</a:t>
            </a:r>
            <a:r>
              <a:rPr lang="en-US" altLang="zh-CN" dirty="0" err="1"/>
              <a:t>int</a:t>
            </a:r>
            <a:r>
              <a:rPr lang="en-US" altLang="zh-CN" dirty="0"/>
              <a:t>]:</a:t>
            </a:r>
          </a:p>
          <a:p>
            <a:r>
              <a:rPr lang="en-US" altLang="zh-CN" dirty="0"/>
              <a:t>        if not root:</a:t>
            </a:r>
          </a:p>
          <a:p>
            <a:r>
              <a:rPr lang="en-US" altLang="zh-CN" dirty="0"/>
              <a:t>            return []</a:t>
            </a:r>
          </a:p>
          <a:p>
            <a:r>
              <a:rPr lang="en-US" altLang="zh-CN" dirty="0"/>
              <a:t>        s = [root]</a:t>
            </a:r>
          </a:p>
          <a:p>
            <a:r>
              <a:rPr lang="en-US" altLang="zh-CN" dirty="0"/>
              <a:t>     </a:t>
            </a:r>
            <a:r>
              <a:rPr lang="en-US" altLang="zh-CN" dirty="0" smtClean="0"/>
              <a:t>         res = []</a:t>
            </a:r>
          </a:p>
          <a:p>
            <a:r>
              <a:rPr lang="en-US" altLang="zh-CN" dirty="0"/>
              <a:t>        while s:</a:t>
            </a:r>
          </a:p>
          <a:p>
            <a:r>
              <a:rPr lang="en-US" altLang="zh-CN" dirty="0"/>
              <a:t>            node = </a:t>
            </a:r>
            <a:r>
              <a:rPr lang="en-US" altLang="zh-CN" dirty="0" err="1"/>
              <a:t>s.pop</a:t>
            </a:r>
            <a:r>
              <a:rPr lang="en-US" altLang="zh-CN" dirty="0"/>
              <a:t>()</a:t>
            </a:r>
          </a:p>
          <a:p>
            <a:r>
              <a:rPr lang="en-US" altLang="zh-CN" dirty="0"/>
              <a:t>            </a:t>
            </a:r>
            <a:r>
              <a:rPr lang="en-US" altLang="zh-CN" dirty="0" err="1"/>
              <a:t>res.append</a:t>
            </a:r>
            <a:r>
              <a:rPr lang="en-US" altLang="zh-CN" dirty="0"/>
              <a:t>(</a:t>
            </a:r>
            <a:r>
              <a:rPr lang="en-US" altLang="zh-CN" dirty="0" err="1"/>
              <a:t>node.val</a:t>
            </a:r>
            <a:r>
              <a:rPr lang="en-US" altLang="zh-CN" dirty="0"/>
              <a:t>)</a:t>
            </a:r>
          </a:p>
          <a:p>
            <a:r>
              <a:rPr lang="en-US" altLang="zh-CN" dirty="0"/>
              <a:t>            # for child in </a:t>
            </a:r>
            <a:r>
              <a:rPr lang="en-US" altLang="zh-CN" dirty="0" err="1"/>
              <a:t>node.children</a:t>
            </a:r>
            <a:r>
              <a:rPr lang="en-US" altLang="zh-CN" dirty="0"/>
              <a:t>[::-1]:</a:t>
            </a:r>
          </a:p>
          <a:p>
            <a:r>
              <a:rPr lang="en-US" altLang="zh-CN" dirty="0"/>
              <a:t>            #     </a:t>
            </a:r>
            <a:r>
              <a:rPr lang="en-US" altLang="zh-CN" dirty="0" err="1"/>
              <a:t>s.append</a:t>
            </a:r>
            <a:r>
              <a:rPr lang="en-US" altLang="zh-CN" dirty="0"/>
              <a:t>(child)</a:t>
            </a:r>
          </a:p>
          <a:p>
            <a:r>
              <a:rPr lang="en-US" altLang="zh-CN" dirty="0"/>
              <a:t>            </a:t>
            </a:r>
            <a:r>
              <a:rPr lang="en-US" altLang="zh-CN" dirty="0" err="1"/>
              <a:t>s.extend</a:t>
            </a:r>
            <a:r>
              <a:rPr lang="en-US" altLang="zh-CN" dirty="0"/>
              <a:t>(</a:t>
            </a:r>
            <a:r>
              <a:rPr lang="en-US" altLang="zh-CN" dirty="0" err="1"/>
              <a:t>node.children</a:t>
            </a:r>
            <a:r>
              <a:rPr lang="en-US" altLang="zh-CN" dirty="0"/>
              <a:t>[::-1])</a:t>
            </a:r>
          </a:p>
          <a:p>
            <a:r>
              <a:rPr lang="en-US" altLang="zh-CN" dirty="0"/>
              <a:t>        return </a:t>
            </a:r>
            <a:r>
              <a:rPr lang="en-US" altLang="zh-CN" dirty="0" smtClean="0"/>
              <a:t>res</a:t>
            </a:r>
            <a:endParaRPr lang="en-US" altLang="zh-CN" dirty="0"/>
          </a:p>
        </p:txBody>
      </p:sp>
      <p:cxnSp>
        <p:nvCxnSpPr>
          <p:cNvPr id="6" name="直接箭头连接符 5"/>
          <p:cNvCxnSpPr/>
          <p:nvPr/>
        </p:nvCxnSpPr>
        <p:spPr>
          <a:xfrm flipV="1">
            <a:off x="3347864" y="1772816"/>
            <a:ext cx="2592288"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2915816" y="4687304"/>
            <a:ext cx="2592288"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56176" y="1700808"/>
            <a:ext cx="646331" cy="369332"/>
          </a:xfrm>
          <a:prstGeom prst="rect">
            <a:avLst/>
          </a:prstGeom>
          <a:noFill/>
        </p:spPr>
        <p:txBody>
          <a:bodyPr wrap="none" rtlCol="0">
            <a:spAutoFit/>
          </a:bodyPr>
          <a:lstStyle/>
          <a:p>
            <a:r>
              <a:rPr lang="zh-CN" altLang="en-US" dirty="0" smtClean="0"/>
              <a:t>递归</a:t>
            </a:r>
            <a:endParaRPr lang="zh-CN" altLang="en-US" dirty="0"/>
          </a:p>
        </p:txBody>
      </p:sp>
      <p:sp>
        <p:nvSpPr>
          <p:cNvPr id="9" name="TextBox 8"/>
          <p:cNvSpPr txBox="1"/>
          <p:nvPr/>
        </p:nvSpPr>
        <p:spPr>
          <a:xfrm>
            <a:off x="5659831" y="4437112"/>
            <a:ext cx="646331" cy="369332"/>
          </a:xfrm>
          <a:prstGeom prst="rect">
            <a:avLst/>
          </a:prstGeom>
          <a:noFill/>
        </p:spPr>
        <p:txBody>
          <a:bodyPr wrap="none" rtlCol="0">
            <a:spAutoFit/>
          </a:bodyPr>
          <a:lstStyle/>
          <a:p>
            <a:r>
              <a:rPr lang="zh-CN" altLang="en-US" dirty="0" smtClean="0"/>
              <a:t>迭代</a:t>
            </a:r>
            <a:endParaRPr lang="zh-CN" altLang="en-US" dirty="0"/>
          </a:p>
        </p:txBody>
      </p:sp>
    </p:spTree>
    <p:extLst>
      <p:ext uri="{BB962C8B-B14F-4D97-AF65-F5344CB8AC3E}">
        <p14:creationId xmlns:p14="http://schemas.microsoft.com/office/powerpoint/2010/main" val="37052343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4533421" cy="3416320"/>
          </a:xfrm>
          <a:prstGeom prst="rect">
            <a:avLst/>
          </a:prstGeom>
          <a:noFill/>
        </p:spPr>
        <p:txBody>
          <a:bodyPr wrap="none" rtlCol="0">
            <a:spAutoFit/>
          </a:bodyPr>
          <a:lstStyle/>
          <a:p>
            <a:r>
              <a:rPr lang="en-US" altLang="zh-CN" dirty="0"/>
              <a:t>class Node:</a:t>
            </a:r>
          </a:p>
          <a:p>
            <a:r>
              <a:rPr lang="en-US" altLang="zh-CN" dirty="0"/>
              <a:t>    </a:t>
            </a:r>
            <a:r>
              <a:rPr lang="en-US" altLang="zh-CN" dirty="0" err="1"/>
              <a:t>def</a:t>
            </a:r>
            <a:r>
              <a:rPr lang="en-US" altLang="zh-CN" dirty="0"/>
              <a:t> __</a:t>
            </a:r>
            <a:r>
              <a:rPr lang="en-US" altLang="zh-CN" dirty="0" err="1"/>
              <a:t>init</a:t>
            </a:r>
            <a:r>
              <a:rPr lang="en-US" altLang="zh-CN" dirty="0"/>
              <a:t>__(self, </a:t>
            </a:r>
            <a:r>
              <a:rPr lang="en-US" altLang="zh-CN" dirty="0" err="1"/>
              <a:t>val</a:t>
            </a:r>
            <a:r>
              <a:rPr lang="en-US" altLang="zh-CN" dirty="0"/>
              <a:t>=None, children=None):</a:t>
            </a:r>
          </a:p>
          <a:p>
            <a:r>
              <a:rPr lang="en-US" altLang="zh-CN" dirty="0"/>
              <a:t>        </a:t>
            </a:r>
            <a:r>
              <a:rPr lang="en-US" altLang="zh-CN" dirty="0" err="1"/>
              <a:t>self.val</a:t>
            </a:r>
            <a:r>
              <a:rPr lang="en-US" altLang="zh-CN" dirty="0"/>
              <a:t> = </a:t>
            </a:r>
            <a:r>
              <a:rPr lang="en-US" altLang="zh-CN" dirty="0" err="1"/>
              <a:t>val</a:t>
            </a:r>
            <a:endParaRPr lang="en-US" altLang="zh-CN" dirty="0"/>
          </a:p>
          <a:p>
            <a:r>
              <a:rPr lang="en-US" altLang="zh-CN" dirty="0"/>
              <a:t>        </a:t>
            </a:r>
            <a:r>
              <a:rPr lang="en-US" altLang="zh-CN" dirty="0" err="1"/>
              <a:t>self.children</a:t>
            </a:r>
            <a:r>
              <a:rPr lang="en-US" altLang="zh-CN" dirty="0"/>
              <a:t> = children</a:t>
            </a:r>
          </a:p>
          <a:p>
            <a:r>
              <a:rPr lang="en-US" altLang="zh-CN" dirty="0"/>
              <a:t>class Solution:</a:t>
            </a:r>
          </a:p>
          <a:p>
            <a:r>
              <a:rPr lang="en-US" altLang="zh-CN" dirty="0"/>
              <a:t>    </a:t>
            </a:r>
            <a:r>
              <a:rPr lang="en-US" altLang="zh-CN" dirty="0" err="1"/>
              <a:t>def</a:t>
            </a:r>
            <a:r>
              <a:rPr lang="en-US" altLang="zh-CN" dirty="0"/>
              <a:t> </a:t>
            </a:r>
            <a:r>
              <a:rPr lang="en-US" altLang="zh-CN" dirty="0" err="1"/>
              <a:t>postorder</a:t>
            </a:r>
            <a:r>
              <a:rPr lang="en-US" altLang="zh-CN" dirty="0"/>
              <a:t>(</a:t>
            </a:r>
            <a:r>
              <a:rPr lang="en-US" altLang="zh-CN" dirty="0" err="1"/>
              <a:t>self,root:'Node</a:t>
            </a:r>
            <a:r>
              <a:rPr lang="en-US" altLang="zh-CN" dirty="0"/>
              <a:t>')-&gt;List[</a:t>
            </a:r>
            <a:r>
              <a:rPr lang="en-US" altLang="zh-CN" dirty="0" err="1"/>
              <a:t>int</a:t>
            </a:r>
            <a:r>
              <a:rPr lang="en-US" altLang="zh-CN" dirty="0"/>
              <a:t>]:</a:t>
            </a:r>
          </a:p>
          <a:p>
            <a:r>
              <a:rPr lang="en-US" altLang="zh-CN" dirty="0"/>
              <a:t>        if not </a:t>
            </a:r>
            <a:r>
              <a:rPr lang="en-US" altLang="zh-CN" dirty="0" err="1"/>
              <a:t>root:return</a:t>
            </a:r>
            <a:r>
              <a:rPr lang="en-US" altLang="zh-CN" dirty="0"/>
              <a:t> []</a:t>
            </a:r>
          </a:p>
          <a:p>
            <a:r>
              <a:rPr lang="en-US" altLang="zh-CN" dirty="0"/>
              <a:t>        res=[]</a:t>
            </a:r>
          </a:p>
          <a:p>
            <a:r>
              <a:rPr lang="en-US" altLang="zh-CN" dirty="0"/>
              <a:t>        for node in </a:t>
            </a:r>
            <a:r>
              <a:rPr lang="en-US" altLang="zh-CN" dirty="0" err="1"/>
              <a:t>root.children</a:t>
            </a:r>
            <a:r>
              <a:rPr lang="en-US" altLang="zh-CN" dirty="0"/>
              <a:t>:</a:t>
            </a:r>
          </a:p>
          <a:p>
            <a:r>
              <a:rPr lang="en-US" altLang="zh-CN" dirty="0"/>
              <a:t>            res+=</a:t>
            </a:r>
            <a:r>
              <a:rPr lang="en-US" altLang="zh-CN" dirty="0" err="1"/>
              <a:t>self.postorder</a:t>
            </a:r>
            <a:r>
              <a:rPr lang="en-US" altLang="zh-CN" dirty="0"/>
              <a:t>(node)</a:t>
            </a:r>
          </a:p>
          <a:p>
            <a:r>
              <a:rPr lang="en-US" altLang="zh-CN" dirty="0"/>
              <a:t>        res+=[</a:t>
            </a:r>
            <a:r>
              <a:rPr lang="en-US" altLang="zh-CN" dirty="0" err="1"/>
              <a:t>root.val</a:t>
            </a:r>
            <a:r>
              <a:rPr lang="en-US" altLang="zh-CN" dirty="0"/>
              <a:t>]</a:t>
            </a:r>
          </a:p>
          <a:p>
            <a:r>
              <a:rPr lang="en-US" altLang="zh-CN" dirty="0"/>
              <a:t>        return </a:t>
            </a:r>
            <a:r>
              <a:rPr lang="en-US" altLang="zh-CN" dirty="0" smtClean="0"/>
              <a:t>res</a:t>
            </a:r>
            <a:endParaRPr lang="en-US" altLang="zh-CN" dirty="0"/>
          </a:p>
        </p:txBody>
      </p:sp>
      <p:sp>
        <p:nvSpPr>
          <p:cNvPr id="3" name="TextBox 2"/>
          <p:cNvSpPr txBox="1"/>
          <p:nvPr/>
        </p:nvSpPr>
        <p:spPr>
          <a:xfrm>
            <a:off x="4682805" y="2638067"/>
            <a:ext cx="4425699" cy="4247317"/>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postorder</a:t>
            </a:r>
            <a:r>
              <a:rPr lang="en-US" altLang="zh-CN" dirty="0"/>
              <a:t>(self, root: 'Node') -&gt; List[</a:t>
            </a:r>
            <a:r>
              <a:rPr lang="en-US" altLang="zh-CN" dirty="0" err="1"/>
              <a:t>int</a:t>
            </a:r>
            <a:r>
              <a:rPr lang="en-US" altLang="zh-CN" dirty="0"/>
              <a:t>]:</a:t>
            </a:r>
          </a:p>
          <a:p>
            <a:r>
              <a:rPr lang="en-US" altLang="zh-CN" dirty="0"/>
              <a:t>        if not root:</a:t>
            </a:r>
          </a:p>
          <a:p>
            <a:r>
              <a:rPr lang="en-US" altLang="zh-CN" dirty="0"/>
              <a:t>            return None</a:t>
            </a:r>
          </a:p>
          <a:p>
            <a:r>
              <a:rPr lang="en-US" altLang="zh-CN" dirty="0"/>
              <a:t>        </a:t>
            </a:r>
            <a:r>
              <a:rPr lang="en-US" altLang="zh-CN" dirty="0" err="1"/>
              <a:t>stack_run</a:t>
            </a:r>
            <a:r>
              <a:rPr lang="en-US" altLang="zh-CN" dirty="0"/>
              <a:t> = [root]</a:t>
            </a:r>
          </a:p>
          <a:p>
            <a:r>
              <a:rPr lang="en-US" altLang="zh-CN" dirty="0"/>
              <a:t>        result = []</a:t>
            </a:r>
          </a:p>
          <a:p>
            <a:r>
              <a:rPr lang="en-US" altLang="zh-CN" dirty="0"/>
              <a:t>        while </a:t>
            </a:r>
            <a:r>
              <a:rPr lang="en-US" altLang="zh-CN" dirty="0" err="1"/>
              <a:t>stack_run</a:t>
            </a:r>
            <a:r>
              <a:rPr lang="en-US" altLang="zh-CN" dirty="0"/>
              <a:t>:</a:t>
            </a:r>
          </a:p>
          <a:p>
            <a:r>
              <a:rPr lang="en-US" altLang="zh-CN" dirty="0"/>
              <a:t>            node = </a:t>
            </a:r>
            <a:r>
              <a:rPr lang="en-US" altLang="zh-CN" dirty="0" err="1"/>
              <a:t>stack_run.pop</a:t>
            </a:r>
            <a:r>
              <a:rPr lang="en-US" altLang="zh-CN" dirty="0"/>
              <a:t>()</a:t>
            </a:r>
          </a:p>
          <a:p>
            <a:r>
              <a:rPr lang="en-US" altLang="zh-CN" dirty="0"/>
              <a:t>            </a:t>
            </a:r>
            <a:r>
              <a:rPr lang="en-US" altLang="zh-CN" dirty="0" err="1"/>
              <a:t>result.append</a:t>
            </a:r>
            <a:r>
              <a:rPr lang="en-US" altLang="zh-CN" dirty="0"/>
              <a:t>(</a:t>
            </a:r>
            <a:r>
              <a:rPr lang="en-US" altLang="zh-CN" dirty="0" err="1"/>
              <a:t>node.val</a:t>
            </a:r>
            <a:r>
              <a:rPr lang="en-US" altLang="zh-CN" dirty="0"/>
              <a:t>)</a:t>
            </a:r>
          </a:p>
          <a:p>
            <a:r>
              <a:rPr lang="en-US" altLang="zh-CN" dirty="0"/>
              <a:t>            children = </a:t>
            </a:r>
            <a:r>
              <a:rPr lang="en-US" altLang="zh-CN" dirty="0" err="1"/>
              <a:t>node.children</a:t>
            </a:r>
            <a:endParaRPr lang="en-US" altLang="zh-CN" dirty="0"/>
          </a:p>
          <a:p>
            <a:r>
              <a:rPr lang="en-US" altLang="zh-CN" dirty="0"/>
              <a:t>            for child in children:</a:t>
            </a:r>
          </a:p>
          <a:p>
            <a:r>
              <a:rPr lang="en-US" altLang="zh-CN" dirty="0"/>
              <a:t>                if child:</a:t>
            </a:r>
          </a:p>
          <a:p>
            <a:r>
              <a:rPr lang="en-US" altLang="zh-CN" dirty="0"/>
              <a:t>                    </a:t>
            </a:r>
            <a:r>
              <a:rPr lang="en-US" altLang="zh-CN" dirty="0" err="1"/>
              <a:t>stack_run.append</a:t>
            </a:r>
            <a:r>
              <a:rPr lang="en-US" altLang="zh-CN" dirty="0"/>
              <a:t>(child)</a:t>
            </a:r>
          </a:p>
          <a:p>
            <a:r>
              <a:rPr lang="en-US" altLang="zh-CN" dirty="0"/>
              <a:t>        </a:t>
            </a:r>
            <a:r>
              <a:rPr lang="en-US" altLang="zh-CN" dirty="0" err="1"/>
              <a:t>result.reverse</a:t>
            </a:r>
            <a:r>
              <a:rPr lang="en-US" altLang="zh-CN" dirty="0"/>
              <a:t>()</a:t>
            </a:r>
          </a:p>
          <a:p>
            <a:r>
              <a:rPr lang="en-US" altLang="zh-CN" dirty="0"/>
              <a:t>        return </a:t>
            </a:r>
            <a:r>
              <a:rPr lang="en-US" altLang="zh-CN" dirty="0" smtClean="0"/>
              <a:t>result</a:t>
            </a:r>
            <a:endParaRPr lang="en-US" altLang="zh-CN" dirty="0"/>
          </a:p>
        </p:txBody>
      </p:sp>
      <p:sp>
        <p:nvSpPr>
          <p:cNvPr id="4" name="TextBox 3"/>
          <p:cNvSpPr txBox="1"/>
          <p:nvPr/>
        </p:nvSpPr>
        <p:spPr>
          <a:xfrm>
            <a:off x="5076056" y="390180"/>
            <a:ext cx="646331" cy="369332"/>
          </a:xfrm>
          <a:prstGeom prst="rect">
            <a:avLst/>
          </a:prstGeom>
          <a:noFill/>
        </p:spPr>
        <p:txBody>
          <a:bodyPr wrap="none" rtlCol="0">
            <a:spAutoFit/>
          </a:bodyPr>
          <a:lstStyle/>
          <a:p>
            <a:r>
              <a:rPr lang="zh-CN" altLang="en-US" dirty="0">
                <a:solidFill>
                  <a:srgbClr val="FF0000"/>
                </a:solidFill>
              </a:rPr>
              <a:t>递归</a:t>
            </a:r>
          </a:p>
        </p:txBody>
      </p:sp>
      <p:cxnSp>
        <p:nvCxnSpPr>
          <p:cNvPr id="6" name="直接箭头连接符 5"/>
          <p:cNvCxnSpPr/>
          <p:nvPr/>
        </p:nvCxnSpPr>
        <p:spPr>
          <a:xfrm flipV="1">
            <a:off x="2915816" y="759512"/>
            <a:ext cx="2160240" cy="2885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08304" y="2420888"/>
            <a:ext cx="646331" cy="369332"/>
          </a:xfrm>
          <a:prstGeom prst="rect">
            <a:avLst/>
          </a:prstGeom>
          <a:noFill/>
        </p:spPr>
        <p:txBody>
          <a:bodyPr wrap="none" rtlCol="0">
            <a:spAutoFit/>
          </a:bodyPr>
          <a:lstStyle/>
          <a:p>
            <a:r>
              <a:rPr lang="zh-CN" altLang="en-US" dirty="0">
                <a:solidFill>
                  <a:srgbClr val="FF0000"/>
                </a:solidFill>
              </a:rPr>
              <a:t>迭代</a:t>
            </a:r>
          </a:p>
        </p:txBody>
      </p:sp>
      <p:sp>
        <p:nvSpPr>
          <p:cNvPr id="9" name="TextBox 8"/>
          <p:cNvSpPr txBox="1"/>
          <p:nvPr/>
        </p:nvSpPr>
        <p:spPr>
          <a:xfrm>
            <a:off x="6333517" y="1052736"/>
            <a:ext cx="2315057" cy="369332"/>
          </a:xfrm>
          <a:prstGeom prst="rect">
            <a:avLst/>
          </a:prstGeom>
          <a:noFill/>
        </p:spPr>
        <p:txBody>
          <a:bodyPr wrap="none" rtlCol="0">
            <a:spAutoFit/>
          </a:bodyPr>
          <a:lstStyle/>
          <a:p>
            <a:r>
              <a:rPr lang="en-US" altLang="zh-CN" b="1" dirty="0" smtClean="0">
                <a:solidFill>
                  <a:srgbClr val="FF0000"/>
                </a:solidFill>
              </a:rPr>
              <a:t>590N</a:t>
            </a:r>
            <a:r>
              <a:rPr lang="zh-CN" altLang="en-US" b="1" dirty="0" smtClean="0">
                <a:solidFill>
                  <a:srgbClr val="FF0000"/>
                </a:solidFill>
              </a:rPr>
              <a:t>叉树的后序遍历</a:t>
            </a:r>
            <a:endParaRPr lang="zh-CN" altLang="en-US" b="1" dirty="0">
              <a:solidFill>
                <a:srgbClr val="FF0000"/>
              </a:solidFill>
            </a:endParaRPr>
          </a:p>
        </p:txBody>
      </p:sp>
    </p:spTree>
    <p:extLst>
      <p:ext uri="{BB962C8B-B14F-4D97-AF65-F5344CB8AC3E}">
        <p14:creationId xmlns:p14="http://schemas.microsoft.com/office/powerpoint/2010/main" val="370523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88640"/>
            <a:ext cx="2077813"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b="1" dirty="0" smtClean="0"/>
              <a:t>字典的使用</a:t>
            </a:r>
            <a:endParaRPr lang="zh-CN" altLang="en-US" sz="2400" b="1" dirty="0"/>
          </a:p>
        </p:txBody>
      </p:sp>
      <p:sp>
        <p:nvSpPr>
          <p:cNvPr id="3" name="TextBox 2"/>
          <p:cNvSpPr txBox="1"/>
          <p:nvPr/>
        </p:nvSpPr>
        <p:spPr>
          <a:xfrm>
            <a:off x="509960" y="836712"/>
            <a:ext cx="7055971" cy="5078313"/>
          </a:xfrm>
          <a:prstGeom prst="rect">
            <a:avLst/>
          </a:prstGeom>
          <a:noFill/>
        </p:spPr>
        <p:txBody>
          <a:bodyPr wrap="none" rtlCol="0">
            <a:spAutoFit/>
          </a:bodyPr>
          <a:lstStyle/>
          <a:p>
            <a:r>
              <a:rPr lang="zh-CN" altLang="en-US" dirty="0"/>
              <a:t> </a:t>
            </a:r>
            <a:r>
              <a:rPr lang="en-US" altLang="zh-CN" dirty="0"/>
              <a:t>1.  phonebook = { "tom" : '666' , 'cat' : '999' , '</a:t>
            </a:r>
            <a:r>
              <a:rPr lang="en-US" altLang="zh-CN" dirty="0" err="1"/>
              <a:t>wzw</a:t>
            </a:r>
            <a:r>
              <a:rPr lang="en-US" altLang="zh-CN" dirty="0"/>
              <a:t>' : '333' }</a:t>
            </a:r>
          </a:p>
          <a:p>
            <a:r>
              <a:rPr lang="en-US" altLang="zh-CN" dirty="0"/>
              <a:t>  </a:t>
            </a:r>
            <a:r>
              <a:rPr lang="en-US" altLang="zh-CN" dirty="0" smtClean="0"/>
              <a:t>2</a:t>
            </a:r>
            <a:r>
              <a:rPr lang="en-US" altLang="zh-CN" dirty="0"/>
              <a:t>. </a:t>
            </a:r>
            <a:r>
              <a:rPr lang="zh-CN" altLang="en-US" dirty="0"/>
              <a:t>可以用</a:t>
            </a:r>
            <a:r>
              <a:rPr lang="en-US" altLang="zh-CN" dirty="0" err="1"/>
              <a:t>dict</a:t>
            </a:r>
            <a:r>
              <a:rPr lang="zh-CN" altLang="en-US" dirty="0"/>
              <a:t>函数通过关键字的参数来创建字典：</a:t>
            </a:r>
          </a:p>
          <a:p>
            <a:r>
              <a:rPr lang="zh-CN" altLang="en-US" dirty="0"/>
              <a:t>         </a:t>
            </a:r>
            <a:r>
              <a:rPr lang="en-US" altLang="zh-CN" dirty="0"/>
              <a:t>d = </a:t>
            </a:r>
            <a:r>
              <a:rPr lang="en-US" altLang="zh-CN" dirty="0" err="1"/>
              <a:t>dict</a:t>
            </a:r>
            <a:r>
              <a:rPr lang="en-US" altLang="zh-CN" dirty="0"/>
              <a:t> (name='</a:t>
            </a:r>
            <a:r>
              <a:rPr lang="en-US" altLang="zh-CN" dirty="0" err="1"/>
              <a:t>wzw</a:t>
            </a:r>
            <a:r>
              <a:rPr lang="en-US" altLang="zh-CN" dirty="0"/>
              <a:t>',age= 22)</a:t>
            </a:r>
          </a:p>
          <a:p>
            <a:r>
              <a:rPr lang="en-US" altLang="zh-CN" dirty="0"/>
              <a:t>  </a:t>
            </a:r>
            <a:r>
              <a:rPr lang="en-US" altLang="zh-CN" dirty="0" smtClean="0"/>
              <a:t>3</a:t>
            </a:r>
            <a:r>
              <a:rPr lang="en-US" altLang="zh-CN" dirty="0"/>
              <a:t>. </a:t>
            </a:r>
            <a:r>
              <a:rPr lang="zh-CN" altLang="en-US" dirty="0"/>
              <a:t>基本字典的操作：</a:t>
            </a:r>
          </a:p>
          <a:p>
            <a:r>
              <a:rPr lang="zh-CN" altLang="en-US" dirty="0"/>
              <a:t>         </a:t>
            </a:r>
            <a:r>
              <a:rPr lang="en-US" altLang="zh-CN" dirty="0" err="1"/>
              <a:t>len</a:t>
            </a:r>
            <a:r>
              <a:rPr lang="en-US" altLang="zh-CN" dirty="0"/>
              <a:t> (d) : </a:t>
            </a:r>
            <a:r>
              <a:rPr lang="zh-CN" altLang="en-US" dirty="0"/>
              <a:t>返回</a:t>
            </a:r>
            <a:r>
              <a:rPr lang="en-US" altLang="zh-CN" dirty="0"/>
              <a:t>d</a:t>
            </a:r>
            <a:r>
              <a:rPr lang="zh-CN" altLang="en-US" dirty="0"/>
              <a:t>中键</a:t>
            </a:r>
            <a:r>
              <a:rPr lang="en-US" altLang="zh-CN" dirty="0"/>
              <a:t>—</a:t>
            </a:r>
            <a:r>
              <a:rPr lang="zh-CN" altLang="en-US" dirty="0"/>
              <a:t>值对的数量</a:t>
            </a:r>
          </a:p>
          <a:p>
            <a:r>
              <a:rPr lang="zh-CN" altLang="en-US" dirty="0"/>
              <a:t>         </a:t>
            </a:r>
            <a:r>
              <a:rPr lang="en-US" altLang="zh-CN" dirty="0"/>
              <a:t>d[k]  :   </a:t>
            </a:r>
            <a:r>
              <a:rPr lang="zh-CN" altLang="en-US" dirty="0"/>
              <a:t>返回键</a:t>
            </a:r>
            <a:r>
              <a:rPr lang="en-US" altLang="zh-CN" dirty="0"/>
              <a:t>k</a:t>
            </a:r>
            <a:r>
              <a:rPr lang="zh-CN" altLang="en-US" dirty="0"/>
              <a:t>上的值</a:t>
            </a:r>
          </a:p>
          <a:p>
            <a:r>
              <a:rPr lang="zh-CN" altLang="en-US" dirty="0"/>
              <a:t>         </a:t>
            </a:r>
            <a:r>
              <a:rPr lang="en-US" altLang="zh-CN" dirty="0"/>
              <a:t>d[k] = v : </a:t>
            </a:r>
            <a:r>
              <a:rPr lang="zh-CN" altLang="en-US" dirty="0"/>
              <a:t>将值</a:t>
            </a:r>
            <a:r>
              <a:rPr lang="en-US" altLang="zh-CN" dirty="0"/>
              <a:t>v</a:t>
            </a:r>
            <a:r>
              <a:rPr lang="zh-CN" altLang="en-US" dirty="0"/>
              <a:t>关联到键</a:t>
            </a:r>
            <a:r>
              <a:rPr lang="en-US" altLang="zh-CN" dirty="0"/>
              <a:t>k</a:t>
            </a:r>
            <a:r>
              <a:rPr lang="zh-CN" altLang="en-US" dirty="0"/>
              <a:t>上</a:t>
            </a:r>
          </a:p>
          <a:p>
            <a:r>
              <a:rPr lang="zh-CN" altLang="en-US" dirty="0"/>
              <a:t>         </a:t>
            </a:r>
            <a:r>
              <a:rPr lang="en-US" altLang="zh-CN" dirty="0"/>
              <a:t>del d[k] : </a:t>
            </a:r>
            <a:r>
              <a:rPr lang="zh-CN" altLang="en-US" dirty="0"/>
              <a:t>删除键为</a:t>
            </a:r>
            <a:r>
              <a:rPr lang="en-US" altLang="zh-CN" dirty="0"/>
              <a:t>k</a:t>
            </a:r>
            <a:r>
              <a:rPr lang="zh-CN" altLang="en-US" dirty="0"/>
              <a:t>的项</a:t>
            </a:r>
          </a:p>
          <a:p>
            <a:r>
              <a:rPr lang="zh-CN" altLang="en-US" dirty="0"/>
              <a:t>        </a:t>
            </a:r>
            <a:r>
              <a:rPr lang="zh-CN" altLang="en-US" dirty="0">
                <a:solidFill>
                  <a:srgbClr val="FF0000"/>
                </a:solidFill>
              </a:rPr>
              <a:t> </a:t>
            </a:r>
            <a:r>
              <a:rPr lang="en-US" altLang="zh-CN" dirty="0">
                <a:solidFill>
                  <a:srgbClr val="FF0000"/>
                </a:solidFill>
              </a:rPr>
              <a:t>k in d : </a:t>
            </a:r>
            <a:r>
              <a:rPr lang="zh-CN" altLang="en-US" dirty="0">
                <a:solidFill>
                  <a:srgbClr val="FF0000"/>
                </a:solidFill>
              </a:rPr>
              <a:t>检查</a:t>
            </a:r>
            <a:r>
              <a:rPr lang="en-US" altLang="zh-CN" dirty="0">
                <a:solidFill>
                  <a:srgbClr val="FF0000"/>
                </a:solidFill>
              </a:rPr>
              <a:t>d</a:t>
            </a:r>
            <a:r>
              <a:rPr lang="zh-CN" altLang="en-US" dirty="0">
                <a:solidFill>
                  <a:srgbClr val="FF0000"/>
                </a:solidFill>
              </a:rPr>
              <a:t>中是否有含有键为</a:t>
            </a:r>
            <a:r>
              <a:rPr lang="en-US" altLang="zh-CN" dirty="0">
                <a:solidFill>
                  <a:srgbClr val="FF0000"/>
                </a:solidFill>
              </a:rPr>
              <a:t>k</a:t>
            </a:r>
            <a:r>
              <a:rPr lang="zh-CN" altLang="en-US" dirty="0">
                <a:solidFill>
                  <a:srgbClr val="FF0000"/>
                </a:solidFill>
              </a:rPr>
              <a:t>的</a:t>
            </a:r>
            <a:r>
              <a:rPr lang="zh-CN" altLang="en-US" dirty="0" smtClean="0">
                <a:solidFill>
                  <a:srgbClr val="FF0000"/>
                </a:solidFill>
              </a:rPr>
              <a:t>项  </a:t>
            </a:r>
            <a:endParaRPr lang="en-US" altLang="zh-CN" dirty="0" smtClean="0">
              <a:solidFill>
                <a:srgbClr val="FF0000"/>
              </a:solidFill>
            </a:endParaRPr>
          </a:p>
          <a:p>
            <a:r>
              <a:rPr lang="en-US" altLang="zh-CN" dirty="0">
                <a:solidFill>
                  <a:srgbClr val="FF0000"/>
                </a:solidFill>
              </a:rPr>
              <a:t> </a:t>
            </a:r>
            <a:r>
              <a:rPr lang="en-US" altLang="zh-CN" dirty="0" smtClean="0">
                <a:solidFill>
                  <a:srgbClr val="FF0000"/>
                </a:solidFill>
              </a:rPr>
              <a:t>            for </a:t>
            </a:r>
            <a:r>
              <a:rPr lang="en-US" altLang="zh-CN" dirty="0" err="1" smtClean="0">
                <a:solidFill>
                  <a:srgbClr val="FF0000"/>
                </a:solidFill>
              </a:rPr>
              <a:t>i</a:t>
            </a:r>
            <a:r>
              <a:rPr lang="en-US" altLang="zh-CN" dirty="0" smtClean="0">
                <a:solidFill>
                  <a:srgbClr val="FF0000"/>
                </a:solidFill>
              </a:rPr>
              <a:t> in </a:t>
            </a:r>
            <a:r>
              <a:rPr lang="en-US" altLang="zh-CN" dirty="0" err="1" smtClean="0">
                <a:solidFill>
                  <a:srgbClr val="FF0000"/>
                </a:solidFill>
              </a:rPr>
              <a:t>dic</a:t>
            </a:r>
            <a:r>
              <a:rPr lang="en-US" altLang="zh-CN" dirty="0" smtClean="0">
                <a:solidFill>
                  <a:srgbClr val="FF0000"/>
                </a:solidFill>
              </a:rPr>
              <a:t>:</a:t>
            </a:r>
          </a:p>
          <a:p>
            <a:r>
              <a:rPr lang="en-US" altLang="zh-CN" dirty="0" smtClean="0">
                <a:solidFill>
                  <a:srgbClr val="FF0000"/>
                </a:solidFill>
              </a:rPr>
              <a:t>4.</a:t>
            </a:r>
            <a:r>
              <a:rPr lang="zh-CN" altLang="en-US" dirty="0" smtClean="0">
                <a:solidFill>
                  <a:srgbClr val="FF0000"/>
                </a:solidFill>
              </a:rPr>
              <a:t>常用方法</a:t>
            </a:r>
            <a:endParaRPr lang="en-US" altLang="zh-CN" dirty="0" smtClean="0">
              <a:solidFill>
                <a:srgbClr val="FF0000"/>
              </a:solidFill>
            </a:endParaRPr>
          </a:p>
          <a:p>
            <a:r>
              <a:rPr lang="en-US" altLang="zh-CN" dirty="0">
                <a:solidFill>
                  <a:srgbClr val="FF0000"/>
                </a:solidFill>
              </a:rPr>
              <a:t> </a:t>
            </a:r>
            <a:r>
              <a:rPr lang="en-US" altLang="zh-CN" dirty="0" smtClean="0">
                <a:solidFill>
                  <a:srgbClr val="FF0000"/>
                </a:solidFill>
              </a:rPr>
              <a:t>        </a:t>
            </a:r>
            <a:r>
              <a:rPr lang="en-US" altLang="zh-CN" dirty="0" err="1" smtClean="0">
                <a:solidFill>
                  <a:srgbClr val="FF0000"/>
                </a:solidFill>
              </a:rPr>
              <a:t>d.get</a:t>
            </a:r>
            <a:r>
              <a:rPr lang="en-US" altLang="zh-CN" dirty="0" smtClean="0">
                <a:solidFill>
                  <a:srgbClr val="FF0000"/>
                </a:solidFill>
              </a:rPr>
              <a:t>(“name”)</a:t>
            </a:r>
            <a:r>
              <a:rPr lang="zh-CN" altLang="en-US" dirty="0"/>
              <a:t>返回指定键的值，如果值不在字典中返回</a:t>
            </a:r>
            <a:r>
              <a:rPr lang="en-US" altLang="zh-CN" dirty="0"/>
              <a:t>default</a:t>
            </a:r>
            <a:r>
              <a:rPr lang="zh-CN" altLang="en-US" dirty="0"/>
              <a:t>值</a:t>
            </a:r>
            <a:endParaRPr lang="en-US" altLang="zh-CN" dirty="0" smtClean="0">
              <a:solidFill>
                <a:srgbClr val="FF0000"/>
              </a:solidFill>
            </a:endParaRPr>
          </a:p>
          <a:p>
            <a:r>
              <a:rPr lang="en-US" altLang="zh-CN" dirty="0">
                <a:solidFill>
                  <a:srgbClr val="FF0000"/>
                </a:solidFill>
              </a:rPr>
              <a:t> </a:t>
            </a:r>
            <a:r>
              <a:rPr lang="en-US" altLang="zh-CN" dirty="0" smtClean="0">
                <a:solidFill>
                  <a:srgbClr val="FF0000"/>
                </a:solidFill>
              </a:rPr>
              <a:t>       </a:t>
            </a:r>
            <a:r>
              <a:rPr lang="en-US" altLang="zh-CN" dirty="0" err="1" smtClean="0">
                <a:solidFill>
                  <a:srgbClr val="FF0000"/>
                </a:solidFill>
              </a:rPr>
              <a:t>d.items</a:t>
            </a:r>
            <a:r>
              <a:rPr lang="en-US" altLang="zh-CN" dirty="0" smtClean="0">
                <a:solidFill>
                  <a:srgbClr val="FF0000"/>
                </a:solidFill>
              </a:rPr>
              <a:t>()</a:t>
            </a:r>
            <a:r>
              <a:rPr lang="en-US" altLang="zh-CN" dirty="0"/>
              <a:t>  </a:t>
            </a:r>
            <a:r>
              <a:rPr lang="zh-CN" altLang="en-US" dirty="0"/>
              <a:t>以列表返回可遍历的（键，值）元组</a:t>
            </a:r>
            <a:r>
              <a:rPr lang="zh-CN" altLang="en-US" dirty="0" smtClean="0"/>
              <a:t>数组</a:t>
            </a:r>
            <a:endParaRPr lang="en-US" altLang="zh-CN" dirty="0" smtClean="0"/>
          </a:p>
          <a:p>
            <a:r>
              <a:rPr lang="en-US" altLang="zh-CN" dirty="0">
                <a:solidFill>
                  <a:srgbClr val="FF0000"/>
                </a:solidFill>
              </a:rPr>
              <a:t> </a:t>
            </a:r>
            <a:r>
              <a:rPr lang="en-US" altLang="zh-CN" dirty="0" smtClean="0">
                <a:solidFill>
                  <a:srgbClr val="FF0000"/>
                </a:solidFill>
              </a:rPr>
              <a:t>       </a:t>
            </a:r>
            <a:r>
              <a:rPr lang="en-US" altLang="zh-CN" dirty="0" err="1" smtClean="0">
                <a:solidFill>
                  <a:srgbClr val="FF0000"/>
                </a:solidFill>
              </a:rPr>
              <a:t>d.keys</a:t>
            </a:r>
            <a:r>
              <a:rPr lang="en-US" altLang="zh-CN" dirty="0" smtClean="0">
                <a:solidFill>
                  <a:srgbClr val="FF0000"/>
                </a:solidFill>
              </a:rPr>
              <a:t>()</a:t>
            </a:r>
            <a:r>
              <a:rPr lang="zh-CN" altLang="en-US" dirty="0"/>
              <a:t>以列表返回一个字典所有的键</a:t>
            </a:r>
            <a:endParaRPr lang="en-US" altLang="zh-CN" dirty="0" smtClean="0">
              <a:solidFill>
                <a:srgbClr val="FF0000"/>
              </a:solidFill>
            </a:endParaRPr>
          </a:p>
          <a:p>
            <a:r>
              <a:rPr lang="en-US" altLang="zh-CN" dirty="0">
                <a:solidFill>
                  <a:srgbClr val="FF0000"/>
                </a:solidFill>
              </a:rPr>
              <a:t> </a:t>
            </a:r>
            <a:r>
              <a:rPr lang="en-US" altLang="zh-CN" dirty="0" smtClean="0">
                <a:solidFill>
                  <a:srgbClr val="FF0000"/>
                </a:solidFill>
              </a:rPr>
              <a:t>       </a:t>
            </a:r>
            <a:r>
              <a:rPr lang="en-US" altLang="zh-CN" dirty="0" err="1"/>
              <a:t>dict.copy</a:t>
            </a:r>
            <a:r>
              <a:rPr lang="en-US" altLang="zh-CN" dirty="0" smtClean="0"/>
              <a:t>()</a:t>
            </a:r>
            <a:r>
              <a:rPr lang="zh-CN" altLang="en-US" dirty="0"/>
              <a:t>返回一个字典的浅复制</a:t>
            </a:r>
            <a:endParaRPr lang="en-US" altLang="zh-CN" dirty="0" smtClean="0"/>
          </a:p>
          <a:p>
            <a:r>
              <a:rPr lang="en-US" altLang="zh-CN" dirty="0">
                <a:solidFill>
                  <a:srgbClr val="FF0000"/>
                </a:solidFill>
              </a:rPr>
              <a:t> </a:t>
            </a:r>
            <a:r>
              <a:rPr lang="en-US" altLang="zh-CN" dirty="0" smtClean="0">
                <a:solidFill>
                  <a:srgbClr val="FF0000"/>
                </a:solidFill>
              </a:rPr>
              <a:t>       </a:t>
            </a:r>
            <a:r>
              <a:rPr lang="en-US" altLang="zh-CN" dirty="0" err="1">
                <a:solidFill>
                  <a:srgbClr val="FF0000"/>
                </a:solidFill>
              </a:rPr>
              <a:t>dict.values</a:t>
            </a:r>
            <a:r>
              <a:rPr lang="en-US" altLang="zh-CN" dirty="0" smtClean="0">
                <a:solidFill>
                  <a:srgbClr val="FF0000"/>
                </a:solidFill>
              </a:rPr>
              <a:t>() </a:t>
            </a:r>
            <a:r>
              <a:rPr lang="zh-CN" altLang="en-US" dirty="0" smtClean="0"/>
              <a:t>以</a:t>
            </a:r>
            <a:r>
              <a:rPr lang="zh-CN" altLang="en-US" dirty="0"/>
              <a:t>列表返回字典中的所有值</a:t>
            </a:r>
          </a:p>
          <a:p>
            <a:endParaRPr lang="en-US" altLang="zh-CN" dirty="0" smtClean="0">
              <a:solidFill>
                <a:srgbClr val="FF0000"/>
              </a:solidFill>
            </a:endParaRPr>
          </a:p>
          <a:p>
            <a:r>
              <a:rPr lang="en-US" altLang="zh-CN" dirty="0">
                <a:solidFill>
                  <a:srgbClr val="FF0000"/>
                </a:solidFill>
              </a:rPr>
              <a:t> </a:t>
            </a:r>
            <a:r>
              <a:rPr lang="en-US" altLang="zh-CN" dirty="0" smtClean="0">
                <a:solidFill>
                  <a:srgbClr val="FF0000"/>
                </a:solidFill>
              </a:rPr>
              <a:t>       </a:t>
            </a:r>
            <a:endParaRPr lang="zh-CN" altLang="en-US"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7" y="1771650"/>
            <a:ext cx="3369797" cy="1801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68484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4943918" cy="5078313"/>
          </a:xfrm>
          <a:prstGeom prst="rect">
            <a:avLst/>
          </a:prstGeom>
          <a:noFill/>
        </p:spPr>
        <p:txBody>
          <a:bodyPr wrap="none" rtlCol="0">
            <a:spAutoFit/>
          </a:bodyPr>
          <a:lstStyle/>
          <a:p>
            <a:r>
              <a:rPr lang="en-US" altLang="zh-CN" dirty="0"/>
              <a:t>class Node:</a:t>
            </a:r>
          </a:p>
          <a:p>
            <a:r>
              <a:rPr lang="en-US" altLang="zh-CN" dirty="0"/>
              <a:t>    </a:t>
            </a:r>
            <a:r>
              <a:rPr lang="en-US" altLang="zh-CN" dirty="0" err="1"/>
              <a:t>def</a:t>
            </a:r>
            <a:r>
              <a:rPr lang="en-US" altLang="zh-CN" dirty="0"/>
              <a:t> __</a:t>
            </a:r>
            <a:r>
              <a:rPr lang="en-US" altLang="zh-CN" dirty="0" err="1"/>
              <a:t>init</a:t>
            </a:r>
            <a:r>
              <a:rPr lang="en-US" altLang="zh-CN" dirty="0"/>
              <a:t>__(self, </a:t>
            </a:r>
            <a:r>
              <a:rPr lang="en-US" altLang="zh-CN" dirty="0" err="1"/>
              <a:t>val</a:t>
            </a:r>
            <a:r>
              <a:rPr lang="en-US" altLang="zh-CN" dirty="0"/>
              <a:t>=None, children=None):</a:t>
            </a:r>
          </a:p>
          <a:p>
            <a:r>
              <a:rPr lang="en-US" altLang="zh-CN" dirty="0"/>
              <a:t>        </a:t>
            </a:r>
            <a:r>
              <a:rPr lang="en-US" altLang="zh-CN" dirty="0" err="1"/>
              <a:t>self.val</a:t>
            </a:r>
            <a:r>
              <a:rPr lang="en-US" altLang="zh-CN" dirty="0"/>
              <a:t> = </a:t>
            </a:r>
            <a:r>
              <a:rPr lang="en-US" altLang="zh-CN" dirty="0" err="1"/>
              <a:t>val</a:t>
            </a:r>
            <a:endParaRPr lang="en-US" altLang="zh-CN" dirty="0"/>
          </a:p>
          <a:p>
            <a:r>
              <a:rPr lang="en-US" altLang="zh-CN" dirty="0"/>
              <a:t>        </a:t>
            </a:r>
            <a:r>
              <a:rPr lang="en-US" altLang="zh-CN" dirty="0" err="1"/>
              <a:t>self.children</a:t>
            </a:r>
            <a:r>
              <a:rPr lang="en-US" altLang="zh-CN" dirty="0"/>
              <a:t> = children</a:t>
            </a:r>
          </a:p>
          <a:p>
            <a:r>
              <a:rPr lang="en-US" altLang="zh-CN" dirty="0"/>
              <a:t>class Solution:</a:t>
            </a:r>
          </a:p>
          <a:p>
            <a:r>
              <a:rPr lang="en-US" altLang="zh-CN" dirty="0"/>
              <a:t>    </a:t>
            </a:r>
            <a:r>
              <a:rPr lang="en-US" altLang="zh-CN" dirty="0" err="1"/>
              <a:t>def</a:t>
            </a:r>
            <a:r>
              <a:rPr lang="en-US" altLang="zh-CN" dirty="0"/>
              <a:t> </a:t>
            </a:r>
            <a:r>
              <a:rPr lang="en-US" altLang="zh-CN" dirty="0" err="1"/>
              <a:t>levelOrder</a:t>
            </a:r>
            <a:r>
              <a:rPr lang="en-US" altLang="zh-CN" dirty="0"/>
              <a:t>(self, root: 'Node') -&gt; List[List[</a:t>
            </a:r>
            <a:r>
              <a:rPr lang="en-US" altLang="zh-CN" dirty="0" err="1"/>
              <a:t>int</a:t>
            </a:r>
            <a:r>
              <a:rPr lang="en-US" altLang="zh-CN" dirty="0"/>
              <a:t>]]:</a:t>
            </a:r>
          </a:p>
          <a:p>
            <a:r>
              <a:rPr lang="en-US" altLang="zh-CN" dirty="0"/>
              <a:t>        if not </a:t>
            </a:r>
            <a:r>
              <a:rPr lang="en-US" altLang="zh-CN" dirty="0" err="1"/>
              <a:t>root:return</a:t>
            </a:r>
            <a:r>
              <a:rPr lang="en-US" altLang="zh-CN" dirty="0"/>
              <a:t> []</a:t>
            </a:r>
          </a:p>
          <a:p>
            <a:r>
              <a:rPr lang="en-US" altLang="zh-CN" dirty="0"/>
              <a:t>        res=[]</a:t>
            </a:r>
          </a:p>
          <a:p>
            <a:r>
              <a:rPr lang="en-US" altLang="zh-CN" dirty="0"/>
              <a:t>        q=</a:t>
            </a:r>
            <a:r>
              <a:rPr lang="en-US" altLang="zh-CN" dirty="0" err="1"/>
              <a:t>collections.deque</a:t>
            </a:r>
            <a:r>
              <a:rPr lang="en-US" altLang="zh-CN" dirty="0"/>
              <a:t>([root])</a:t>
            </a:r>
          </a:p>
          <a:p>
            <a:r>
              <a:rPr lang="en-US" altLang="zh-CN" dirty="0"/>
              <a:t>        while q:</a:t>
            </a:r>
          </a:p>
          <a:p>
            <a:r>
              <a:rPr lang="en-US" altLang="zh-CN" dirty="0"/>
              <a:t>            level=[]</a:t>
            </a:r>
          </a:p>
          <a:p>
            <a:r>
              <a:rPr lang="en-US" altLang="zh-CN" dirty="0"/>
              <a:t>            for _ in range(</a:t>
            </a:r>
            <a:r>
              <a:rPr lang="en-US" altLang="zh-CN" dirty="0" err="1"/>
              <a:t>len</a:t>
            </a:r>
            <a:r>
              <a:rPr lang="en-US" altLang="zh-CN" dirty="0"/>
              <a:t>(q)):</a:t>
            </a:r>
          </a:p>
          <a:p>
            <a:r>
              <a:rPr lang="en-US" altLang="zh-CN" dirty="0"/>
              <a:t>                node=</a:t>
            </a:r>
            <a:r>
              <a:rPr lang="en-US" altLang="zh-CN" dirty="0" err="1"/>
              <a:t>q.popleft</a:t>
            </a:r>
            <a:r>
              <a:rPr lang="en-US" altLang="zh-CN" dirty="0"/>
              <a:t>()</a:t>
            </a:r>
          </a:p>
          <a:p>
            <a:r>
              <a:rPr lang="en-US" altLang="zh-CN" dirty="0"/>
              <a:t>                </a:t>
            </a:r>
            <a:r>
              <a:rPr lang="en-US" altLang="zh-CN" dirty="0" err="1"/>
              <a:t>level.append</a:t>
            </a:r>
            <a:r>
              <a:rPr lang="en-US" altLang="zh-CN" dirty="0"/>
              <a:t>(</a:t>
            </a:r>
            <a:r>
              <a:rPr lang="en-US" altLang="zh-CN" dirty="0" err="1"/>
              <a:t>node.val</a:t>
            </a:r>
            <a:r>
              <a:rPr lang="en-US" altLang="zh-CN" dirty="0"/>
              <a:t>)</a:t>
            </a:r>
          </a:p>
          <a:p>
            <a:r>
              <a:rPr lang="en-US" altLang="zh-CN" dirty="0"/>
              <a:t>                for child in </a:t>
            </a:r>
            <a:r>
              <a:rPr lang="en-US" altLang="zh-CN" dirty="0" err="1"/>
              <a:t>node.children</a:t>
            </a:r>
            <a:r>
              <a:rPr lang="en-US" altLang="zh-CN" dirty="0"/>
              <a:t>:</a:t>
            </a:r>
          </a:p>
          <a:p>
            <a:r>
              <a:rPr lang="en-US" altLang="zh-CN" dirty="0"/>
              <a:t>                    </a:t>
            </a:r>
            <a:r>
              <a:rPr lang="en-US" altLang="zh-CN" dirty="0" err="1"/>
              <a:t>q.append</a:t>
            </a:r>
            <a:r>
              <a:rPr lang="en-US" altLang="zh-CN" dirty="0"/>
              <a:t>(child)</a:t>
            </a:r>
          </a:p>
          <a:p>
            <a:r>
              <a:rPr lang="en-US" altLang="zh-CN" dirty="0"/>
              <a:t>            </a:t>
            </a:r>
            <a:r>
              <a:rPr lang="en-US" altLang="zh-CN" dirty="0" err="1"/>
              <a:t>res.append</a:t>
            </a:r>
            <a:r>
              <a:rPr lang="en-US" altLang="zh-CN" dirty="0"/>
              <a:t>(level)</a:t>
            </a:r>
          </a:p>
          <a:p>
            <a:r>
              <a:rPr lang="en-US" altLang="zh-CN" dirty="0"/>
              <a:t>        return </a:t>
            </a:r>
            <a:r>
              <a:rPr lang="en-US" altLang="zh-CN" dirty="0" smtClean="0"/>
              <a:t>res</a:t>
            </a:r>
            <a:endParaRPr lang="en-US" altLang="zh-CN" dirty="0"/>
          </a:p>
        </p:txBody>
      </p:sp>
      <p:sp>
        <p:nvSpPr>
          <p:cNvPr id="3" name="TextBox 2"/>
          <p:cNvSpPr txBox="1"/>
          <p:nvPr/>
        </p:nvSpPr>
        <p:spPr>
          <a:xfrm>
            <a:off x="5508104" y="683404"/>
            <a:ext cx="2300630" cy="369332"/>
          </a:xfrm>
          <a:prstGeom prst="rect">
            <a:avLst/>
          </a:prstGeom>
          <a:noFill/>
        </p:spPr>
        <p:txBody>
          <a:bodyPr wrap="none" rtlCol="0">
            <a:spAutoFit/>
          </a:bodyPr>
          <a:lstStyle/>
          <a:p>
            <a:r>
              <a:rPr lang="en-US" altLang="zh-CN" b="1" dirty="0" smtClean="0">
                <a:solidFill>
                  <a:srgbClr val="FF0000"/>
                </a:solidFill>
              </a:rPr>
              <a:t>429N</a:t>
            </a:r>
            <a:r>
              <a:rPr lang="zh-CN" altLang="en-US" b="1" dirty="0" smtClean="0">
                <a:solidFill>
                  <a:srgbClr val="FF0000"/>
                </a:solidFill>
              </a:rPr>
              <a:t>叉树的层序遍历</a:t>
            </a:r>
            <a:endParaRPr lang="zh-CN" altLang="en-US" b="1" dirty="0">
              <a:solidFill>
                <a:srgbClr val="FF0000"/>
              </a:solidFill>
            </a:endParaRPr>
          </a:p>
        </p:txBody>
      </p:sp>
      <p:sp>
        <p:nvSpPr>
          <p:cNvPr id="4" name="TextBox 3"/>
          <p:cNvSpPr txBox="1"/>
          <p:nvPr/>
        </p:nvSpPr>
        <p:spPr>
          <a:xfrm>
            <a:off x="5554656" y="1291697"/>
            <a:ext cx="1903021" cy="369332"/>
          </a:xfrm>
          <a:prstGeom prst="rect">
            <a:avLst/>
          </a:prstGeom>
          <a:noFill/>
        </p:spPr>
        <p:txBody>
          <a:bodyPr wrap="none" rtlCol="0">
            <a:spAutoFit/>
          </a:bodyPr>
          <a:lstStyle/>
          <a:p>
            <a:r>
              <a:rPr lang="en-US" altLang="zh-CN" dirty="0" smtClean="0">
                <a:solidFill>
                  <a:srgbClr val="FF0000"/>
                </a:solidFill>
              </a:rPr>
              <a:t>BFS</a:t>
            </a:r>
            <a:r>
              <a:rPr lang="zh-CN" altLang="en-US" dirty="0" smtClean="0">
                <a:solidFill>
                  <a:srgbClr val="FF0000"/>
                </a:solidFill>
              </a:rPr>
              <a:t>广度优先搜索</a:t>
            </a:r>
            <a:endParaRPr lang="zh-CN" altLang="en-US" dirty="0">
              <a:solidFill>
                <a:srgbClr val="FF0000"/>
              </a:solidFill>
            </a:endParaRPr>
          </a:p>
        </p:txBody>
      </p:sp>
      <p:sp>
        <p:nvSpPr>
          <p:cNvPr id="7" name="TextBox 6"/>
          <p:cNvSpPr txBox="1"/>
          <p:nvPr/>
        </p:nvSpPr>
        <p:spPr>
          <a:xfrm>
            <a:off x="3460110" y="1844824"/>
            <a:ext cx="2954655" cy="369332"/>
          </a:xfrm>
          <a:prstGeom prst="rect">
            <a:avLst/>
          </a:prstGeom>
          <a:noFill/>
        </p:spPr>
        <p:txBody>
          <a:bodyPr wrap="none" rtlCol="0">
            <a:spAutoFit/>
          </a:bodyPr>
          <a:lstStyle/>
          <a:p>
            <a:r>
              <a:rPr lang="zh-CN" altLang="en-US" dirty="0" smtClean="0"/>
              <a:t>根据二叉树的遍历例子改编</a:t>
            </a:r>
            <a:endParaRPr lang="zh-CN" altLang="en-US" dirty="0"/>
          </a:p>
        </p:txBody>
      </p:sp>
      <p:sp>
        <p:nvSpPr>
          <p:cNvPr id="8" name="TextBox 7"/>
          <p:cNvSpPr txBox="1"/>
          <p:nvPr/>
        </p:nvSpPr>
        <p:spPr>
          <a:xfrm>
            <a:off x="4034207" y="3348285"/>
            <a:ext cx="4943918" cy="3416320"/>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levelOrder</a:t>
            </a:r>
            <a:r>
              <a:rPr lang="en-US" altLang="zh-CN" dirty="0"/>
              <a:t>(self, root: 'Node') -&gt; List[List[</a:t>
            </a:r>
            <a:r>
              <a:rPr lang="en-US" altLang="zh-CN" dirty="0" err="1"/>
              <a:t>int</a:t>
            </a:r>
            <a:r>
              <a:rPr lang="en-US" altLang="zh-CN" dirty="0"/>
              <a:t>]]:</a:t>
            </a:r>
          </a:p>
          <a:p>
            <a:r>
              <a:rPr lang="en-US" altLang="zh-CN" dirty="0"/>
              <a:t>        if not </a:t>
            </a:r>
            <a:r>
              <a:rPr lang="en-US" altLang="zh-CN" dirty="0" err="1"/>
              <a:t>root:return</a:t>
            </a:r>
            <a:r>
              <a:rPr lang="en-US" altLang="zh-CN" dirty="0"/>
              <a:t> []</a:t>
            </a:r>
          </a:p>
          <a:p>
            <a:r>
              <a:rPr lang="en-US" altLang="zh-CN" dirty="0"/>
              <a:t>        res=[]</a:t>
            </a:r>
          </a:p>
          <a:p>
            <a:r>
              <a:rPr lang="en-US" altLang="zh-CN" dirty="0"/>
              <a:t>        </a:t>
            </a:r>
            <a:r>
              <a:rPr lang="en-US" altLang="zh-CN" dirty="0" err="1"/>
              <a:t>def</a:t>
            </a:r>
            <a:r>
              <a:rPr lang="en-US" altLang="zh-CN" dirty="0"/>
              <a:t> ad(</a:t>
            </a:r>
            <a:r>
              <a:rPr lang="en-US" altLang="zh-CN" dirty="0" err="1"/>
              <a:t>level,node</a:t>
            </a:r>
            <a:r>
              <a:rPr lang="en-US" altLang="zh-CN" dirty="0"/>
              <a:t>):</a:t>
            </a:r>
          </a:p>
          <a:p>
            <a:r>
              <a:rPr lang="en-US" altLang="zh-CN" dirty="0"/>
              <a:t>            if level&gt;</a:t>
            </a:r>
            <a:r>
              <a:rPr lang="en-US" altLang="zh-CN" dirty="0" err="1"/>
              <a:t>len</a:t>
            </a:r>
            <a:r>
              <a:rPr lang="en-US" altLang="zh-CN" dirty="0"/>
              <a:t>(res)-1:</a:t>
            </a:r>
          </a:p>
          <a:p>
            <a:r>
              <a:rPr lang="en-US" altLang="zh-CN" dirty="0"/>
              <a:t>                </a:t>
            </a:r>
            <a:r>
              <a:rPr lang="en-US" altLang="zh-CN" dirty="0" err="1"/>
              <a:t>res.append</a:t>
            </a:r>
            <a:r>
              <a:rPr lang="en-US" altLang="zh-CN" dirty="0"/>
              <a:t>([])</a:t>
            </a:r>
          </a:p>
          <a:p>
            <a:r>
              <a:rPr lang="en-US" altLang="zh-CN" dirty="0"/>
              <a:t>            res[level].append(</a:t>
            </a:r>
            <a:r>
              <a:rPr lang="en-US" altLang="zh-CN" dirty="0" err="1"/>
              <a:t>node.val</a:t>
            </a:r>
            <a:r>
              <a:rPr lang="en-US" altLang="zh-CN" dirty="0"/>
              <a:t>)</a:t>
            </a:r>
          </a:p>
          <a:p>
            <a:r>
              <a:rPr lang="en-US" altLang="zh-CN" dirty="0"/>
              <a:t>            for child in </a:t>
            </a:r>
            <a:r>
              <a:rPr lang="en-US" altLang="zh-CN" dirty="0" err="1"/>
              <a:t>node.children</a:t>
            </a:r>
            <a:r>
              <a:rPr lang="en-US" altLang="zh-CN" dirty="0"/>
              <a:t>:</a:t>
            </a:r>
          </a:p>
          <a:p>
            <a:r>
              <a:rPr lang="en-US" altLang="zh-CN" dirty="0"/>
              <a:t>                ad(level+1,child)</a:t>
            </a:r>
          </a:p>
          <a:p>
            <a:r>
              <a:rPr lang="en-US" altLang="zh-CN" dirty="0"/>
              <a:t>        ad(0,root)</a:t>
            </a:r>
          </a:p>
          <a:p>
            <a:r>
              <a:rPr lang="en-US" altLang="zh-CN" dirty="0"/>
              <a:t>        return </a:t>
            </a:r>
            <a:r>
              <a:rPr lang="en-US" altLang="zh-CN" dirty="0" smtClean="0"/>
              <a:t>res</a:t>
            </a:r>
            <a:endParaRPr lang="en-US" altLang="zh-CN" dirty="0"/>
          </a:p>
        </p:txBody>
      </p:sp>
      <p:sp>
        <p:nvSpPr>
          <p:cNvPr id="9" name="TextBox 8"/>
          <p:cNvSpPr txBox="1"/>
          <p:nvPr/>
        </p:nvSpPr>
        <p:spPr>
          <a:xfrm>
            <a:off x="5364088" y="3163619"/>
            <a:ext cx="2954655" cy="369332"/>
          </a:xfrm>
          <a:prstGeom prst="rect">
            <a:avLst/>
          </a:prstGeom>
          <a:noFill/>
        </p:spPr>
        <p:txBody>
          <a:bodyPr wrap="none" rtlCol="0">
            <a:spAutoFit/>
          </a:bodyPr>
          <a:lstStyle/>
          <a:p>
            <a:r>
              <a:rPr lang="zh-CN" altLang="en-US" dirty="0" smtClean="0"/>
              <a:t>根据二叉树的队列方法改编</a:t>
            </a:r>
            <a:endParaRPr lang="zh-CN" altLang="en-US" dirty="0"/>
          </a:p>
        </p:txBody>
      </p:sp>
    </p:spTree>
    <p:extLst>
      <p:ext uri="{BB962C8B-B14F-4D97-AF65-F5344CB8AC3E}">
        <p14:creationId xmlns:p14="http://schemas.microsoft.com/office/powerpoint/2010/main" val="3705234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881" y="116632"/>
            <a:ext cx="2690936" cy="954107"/>
          </a:xfrm>
          <a:prstGeom prst="rect">
            <a:avLst/>
          </a:prstGeom>
          <a:noFill/>
        </p:spPr>
        <p:txBody>
          <a:bodyPr wrap="square" rtlCol="0">
            <a:spAutoFit/>
          </a:bodyPr>
          <a:lstStyle/>
          <a:p>
            <a:r>
              <a:rPr lang="zh-CN" altLang="en-US" sz="2800" b="1" dirty="0"/>
              <a:t>剑</a:t>
            </a:r>
            <a:r>
              <a:rPr lang="zh-CN" altLang="en-US" sz="2800" b="1" dirty="0" smtClean="0"/>
              <a:t>指</a:t>
            </a:r>
            <a:r>
              <a:rPr lang="en-US" altLang="zh-CN" sz="2800" b="1" dirty="0" smtClean="0"/>
              <a:t>OFFER40</a:t>
            </a:r>
            <a:r>
              <a:rPr lang="zh-CN" altLang="en-US" sz="2800" b="1" dirty="0"/>
              <a:t> </a:t>
            </a:r>
            <a:r>
              <a:rPr lang="zh-CN" altLang="en-US" sz="2800" b="1" dirty="0" smtClean="0"/>
              <a:t>最小的</a:t>
            </a:r>
            <a:r>
              <a:rPr lang="en-US" altLang="zh-CN" sz="2800" b="1" dirty="0" smtClean="0"/>
              <a:t>K</a:t>
            </a:r>
            <a:r>
              <a:rPr lang="zh-CN" altLang="en-US" sz="2800" b="1" dirty="0" smtClean="0"/>
              <a:t>个数</a:t>
            </a:r>
            <a:endParaRPr lang="zh-CN" altLang="en-US" sz="2800" b="1" dirty="0"/>
          </a:p>
        </p:txBody>
      </p:sp>
      <p:sp>
        <p:nvSpPr>
          <p:cNvPr id="3" name="TextBox 2"/>
          <p:cNvSpPr txBox="1"/>
          <p:nvPr/>
        </p:nvSpPr>
        <p:spPr>
          <a:xfrm>
            <a:off x="224881" y="1268760"/>
            <a:ext cx="5696881" cy="1200329"/>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getLeastNumbers</a:t>
            </a:r>
            <a:r>
              <a:rPr lang="en-US" altLang="zh-CN" dirty="0"/>
              <a:t>(self, </a:t>
            </a:r>
            <a:r>
              <a:rPr lang="en-US" altLang="zh-CN" dirty="0" err="1"/>
              <a:t>arr</a:t>
            </a:r>
            <a:r>
              <a:rPr lang="en-US" altLang="zh-CN" dirty="0"/>
              <a:t>: List[</a:t>
            </a:r>
            <a:r>
              <a:rPr lang="en-US" altLang="zh-CN" dirty="0" err="1"/>
              <a:t>int</a:t>
            </a:r>
            <a:r>
              <a:rPr lang="en-US" altLang="zh-CN" dirty="0"/>
              <a:t>], k: </a:t>
            </a:r>
            <a:r>
              <a:rPr lang="en-US" altLang="zh-CN" dirty="0" err="1"/>
              <a:t>int</a:t>
            </a:r>
            <a:r>
              <a:rPr lang="en-US" altLang="zh-CN" dirty="0"/>
              <a:t>) -&gt; List[</a:t>
            </a:r>
            <a:r>
              <a:rPr lang="en-US" altLang="zh-CN" dirty="0" err="1"/>
              <a:t>int</a:t>
            </a:r>
            <a:r>
              <a:rPr lang="en-US" altLang="zh-CN" dirty="0"/>
              <a:t>]:</a:t>
            </a:r>
          </a:p>
          <a:p>
            <a:r>
              <a:rPr lang="en-US" altLang="zh-CN" dirty="0"/>
              <a:t>        </a:t>
            </a:r>
            <a:r>
              <a:rPr lang="en-US" altLang="zh-CN" dirty="0" err="1"/>
              <a:t>arr.sort</a:t>
            </a:r>
            <a:r>
              <a:rPr lang="en-US" altLang="zh-CN" dirty="0" smtClean="0"/>
              <a:t>()</a:t>
            </a:r>
            <a:endParaRPr lang="en-US" altLang="zh-CN" dirty="0"/>
          </a:p>
          <a:p>
            <a:r>
              <a:rPr lang="en-US" altLang="zh-CN" dirty="0"/>
              <a:t>        return </a:t>
            </a:r>
            <a:r>
              <a:rPr lang="en-US" altLang="zh-CN" dirty="0" err="1" smtClean="0"/>
              <a:t>arr</a:t>
            </a:r>
            <a:r>
              <a:rPr lang="en-US" altLang="zh-CN" dirty="0" smtClean="0"/>
              <a:t>[:k]</a:t>
            </a:r>
            <a:endParaRPr lang="en-US"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7" y="116632"/>
            <a:ext cx="6228184" cy="477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640856"/>
            <a:ext cx="3042726" cy="593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7270" y="2852936"/>
            <a:ext cx="5696881" cy="3693319"/>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getLeastNumbers</a:t>
            </a:r>
            <a:r>
              <a:rPr lang="en-US" altLang="zh-CN" dirty="0"/>
              <a:t>(self, </a:t>
            </a:r>
            <a:r>
              <a:rPr lang="en-US" altLang="zh-CN" dirty="0" err="1"/>
              <a:t>arr</a:t>
            </a:r>
            <a:r>
              <a:rPr lang="en-US" altLang="zh-CN" dirty="0"/>
              <a:t>: List[</a:t>
            </a:r>
            <a:r>
              <a:rPr lang="en-US" altLang="zh-CN" dirty="0" err="1"/>
              <a:t>int</a:t>
            </a:r>
            <a:r>
              <a:rPr lang="en-US" altLang="zh-CN" dirty="0"/>
              <a:t>], k: </a:t>
            </a:r>
            <a:r>
              <a:rPr lang="en-US" altLang="zh-CN" dirty="0" err="1"/>
              <a:t>int</a:t>
            </a:r>
            <a:r>
              <a:rPr lang="en-US" altLang="zh-CN" dirty="0"/>
              <a:t>) -&gt; List[</a:t>
            </a:r>
            <a:r>
              <a:rPr lang="en-US" altLang="zh-CN" dirty="0" err="1"/>
              <a:t>int</a:t>
            </a:r>
            <a:r>
              <a:rPr lang="en-US" altLang="zh-CN" dirty="0"/>
              <a:t>]:</a:t>
            </a:r>
          </a:p>
          <a:p>
            <a:r>
              <a:rPr lang="en-US" altLang="zh-CN" dirty="0"/>
              <a:t>        if k == 0:</a:t>
            </a:r>
          </a:p>
          <a:p>
            <a:r>
              <a:rPr lang="en-US" altLang="zh-CN" dirty="0"/>
              <a:t>            return list()</a:t>
            </a:r>
          </a:p>
          <a:p>
            <a:r>
              <a:rPr lang="en-US" altLang="zh-CN" dirty="0"/>
              <a:t/>
            </a:r>
            <a:br>
              <a:rPr lang="en-US" altLang="zh-CN" dirty="0"/>
            </a:br>
            <a:r>
              <a:rPr lang="en-US" altLang="zh-CN" dirty="0"/>
              <a:t>        </a:t>
            </a:r>
            <a:r>
              <a:rPr lang="en-US" altLang="zh-CN" dirty="0" err="1"/>
              <a:t>hp</a:t>
            </a:r>
            <a:r>
              <a:rPr lang="en-US" altLang="zh-CN" dirty="0"/>
              <a:t> = [-x for x in </a:t>
            </a:r>
            <a:r>
              <a:rPr lang="en-US" altLang="zh-CN" dirty="0" err="1"/>
              <a:t>arr</a:t>
            </a:r>
            <a:r>
              <a:rPr lang="en-US" altLang="zh-CN" dirty="0"/>
              <a:t>[:k]]</a:t>
            </a:r>
          </a:p>
          <a:p>
            <a:r>
              <a:rPr lang="en-US" altLang="zh-CN" dirty="0"/>
              <a:t>        </a:t>
            </a:r>
            <a:r>
              <a:rPr lang="en-US" altLang="zh-CN" dirty="0" err="1"/>
              <a:t>heapq.heapify</a:t>
            </a:r>
            <a:r>
              <a:rPr lang="en-US" altLang="zh-CN" dirty="0"/>
              <a:t>(</a:t>
            </a:r>
            <a:r>
              <a:rPr lang="en-US" altLang="zh-CN" dirty="0" err="1"/>
              <a:t>hp</a:t>
            </a:r>
            <a:r>
              <a:rPr lang="en-US" altLang="zh-CN" dirty="0"/>
              <a:t>)</a:t>
            </a:r>
          </a:p>
          <a:p>
            <a:r>
              <a:rPr lang="en-US" altLang="zh-CN" dirty="0"/>
              <a:t>        for </a:t>
            </a:r>
            <a:r>
              <a:rPr lang="en-US" altLang="zh-CN" dirty="0" err="1"/>
              <a:t>i</a:t>
            </a:r>
            <a:r>
              <a:rPr lang="en-US" altLang="zh-CN" dirty="0"/>
              <a:t> in range(k, </a:t>
            </a:r>
            <a:r>
              <a:rPr lang="en-US" altLang="zh-CN" dirty="0" err="1"/>
              <a:t>len</a:t>
            </a:r>
            <a:r>
              <a:rPr lang="en-US" altLang="zh-CN" dirty="0"/>
              <a:t>(</a:t>
            </a:r>
            <a:r>
              <a:rPr lang="en-US" altLang="zh-CN" dirty="0" err="1"/>
              <a:t>arr</a:t>
            </a:r>
            <a:r>
              <a:rPr lang="en-US" altLang="zh-CN" dirty="0"/>
              <a:t>)):</a:t>
            </a:r>
          </a:p>
          <a:p>
            <a:r>
              <a:rPr lang="en-US" altLang="zh-CN" dirty="0"/>
              <a:t>            if -</a:t>
            </a:r>
            <a:r>
              <a:rPr lang="en-US" altLang="zh-CN" dirty="0" err="1"/>
              <a:t>hp</a:t>
            </a:r>
            <a:r>
              <a:rPr lang="en-US" altLang="zh-CN" dirty="0"/>
              <a:t>[0] &gt; </a:t>
            </a:r>
            <a:r>
              <a:rPr lang="en-US" altLang="zh-CN" dirty="0" err="1"/>
              <a:t>arr</a:t>
            </a:r>
            <a:r>
              <a:rPr lang="en-US" altLang="zh-CN" dirty="0"/>
              <a:t>[</a:t>
            </a:r>
            <a:r>
              <a:rPr lang="en-US" altLang="zh-CN" dirty="0" err="1"/>
              <a:t>i</a:t>
            </a:r>
            <a:r>
              <a:rPr lang="en-US" altLang="zh-CN" dirty="0"/>
              <a:t>]:</a:t>
            </a:r>
          </a:p>
          <a:p>
            <a:r>
              <a:rPr lang="en-US" altLang="zh-CN" dirty="0"/>
              <a:t>                </a:t>
            </a:r>
            <a:r>
              <a:rPr lang="en-US" altLang="zh-CN" dirty="0" err="1"/>
              <a:t>heapq.heappop</a:t>
            </a:r>
            <a:r>
              <a:rPr lang="en-US" altLang="zh-CN" dirty="0"/>
              <a:t>(</a:t>
            </a:r>
            <a:r>
              <a:rPr lang="en-US" altLang="zh-CN" dirty="0" err="1"/>
              <a:t>hp</a:t>
            </a:r>
            <a:r>
              <a:rPr lang="en-US" altLang="zh-CN" dirty="0"/>
              <a:t>)</a:t>
            </a:r>
          </a:p>
          <a:p>
            <a:r>
              <a:rPr lang="en-US" altLang="zh-CN" dirty="0"/>
              <a:t>                </a:t>
            </a:r>
            <a:r>
              <a:rPr lang="en-US" altLang="zh-CN" dirty="0" err="1"/>
              <a:t>heapq.heappush</a:t>
            </a:r>
            <a:r>
              <a:rPr lang="en-US" altLang="zh-CN" dirty="0"/>
              <a:t>(</a:t>
            </a:r>
            <a:r>
              <a:rPr lang="en-US" altLang="zh-CN" dirty="0" err="1"/>
              <a:t>hp</a:t>
            </a:r>
            <a:r>
              <a:rPr lang="en-US" altLang="zh-CN" dirty="0"/>
              <a:t>, -</a:t>
            </a:r>
            <a:r>
              <a:rPr lang="en-US" altLang="zh-CN" dirty="0" err="1"/>
              <a:t>arr</a:t>
            </a:r>
            <a:r>
              <a:rPr lang="en-US" altLang="zh-CN" dirty="0"/>
              <a:t>[</a:t>
            </a:r>
            <a:r>
              <a:rPr lang="en-US" altLang="zh-CN" dirty="0" err="1"/>
              <a:t>i</a:t>
            </a:r>
            <a:r>
              <a:rPr lang="en-US" altLang="zh-CN" dirty="0"/>
              <a:t>])</a:t>
            </a:r>
          </a:p>
          <a:p>
            <a:r>
              <a:rPr lang="en-US" altLang="zh-CN" dirty="0"/>
              <a:t>        </a:t>
            </a:r>
            <a:r>
              <a:rPr lang="en-US" altLang="zh-CN" dirty="0" err="1"/>
              <a:t>ans</a:t>
            </a:r>
            <a:r>
              <a:rPr lang="en-US" altLang="zh-CN" dirty="0"/>
              <a:t> = [-x for x in </a:t>
            </a:r>
            <a:r>
              <a:rPr lang="en-US" altLang="zh-CN" dirty="0" err="1"/>
              <a:t>hp</a:t>
            </a:r>
            <a:r>
              <a:rPr lang="en-US" altLang="zh-CN" dirty="0"/>
              <a:t>]</a:t>
            </a:r>
          </a:p>
          <a:p>
            <a:r>
              <a:rPr lang="en-US" altLang="zh-CN" dirty="0"/>
              <a:t>        return </a:t>
            </a:r>
            <a:r>
              <a:rPr lang="en-US" altLang="zh-CN" dirty="0" err="1" smtClean="0"/>
              <a:t>ans</a:t>
            </a:r>
            <a:endParaRPr lang="en-US" altLang="zh-CN" dirty="0"/>
          </a:p>
        </p:txBody>
      </p:sp>
      <p:sp>
        <p:nvSpPr>
          <p:cNvPr id="5" name="TextBox 4"/>
          <p:cNvSpPr txBox="1"/>
          <p:nvPr/>
        </p:nvSpPr>
        <p:spPr>
          <a:xfrm>
            <a:off x="4431378" y="3753906"/>
            <a:ext cx="4101062" cy="2862322"/>
          </a:xfrm>
          <a:prstGeom prst="rect">
            <a:avLst/>
          </a:prstGeom>
          <a:noFill/>
        </p:spPr>
        <p:txBody>
          <a:bodyPr wrap="square" rtlCol="0">
            <a:spAutoFit/>
          </a:bodyPr>
          <a:lstStyle/>
          <a:p>
            <a:r>
              <a:rPr lang="zh-CN" altLang="en-US" dirty="0" smtClean="0"/>
              <a:t>首先</a:t>
            </a:r>
            <a:r>
              <a:rPr lang="zh-CN" altLang="en-US" dirty="0"/>
              <a:t>将前 </a:t>
            </a:r>
            <a:r>
              <a:rPr lang="en-US" altLang="zh-CN" dirty="0" smtClean="0"/>
              <a:t>k</a:t>
            </a:r>
            <a:r>
              <a:rPr lang="zh-CN" altLang="en-US" dirty="0" smtClean="0"/>
              <a:t>个数</a:t>
            </a:r>
            <a:r>
              <a:rPr lang="zh-CN" altLang="en-US" dirty="0"/>
              <a:t>插入大根堆中，随后从第 </a:t>
            </a:r>
            <a:r>
              <a:rPr lang="en-US" altLang="zh-CN" dirty="0" smtClean="0"/>
              <a:t>k+1 </a:t>
            </a:r>
            <a:r>
              <a:rPr lang="zh-CN" altLang="en-US" dirty="0"/>
              <a:t>个数开始遍历，如果当前遍历到的数比大根堆的堆顶的数要小，就把堆顶的数弹出，再插入当前遍历到的数。最后将大根堆里的数存入数组返回即可。在下面的代码中，由于 </a:t>
            </a:r>
            <a:r>
              <a:rPr lang="en-US" altLang="zh-CN" dirty="0"/>
              <a:t>C</a:t>
            </a:r>
            <a:r>
              <a:rPr lang="en-US" altLang="zh-CN" dirty="0" smtClean="0"/>
              <a:t>++</a:t>
            </a:r>
            <a:r>
              <a:rPr lang="zh-CN" altLang="en-US" dirty="0" smtClean="0"/>
              <a:t>语言</a:t>
            </a:r>
            <a:r>
              <a:rPr lang="zh-CN" altLang="en-US" dirty="0"/>
              <a:t>中的堆（即优先队列）为大根堆，我们可以这么做。而 </a:t>
            </a:r>
            <a:r>
              <a:rPr lang="en-US" altLang="zh-CN" dirty="0"/>
              <a:t>Python </a:t>
            </a:r>
            <a:r>
              <a:rPr lang="zh-CN" altLang="en-US" dirty="0"/>
              <a:t>语言中的对为小根堆，因此我们要对数组中所有的数取其相反数，才能使用小根堆维护前 </a:t>
            </a:r>
            <a:r>
              <a:rPr lang="en-US" altLang="zh-CN" dirty="0" err="1" smtClean="0"/>
              <a:t>kk</a:t>
            </a:r>
            <a:r>
              <a:rPr lang="zh-CN" altLang="en-US" dirty="0" smtClean="0"/>
              <a:t>小</a:t>
            </a:r>
            <a:r>
              <a:rPr lang="zh-CN" altLang="en-US" dirty="0"/>
              <a:t>值</a:t>
            </a:r>
            <a:r>
              <a:rPr lang="zh-CN" altLang="en-US" dirty="0" smtClean="0"/>
              <a:t>。。</a:t>
            </a:r>
            <a:endParaRPr lang="zh-CN" altLang="en-US" dirty="0"/>
          </a:p>
        </p:txBody>
      </p:sp>
    </p:spTree>
    <p:extLst>
      <p:ext uri="{BB962C8B-B14F-4D97-AF65-F5344CB8AC3E}">
        <p14:creationId xmlns:p14="http://schemas.microsoft.com/office/powerpoint/2010/main" val="37052343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77997"/>
            <a:ext cx="5591787" cy="2862322"/>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topKFrequent</a:t>
            </a:r>
            <a:r>
              <a:rPr lang="en-US" altLang="zh-CN" dirty="0"/>
              <a:t>(self, </a:t>
            </a:r>
            <a:r>
              <a:rPr lang="en-US" altLang="zh-CN" dirty="0" err="1"/>
              <a:t>nums</a:t>
            </a:r>
            <a:r>
              <a:rPr lang="en-US" altLang="zh-CN" dirty="0"/>
              <a:t>: List[</a:t>
            </a:r>
            <a:r>
              <a:rPr lang="en-US" altLang="zh-CN" dirty="0" err="1"/>
              <a:t>int</a:t>
            </a:r>
            <a:r>
              <a:rPr lang="en-US" altLang="zh-CN" dirty="0"/>
              <a:t>], k: </a:t>
            </a:r>
            <a:r>
              <a:rPr lang="en-US" altLang="zh-CN" dirty="0" err="1"/>
              <a:t>int</a:t>
            </a:r>
            <a:r>
              <a:rPr lang="en-US" altLang="zh-CN" dirty="0"/>
              <a:t>) -&gt; List[</a:t>
            </a:r>
            <a:r>
              <a:rPr lang="en-US" altLang="zh-CN" dirty="0" err="1"/>
              <a:t>int</a:t>
            </a:r>
            <a:r>
              <a:rPr lang="en-US" altLang="zh-CN" dirty="0"/>
              <a:t>]:</a:t>
            </a:r>
          </a:p>
          <a:p>
            <a:r>
              <a:rPr lang="en-US" altLang="zh-CN" dirty="0"/>
              <a:t>        from collections import Counter</a:t>
            </a:r>
          </a:p>
          <a:p>
            <a:r>
              <a:rPr lang="en-US" altLang="zh-CN" dirty="0"/>
              <a:t>        </a:t>
            </a:r>
            <a:r>
              <a:rPr lang="en-US" altLang="zh-CN" dirty="0" err="1"/>
              <a:t>dic</a:t>
            </a:r>
            <a:r>
              <a:rPr lang="en-US" altLang="zh-CN" dirty="0"/>
              <a:t>=Counter(</a:t>
            </a:r>
            <a:r>
              <a:rPr lang="en-US" altLang="zh-CN" dirty="0" err="1"/>
              <a:t>nums</a:t>
            </a:r>
            <a:r>
              <a:rPr lang="en-US" altLang="zh-CN" dirty="0"/>
              <a:t>)</a:t>
            </a:r>
          </a:p>
          <a:p>
            <a:r>
              <a:rPr lang="en-US" altLang="zh-CN" dirty="0"/>
              <a:t>        temp=sorted(</a:t>
            </a:r>
            <a:r>
              <a:rPr lang="en-US" altLang="zh-CN" dirty="0" err="1"/>
              <a:t>dic.items</a:t>
            </a:r>
            <a:r>
              <a:rPr lang="en-US" altLang="zh-CN" dirty="0"/>
              <a:t>(),key=lambda </a:t>
            </a:r>
            <a:r>
              <a:rPr lang="en-US" altLang="zh-CN" dirty="0" err="1"/>
              <a:t>item:item</a:t>
            </a:r>
            <a:r>
              <a:rPr lang="en-US" altLang="zh-CN" dirty="0"/>
              <a:t>[1])</a:t>
            </a:r>
          </a:p>
          <a:p>
            <a:r>
              <a:rPr lang="en-US" altLang="zh-CN" dirty="0"/>
              <a:t>        res=[]</a:t>
            </a:r>
          </a:p>
          <a:p>
            <a:r>
              <a:rPr lang="en-US" altLang="zh-CN" dirty="0"/>
              <a:t>        tem=temp[-k::]</a:t>
            </a:r>
          </a:p>
          <a:p>
            <a:r>
              <a:rPr lang="en-US" altLang="zh-CN" dirty="0"/>
              <a:t>        for </a:t>
            </a:r>
            <a:r>
              <a:rPr lang="en-US" altLang="zh-CN" dirty="0" err="1"/>
              <a:t>i</a:t>
            </a:r>
            <a:r>
              <a:rPr lang="en-US" altLang="zh-CN" dirty="0"/>
              <a:t> in range(</a:t>
            </a:r>
            <a:r>
              <a:rPr lang="en-US" altLang="zh-CN" dirty="0" err="1"/>
              <a:t>len</a:t>
            </a:r>
            <a:r>
              <a:rPr lang="en-US" altLang="zh-CN" dirty="0"/>
              <a:t>(tem)):</a:t>
            </a:r>
          </a:p>
          <a:p>
            <a:r>
              <a:rPr lang="en-US" altLang="zh-CN" dirty="0"/>
              <a:t>            </a:t>
            </a:r>
            <a:r>
              <a:rPr lang="en-US" altLang="zh-CN" dirty="0" err="1"/>
              <a:t>res.append</a:t>
            </a:r>
            <a:r>
              <a:rPr lang="en-US" altLang="zh-CN" dirty="0"/>
              <a:t>(tem[</a:t>
            </a:r>
            <a:r>
              <a:rPr lang="en-US" altLang="zh-CN" dirty="0" err="1"/>
              <a:t>i</a:t>
            </a:r>
            <a:r>
              <a:rPr lang="en-US" altLang="zh-CN" dirty="0"/>
              <a:t>][0])</a:t>
            </a:r>
          </a:p>
          <a:p>
            <a:r>
              <a:rPr lang="en-US" altLang="zh-CN" dirty="0"/>
              <a:t>        return res</a:t>
            </a:r>
          </a:p>
        </p:txBody>
      </p:sp>
      <p:sp>
        <p:nvSpPr>
          <p:cNvPr id="3" name="TextBox 2"/>
          <p:cNvSpPr txBox="1"/>
          <p:nvPr/>
        </p:nvSpPr>
        <p:spPr>
          <a:xfrm>
            <a:off x="5404152" y="1749009"/>
            <a:ext cx="3416320" cy="1200329"/>
          </a:xfrm>
          <a:prstGeom prst="rect">
            <a:avLst/>
          </a:prstGeom>
          <a:noFill/>
        </p:spPr>
        <p:txBody>
          <a:bodyPr wrap="none" rtlCol="0">
            <a:spAutoFit/>
          </a:bodyPr>
          <a:lstStyle/>
          <a:p>
            <a:r>
              <a:rPr lang="zh-CN" altLang="en-US" b="1" dirty="0" smtClean="0">
                <a:solidFill>
                  <a:srgbClr val="FF0000"/>
                </a:solidFill>
              </a:rPr>
              <a:t>哈希</a:t>
            </a:r>
            <a:r>
              <a:rPr lang="en-US" altLang="zh-CN" b="1" dirty="0" smtClean="0">
                <a:solidFill>
                  <a:srgbClr val="FF0000"/>
                </a:solidFill>
              </a:rPr>
              <a:t>+</a:t>
            </a:r>
            <a:r>
              <a:rPr lang="zh-CN" altLang="en-US" b="1" dirty="0" smtClean="0">
                <a:solidFill>
                  <a:srgbClr val="FF0000"/>
                </a:solidFill>
              </a:rPr>
              <a:t>排序</a:t>
            </a:r>
            <a:endParaRPr lang="en-US" altLang="zh-CN" b="1" dirty="0" smtClean="0">
              <a:solidFill>
                <a:srgbClr val="FF0000"/>
              </a:solidFill>
            </a:endParaRPr>
          </a:p>
          <a:p>
            <a:r>
              <a:rPr lang="zh-CN" altLang="en-US" dirty="0" smtClean="0"/>
              <a:t>先计数，转换为字典</a:t>
            </a:r>
            <a:endParaRPr lang="en-US" altLang="zh-CN" dirty="0" smtClean="0"/>
          </a:p>
          <a:p>
            <a:r>
              <a:rPr lang="zh-CN" altLang="en-US" dirty="0" smtClean="0"/>
              <a:t>字典排序，返回列表（含元组）</a:t>
            </a:r>
            <a:endParaRPr lang="en-US" altLang="zh-CN" dirty="0" smtClean="0"/>
          </a:p>
          <a:p>
            <a:r>
              <a:rPr lang="zh-CN" altLang="en-US" dirty="0" smtClean="0"/>
              <a:t>取出后</a:t>
            </a:r>
            <a:r>
              <a:rPr lang="en-US" altLang="zh-CN" dirty="0" smtClean="0"/>
              <a:t>k</a:t>
            </a:r>
            <a:r>
              <a:rPr lang="zh-CN" altLang="en-US" dirty="0" smtClean="0"/>
              <a:t>个元组的列表</a:t>
            </a:r>
            <a:endParaRPr lang="zh-CN" altLang="en-US" dirty="0"/>
          </a:p>
        </p:txBody>
      </p:sp>
      <p:sp>
        <p:nvSpPr>
          <p:cNvPr id="4" name="TextBox 3"/>
          <p:cNvSpPr txBox="1"/>
          <p:nvPr/>
        </p:nvSpPr>
        <p:spPr>
          <a:xfrm>
            <a:off x="0" y="3284984"/>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184731" y="3654316"/>
            <a:ext cx="5591787" cy="2585323"/>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topKFrequent</a:t>
            </a:r>
            <a:r>
              <a:rPr lang="en-US" altLang="zh-CN" dirty="0"/>
              <a:t>(self, </a:t>
            </a:r>
            <a:r>
              <a:rPr lang="en-US" altLang="zh-CN" dirty="0" err="1"/>
              <a:t>nums</a:t>
            </a:r>
            <a:r>
              <a:rPr lang="en-US" altLang="zh-CN" dirty="0"/>
              <a:t>: List[</a:t>
            </a:r>
            <a:r>
              <a:rPr lang="en-US" altLang="zh-CN" dirty="0" err="1"/>
              <a:t>int</a:t>
            </a:r>
            <a:r>
              <a:rPr lang="en-US" altLang="zh-CN" dirty="0"/>
              <a:t>], k: </a:t>
            </a:r>
            <a:r>
              <a:rPr lang="en-US" altLang="zh-CN" dirty="0" err="1"/>
              <a:t>int</a:t>
            </a:r>
            <a:r>
              <a:rPr lang="en-US" altLang="zh-CN" dirty="0"/>
              <a:t>) -&gt; List[</a:t>
            </a:r>
            <a:r>
              <a:rPr lang="en-US" altLang="zh-CN" dirty="0" err="1"/>
              <a:t>int</a:t>
            </a:r>
            <a:r>
              <a:rPr lang="en-US" altLang="zh-CN" dirty="0"/>
              <a:t>]:</a:t>
            </a:r>
          </a:p>
          <a:p>
            <a:r>
              <a:rPr lang="en-US" altLang="zh-CN" dirty="0"/>
              <a:t>        </a:t>
            </a:r>
            <a:r>
              <a:rPr lang="en-US" altLang="zh-CN" dirty="0" err="1"/>
              <a:t>dic</a:t>
            </a:r>
            <a:r>
              <a:rPr lang="en-US" altLang="zh-CN" dirty="0"/>
              <a:t> = </a:t>
            </a:r>
            <a:r>
              <a:rPr lang="en-US" altLang="zh-CN" dirty="0" err="1"/>
              <a:t>collections.Counter</a:t>
            </a:r>
            <a:r>
              <a:rPr lang="en-US" altLang="zh-CN" dirty="0"/>
              <a:t>(</a:t>
            </a:r>
            <a:r>
              <a:rPr lang="en-US" altLang="zh-CN" dirty="0" err="1"/>
              <a:t>nums</a:t>
            </a:r>
            <a:r>
              <a:rPr lang="en-US" altLang="zh-CN" dirty="0"/>
              <a:t>)</a:t>
            </a:r>
          </a:p>
          <a:p>
            <a:r>
              <a:rPr lang="en-US" altLang="zh-CN" dirty="0"/>
              <a:t>        heap, </a:t>
            </a:r>
            <a:r>
              <a:rPr lang="en-US" altLang="zh-CN" dirty="0" err="1"/>
              <a:t>ans</a:t>
            </a:r>
            <a:r>
              <a:rPr lang="en-US" altLang="zh-CN" dirty="0"/>
              <a:t> = [], []</a:t>
            </a:r>
          </a:p>
          <a:p>
            <a:r>
              <a:rPr lang="en-US" altLang="zh-CN" dirty="0"/>
              <a:t>        for </a:t>
            </a:r>
            <a:r>
              <a:rPr lang="en-US" altLang="zh-CN" dirty="0" err="1"/>
              <a:t>i</a:t>
            </a:r>
            <a:r>
              <a:rPr lang="en-US" altLang="zh-CN" dirty="0"/>
              <a:t> in </a:t>
            </a:r>
            <a:r>
              <a:rPr lang="en-US" altLang="zh-CN" dirty="0" err="1"/>
              <a:t>dic</a:t>
            </a:r>
            <a:r>
              <a:rPr lang="en-US" altLang="zh-CN" dirty="0"/>
              <a:t>:</a:t>
            </a:r>
          </a:p>
          <a:p>
            <a:r>
              <a:rPr lang="en-US" altLang="zh-CN" dirty="0"/>
              <a:t>            </a:t>
            </a:r>
            <a:r>
              <a:rPr lang="en-US" altLang="zh-CN" dirty="0" err="1"/>
              <a:t>heapq.heappush</a:t>
            </a:r>
            <a:r>
              <a:rPr lang="en-US" altLang="zh-CN" dirty="0"/>
              <a:t>(heap, (-</a:t>
            </a:r>
            <a:r>
              <a:rPr lang="en-US" altLang="zh-CN" dirty="0" err="1"/>
              <a:t>dic</a:t>
            </a:r>
            <a:r>
              <a:rPr lang="en-US" altLang="zh-CN" dirty="0"/>
              <a:t>[</a:t>
            </a:r>
            <a:r>
              <a:rPr lang="en-US" altLang="zh-CN" dirty="0" err="1"/>
              <a:t>i</a:t>
            </a:r>
            <a:r>
              <a:rPr lang="en-US" altLang="zh-CN" dirty="0"/>
              <a:t>], </a:t>
            </a:r>
            <a:r>
              <a:rPr lang="en-US" altLang="zh-CN" dirty="0" err="1"/>
              <a:t>i</a:t>
            </a:r>
            <a:r>
              <a:rPr lang="en-US" altLang="zh-CN" dirty="0"/>
              <a:t>))</a:t>
            </a:r>
          </a:p>
          <a:p>
            <a:r>
              <a:rPr lang="en-US" altLang="zh-CN" dirty="0"/>
              <a:t>        for _ in range(k):</a:t>
            </a:r>
          </a:p>
          <a:p>
            <a:r>
              <a:rPr lang="en-US" altLang="zh-CN" dirty="0"/>
              <a:t>            </a:t>
            </a:r>
            <a:r>
              <a:rPr lang="en-US" altLang="zh-CN" dirty="0" err="1"/>
              <a:t>ans.append</a:t>
            </a:r>
            <a:r>
              <a:rPr lang="en-US" altLang="zh-CN" dirty="0"/>
              <a:t>(</a:t>
            </a:r>
            <a:r>
              <a:rPr lang="en-US" altLang="zh-CN" dirty="0" err="1"/>
              <a:t>heapq.heappop</a:t>
            </a:r>
            <a:r>
              <a:rPr lang="en-US" altLang="zh-CN" dirty="0"/>
              <a:t>(heap)[1])</a:t>
            </a:r>
          </a:p>
          <a:p>
            <a:r>
              <a:rPr lang="en-US" altLang="zh-CN" dirty="0"/>
              <a:t>        return </a:t>
            </a:r>
            <a:r>
              <a:rPr lang="en-US" altLang="zh-CN" dirty="0" err="1" smtClean="0"/>
              <a:t>ans</a:t>
            </a:r>
            <a:endParaRPr lang="en-US" altLang="zh-CN" dirty="0"/>
          </a:p>
        </p:txBody>
      </p:sp>
      <p:sp>
        <p:nvSpPr>
          <p:cNvPr id="6" name="TextBox 5"/>
          <p:cNvSpPr txBox="1"/>
          <p:nvPr/>
        </p:nvSpPr>
        <p:spPr>
          <a:xfrm>
            <a:off x="5148064" y="4653136"/>
            <a:ext cx="3672408" cy="1200329"/>
          </a:xfrm>
          <a:prstGeom prst="rect">
            <a:avLst/>
          </a:prstGeom>
          <a:noFill/>
        </p:spPr>
        <p:txBody>
          <a:bodyPr wrap="square" rtlCol="0">
            <a:spAutoFit/>
          </a:bodyPr>
          <a:lstStyle/>
          <a:p>
            <a:r>
              <a:rPr lang="zh-CN" altLang="en-US" dirty="0"/>
              <a:t>使用计数器之后</a:t>
            </a:r>
            <a:r>
              <a:rPr lang="zh-CN" altLang="en-US" dirty="0" smtClean="0"/>
              <a:t>构建</a:t>
            </a:r>
            <a:r>
              <a:rPr lang="zh-CN" altLang="en-US" dirty="0" smtClean="0">
                <a:solidFill>
                  <a:srgbClr val="FF0000"/>
                </a:solidFill>
              </a:rPr>
              <a:t>小根堆</a:t>
            </a:r>
            <a:r>
              <a:rPr lang="zh-CN" altLang="en-US" dirty="0"/>
              <a:t/>
            </a:r>
            <a:br>
              <a:rPr lang="zh-CN" altLang="en-US" dirty="0"/>
            </a:br>
            <a:r>
              <a:rPr lang="zh-CN" altLang="en-US" dirty="0"/>
              <a:t>堆的元素可以是元组类型</a:t>
            </a:r>
            <a:br>
              <a:rPr lang="zh-CN" altLang="en-US" dirty="0"/>
            </a:br>
            <a:r>
              <a:rPr lang="zh-CN" altLang="en-US" dirty="0"/>
              <a:t>因为求前 </a:t>
            </a:r>
            <a:r>
              <a:rPr lang="en-US" altLang="zh-CN" dirty="0"/>
              <a:t>K </a:t>
            </a:r>
            <a:r>
              <a:rPr lang="zh-CN" altLang="en-US" dirty="0"/>
              <a:t>个高频元素，</a:t>
            </a:r>
            <a:r>
              <a:rPr lang="en-US" altLang="zh-CN" dirty="0"/>
              <a:t>python </a:t>
            </a:r>
            <a:r>
              <a:rPr lang="zh-CN" altLang="en-US" dirty="0"/>
              <a:t>默认最小堆，则将频次取负再入堆</a:t>
            </a:r>
          </a:p>
        </p:txBody>
      </p:sp>
      <p:sp>
        <p:nvSpPr>
          <p:cNvPr id="7" name="TextBox 6"/>
          <p:cNvSpPr txBox="1"/>
          <p:nvPr/>
        </p:nvSpPr>
        <p:spPr>
          <a:xfrm>
            <a:off x="184731" y="0"/>
            <a:ext cx="3073277" cy="523220"/>
          </a:xfrm>
          <a:prstGeom prst="rect">
            <a:avLst/>
          </a:prstGeom>
          <a:noFill/>
        </p:spPr>
        <p:txBody>
          <a:bodyPr wrap="none" rtlCol="0">
            <a:spAutoFit/>
          </a:bodyPr>
          <a:lstStyle/>
          <a:p>
            <a:r>
              <a:rPr lang="en-US" altLang="zh-CN" sz="2800" b="1" dirty="0" smtClean="0"/>
              <a:t>347</a:t>
            </a:r>
            <a:r>
              <a:rPr lang="zh-CN" altLang="en-US" sz="2800" b="1" dirty="0" smtClean="0"/>
              <a:t>前</a:t>
            </a:r>
            <a:r>
              <a:rPr lang="en-US" altLang="zh-CN" sz="2800" b="1" dirty="0" smtClean="0"/>
              <a:t>K</a:t>
            </a:r>
            <a:r>
              <a:rPr lang="zh-CN" altLang="en-US" sz="2800" b="1" dirty="0" smtClean="0"/>
              <a:t>个高频元素</a:t>
            </a:r>
            <a:endParaRPr lang="zh-CN" altLang="en-US" sz="28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44624"/>
            <a:ext cx="5853068" cy="334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616" y="404662"/>
            <a:ext cx="3789818" cy="648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52343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4624"/>
            <a:ext cx="3105337" cy="523220"/>
          </a:xfrm>
          <a:prstGeom prst="rect">
            <a:avLst/>
          </a:prstGeom>
          <a:noFill/>
        </p:spPr>
        <p:txBody>
          <a:bodyPr wrap="none" rtlCol="0">
            <a:spAutoFit/>
          </a:bodyPr>
          <a:lstStyle/>
          <a:p>
            <a:r>
              <a:rPr lang="zh-CN" altLang="en-US" sz="2800" b="1" dirty="0" smtClean="0"/>
              <a:t>剑指</a:t>
            </a:r>
            <a:r>
              <a:rPr lang="en-US" altLang="zh-CN" sz="2800" b="1" dirty="0" smtClean="0"/>
              <a:t>OFFER 49 </a:t>
            </a:r>
            <a:r>
              <a:rPr lang="zh-CN" altLang="en-US" sz="2800" b="1" dirty="0" smtClean="0"/>
              <a:t>丑数</a:t>
            </a:r>
            <a:endParaRPr lang="zh-CN" altLang="en-US" sz="28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562" y="44624"/>
            <a:ext cx="606543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79512" y="692696"/>
            <a:ext cx="4698722" cy="2862322"/>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nthUglyNumber</a:t>
            </a:r>
            <a:r>
              <a:rPr lang="en-US" altLang="zh-CN" dirty="0"/>
              <a:t>(self, n: </a:t>
            </a:r>
            <a:r>
              <a:rPr lang="en-US" altLang="zh-CN" dirty="0" err="1"/>
              <a:t>int</a:t>
            </a:r>
            <a:r>
              <a:rPr lang="en-US" altLang="zh-CN" dirty="0"/>
              <a:t>) -&gt; </a:t>
            </a:r>
            <a:r>
              <a:rPr lang="en-US" altLang="zh-CN" dirty="0" err="1"/>
              <a:t>int</a:t>
            </a:r>
            <a:r>
              <a:rPr lang="en-US" altLang="zh-CN" dirty="0"/>
              <a:t>:</a:t>
            </a:r>
          </a:p>
          <a:p>
            <a:r>
              <a:rPr lang="en-US" altLang="zh-CN" dirty="0"/>
              <a:t>        </a:t>
            </a:r>
            <a:r>
              <a:rPr lang="en-US" altLang="zh-CN" dirty="0" err="1"/>
              <a:t>dp</a:t>
            </a:r>
            <a:r>
              <a:rPr lang="en-US" altLang="zh-CN" dirty="0"/>
              <a:t>, a, b, c = [1] * n, 0, 0, 0</a:t>
            </a:r>
          </a:p>
          <a:p>
            <a:r>
              <a:rPr lang="en-US" altLang="zh-CN" dirty="0"/>
              <a:t>        for </a:t>
            </a:r>
            <a:r>
              <a:rPr lang="en-US" altLang="zh-CN" dirty="0" err="1"/>
              <a:t>i</a:t>
            </a:r>
            <a:r>
              <a:rPr lang="en-US" altLang="zh-CN" dirty="0"/>
              <a:t> in range(1, n):</a:t>
            </a:r>
          </a:p>
          <a:p>
            <a:r>
              <a:rPr lang="en-US" altLang="zh-CN" dirty="0"/>
              <a:t>            n2, n3, n5 = </a:t>
            </a:r>
            <a:r>
              <a:rPr lang="en-US" altLang="zh-CN" dirty="0" err="1"/>
              <a:t>dp</a:t>
            </a:r>
            <a:r>
              <a:rPr lang="en-US" altLang="zh-CN" dirty="0"/>
              <a:t>[a] * 2, </a:t>
            </a:r>
            <a:r>
              <a:rPr lang="en-US" altLang="zh-CN" dirty="0" err="1"/>
              <a:t>dp</a:t>
            </a:r>
            <a:r>
              <a:rPr lang="en-US" altLang="zh-CN" dirty="0"/>
              <a:t>[b] * 3, </a:t>
            </a:r>
            <a:r>
              <a:rPr lang="en-US" altLang="zh-CN" dirty="0" err="1"/>
              <a:t>dp</a:t>
            </a:r>
            <a:r>
              <a:rPr lang="en-US" altLang="zh-CN" dirty="0"/>
              <a:t>[c] * 5</a:t>
            </a:r>
          </a:p>
          <a:p>
            <a:r>
              <a:rPr lang="en-US" altLang="zh-CN" dirty="0"/>
              <a:t>            </a:t>
            </a:r>
            <a:r>
              <a:rPr lang="en-US" altLang="zh-CN" dirty="0" err="1"/>
              <a:t>dp</a:t>
            </a:r>
            <a:r>
              <a:rPr lang="en-US" altLang="zh-CN" dirty="0"/>
              <a:t>[</a:t>
            </a:r>
            <a:r>
              <a:rPr lang="en-US" altLang="zh-CN" dirty="0" err="1"/>
              <a:t>i</a:t>
            </a:r>
            <a:r>
              <a:rPr lang="en-US" altLang="zh-CN" dirty="0"/>
              <a:t>] = min(n2, n3, n5)</a:t>
            </a:r>
          </a:p>
          <a:p>
            <a:r>
              <a:rPr lang="en-US" altLang="zh-CN" dirty="0"/>
              <a:t>            if </a:t>
            </a:r>
            <a:r>
              <a:rPr lang="en-US" altLang="zh-CN" dirty="0" err="1"/>
              <a:t>dp</a:t>
            </a:r>
            <a:r>
              <a:rPr lang="en-US" altLang="zh-CN" dirty="0"/>
              <a:t>[</a:t>
            </a:r>
            <a:r>
              <a:rPr lang="en-US" altLang="zh-CN" dirty="0" err="1"/>
              <a:t>i</a:t>
            </a:r>
            <a:r>
              <a:rPr lang="en-US" altLang="zh-CN" dirty="0"/>
              <a:t>] == n2: a += 1</a:t>
            </a:r>
          </a:p>
          <a:p>
            <a:r>
              <a:rPr lang="en-US" altLang="zh-CN" dirty="0"/>
              <a:t>            if </a:t>
            </a:r>
            <a:r>
              <a:rPr lang="en-US" altLang="zh-CN" dirty="0" err="1"/>
              <a:t>dp</a:t>
            </a:r>
            <a:r>
              <a:rPr lang="en-US" altLang="zh-CN" dirty="0"/>
              <a:t>[</a:t>
            </a:r>
            <a:r>
              <a:rPr lang="en-US" altLang="zh-CN" dirty="0" err="1"/>
              <a:t>i</a:t>
            </a:r>
            <a:r>
              <a:rPr lang="en-US" altLang="zh-CN" dirty="0"/>
              <a:t>] == n3: b += 1</a:t>
            </a:r>
          </a:p>
          <a:p>
            <a:r>
              <a:rPr lang="en-US" altLang="zh-CN" dirty="0"/>
              <a:t>            if </a:t>
            </a:r>
            <a:r>
              <a:rPr lang="en-US" altLang="zh-CN" dirty="0" err="1"/>
              <a:t>dp</a:t>
            </a:r>
            <a:r>
              <a:rPr lang="en-US" altLang="zh-CN" dirty="0"/>
              <a:t>[</a:t>
            </a:r>
            <a:r>
              <a:rPr lang="en-US" altLang="zh-CN" dirty="0" err="1"/>
              <a:t>i</a:t>
            </a:r>
            <a:r>
              <a:rPr lang="en-US" altLang="zh-CN" dirty="0"/>
              <a:t>] == n5: c += 1</a:t>
            </a:r>
          </a:p>
          <a:p>
            <a:r>
              <a:rPr lang="en-US" altLang="zh-CN" dirty="0"/>
              <a:t>        return </a:t>
            </a:r>
            <a:r>
              <a:rPr lang="en-US" altLang="zh-CN" dirty="0" err="1"/>
              <a:t>dp</a:t>
            </a:r>
            <a:r>
              <a:rPr lang="en-US" altLang="zh-CN" dirty="0"/>
              <a:t>[-1</a:t>
            </a:r>
            <a:r>
              <a:rPr lang="en-US" altLang="zh-CN" dirty="0" smtClean="0"/>
              <a:t>]</a:t>
            </a:r>
            <a:endParaRPr lang="en-US" altLang="zh-CN" dirty="0"/>
          </a:p>
        </p:txBody>
      </p:sp>
      <p:sp>
        <p:nvSpPr>
          <p:cNvPr id="4" name="TextBox 3"/>
          <p:cNvSpPr txBox="1"/>
          <p:nvPr/>
        </p:nvSpPr>
        <p:spPr>
          <a:xfrm>
            <a:off x="5436096" y="1124744"/>
            <a:ext cx="1107996" cy="369332"/>
          </a:xfrm>
          <a:prstGeom prst="rect">
            <a:avLst/>
          </a:prstGeom>
          <a:noFill/>
        </p:spPr>
        <p:txBody>
          <a:bodyPr wrap="none" rtlCol="0">
            <a:spAutoFit/>
          </a:bodyPr>
          <a:lstStyle/>
          <a:p>
            <a:r>
              <a:rPr lang="zh-CN" altLang="en-US" dirty="0" smtClean="0"/>
              <a:t>动态规划</a:t>
            </a:r>
            <a:endParaRPr lang="zh-CN" altLang="en-US" dirty="0"/>
          </a:p>
        </p:txBody>
      </p:sp>
    </p:spTree>
    <p:extLst>
      <p:ext uri="{BB962C8B-B14F-4D97-AF65-F5344CB8AC3E}">
        <p14:creationId xmlns:p14="http://schemas.microsoft.com/office/powerpoint/2010/main" val="37052343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23" y="6489"/>
            <a:ext cx="4699300" cy="5632311"/>
          </a:xfrm>
          <a:prstGeom prst="rect">
            <a:avLst/>
          </a:prstGeom>
          <a:noFill/>
        </p:spPr>
        <p:txBody>
          <a:bodyPr wrap="none" rtlCol="0">
            <a:spAutoFit/>
          </a:bodyPr>
          <a:lstStyle/>
          <a:p>
            <a:r>
              <a:rPr lang="en-US" altLang="zh-CN" dirty="0"/>
              <a:t>class Solution:</a:t>
            </a:r>
          </a:p>
          <a:p>
            <a:r>
              <a:rPr lang="en-US" altLang="zh-CN" dirty="0"/>
              <a:t>    import </a:t>
            </a:r>
            <a:r>
              <a:rPr lang="en-US" altLang="zh-CN" dirty="0" err="1"/>
              <a:t>heapq</a:t>
            </a:r>
            <a:endParaRPr lang="en-US" altLang="zh-CN" dirty="0"/>
          </a:p>
          <a:p>
            <a:r>
              <a:rPr lang="en-US" altLang="zh-CN" dirty="0"/>
              <a:t>    </a:t>
            </a:r>
            <a:r>
              <a:rPr lang="en-US" altLang="zh-CN" dirty="0" err="1"/>
              <a:t>def</a:t>
            </a:r>
            <a:r>
              <a:rPr lang="en-US" altLang="zh-CN" dirty="0"/>
              <a:t> </a:t>
            </a:r>
            <a:r>
              <a:rPr lang="en-US" altLang="zh-CN" dirty="0" err="1"/>
              <a:t>nthUglyNumber</a:t>
            </a:r>
            <a:r>
              <a:rPr lang="en-US" altLang="zh-CN" dirty="0"/>
              <a:t>(self, n: </a:t>
            </a:r>
            <a:r>
              <a:rPr lang="en-US" altLang="zh-CN" dirty="0" err="1"/>
              <a:t>int</a:t>
            </a:r>
            <a:r>
              <a:rPr lang="en-US" altLang="zh-CN" dirty="0"/>
              <a:t>) -&gt; </a:t>
            </a:r>
            <a:r>
              <a:rPr lang="en-US" altLang="zh-CN" dirty="0" err="1"/>
              <a:t>int</a:t>
            </a:r>
            <a:r>
              <a:rPr lang="en-US" altLang="zh-CN" dirty="0"/>
              <a:t>:</a:t>
            </a:r>
          </a:p>
          <a:p>
            <a:r>
              <a:rPr lang="en-US" altLang="zh-CN" dirty="0"/>
              <a:t>        #ugly number: can be only </a:t>
            </a:r>
            <a:r>
              <a:rPr lang="en-US" altLang="zh-CN" dirty="0" err="1"/>
              <a:t>devided</a:t>
            </a:r>
            <a:r>
              <a:rPr lang="en-US" altLang="zh-CN" dirty="0"/>
              <a:t> by 2,3,5</a:t>
            </a:r>
          </a:p>
          <a:p>
            <a:r>
              <a:rPr lang="en-US" altLang="zh-CN" dirty="0"/>
              <a:t>        #using the min-heap</a:t>
            </a:r>
          </a:p>
          <a:p>
            <a:r>
              <a:rPr lang="en-US" altLang="zh-CN" dirty="0"/>
              <a:t>        res = []</a:t>
            </a:r>
          </a:p>
          <a:p>
            <a:r>
              <a:rPr lang="en-US" altLang="zh-CN" dirty="0"/>
              <a:t>        ls = [1]</a:t>
            </a:r>
          </a:p>
          <a:p>
            <a:r>
              <a:rPr lang="en-US" altLang="zh-CN" dirty="0"/>
              <a:t>        </a:t>
            </a:r>
            <a:r>
              <a:rPr lang="en-US" altLang="zh-CN" dirty="0" err="1"/>
              <a:t>heapq.heapify</a:t>
            </a:r>
            <a:r>
              <a:rPr lang="en-US" altLang="zh-CN" dirty="0"/>
              <a:t>(ls)</a:t>
            </a:r>
          </a:p>
          <a:p>
            <a:r>
              <a:rPr lang="en-US" altLang="zh-CN" dirty="0"/>
              <a:t>        for _ in range(n):</a:t>
            </a:r>
          </a:p>
          <a:p>
            <a:r>
              <a:rPr lang="en-US" altLang="zh-CN" dirty="0"/>
              <a:t>            cur = </a:t>
            </a:r>
            <a:r>
              <a:rPr lang="en-US" altLang="zh-CN" dirty="0" err="1"/>
              <a:t>heapq.heappop</a:t>
            </a:r>
            <a:r>
              <a:rPr lang="en-US" altLang="zh-CN" dirty="0"/>
              <a:t>(ls)</a:t>
            </a:r>
          </a:p>
          <a:p>
            <a:r>
              <a:rPr lang="en-US" altLang="zh-CN" dirty="0"/>
              <a:t>            </a:t>
            </a:r>
            <a:r>
              <a:rPr lang="en-US" altLang="zh-CN" dirty="0" err="1"/>
              <a:t>res.append</a:t>
            </a:r>
            <a:r>
              <a:rPr lang="en-US" altLang="zh-CN" dirty="0"/>
              <a:t>(cur)</a:t>
            </a:r>
          </a:p>
          <a:p>
            <a:r>
              <a:rPr lang="en-US" altLang="zh-CN" dirty="0"/>
              <a:t>            cur1, cur2, cur3 = cur*2, cur*3, cur*5</a:t>
            </a:r>
          </a:p>
          <a:p>
            <a:r>
              <a:rPr lang="en-US" altLang="zh-CN" dirty="0"/>
              <a:t>            </a:t>
            </a:r>
            <a:r>
              <a:rPr lang="en-US" altLang="zh-CN" dirty="0" err="1"/>
              <a:t>setls</a:t>
            </a:r>
            <a:r>
              <a:rPr lang="en-US" altLang="zh-CN" dirty="0"/>
              <a:t> = set(ls)</a:t>
            </a:r>
          </a:p>
          <a:p>
            <a:r>
              <a:rPr lang="en-US" altLang="zh-CN" dirty="0"/>
              <a:t>            </a:t>
            </a:r>
            <a:r>
              <a:rPr lang="en-US" altLang="zh-CN" dirty="0" err="1"/>
              <a:t>setTmp</a:t>
            </a:r>
            <a:r>
              <a:rPr lang="en-US" altLang="zh-CN" dirty="0"/>
              <a:t> = {cur1,cur2,cur3}</a:t>
            </a:r>
          </a:p>
          <a:p>
            <a:r>
              <a:rPr lang="en-US" altLang="zh-CN" dirty="0"/>
              <a:t>            diff = </a:t>
            </a:r>
            <a:r>
              <a:rPr lang="en-US" altLang="zh-CN" dirty="0" err="1"/>
              <a:t>setTmp.difference</a:t>
            </a:r>
            <a:r>
              <a:rPr lang="en-US" altLang="zh-CN" dirty="0"/>
              <a:t>(</a:t>
            </a:r>
            <a:r>
              <a:rPr lang="en-US" altLang="zh-CN" dirty="0" err="1"/>
              <a:t>setls</a:t>
            </a:r>
            <a:r>
              <a:rPr lang="en-US" altLang="zh-CN" dirty="0"/>
              <a:t>)</a:t>
            </a:r>
          </a:p>
          <a:p>
            <a:r>
              <a:rPr lang="en-US" altLang="zh-CN" dirty="0"/>
              <a:t>            print(diff)</a:t>
            </a:r>
          </a:p>
          <a:p>
            <a:r>
              <a:rPr lang="en-US" altLang="zh-CN" dirty="0"/>
              <a:t>            if diff:</a:t>
            </a:r>
          </a:p>
          <a:p>
            <a:r>
              <a:rPr lang="en-US" altLang="zh-CN" dirty="0"/>
              <a:t>                for item in diff:</a:t>
            </a:r>
          </a:p>
          <a:p>
            <a:r>
              <a:rPr lang="en-US" altLang="zh-CN" dirty="0"/>
              <a:t>                    </a:t>
            </a:r>
            <a:r>
              <a:rPr lang="en-US" altLang="zh-CN" dirty="0" err="1"/>
              <a:t>heapq.heappush</a:t>
            </a:r>
            <a:r>
              <a:rPr lang="en-US" altLang="zh-CN" dirty="0"/>
              <a:t>(</a:t>
            </a:r>
            <a:r>
              <a:rPr lang="en-US" altLang="zh-CN" dirty="0" err="1"/>
              <a:t>ls,item</a:t>
            </a:r>
            <a:r>
              <a:rPr lang="en-US" altLang="zh-CN" dirty="0"/>
              <a:t>)</a:t>
            </a:r>
          </a:p>
          <a:p>
            <a:r>
              <a:rPr lang="en-US" altLang="zh-CN" dirty="0"/>
              <a:t>        return res[-1</a:t>
            </a:r>
            <a:r>
              <a:rPr lang="en-US" altLang="zh-CN" dirty="0" smtClean="0"/>
              <a:t>]</a:t>
            </a:r>
            <a:endParaRPr lang="en-US" altLang="zh-CN" dirty="0"/>
          </a:p>
        </p:txBody>
      </p:sp>
      <p:sp>
        <p:nvSpPr>
          <p:cNvPr id="3" name="TextBox 2"/>
          <p:cNvSpPr txBox="1"/>
          <p:nvPr/>
        </p:nvSpPr>
        <p:spPr>
          <a:xfrm>
            <a:off x="2771800" y="116632"/>
            <a:ext cx="877163" cy="369332"/>
          </a:xfrm>
          <a:prstGeom prst="rect">
            <a:avLst/>
          </a:prstGeom>
          <a:noFill/>
        </p:spPr>
        <p:txBody>
          <a:bodyPr wrap="none" rtlCol="0">
            <a:spAutoFit/>
          </a:bodyPr>
          <a:lstStyle/>
          <a:p>
            <a:r>
              <a:rPr lang="zh-CN" altLang="en-US" dirty="0" smtClean="0">
                <a:solidFill>
                  <a:srgbClr val="FF0000"/>
                </a:solidFill>
              </a:rPr>
              <a:t>小根堆</a:t>
            </a:r>
            <a:endParaRPr lang="zh-CN" altLang="en-US" dirty="0">
              <a:solidFill>
                <a:srgbClr val="FF0000"/>
              </a:solidFill>
            </a:endParaRPr>
          </a:p>
        </p:txBody>
      </p:sp>
      <p:sp>
        <p:nvSpPr>
          <p:cNvPr id="4" name="TextBox 3"/>
          <p:cNvSpPr txBox="1"/>
          <p:nvPr/>
        </p:nvSpPr>
        <p:spPr>
          <a:xfrm>
            <a:off x="4391472" y="4941168"/>
            <a:ext cx="4752528" cy="1200329"/>
          </a:xfrm>
          <a:prstGeom prst="rect">
            <a:avLst/>
          </a:prstGeom>
          <a:noFill/>
        </p:spPr>
        <p:txBody>
          <a:bodyPr wrap="square" rtlCol="0">
            <a:spAutoFit/>
          </a:bodyPr>
          <a:lstStyle/>
          <a:p>
            <a:r>
              <a:rPr lang="zh-CN" altLang="en-US" dirty="0"/>
              <a:t>将</a:t>
            </a:r>
            <a:r>
              <a:rPr lang="en-US" altLang="zh-CN" dirty="0"/>
              <a:t>1</a:t>
            </a:r>
            <a:r>
              <a:rPr lang="zh-CN" altLang="en-US" dirty="0"/>
              <a:t>放入堆</a:t>
            </a:r>
            <a:r>
              <a:rPr lang="en-US" altLang="zh-CN" dirty="0"/>
              <a:t>ls</a:t>
            </a:r>
            <a:r>
              <a:rPr lang="zh-CN" altLang="en-US" dirty="0"/>
              <a:t>中遍历</a:t>
            </a:r>
            <a:r>
              <a:rPr lang="en-US" altLang="zh-CN" dirty="0"/>
              <a:t>n</a:t>
            </a:r>
            <a:r>
              <a:rPr lang="zh-CN" altLang="en-US" dirty="0"/>
              <a:t>次取出堆顶元素</a:t>
            </a:r>
            <a:r>
              <a:rPr lang="en-US" altLang="zh-CN" dirty="0"/>
              <a:t>cur</a:t>
            </a:r>
            <a:r>
              <a:rPr lang="zh-CN" altLang="en-US" dirty="0"/>
              <a:t>，放入</a:t>
            </a:r>
            <a:r>
              <a:rPr lang="en-US" altLang="zh-CN" dirty="0"/>
              <a:t>res</a:t>
            </a:r>
            <a:r>
              <a:rPr lang="zh-CN" altLang="en-US" dirty="0"/>
              <a:t>列表中</a:t>
            </a:r>
            <a:r>
              <a:rPr lang="en-US" altLang="zh-CN" dirty="0"/>
              <a:t>cur</a:t>
            </a:r>
            <a:r>
              <a:rPr lang="zh-CN" altLang="en-US" dirty="0"/>
              <a:t>乘以</a:t>
            </a:r>
            <a:r>
              <a:rPr lang="en-US" altLang="zh-CN" dirty="0"/>
              <a:t>2,3,5</a:t>
            </a:r>
            <a:r>
              <a:rPr lang="zh-CN" altLang="en-US" dirty="0"/>
              <a:t>分别得到</a:t>
            </a:r>
            <a:r>
              <a:rPr lang="en-US" altLang="zh-CN" dirty="0"/>
              <a:t>cur1</a:t>
            </a:r>
            <a:r>
              <a:rPr lang="zh-CN" altLang="en-US" dirty="0"/>
              <a:t>，</a:t>
            </a:r>
            <a:r>
              <a:rPr lang="en-US" altLang="zh-CN" dirty="0"/>
              <a:t>cur2</a:t>
            </a:r>
            <a:r>
              <a:rPr lang="zh-CN" altLang="en-US" dirty="0"/>
              <a:t>，</a:t>
            </a:r>
            <a:r>
              <a:rPr lang="en-US" altLang="zh-CN" dirty="0"/>
              <a:t>cur3,</a:t>
            </a:r>
            <a:r>
              <a:rPr lang="zh-CN" altLang="en-US" dirty="0"/>
              <a:t>将</a:t>
            </a:r>
            <a:r>
              <a:rPr lang="en-US" altLang="zh-CN" dirty="0"/>
              <a:t>{cur1,cur2,cur3}</a:t>
            </a:r>
            <a:r>
              <a:rPr lang="zh-CN" altLang="en-US" dirty="0"/>
              <a:t>与</a:t>
            </a:r>
            <a:r>
              <a:rPr lang="en-US" altLang="zh-CN" dirty="0"/>
              <a:t>{ls}</a:t>
            </a:r>
            <a:r>
              <a:rPr lang="zh-CN" altLang="en-US" dirty="0"/>
              <a:t>求差集，将差集元素放入堆中返回</a:t>
            </a:r>
            <a:r>
              <a:rPr lang="en-US" altLang="zh-CN" dirty="0"/>
              <a:t>res[-1</a:t>
            </a:r>
            <a:r>
              <a:rPr lang="en-US" altLang="zh-CN" dirty="0" smtClean="0"/>
              <a:t>]</a:t>
            </a:r>
            <a:endParaRPr lang="zh-CN" altLang="en-US" dirty="0"/>
          </a:p>
        </p:txBody>
      </p:sp>
      <p:sp>
        <p:nvSpPr>
          <p:cNvPr id="5" name="TextBox 4"/>
          <p:cNvSpPr txBox="1"/>
          <p:nvPr/>
        </p:nvSpPr>
        <p:spPr>
          <a:xfrm>
            <a:off x="4707323" y="301298"/>
            <a:ext cx="4257165" cy="4524315"/>
          </a:xfrm>
          <a:prstGeom prst="rect">
            <a:avLst/>
          </a:prstGeom>
          <a:noFill/>
        </p:spPr>
        <p:txBody>
          <a:bodyPr wrap="square" rtlCol="0">
            <a:spAutoFit/>
          </a:bodyPr>
          <a:lstStyle/>
          <a:p>
            <a:r>
              <a:rPr lang="zh-CN" altLang="en-US" dirty="0"/>
              <a:t>注意到丑数乘以</a:t>
            </a:r>
            <a:r>
              <a:rPr lang="en-US" altLang="zh-CN" dirty="0"/>
              <a:t>2,3,5</a:t>
            </a:r>
            <a:r>
              <a:rPr lang="zh-CN" altLang="en-US" dirty="0"/>
              <a:t>得到的数依旧是丑数。从</a:t>
            </a:r>
            <a:r>
              <a:rPr lang="en-US" altLang="zh-CN" dirty="0"/>
              <a:t>1</a:t>
            </a:r>
            <a:r>
              <a:rPr lang="zh-CN" altLang="en-US" dirty="0"/>
              <a:t>开始，不断的生成丑数</a:t>
            </a:r>
            <a:r>
              <a:rPr lang="en-US" altLang="zh-CN" dirty="0"/>
              <a:t>2,3,4,5</a:t>
            </a:r>
            <a:r>
              <a:rPr lang="zh-CN" altLang="en-US" dirty="0"/>
              <a:t>。但注意到，如果只是单纯的由前个丑数乘以</a:t>
            </a:r>
            <a:r>
              <a:rPr lang="en-US" altLang="zh-CN" dirty="0"/>
              <a:t>2,3,5</a:t>
            </a:r>
            <a:r>
              <a:rPr lang="zh-CN" altLang="en-US" dirty="0"/>
              <a:t>得到下面的丑数，则不是顺序产生的，并且可能有重复，即</a:t>
            </a:r>
            <a:r>
              <a:rPr lang="en-US" altLang="zh-CN" dirty="0"/>
              <a:t>1-&gt;2,3,5-&gt;4,6,10,6,9,15-&gt;...</a:t>
            </a:r>
            <a:r>
              <a:rPr lang="zh-CN" altLang="en-US" dirty="0"/>
              <a:t>，为保证顺序性，可采用最小堆和集合</a:t>
            </a:r>
            <a:r>
              <a:rPr lang="zh-CN" altLang="en-US" dirty="0" smtClean="0"/>
              <a:t>。</a:t>
            </a:r>
            <a:endParaRPr lang="en-US" altLang="zh-CN" dirty="0" smtClean="0"/>
          </a:p>
          <a:p>
            <a:r>
              <a:rPr lang="zh-CN" altLang="en-US" dirty="0" smtClean="0"/>
              <a:t>设</a:t>
            </a:r>
            <a:r>
              <a:rPr lang="en-US" altLang="zh-CN" dirty="0"/>
              <a:t>n=4:[1] -&gt;</a:t>
            </a:r>
            <a:r>
              <a:rPr lang="zh-CN" altLang="en-US" dirty="0"/>
              <a:t>弹出堆顶</a:t>
            </a:r>
            <a:r>
              <a:rPr lang="en-US" altLang="zh-CN" dirty="0"/>
              <a:t>1</a:t>
            </a:r>
            <a:r>
              <a:rPr lang="zh-CN" altLang="en-US" dirty="0"/>
              <a:t>，得到</a:t>
            </a:r>
            <a:r>
              <a:rPr lang="en-US" altLang="zh-CN" dirty="0"/>
              <a:t>{2,3,5}</a:t>
            </a:r>
            <a:r>
              <a:rPr lang="zh-CN" altLang="en-US" dirty="0"/>
              <a:t>压入堆中。</a:t>
            </a:r>
            <a:r>
              <a:rPr lang="en-US" altLang="zh-CN" dirty="0"/>
              <a:t>res=[1][2,3,5] -&gt;</a:t>
            </a:r>
            <a:r>
              <a:rPr lang="zh-CN" altLang="en-US" dirty="0"/>
              <a:t>弹出堆顶</a:t>
            </a:r>
            <a:r>
              <a:rPr lang="en-US" altLang="zh-CN" dirty="0"/>
              <a:t>2</a:t>
            </a:r>
            <a:r>
              <a:rPr lang="zh-CN" altLang="en-US" dirty="0"/>
              <a:t>，得到</a:t>
            </a:r>
            <a:r>
              <a:rPr lang="en-US" altLang="zh-CN" dirty="0"/>
              <a:t>{4,6,10}</a:t>
            </a:r>
            <a:r>
              <a:rPr lang="zh-CN" altLang="en-US" dirty="0"/>
              <a:t>压入堆中。</a:t>
            </a:r>
            <a:r>
              <a:rPr lang="en-US" altLang="zh-CN" dirty="0"/>
              <a:t>res=[1,2][3,4,5,6,10] -&gt;</a:t>
            </a:r>
            <a:r>
              <a:rPr lang="zh-CN" altLang="en-US" dirty="0"/>
              <a:t>弹出堆顶</a:t>
            </a:r>
            <a:r>
              <a:rPr lang="en-US" altLang="zh-CN" dirty="0"/>
              <a:t>3</a:t>
            </a:r>
            <a:r>
              <a:rPr lang="zh-CN" altLang="en-US" dirty="0"/>
              <a:t>，得到</a:t>
            </a:r>
            <a:r>
              <a:rPr lang="en-US" altLang="zh-CN" dirty="0"/>
              <a:t>{6,9,15}</a:t>
            </a:r>
            <a:r>
              <a:rPr lang="zh-CN" altLang="en-US" dirty="0"/>
              <a:t>，求差集得到</a:t>
            </a:r>
            <a:r>
              <a:rPr lang="en-US" altLang="zh-CN" dirty="0"/>
              <a:t>{9,15}</a:t>
            </a:r>
            <a:r>
              <a:rPr lang="zh-CN" altLang="en-US" dirty="0"/>
              <a:t>压入堆中。</a:t>
            </a:r>
            <a:r>
              <a:rPr lang="en-US" altLang="zh-CN" dirty="0"/>
              <a:t>res=[1,2,3]</a:t>
            </a:r>
            <a:r>
              <a:rPr lang="zh-CN" altLang="en-US" dirty="0"/>
              <a:t>。从而满足了互异性。</a:t>
            </a:r>
            <a:r>
              <a:rPr lang="en-US" altLang="zh-CN" dirty="0"/>
              <a:t>[4,5,6,10,9,15] -&gt;</a:t>
            </a:r>
            <a:r>
              <a:rPr lang="zh-CN" altLang="en-US" dirty="0"/>
              <a:t>弹出堆顶</a:t>
            </a:r>
            <a:r>
              <a:rPr lang="en-US" altLang="zh-CN" dirty="0"/>
              <a:t>4</a:t>
            </a:r>
            <a:r>
              <a:rPr lang="zh-CN" altLang="en-US" dirty="0"/>
              <a:t>，得到</a:t>
            </a:r>
            <a:r>
              <a:rPr lang="en-US" altLang="zh-CN" dirty="0"/>
              <a:t>{8,12,20}</a:t>
            </a:r>
            <a:r>
              <a:rPr lang="zh-CN" altLang="en-US" dirty="0"/>
              <a:t>，压入堆中。</a:t>
            </a:r>
            <a:r>
              <a:rPr lang="en-US" altLang="zh-CN" dirty="0"/>
              <a:t>res=[1,2,3,4]</a:t>
            </a:r>
            <a:r>
              <a:rPr lang="zh-CN" altLang="en-US" dirty="0"/>
              <a:t>。从而满足了顺序性。得到</a:t>
            </a:r>
            <a:r>
              <a:rPr lang="en-US" altLang="zh-CN" dirty="0" err="1"/>
              <a:t>ugly_num</a:t>
            </a:r>
            <a:r>
              <a:rPr lang="en-US" altLang="zh-CN" dirty="0"/>
              <a:t>=res[-1]=</a:t>
            </a:r>
            <a:r>
              <a:rPr lang="en-US" altLang="zh-CN" dirty="0" smtClean="0"/>
              <a:t>4</a:t>
            </a:r>
            <a:r>
              <a:rPr lang="zh-CN" altLang="en-US" dirty="0" smtClean="0"/>
              <a:t>。</a:t>
            </a:r>
            <a:endParaRPr lang="zh-CN" altLang="en-US" dirty="0"/>
          </a:p>
        </p:txBody>
      </p:sp>
    </p:spTree>
    <p:extLst>
      <p:ext uri="{BB962C8B-B14F-4D97-AF65-F5344CB8AC3E}">
        <p14:creationId xmlns:p14="http://schemas.microsoft.com/office/powerpoint/2010/main" val="37052343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5460"/>
            <a:ext cx="2175596" cy="523220"/>
          </a:xfrm>
          <a:prstGeom prst="rect">
            <a:avLst/>
          </a:prstGeom>
          <a:noFill/>
        </p:spPr>
        <p:txBody>
          <a:bodyPr wrap="none" rtlCol="0">
            <a:spAutoFit/>
          </a:bodyPr>
          <a:lstStyle/>
          <a:p>
            <a:r>
              <a:rPr lang="en-US" altLang="zh-CN" sz="2800" b="1" dirty="0" smtClean="0"/>
              <a:t>200</a:t>
            </a:r>
            <a:r>
              <a:rPr lang="zh-CN" altLang="en-US" sz="2800" b="1" dirty="0" smtClean="0"/>
              <a:t>岛屿数量</a:t>
            </a:r>
            <a:endParaRPr lang="zh-CN" altLang="en-US" sz="2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0"/>
            <a:ext cx="6552728" cy="1616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0460" y="4357733"/>
            <a:ext cx="2753270" cy="2500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89" y="1048082"/>
            <a:ext cx="7667355" cy="5909310"/>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numIslands</a:t>
            </a:r>
            <a:r>
              <a:rPr lang="en-US" altLang="zh-CN" dirty="0"/>
              <a:t>(self, grid: List[List[</a:t>
            </a:r>
            <a:r>
              <a:rPr lang="en-US" altLang="zh-CN" dirty="0" err="1"/>
              <a:t>str</a:t>
            </a:r>
            <a:r>
              <a:rPr lang="en-US" altLang="zh-CN" dirty="0"/>
              <a:t>]]) -&gt; </a:t>
            </a:r>
            <a:r>
              <a:rPr lang="en-US" altLang="zh-CN" dirty="0" err="1"/>
              <a:t>int</a:t>
            </a:r>
            <a:r>
              <a:rPr lang="en-US" altLang="zh-CN" dirty="0"/>
              <a:t>:</a:t>
            </a:r>
          </a:p>
          <a:p>
            <a:r>
              <a:rPr lang="en-US" altLang="zh-CN" dirty="0"/>
              <a:t>        </a:t>
            </a:r>
            <a:r>
              <a:rPr lang="en-US" altLang="zh-CN" dirty="0" err="1"/>
              <a:t>nr</a:t>
            </a:r>
            <a:r>
              <a:rPr lang="en-US" altLang="zh-CN" dirty="0"/>
              <a:t> = </a:t>
            </a:r>
            <a:r>
              <a:rPr lang="en-US" altLang="zh-CN" dirty="0" err="1"/>
              <a:t>len</a:t>
            </a:r>
            <a:r>
              <a:rPr lang="en-US" altLang="zh-CN" dirty="0"/>
              <a:t>(grid)</a:t>
            </a:r>
          </a:p>
          <a:p>
            <a:r>
              <a:rPr lang="en-US" altLang="zh-CN" dirty="0"/>
              <a:t>        if </a:t>
            </a:r>
            <a:r>
              <a:rPr lang="en-US" altLang="zh-CN" dirty="0" err="1"/>
              <a:t>nr</a:t>
            </a:r>
            <a:r>
              <a:rPr lang="en-US" altLang="zh-CN" dirty="0"/>
              <a:t> </a:t>
            </a:r>
            <a:r>
              <a:rPr lang="en-US" altLang="zh-CN" dirty="0" smtClean="0"/>
              <a:t>== 0:</a:t>
            </a:r>
            <a:endParaRPr lang="en-US" altLang="zh-CN" dirty="0"/>
          </a:p>
          <a:p>
            <a:r>
              <a:rPr lang="en-US" altLang="zh-CN" dirty="0"/>
              <a:t>            return 0</a:t>
            </a:r>
          </a:p>
          <a:p>
            <a:r>
              <a:rPr lang="en-US" altLang="zh-CN" dirty="0"/>
              <a:t>        </a:t>
            </a:r>
            <a:r>
              <a:rPr lang="en-US" altLang="zh-CN" dirty="0" err="1"/>
              <a:t>nc</a:t>
            </a:r>
            <a:r>
              <a:rPr lang="en-US" altLang="zh-CN" dirty="0"/>
              <a:t> = </a:t>
            </a:r>
            <a:r>
              <a:rPr lang="en-US" altLang="zh-CN" dirty="0" err="1"/>
              <a:t>len</a:t>
            </a:r>
            <a:r>
              <a:rPr lang="en-US" altLang="zh-CN" dirty="0"/>
              <a:t>(grid[0])</a:t>
            </a:r>
          </a:p>
          <a:p>
            <a:r>
              <a:rPr lang="en-US" altLang="zh-CN" dirty="0"/>
              <a:t/>
            </a:r>
            <a:br>
              <a:rPr lang="en-US" altLang="zh-CN" dirty="0"/>
            </a:br>
            <a:r>
              <a:rPr lang="en-US" altLang="zh-CN" dirty="0"/>
              <a:t>        </a:t>
            </a:r>
            <a:r>
              <a:rPr lang="en-US" altLang="zh-CN" dirty="0" err="1"/>
              <a:t>num_islands</a:t>
            </a:r>
            <a:r>
              <a:rPr lang="en-US" altLang="zh-CN" dirty="0"/>
              <a:t> = 0</a:t>
            </a:r>
          </a:p>
          <a:p>
            <a:r>
              <a:rPr lang="en-US" altLang="zh-CN" dirty="0"/>
              <a:t>        for r in range(</a:t>
            </a:r>
            <a:r>
              <a:rPr lang="en-US" altLang="zh-CN" dirty="0" err="1"/>
              <a:t>nr</a:t>
            </a:r>
            <a:r>
              <a:rPr lang="en-US" altLang="zh-CN" dirty="0"/>
              <a:t>):</a:t>
            </a:r>
          </a:p>
          <a:p>
            <a:r>
              <a:rPr lang="en-US" altLang="zh-CN" dirty="0"/>
              <a:t>            for c in range(</a:t>
            </a:r>
            <a:r>
              <a:rPr lang="en-US" altLang="zh-CN" dirty="0" err="1"/>
              <a:t>nc</a:t>
            </a:r>
            <a:r>
              <a:rPr lang="en-US" altLang="zh-CN" dirty="0"/>
              <a:t>):</a:t>
            </a:r>
          </a:p>
          <a:p>
            <a:r>
              <a:rPr lang="en-US" altLang="zh-CN" dirty="0"/>
              <a:t>                if grid[r][c] == "1":</a:t>
            </a:r>
          </a:p>
          <a:p>
            <a:r>
              <a:rPr lang="en-US" altLang="zh-CN" dirty="0"/>
              <a:t>                    </a:t>
            </a:r>
            <a:r>
              <a:rPr lang="en-US" altLang="zh-CN" dirty="0" err="1"/>
              <a:t>num_islands</a:t>
            </a:r>
            <a:r>
              <a:rPr lang="en-US" altLang="zh-CN" dirty="0"/>
              <a:t> += 1</a:t>
            </a:r>
          </a:p>
          <a:p>
            <a:r>
              <a:rPr lang="en-US" altLang="zh-CN" dirty="0"/>
              <a:t>                    grid[r][c] = "0"</a:t>
            </a:r>
          </a:p>
          <a:p>
            <a:r>
              <a:rPr lang="en-US" altLang="zh-CN" dirty="0"/>
              <a:t>                    neighbors = </a:t>
            </a:r>
            <a:r>
              <a:rPr lang="en-US" altLang="zh-CN" dirty="0" err="1"/>
              <a:t>collections.deque</a:t>
            </a:r>
            <a:r>
              <a:rPr lang="en-US" altLang="zh-CN" dirty="0"/>
              <a:t>([(r, c)])</a:t>
            </a:r>
          </a:p>
          <a:p>
            <a:r>
              <a:rPr lang="en-US" altLang="zh-CN" dirty="0"/>
              <a:t>                    while neighbors:</a:t>
            </a:r>
          </a:p>
          <a:p>
            <a:r>
              <a:rPr lang="en-US" altLang="zh-CN" dirty="0"/>
              <a:t>                        row, col = </a:t>
            </a:r>
            <a:r>
              <a:rPr lang="en-US" altLang="zh-CN" dirty="0" err="1"/>
              <a:t>neighbors.popleft</a:t>
            </a:r>
            <a:r>
              <a:rPr lang="en-US" altLang="zh-CN" dirty="0"/>
              <a:t>()</a:t>
            </a:r>
          </a:p>
          <a:p>
            <a:r>
              <a:rPr lang="en-US" altLang="zh-CN" dirty="0"/>
              <a:t>                        for x, y in [(row - 1, col), (row + 1, col), (row, col - 1), (row, col + 1)]:</a:t>
            </a:r>
          </a:p>
          <a:p>
            <a:r>
              <a:rPr lang="en-US" altLang="zh-CN" dirty="0"/>
              <a:t>                            if 0 &lt;= x &lt; </a:t>
            </a:r>
            <a:r>
              <a:rPr lang="en-US" altLang="zh-CN" dirty="0" err="1"/>
              <a:t>nr</a:t>
            </a:r>
            <a:r>
              <a:rPr lang="en-US" altLang="zh-CN" dirty="0"/>
              <a:t> and 0 &lt;= y &lt; </a:t>
            </a:r>
            <a:r>
              <a:rPr lang="en-US" altLang="zh-CN" dirty="0" err="1"/>
              <a:t>nc</a:t>
            </a:r>
            <a:r>
              <a:rPr lang="en-US" altLang="zh-CN" dirty="0"/>
              <a:t> and grid[x][y] == "1":</a:t>
            </a:r>
          </a:p>
          <a:p>
            <a:r>
              <a:rPr lang="en-US" altLang="zh-CN" dirty="0"/>
              <a:t>                                </a:t>
            </a:r>
            <a:r>
              <a:rPr lang="en-US" altLang="zh-CN" dirty="0" err="1"/>
              <a:t>neighbors.append</a:t>
            </a:r>
            <a:r>
              <a:rPr lang="en-US" altLang="zh-CN" dirty="0"/>
              <a:t>((x, y))</a:t>
            </a:r>
          </a:p>
          <a:p>
            <a:r>
              <a:rPr lang="en-US" altLang="zh-CN" dirty="0"/>
              <a:t>                                grid[x][y] = "0</a:t>
            </a:r>
            <a:r>
              <a:rPr lang="en-US" altLang="zh-CN" dirty="0" smtClean="0"/>
              <a:t>"</a:t>
            </a:r>
            <a:r>
              <a:rPr lang="en-US" altLang="zh-CN" dirty="0"/>
              <a:t> </a:t>
            </a:r>
          </a:p>
          <a:p>
            <a:r>
              <a:rPr lang="en-US" altLang="zh-CN" dirty="0"/>
              <a:t>        return </a:t>
            </a:r>
            <a:r>
              <a:rPr lang="en-US" altLang="zh-CN" dirty="0" err="1" smtClean="0"/>
              <a:t>num_islands</a:t>
            </a:r>
            <a:endParaRPr lang="en-US" altLang="zh-CN" dirty="0"/>
          </a:p>
        </p:txBody>
      </p:sp>
      <p:sp>
        <p:nvSpPr>
          <p:cNvPr id="7" name="TextBox 6"/>
          <p:cNvSpPr txBox="1"/>
          <p:nvPr/>
        </p:nvSpPr>
        <p:spPr>
          <a:xfrm>
            <a:off x="3801852" y="2026937"/>
            <a:ext cx="5079865" cy="2031325"/>
          </a:xfrm>
          <a:prstGeom prst="rect">
            <a:avLst/>
          </a:prstGeom>
          <a:noFill/>
        </p:spPr>
        <p:txBody>
          <a:bodyPr wrap="square" rtlCol="0">
            <a:spAutoFit/>
          </a:bodyPr>
          <a:lstStyle/>
          <a:p>
            <a:r>
              <a:rPr lang="zh-CN" altLang="en-US" dirty="0" smtClean="0"/>
              <a:t>我们</a:t>
            </a:r>
            <a:r>
              <a:rPr lang="zh-CN" altLang="en-US" dirty="0"/>
              <a:t>也可以使用</a:t>
            </a:r>
            <a:r>
              <a:rPr lang="zh-CN" altLang="en-US" dirty="0">
                <a:solidFill>
                  <a:srgbClr val="FF0000"/>
                </a:solidFill>
              </a:rPr>
              <a:t>广度优先搜索</a:t>
            </a:r>
            <a:r>
              <a:rPr lang="zh-CN" altLang="en-US" dirty="0"/>
              <a:t>代替深度优先搜索。为了求出岛屿的数量，我们可以扫描整个二维网格。如果一个位置为 </a:t>
            </a:r>
            <a:r>
              <a:rPr lang="en-US" altLang="zh-CN" dirty="0" smtClean="0"/>
              <a:t>1</a:t>
            </a:r>
            <a:r>
              <a:rPr lang="zh-CN" altLang="en-US" dirty="0" smtClean="0"/>
              <a:t>，</a:t>
            </a:r>
            <a:r>
              <a:rPr lang="zh-CN" altLang="en-US" dirty="0"/>
              <a:t>则将其加入队列，开始进行广度优先搜索。在广度优先搜索的过程中，每个搜索到的 </a:t>
            </a:r>
            <a:r>
              <a:rPr lang="en-US" altLang="zh-CN" dirty="0" smtClean="0"/>
              <a:t>11</a:t>
            </a:r>
            <a:r>
              <a:rPr lang="zh-CN" altLang="en-US" dirty="0" smtClean="0"/>
              <a:t>都会</a:t>
            </a:r>
            <a:r>
              <a:rPr lang="zh-CN" altLang="en-US" dirty="0"/>
              <a:t>被重新标记为 </a:t>
            </a:r>
            <a:r>
              <a:rPr lang="en-US" altLang="zh-CN" dirty="0" smtClean="0"/>
              <a:t>0</a:t>
            </a:r>
            <a:r>
              <a:rPr lang="zh-CN" altLang="en-US" dirty="0" smtClean="0"/>
              <a:t>。</a:t>
            </a:r>
            <a:r>
              <a:rPr lang="zh-CN" altLang="en-US" dirty="0"/>
              <a:t>直到队列为空，搜索结束。最终岛屿的数量就是我们进行广度优先搜索的次数</a:t>
            </a:r>
            <a:r>
              <a:rPr lang="zh-CN" altLang="en-US" dirty="0" smtClean="0"/>
              <a:t>。</a:t>
            </a:r>
            <a:endParaRPr lang="zh-CN" altLang="en-US" dirty="0"/>
          </a:p>
        </p:txBody>
      </p:sp>
    </p:spTree>
    <p:extLst>
      <p:ext uri="{BB962C8B-B14F-4D97-AF65-F5344CB8AC3E}">
        <p14:creationId xmlns:p14="http://schemas.microsoft.com/office/powerpoint/2010/main" val="37052343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11960" y="3645024"/>
            <a:ext cx="4464496" cy="2308324"/>
          </a:xfrm>
          <a:prstGeom prst="rect">
            <a:avLst/>
          </a:prstGeom>
          <a:noFill/>
        </p:spPr>
        <p:txBody>
          <a:bodyPr wrap="square" rtlCol="0">
            <a:spAutoFit/>
          </a:bodyPr>
          <a:lstStyle/>
          <a:p>
            <a:r>
              <a:rPr lang="zh-CN" altLang="en-US" dirty="0"/>
              <a:t>我们可以将二维网格看成一个无向图，竖直或水平相邻的 </a:t>
            </a:r>
            <a:r>
              <a:rPr lang="en-US" altLang="zh-CN" dirty="0" smtClean="0"/>
              <a:t>1</a:t>
            </a:r>
            <a:r>
              <a:rPr lang="zh-CN" altLang="en-US" dirty="0" smtClean="0"/>
              <a:t>之间</a:t>
            </a:r>
            <a:r>
              <a:rPr lang="zh-CN" altLang="en-US" dirty="0"/>
              <a:t>有边相连。为了求出岛屿的数量，我们可以扫描整个二维网格。如果一个位置为 </a:t>
            </a:r>
            <a:r>
              <a:rPr lang="en-US" altLang="zh-CN" dirty="0" smtClean="0"/>
              <a:t>1</a:t>
            </a:r>
            <a:r>
              <a:rPr lang="zh-CN" altLang="en-US" dirty="0" smtClean="0"/>
              <a:t>，</a:t>
            </a:r>
            <a:r>
              <a:rPr lang="zh-CN" altLang="en-US" dirty="0"/>
              <a:t>则以其为起始节点开始进行</a:t>
            </a:r>
            <a:r>
              <a:rPr lang="zh-CN" altLang="en-US" dirty="0">
                <a:solidFill>
                  <a:srgbClr val="FF0000"/>
                </a:solidFill>
              </a:rPr>
              <a:t>深度优先搜索</a:t>
            </a:r>
            <a:r>
              <a:rPr lang="zh-CN" altLang="en-US" dirty="0"/>
              <a:t>。在深度优先搜索的过程中，每个搜索到的 </a:t>
            </a:r>
            <a:r>
              <a:rPr lang="en-US" altLang="zh-CN" dirty="0" smtClean="0"/>
              <a:t>1 </a:t>
            </a:r>
            <a:r>
              <a:rPr lang="zh-CN" altLang="en-US" dirty="0"/>
              <a:t>都会被重新标记为 </a:t>
            </a:r>
            <a:r>
              <a:rPr lang="en-US" altLang="zh-CN" dirty="0" smtClean="0"/>
              <a:t>0</a:t>
            </a:r>
            <a:r>
              <a:rPr lang="zh-CN" altLang="en-US" dirty="0" smtClean="0"/>
              <a:t>。</a:t>
            </a:r>
            <a:r>
              <a:rPr lang="zh-CN" altLang="en-US" dirty="0"/>
              <a:t>最终岛屿的数量就是我们进行深度优先搜索的次数</a:t>
            </a:r>
            <a:r>
              <a:rPr lang="zh-CN" altLang="en-US" dirty="0" smtClean="0"/>
              <a:t>。</a:t>
            </a:r>
            <a:endParaRPr lang="zh-CN" altLang="en-US" dirty="0"/>
          </a:p>
        </p:txBody>
      </p:sp>
      <p:sp>
        <p:nvSpPr>
          <p:cNvPr id="6" name="TextBox 5"/>
          <p:cNvSpPr txBox="1"/>
          <p:nvPr/>
        </p:nvSpPr>
        <p:spPr>
          <a:xfrm>
            <a:off x="251520" y="260648"/>
            <a:ext cx="5442516" cy="6186309"/>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dfs</a:t>
            </a:r>
            <a:r>
              <a:rPr lang="en-US" altLang="zh-CN" dirty="0"/>
              <a:t>(self, grid, r, c):</a:t>
            </a:r>
          </a:p>
          <a:p>
            <a:r>
              <a:rPr lang="en-US" altLang="zh-CN" dirty="0"/>
              <a:t>        grid[r][c] = 0</a:t>
            </a:r>
          </a:p>
          <a:p>
            <a:r>
              <a:rPr lang="en-US" altLang="zh-CN" dirty="0"/>
              <a:t>        </a:t>
            </a:r>
            <a:r>
              <a:rPr lang="en-US" altLang="zh-CN" dirty="0" err="1"/>
              <a:t>nr</a:t>
            </a:r>
            <a:r>
              <a:rPr lang="en-US" altLang="zh-CN" dirty="0"/>
              <a:t>, </a:t>
            </a:r>
            <a:r>
              <a:rPr lang="en-US" altLang="zh-CN" dirty="0" err="1"/>
              <a:t>nc</a:t>
            </a:r>
            <a:r>
              <a:rPr lang="en-US" altLang="zh-CN" dirty="0"/>
              <a:t> = </a:t>
            </a:r>
            <a:r>
              <a:rPr lang="en-US" altLang="zh-CN" dirty="0" err="1"/>
              <a:t>len</a:t>
            </a:r>
            <a:r>
              <a:rPr lang="en-US" altLang="zh-CN" dirty="0"/>
              <a:t>(grid), </a:t>
            </a:r>
            <a:r>
              <a:rPr lang="en-US" altLang="zh-CN" dirty="0" err="1"/>
              <a:t>len</a:t>
            </a:r>
            <a:r>
              <a:rPr lang="en-US" altLang="zh-CN" dirty="0"/>
              <a:t>(grid[0])</a:t>
            </a:r>
          </a:p>
          <a:p>
            <a:r>
              <a:rPr lang="en-US" altLang="zh-CN" dirty="0"/>
              <a:t>        for x, y in [(r - 1, c), (r + 1, c), (r, c - 1), (r, c + 1)]:</a:t>
            </a:r>
          </a:p>
          <a:p>
            <a:r>
              <a:rPr lang="en-US" altLang="zh-CN" dirty="0"/>
              <a:t>            if 0 &lt;= x &lt; </a:t>
            </a:r>
            <a:r>
              <a:rPr lang="en-US" altLang="zh-CN" dirty="0" err="1"/>
              <a:t>nr</a:t>
            </a:r>
            <a:r>
              <a:rPr lang="en-US" altLang="zh-CN" dirty="0"/>
              <a:t> and 0 &lt;= y &lt; </a:t>
            </a:r>
            <a:r>
              <a:rPr lang="en-US" altLang="zh-CN" dirty="0" err="1"/>
              <a:t>nc</a:t>
            </a:r>
            <a:r>
              <a:rPr lang="en-US" altLang="zh-CN" dirty="0"/>
              <a:t> and grid[x][y] == "1":</a:t>
            </a:r>
          </a:p>
          <a:p>
            <a:r>
              <a:rPr lang="en-US" altLang="zh-CN" dirty="0"/>
              <a:t>                </a:t>
            </a:r>
            <a:r>
              <a:rPr lang="en-US" altLang="zh-CN" dirty="0" err="1"/>
              <a:t>self.dfs</a:t>
            </a:r>
            <a:r>
              <a:rPr lang="en-US" altLang="zh-CN" dirty="0"/>
              <a:t>(grid, x, y)</a:t>
            </a:r>
          </a:p>
          <a:p>
            <a:r>
              <a:rPr lang="en-US" altLang="zh-CN" dirty="0"/>
              <a:t/>
            </a:r>
            <a:br>
              <a:rPr lang="en-US" altLang="zh-CN" dirty="0"/>
            </a:br>
            <a:r>
              <a:rPr lang="en-US" altLang="zh-CN" dirty="0"/>
              <a:t>    </a:t>
            </a:r>
            <a:r>
              <a:rPr lang="en-US" altLang="zh-CN" dirty="0" err="1"/>
              <a:t>def</a:t>
            </a:r>
            <a:r>
              <a:rPr lang="en-US" altLang="zh-CN" dirty="0"/>
              <a:t> </a:t>
            </a:r>
            <a:r>
              <a:rPr lang="en-US" altLang="zh-CN" dirty="0" err="1"/>
              <a:t>numIslands</a:t>
            </a:r>
            <a:r>
              <a:rPr lang="en-US" altLang="zh-CN" dirty="0"/>
              <a:t>(self, grid: List[List[</a:t>
            </a:r>
            <a:r>
              <a:rPr lang="en-US" altLang="zh-CN" dirty="0" err="1"/>
              <a:t>str</a:t>
            </a:r>
            <a:r>
              <a:rPr lang="en-US" altLang="zh-CN" dirty="0"/>
              <a:t>]]) -&gt; </a:t>
            </a:r>
            <a:r>
              <a:rPr lang="en-US" altLang="zh-CN" dirty="0" err="1"/>
              <a:t>int</a:t>
            </a:r>
            <a:r>
              <a:rPr lang="en-US" altLang="zh-CN" dirty="0"/>
              <a:t>:</a:t>
            </a:r>
          </a:p>
          <a:p>
            <a:r>
              <a:rPr lang="en-US" altLang="zh-CN" dirty="0"/>
              <a:t>        </a:t>
            </a:r>
            <a:r>
              <a:rPr lang="en-US" altLang="zh-CN" dirty="0" err="1"/>
              <a:t>nr</a:t>
            </a:r>
            <a:r>
              <a:rPr lang="en-US" altLang="zh-CN" dirty="0"/>
              <a:t> = </a:t>
            </a:r>
            <a:r>
              <a:rPr lang="en-US" altLang="zh-CN" dirty="0" err="1"/>
              <a:t>len</a:t>
            </a:r>
            <a:r>
              <a:rPr lang="en-US" altLang="zh-CN" dirty="0"/>
              <a:t>(grid)</a:t>
            </a:r>
          </a:p>
          <a:p>
            <a:r>
              <a:rPr lang="en-US" altLang="zh-CN" dirty="0"/>
              <a:t>        if </a:t>
            </a:r>
            <a:r>
              <a:rPr lang="en-US" altLang="zh-CN" dirty="0" err="1"/>
              <a:t>nr</a:t>
            </a:r>
            <a:r>
              <a:rPr lang="en-US" altLang="zh-CN" dirty="0"/>
              <a:t> == 0:</a:t>
            </a:r>
          </a:p>
          <a:p>
            <a:r>
              <a:rPr lang="en-US" altLang="zh-CN" dirty="0"/>
              <a:t>            return 0</a:t>
            </a:r>
          </a:p>
          <a:p>
            <a:r>
              <a:rPr lang="en-US" altLang="zh-CN" dirty="0"/>
              <a:t>        </a:t>
            </a:r>
            <a:r>
              <a:rPr lang="en-US" altLang="zh-CN" dirty="0" err="1"/>
              <a:t>nc</a:t>
            </a:r>
            <a:r>
              <a:rPr lang="en-US" altLang="zh-CN" dirty="0"/>
              <a:t> = </a:t>
            </a:r>
            <a:r>
              <a:rPr lang="en-US" altLang="zh-CN" dirty="0" err="1"/>
              <a:t>len</a:t>
            </a:r>
            <a:r>
              <a:rPr lang="en-US" altLang="zh-CN" dirty="0"/>
              <a:t>(grid[0])</a:t>
            </a:r>
          </a:p>
          <a:p>
            <a:r>
              <a:rPr lang="en-US" altLang="zh-CN" dirty="0"/>
              <a:t/>
            </a:r>
            <a:br>
              <a:rPr lang="en-US" altLang="zh-CN" dirty="0"/>
            </a:br>
            <a:r>
              <a:rPr lang="en-US" altLang="zh-CN" dirty="0"/>
              <a:t>        </a:t>
            </a:r>
            <a:r>
              <a:rPr lang="en-US" altLang="zh-CN" dirty="0" err="1"/>
              <a:t>num_islands</a:t>
            </a:r>
            <a:r>
              <a:rPr lang="en-US" altLang="zh-CN" dirty="0"/>
              <a:t> = 0</a:t>
            </a:r>
          </a:p>
          <a:p>
            <a:r>
              <a:rPr lang="en-US" altLang="zh-CN" dirty="0"/>
              <a:t>        for r in range(</a:t>
            </a:r>
            <a:r>
              <a:rPr lang="en-US" altLang="zh-CN" dirty="0" err="1"/>
              <a:t>nr</a:t>
            </a:r>
            <a:r>
              <a:rPr lang="en-US" altLang="zh-CN" dirty="0"/>
              <a:t>):</a:t>
            </a:r>
          </a:p>
          <a:p>
            <a:r>
              <a:rPr lang="en-US" altLang="zh-CN" dirty="0"/>
              <a:t>            for c in range(</a:t>
            </a:r>
            <a:r>
              <a:rPr lang="en-US" altLang="zh-CN" dirty="0" err="1"/>
              <a:t>nc</a:t>
            </a:r>
            <a:r>
              <a:rPr lang="en-US" altLang="zh-CN" dirty="0"/>
              <a:t>):</a:t>
            </a:r>
          </a:p>
          <a:p>
            <a:r>
              <a:rPr lang="en-US" altLang="zh-CN" dirty="0"/>
              <a:t>                if grid[r][c] == "1":</a:t>
            </a:r>
          </a:p>
          <a:p>
            <a:r>
              <a:rPr lang="en-US" altLang="zh-CN" dirty="0"/>
              <a:t>                    </a:t>
            </a:r>
            <a:r>
              <a:rPr lang="en-US" altLang="zh-CN" dirty="0" err="1"/>
              <a:t>num_islands</a:t>
            </a:r>
            <a:r>
              <a:rPr lang="en-US" altLang="zh-CN" dirty="0"/>
              <a:t> += 1</a:t>
            </a:r>
          </a:p>
          <a:p>
            <a:r>
              <a:rPr lang="en-US" altLang="zh-CN" dirty="0"/>
              <a:t>                    </a:t>
            </a:r>
            <a:r>
              <a:rPr lang="en-US" altLang="zh-CN" dirty="0" err="1"/>
              <a:t>self.dfs</a:t>
            </a:r>
            <a:r>
              <a:rPr lang="en-US" altLang="zh-CN" dirty="0"/>
              <a:t>(grid, r, c)</a:t>
            </a:r>
          </a:p>
          <a:p>
            <a:r>
              <a:rPr lang="en-US" altLang="zh-CN" dirty="0"/>
              <a:t>        </a:t>
            </a:r>
          </a:p>
          <a:p>
            <a:r>
              <a:rPr lang="en-US" altLang="zh-CN" dirty="0"/>
              <a:t>        return </a:t>
            </a:r>
            <a:r>
              <a:rPr lang="en-US" altLang="zh-CN" dirty="0" err="1" smtClean="0"/>
              <a:t>num_islands</a:t>
            </a:r>
            <a:endParaRPr lang="en-US" altLang="zh-CN" dirty="0"/>
          </a:p>
        </p:txBody>
      </p:sp>
    </p:spTree>
    <p:extLst>
      <p:ext uri="{BB962C8B-B14F-4D97-AF65-F5344CB8AC3E}">
        <p14:creationId xmlns:p14="http://schemas.microsoft.com/office/powerpoint/2010/main" val="2655971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268683" y="13905"/>
            <a:ext cx="7209218" cy="6740307"/>
          </a:xfrm>
          <a:prstGeom prst="rect">
            <a:avLst/>
          </a:prstGeom>
          <a:noFill/>
        </p:spPr>
        <p:txBody>
          <a:bodyPr wrap="none" rtlCol="0">
            <a:spAutoFit/>
          </a:bodyPr>
          <a:lstStyle/>
          <a:p>
            <a:r>
              <a:rPr lang="en-US" altLang="zh-CN" b="1" dirty="0">
                <a:solidFill>
                  <a:srgbClr val="FF0000"/>
                </a:solidFill>
              </a:rPr>
              <a:t>DFS</a:t>
            </a:r>
            <a:r>
              <a:rPr lang="zh-CN" altLang="en-US" b="1" dirty="0">
                <a:solidFill>
                  <a:srgbClr val="FF0000"/>
                </a:solidFill>
              </a:rPr>
              <a:t>模板</a:t>
            </a:r>
          </a:p>
          <a:p>
            <a:r>
              <a:rPr lang="zh-CN" altLang="en-US" dirty="0"/>
              <a:t/>
            </a:r>
            <a:br>
              <a:rPr lang="zh-CN" altLang="en-US" dirty="0"/>
            </a:br>
            <a:r>
              <a:rPr lang="en-US" altLang="zh-CN" dirty="0" err="1"/>
              <a:t>def</a:t>
            </a:r>
            <a:r>
              <a:rPr lang="en-US" altLang="zh-CN" dirty="0"/>
              <a:t> </a:t>
            </a:r>
            <a:r>
              <a:rPr lang="en-US" altLang="zh-CN" dirty="0" err="1"/>
              <a:t>dfs</a:t>
            </a:r>
            <a:r>
              <a:rPr lang="en-US" altLang="zh-CN" dirty="0"/>
              <a:t>( grid, </a:t>
            </a:r>
            <a:r>
              <a:rPr lang="en-US" altLang="zh-CN" dirty="0" err="1"/>
              <a:t>int</a:t>
            </a:r>
            <a:r>
              <a:rPr lang="en-US" altLang="zh-CN" dirty="0"/>
              <a:t> </a:t>
            </a:r>
            <a:r>
              <a:rPr lang="en-US" altLang="zh-CN" dirty="0" err="1"/>
              <a:t>i</a:t>
            </a:r>
            <a:r>
              <a:rPr lang="en-US" altLang="zh-CN" dirty="0"/>
              <a:t>, </a:t>
            </a:r>
            <a:r>
              <a:rPr lang="en-US" altLang="zh-CN" dirty="0" err="1"/>
              <a:t>int</a:t>
            </a:r>
            <a:r>
              <a:rPr lang="en-US" altLang="zh-CN" dirty="0"/>
              <a:t> j) {</a:t>
            </a:r>
          </a:p>
          <a:p>
            <a:r>
              <a:rPr lang="en-US" altLang="zh-CN" dirty="0"/>
              <a:t>    //</a:t>
            </a:r>
            <a:r>
              <a:rPr lang="zh-CN" altLang="en-US" dirty="0"/>
              <a:t>不在</a:t>
            </a:r>
            <a:r>
              <a:rPr lang="en-US" altLang="zh-CN" dirty="0"/>
              <a:t>grid</a:t>
            </a:r>
            <a:r>
              <a:rPr lang="zh-CN" altLang="en-US" dirty="0"/>
              <a:t>范围内或者不为</a:t>
            </a:r>
            <a:r>
              <a:rPr lang="en-US" altLang="zh-CN" dirty="0"/>
              <a:t>1</a:t>
            </a:r>
            <a:r>
              <a:rPr lang="zh-CN" altLang="en-US" dirty="0"/>
              <a:t>（陆地），返回   </a:t>
            </a:r>
          </a:p>
          <a:p>
            <a:r>
              <a:rPr lang="zh-CN" altLang="en-US" dirty="0"/>
              <a:t>    </a:t>
            </a:r>
            <a:r>
              <a:rPr lang="en-US" altLang="zh-CN" dirty="0"/>
              <a:t>if !</a:t>
            </a:r>
            <a:r>
              <a:rPr lang="en-US" altLang="zh-CN" dirty="0" err="1"/>
              <a:t>inArea</a:t>
            </a:r>
            <a:r>
              <a:rPr lang="en-US" altLang="zh-CN" dirty="0"/>
              <a:t>(grid, r, c) or grid[</a:t>
            </a:r>
            <a:r>
              <a:rPr lang="en-US" altLang="zh-CN" dirty="0" err="1"/>
              <a:t>i</a:t>
            </a:r>
            <a:r>
              <a:rPr lang="en-US" altLang="zh-CN" dirty="0"/>
              <a:t>][j]!=1: return</a:t>
            </a:r>
          </a:p>
          <a:p>
            <a:r>
              <a:rPr lang="en-US" altLang="zh-CN" dirty="0"/>
              <a:t>    grid[</a:t>
            </a:r>
            <a:r>
              <a:rPr lang="en-US" altLang="zh-CN" dirty="0" err="1"/>
              <a:t>i</a:t>
            </a:r>
            <a:r>
              <a:rPr lang="en-US" altLang="zh-CN" dirty="0"/>
              <a:t>][j] =2 //</a:t>
            </a:r>
            <a:r>
              <a:rPr lang="zh-CN" altLang="en-US" dirty="0"/>
              <a:t>标记已被访问过</a:t>
            </a:r>
          </a:p>
          <a:p>
            <a:r>
              <a:rPr lang="zh-CN" altLang="en-US" dirty="0"/>
              <a:t>    </a:t>
            </a:r>
            <a:r>
              <a:rPr lang="en-US" altLang="zh-CN" dirty="0"/>
              <a:t>// </a:t>
            </a:r>
            <a:r>
              <a:rPr lang="zh-CN" altLang="en-US" dirty="0"/>
              <a:t>访问上、下、左、右四个方向</a:t>
            </a:r>
          </a:p>
          <a:p>
            <a:r>
              <a:rPr lang="zh-CN" altLang="en-US" dirty="0"/>
              <a:t>    </a:t>
            </a:r>
            <a:r>
              <a:rPr lang="en-US" altLang="zh-CN" dirty="0"/>
              <a:t>for d in directions:</a:t>
            </a:r>
          </a:p>
          <a:p>
            <a:r>
              <a:rPr lang="en-US" altLang="zh-CN" dirty="0"/>
              <a:t>        </a:t>
            </a:r>
            <a:r>
              <a:rPr lang="en-US" altLang="zh-CN" dirty="0" err="1"/>
              <a:t>dfs</a:t>
            </a:r>
            <a:r>
              <a:rPr lang="en-US" altLang="zh-CN" dirty="0"/>
              <a:t>(</a:t>
            </a:r>
            <a:r>
              <a:rPr lang="en-US" altLang="zh-CN" dirty="0" err="1"/>
              <a:t>grid,i+d</a:t>
            </a:r>
            <a:r>
              <a:rPr lang="en-US" altLang="zh-CN" dirty="0"/>
              <a:t>[0],</a:t>
            </a:r>
            <a:r>
              <a:rPr lang="en-US" altLang="zh-CN" dirty="0" err="1"/>
              <a:t>j+d</a:t>
            </a:r>
            <a:r>
              <a:rPr lang="en-US" altLang="zh-CN" dirty="0"/>
              <a:t>[1])</a:t>
            </a:r>
          </a:p>
          <a:p>
            <a:r>
              <a:rPr lang="en-US" altLang="zh-CN" dirty="0" smtClean="0"/>
              <a:t>}</a:t>
            </a:r>
          </a:p>
          <a:p>
            <a:endParaRPr lang="en-US" altLang="zh-CN" dirty="0"/>
          </a:p>
          <a:p>
            <a:r>
              <a:rPr lang="en-US" altLang="zh-CN" b="1" dirty="0">
                <a:solidFill>
                  <a:srgbClr val="FF0000"/>
                </a:solidFill>
              </a:rPr>
              <a:t>BFS</a:t>
            </a:r>
            <a:r>
              <a:rPr lang="zh-CN" altLang="en-US" b="1" dirty="0">
                <a:solidFill>
                  <a:srgbClr val="FF0000"/>
                </a:solidFill>
              </a:rPr>
              <a:t>模板</a:t>
            </a:r>
          </a:p>
          <a:p>
            <a:r>
              <a:rPr lang="zh-CN" altLang="en-US" dirty="0"/>
              <a:t/>
            </a:r>
            <a:br>
              <a:rPr lang="zh-CN" altLang="en-US" dirty="0"/>
            </a:br>
            <a:r>
              <a:rPr lang="en-US" altLang="zh-CN" dirty="0" err="1"/>
              <a:t>def</a:t>
            </a:r>
            <a:r>
              <a:rPr lang="en-US" altLang="zh-CN" dirty="0"/>
              <a:t> </a:t>
            </a:r>
            <a:r>
              <a:rPr lang="en-US" altLang="zh-CN" dirty="0" err="1"/>
              <a:t>bfs</a:t>
            </a:r>
            <a:r>
              <a:rPr lang="en-US" altLang="zh-CN" dirty="0"/>
              <a:t>(grid, </a:t>
            </a:r>
            <a:r>
              <a:rPr lang="en-US" altLang="zh-CN" dirty="0" err="1"/>
              <a:t>i</a:t>
            </a:r>
            <a:r>
              <a:rPr lang="en-US" altLang="zh-CN" dirty="0"/>
              <a:t>, j):</a:t>
            </a:r>
          </a:p>
          <a:p>
            <a:r>
              <a:rPr lang="en-US" altLang="zh-CN" dirty="0"/>
              <a:t>    queue = [[</a:t>
            </a:r>
            <a:r>
              <a:rPr lang="en-US" altLang="zh-CN" dirty="0" err="1"/>
              <a:t>i,j</a:t>
            </a:r>
            <a:r>
              <a:rPr lang="en-US" altLang="zh-CN" dirty="0"/>
              <a:t>]] # </a:t>
            </a:r>
            <a:r>
              <a:rPr lang="zh-CN" altLang="en-US" dirty="0"/>
              <a:t>定义</a:t>
            </a:r>
            <a:r>
              <a:rPr lang="en-US" altLang="zh-CN" dirty="0"/>
              <a:t>queue</a:t>
            </a:r>
          </a:p>
          <a:p>
            <a:r>
              <a:rPr lang="en-US" altLang="zh-CN" dirty="0"/>
              <a:t>    while queue: </a:t>
            </a:r>
          </a:p>
          <a:p>
            <a:r>
              <a:rPr lang="en-US" altLang="zh-CN" dirty="0"/>
              <a:t>        </a:t>
            </a:r>
            <a:r>
              <a:rPr lang="en-US" altLang="zh-CN" dirty="0" err="1"/>
              <a:t>curr_i</a:t>
            </a:r>
            <a:r>
              <a:rPr lang="en-US" altLang="zh-CN" dirty="0"/>
              <a:t>, </a:t>
            </a:r>
            <a:r>
              <a:rPr lang="en-US" altLang="zh-CN" dirty="0" err="1"/>
              <a:t>curr_j</a:t>
            </a:r>
            <a:r>
              <a:rPr lang="en-US" altLang="zh-CN" dirty="0"/>
              <a:t> = </a:t>
            </a:r>
            <a:r>
              <a:rPr lang="en-US" altLang="zh-CN" dirty="0" err="1"/>
              <a:t>queue.pop</a:t>
            </a:r>
            <a:r>
              <a:rPr lang="en-US" altLang="zh-CN" dirty="0"/>
              <a:t>(0) # </a:t>
            </a:r>
            <a:r>
              <a:rPr lang="zh-CN" altLang="en-US" dirty="0"/>
              <a:t>弹出栈顶</a:t>
            </a:r>
          </a:p>
          <a:p>
            <a:r>
              <a:rPr lang="zh-CN" altLang="en-US" dirty="0"/>
              <a:t>        </a:t>
            </a:r>
            <a:r>
              <a:rPr lang="en-US" altLang="zh-CN" dirty="0"/>
              <a:t>for d in </a:t>
            </a:r>
            <a:r>
              <a:rPr lang="en-US" altLang="zh-CN" dirty="0" err="1"/>
              <a:t>self.directions</a:t>
            </a:r>
            <a:r>
              <a:rPr lang="en-US" altLang="zh-CN" dirty="0"/>
              <a:t>:</a:t>
            </a:r>
          </a:p>
          <a:p>
            <a:r>
              <a:rPr lang="en-US" altLang="zh-CN" dirty="0"/>
              <a:t>            </a:t>
            </a:r>
            <a:r>
              <a:rPr lang="en-US" altLang="zh-CN" dirty="0" err="1"/>
              <a:t>next_i</a:t>
            </a:r>
            <a:r>
              <a:rPr lang="en-US" altLang="zh-CN" dirty="0"/>
              <a:t> = </a:t>
            </a:r>
            <a:r>
              <a:rPr lang="en-US" altLang="zh-CN" dirty="0" err="1"/>
              <a:t>curr_i</a:t>
            </a:r>
            <a:r>
              <a:rPr lang="en-US" altLang="zh-CN" dirty="0"/>
              <a:t> + d[0] </a:t>
            </a:r>
          </a:p>
          <a:p>
            <a:r>
              <a:rPr lang="en-US" altLang="zh-CN" dirty="0"/>
              <a:t>            </a:t>
            </a:r>
            <a:r>
              <a:rPr lang="en-US" altLang="zh-CN" dirty="0" err="1"/>
              <a:t>next_j</a:t>
            </a:r>
            <a:r>
              <a:rPr lang="en-US" altLang="zh-CN" dirty="0"/>
              <a:t> = </a:t>
            </a:r>
            <a:r>
              <a:rPr lang="en-US" altLang="zh-CN" dirty="0" err="1"/>
              <a:t>curr_j</a:t>
            </a:r>
            <a:r>
              <a:rPr lang="en-US" altLang="zh-CN" dirty="0"/>
              <a:t> + d[1] </a:t>
            </a:r>
            <a:endParaRPr lang="en-US" altLang="zh-CN" dirty="0" smtClean="0"/>
          </a:p>
          <a:p>
            <a:r>
              <a:rPr lang="en-US" altLang="zh-CN" dirty="0" smtClean="0"/>
              <a:t>            #</a:t>
            </a:r>
            <a:r>
              <a:rPr lang="zh-CN" altLang="en-US" dirty="0" smtClean="0"/>
              <a:t>访问上下左右四个方向</a:t>
            </a:r>
            <a:endParaRPr lang="en-US" altLang="zh-CN" dirty="0" smtClean="0"/>
          </a:p>
          <a:p>
            <a:r>
              <a:rPr lang="en-US" altLang="zh-CN" dirty="0"/>
              <a:t>            if 0 &lt;= </a:t>
            </a:r>
            <a:r>
              <a:rPr lang="en-US" altLang="zh-CN" dirty="0" err="1"/>
              <a:t>next_i</a:t>
            </a:r>
            <a:r>
              <a:rPr lang="en-US" altLang="zh-CN" dirty="0"/>
              <a:t> &lt; m and 0 &lt;= </a:t>
            </a:r>
            <a:r>
              <a:rPr lang="en-US" altLang="zh-CN" dirty="0" err="1"/>
              <a:t>next_j</a:t>
            </a:r>
            <a:r>
              <a:rPr lang="en-US" altLang="zh-CN" dirty="0"/>
              <a:t> &lt; n and grid[</a:t>
            </a:r>
            <a:r>
              <a:rPr lang="en-US" altLang="zh-CN" dirty="0" err="1"/>
              <a:t>next_i</a:t>
            </a:r>
            <a:r>
              <a:rPr lang="en-US" altLang="zh-CN" dirty="0"/>
              <a:t>][</a:t>
            </a:r>
            <a:r>
              <a:rPr lang="en-US" altLang="zh-CN" dirty="0" err="1"/>
              <a:t>next_j</a:t>
            </a:r>
            <a:r>
              <a:rPr lang="en-US" altLang="zh-CN" dirty="0"/>
              <a:t>] == '1': </a:t>
            </a:r>
            <a:endParaRPr lang="en-US" altLang="zh-CN" dirty="0" smtClean="0"/>
          </a:p>
          <a:p>
            <a:r>
              <a:rPr lang="zh-CN" altLang="en-US" dirty="0" smtClean="0"/>
              <a:t>                </a:t>
            </a:r>
            <a:r>
              <a:rPr lang="en-US" altLang="zh-CN" dirty="0" smtClean="0"/>
              <a:t>grid[</a:t>
            </a:r>
            <a:r>
              <a:rPr lang="en-US" altLang="zh-CN" dirty="0" err="1" smtClean="0"/>
              <a:t>next_i</a:t>
            </a:r>
            <a:r>
              <a:rPr lang="en-US" altLang="zh-CN" dirty="0" smtClean="0"/>
              <a:t>][</a:t>
            </a:r>
            <a:r>
              <a:rPr lang="en-US" altLang="zh-CN" dirty="0" err="1" smtClean="0"/>
              <a:t>next_j</a:t>
            </a:r>
            <a:r>
              <a:rPr lang="en-US" altLang="zh-CN" dirty="0" smtClean="0"/>
              <a:t>] = '2' # </a:t>
            </a:r>
            <a:r>
              <a:rPr lang="zh-CN" altLang="en-US" dirty="0" smtClean="0"/>
              <a:t>标记已经访问过</a:t>
            </a:r>
          </a:p>
          <a:p>
            <a:r>
              <a:rPr lang="zh-CN" altLang="en-US" dirty="0"/>
              <a:t>                </a:t>
            </a:r>
            <a:r>
              <a:rPr lang="en-US" altLang="zh-CN" dirty="0" err="1"/>
              <a:t>queue.append</a:t>
            </a:r>
            <a:r>
              <a:rPr lang="en-US" altLang="zh-CN" dirty="0"/>
              <a:t>((</a:t>
            </a:r>
            <a:r>
              <a:rPr lang="en-US" altLang="zh-CN" dirty="0" err="1"/>
              <a:t>next_i</a:t>
            </a:r>
            <a:r>
              <a:rPr lang="en-US" altLang="zh-CN" dirty="0"/>
              <a:t>, </a:t>
            </a:r>
            <a:r>
              <a:rPr lang="en-US" altLang="zh-CN" dirty="0" err="1"/>
              <a:t>next_j</a:t>
            </a:r>
            <a:r>
              <a:rPr lang="en-US" altLang="zh-CN" dirty="0" smtClean="0"/>
              <a:t>))</a:t>
            </a:r>
            <a:endParaRPr lang="en-US" altLang="zh-CN" dirty="0"/>
          </a:p>
        </p:txBody>
      </p:sp>
    </p:spTree>
    <p:extLst>
      <p:ext uri="{BB962C8B-B14F-4D97-AF65-F5344CB8AC3E}">
        <p14:creationId xmlns:p14="http://schemas.microsoft.com/office/powerpoint/2010/main" val="1418747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6632"/>
            <a:ext cx="1992853" cy="523220"/>
          </a:xfrm>
          <a:prstGeom prst="rect">
            <a:avLst/>
          </a:prstGeom>
          <a:noFill/>
        </p:spPr>
        <p:txBody>
          <a:bodyPr wrap="none" rtlCol="0">
            <a:spAutoFit/>
          </a:bodyPr>
          <a:lstStyle/>
          <a:p>
            <a:r>
              <a:rPr lang="en-US" altLang="zh-CN" sz="2800" b="1" dirty="0" smtClean="0"/>
              <a:t>22</a:t>
            </a:r>
            <a:r>
              <a:rPr lang="zh-CN" altLang="en-US" sz="2800" b="1" dirty="0" smtClean="0"/>
              <a:t>括号生成</a:t>
            </a:r>
            <a:endParaRPr lang="zh-CN" altLang="en-US" sz="2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9" y="44624"/>
            <a:ext cx="7020272" cy="513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603594"/>
            <a:ext cx="1656184" cy="2188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23528" y="648686"/>
            <a:ext cx="5042278" cy="3139321"/>
          </a:xfrm>
          <a:prstGeom prst="rect">
            <a:avLst/>
          </a:prstGeom>
          <a:noFill/>
        </p:spPr>
        <p:txBody>
          <a:bodyPr wrap="none" rtlCol="0">
            <a:spAutoFit/>
          </a:bodyPr>
          <a:lstStyle/>
          <a:p>
            <a:r>
              <a:rPr lang="en-US" altLang="zh-CN" dirty="0"/>
              <a:t>class Solution:</a:t>
            </a:r>
          </a:p>
          <a:p>
            <a:r>
              <a:rPr lang="en-US" altLang="zh-CN" dirty="0"/>
              <a:t>    @</a:t>
            </a:r>
            <a:r>
              <a:rPr lang="en-US" altLang="zh-CN" dirty="0" err="1"/>
              <a:t>lru_cache</a:t>
            </a:r>
            <a:r>
              <a:rPr lang="en-US" altLang="zh-CN" dirty="0"/>
              <a:t>(None)</a:t>
            </a:r>
          </a:p>
          <a:p>
            <a:r>
              <a:rPr lang="en-US" altLang="zh-CN" dirty="0"/>
              <a:t>    </a:t>
            </a:r>
            <a:r>
              <a:rPr lang="en-US" altLang="zh-CN" dirty="0" err="1"/>
              <a:t>def</a:t>
            </a:r>
            <a:r>
              <a:rPr lang="en-US" altLang="zh-CN" dirty="0"/>
              <a:t> </a:t>
            </a:r>
            <a:r>
              <a:rPr lang="en-US" altLang="zh-CN" dirty="0" err="1"/>
              <a:t>generateParenthesis</a:t>
            </a:r>
            <a:r>
              <a:rPr lang="en-US" altLang="zh-CN" dirty="0"/>
              <a:t>(self, n: </a:t>
            </a:r>
            <a:r>
              <a:rPr lang="en-US" altLang="zh-CN" dirty="0" err="1"/>
              <a:t>int</a:t>
            </a:r>
            <a:r>
              <a:rPr lang="en-US" altLang="zh-CN" dirty="0"/>
              <a:t>) -&gt; List[</a:t>
            </a:r>
            <a:r>
              <a:rPr lang="en-US" altLang="zh-CN" dirty="0" err="1"/>
              <a:t>str</a:t>
            </a:r>
            <a:r>
              <a:rPr lang="en-US" altLang="zh-CN" dirty="0"/>
              <a:t>]:</a:t>
            </a:r>
          </a:p>
          <a:p>
            <a:r>
              <a:rPr lang="en-US" altLang="zh-CN" dirty="0"/>
              <a:t>        if n == 0:</a:t>
            </a:r>
          </a:p>
          <a:p>
            <a:r>
              <a:rPr lang="en-US" altLang="zh-CN" dirty="0"/>
              <a:t>            return ['']</a:t>
            </a:r>
          </a:p>
          <a:p>
            <a:r>
              <a:rPr lang="en-US" altLang="zh-CN" dirty="0"/>
              <a:t>        </a:t>
            </a:r>
            <a:r>
              <a:rPr lang="en-US" altLang="zh-CN" dirty="0" err="1"/>
              <a:t>ans</a:t>
            </a:r>
            <a:r>
              <a:rPr lang="en-US" altLang="zh-CN" dirty="0"/>
              <a:t> = []</a:t>
            </a:r>
          </a:p>
          <a:p>
            <a:r>
              <a:rPr lang="en-US" altLang="zh-CN" dirty="0"/>
              <a:t>        for c in range(n):</a:t>
            </a:r>
          </a:p>
          <a:p>
            <a:r>
              <a:rPr lang="en-US" altLang="zh-CN" dirty="0"/>
              <a:t>            for left in </a:t>
            </a:r>
            <a:r>
              <a:rPr lang="en-US" altLang="zh-CN" dirty="0" err="1"/>
              <a:t>self.generateParenthesis</a:t>
            </a:r>
            <a:r>
              <a:rPr lang="en-US" altLang="zh-CN" dirty="0"/>
              <a:t>(c):</a:t>
            </a:r>
          </a:p>
          <a:p>
            <a:r>
              <a:rPr lang="en-US" altLang="zh-CN" dirty="0"/>
              <a:t>                for right in </a:t>
            </a:r>
            <a:r>
              <a:rPr lang="en-US" altLang="zh-CN" dirty="0" err="1"/>
              <a:t>self.generateParenthesis</a:t>
            </a:r>
            <a:r>
              <a:rPr lang="en-US" altLang="zh-CN" dirty="0"/>
              <a:t>(n-1-c):</a:t>
            </a:r>
          </a:p>
          <a:p>
            <a:r>
              <a:rPr lang="en-US" altLang="zh-CN" dirty="0"/>
              <a:t>                    </a:t>
            </a:r>
            <a:r>
              <a:rPr lang="en-US" altLang="zh-CN" dirty="0" err="1"/>
              <a:t>ans.append</a:t>
            </a:r>
            <a:r>
              <a:rPr lang="en-US" altLang="zh-CN" dirty="0"/>
              <a:t>('({}){}'.format(left, right))</a:t>
            </a:r>
          </a:p>
          <a:p>
            <a:r>
              <a:rPr lang="en-US" altLang="zh-CN" dirty="0"/>
              <a:t>        return </a:t>
            </a:r>
            <a:r>
              <a:rPr lang="en-US" altLang="zh-CN" dirty="0" err="1" smtClean="0"/>
              <a:t>ans</a:t>
            </a:r>
            <a:endParaRPr lang="en-US" altLang="zh-CN" dirty="0"/>
          </a:p>
        </p:txBody>
      </p:sp>
      <p:sp>
        <p:nvSpPr>
          <p:cNvPr id="6" name="TextBox 5"/>
          <p:cNvSpPr txBox="1"/>
          <p:nvPr/>
        </p:nvSpPr>
        <p:spPr>
          <a:xfrm>
            <a:off x="2339752" y="1849014"/>
            <a:ext cx="5262979" cy="369332"/>
          </a:xfrm>
          <a:prstGeom prst="rect">
            <a:avLst/>
          </a:prstGeom>
          <a:noFill/>
        </p:spPr>
        <p:txBody>
          <a:bodyPr wrap="none" rtlCol="0">
            <a:spAutoFit/>
          </a:bodyPr>
          <a:lstStyle/>
          <a:p>
            <a:r>
              <a:rPr lang="zh-CN" altLang="en-US" dirty="0" smtClean="0">
                <a:solidFill>
                  <a:srgbClr val="FF0000"/>
                </a:solidFill>
              </a:rPr>
              <a:t>递归，将原来字符串分为左右两串然后插入新括号</a:t>
            </a:r>
            <a:endParaRPr lang="zh-CN" altLang="en-US" dirty="0">
              <a:solidFill>
                <a:srgbClr val="FF0000"/>
              </a:solidFill>
            </a:endParaRPr>
          </a:p>
        </p:txBody>
      </p:sp>
    </p:spTree>
    <p:extLst>
      <p:ext uri="{BB962C8B-B14F-4D97-AF65-F5344CB8AC3E}">
        <p14:creationId xmlns:p14="http://schemas.microsoft.com/office/powerpoint/2010/main" val="35222435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5418643"/>
            <a:ext cx="1107996" cy="369332"/>
          </a:xfrm>
          <a:prstGeom prst="rect">
            <a:avLst/>
          </a:prstGeom>
          <a:noFill/>
        </p:spPr>
        <p:txBody>
          <a:bodyPr wrap="none" rtlCol="0">
            <a:spAutoFit/>
          </a:bodyPr>
          <a:lstStyle/>
          <a:p>
            <a:r>
              <a:rPr lang="zh-CN" altLang="en-US" dirty="0" smtClean="0"/>
              <a:t>回溯算法</a:t>
            </a:r>
            <a:endParaRPr lang="zh-CN" altLang="en-US" dirty="0"/>
          </a:p>
        </p:txBody>
      </p:sp>
      <p:sp>
        <p:nvSpPr>
          <p:cNvPr id="6" name="TextBox 5"/>
          <p:cNvSpPr txBox="1"/>
          <p:nvPr/>
        </p:nvSpPr>
        <p:spPr>
          <a:xfrm>
            <a:off x="-62921" y="28285"/>
            <a:ext cx="4778937" cy="5355312"/>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generateParenthesis</a:t>
            </a:r>
            <a:r>
              <a:rPr lang="en-US" altLang="zh-CN" dirty="0"/>
              <a:t>(self, n: </a:t>
            </a:r>
            <a:r>
              <a:rPr lang="en-US" altLang="zh-CN" dirty="0" err="1"/>
              <a:t>int</a:t>
            </a:r>
            <a:r>
              <a:rPr lang="en-US" altLang="zh-CN" dirty="0"/>
              <a:t>) -&gt; List[</a:t>
            </a:r>
            <a:r>
              <a:rPr lang="en-US" altLang="zh-CN" dirty="0" err="1"/>
              <a:t>str</a:t>
            </a:r>
            <a:r>
              <a:rPr lang="en-US" altLang="zh-CN" dirty="0"/>
              <a:t>]:</a:t>
            </a:r>
          </a:p>
          <a:p>
            <a:r>
              <a:rPr lang="en-US" altLang="zh-CN" dirty="0"/>
              <a:t>        </a:t>
            </a:r>
            <a:r>
              <a:rPr lang="en-US" altLang="zh-CN" dirty="0" err="1"/>
              <a:t>ans</a:t>
            </a:r>
            <a:r>
              <a:rPr lang="en-US" altLang="zh-CN" dirty="0"/>
              <a:t> = []</a:t>
            </a:r>
          </a:p>
          <a:p>
            <a:r>
              <a:rPr lang="en-US" altLang="zh-CN" dirty="0"/>
              <a:t>        </a:t>
            </a:r>
            <a:r>
              <a:rPr lang="en-US" altLang="zh-CN" dirty="0" err="1"/>
              <a:t>def</a:t>
            </a:r>
            <a:r>
              <a:rPr lang="en-US" altLang="zh-CN" dirty="0"/>
              <a:t> backtrack(S, left, right):</a:t>
            </a:r>
          </a:p>
          <a:p>
            <a:r>
              <a:rPr lang="en-US" altLang="zh-CN" dirty="0"/>
              <a:t>            if </a:t>
            </a:r>
            <a:r>
              <a:rPr lang="en-US" altLang="zh-CN" dirty="0" err="1"/>
              <a:t>len</a:t>
            </a:r>
            <a:r>
              <a:rPr lang="en-US" altLang="zh-CN" dirty="0"/>
              <a:t>(S) == 2 * n:</a:t>
            </a:r>
          </a:p>
          <a:p>
            <a:r>
              <a:rPr lang="en-US" altLang="zh-CN" dirty="0"/>
              <a:t>                </a:t>
            </a:r>
            <a:r>
              <a:rPr lang="en-US" altLang="zh-CN" dirty="0" err="1"/>
              <a:t>ans.append</a:t>
            </a:r>
            <a:r>
              <a:rPr lang="en-US" altLang="zh-CN" dirty="0"/>
              <a:t>(''.join(S))</a:t>
            </a:r>
          </a:p>
          <a:p>
            <a:r>
              <a:rPr lang="en-US" altLang="zh-CN" dirty="0"/>
              <a:t>                return</a:t>
            </a:r>
          </a:p>
          <a:p>
            <a:r>
              <a:rPr lang="en-US" altLang="zh-CN" dirty="0"/>
              <a:t>            if left &lt; n:</a:t>
            </a:r>
          </a:p>
          <a:p>
            <a:r>
              <a:rPr lang="en-US" altLang="zh-CN" dirty="0"/>
              <a:t>                </a:t>
            </a:r>
            <a:r>
              <a:rPr lang="en-US" altLang="zh-CN" dirty="0" err="1"/>
              <a:t>S.append</a:t>
            </a:r>
            <a:r>
              <a:rPr lang="en-US" altLang="zh-CN" dirty="0"/>
              <a:t>('(')</a:t>
            </a:r>
          </a:p>
          <a:p>
            <a:r>
              <a:rPr lang="en-US" altLang="zh-CN" dirty="0"/>
              <a:t>                backtrack(S, left+1, right)</a:t>
            </a:r>
          </a:p>
          <a:p>
            <a:r>
              <a:rPr lang="en-US" altLang="zh-CN" dirty="0"/>
              <a:t>                </a:t>
            </a:r>
            <a:r>
              <a:rPr lang="en-US" altLang="zh-CN" dirty="0" err="1"/>
              <a:t>S.pop</a:t>
            </a:r>
            <a:r>
              <a:rPr lang="en-US" altLang="zh-CN" dirty="0"/>
              <a:t>()</a:t>
            </a:r>
          </a:p>
          <a:p>
            <a:r>
              <a:rPr lang="en-US" altLang="zh-CN" dirty="0"/>
              <a:t>            if right &lt; left:</a:t>
            </a:r>
          </a:p>
          <a:p>
            <a:r>
              <a:rPr lang="en-US" altLang="zh-CN" dirty="0"/>
              <a:t>                </a:t>
            </a:r>
            <a:r>
              <a:rPr lang="en-US" altLang="zh-CN" dirty="0" err="1"/>
              <a:t>S.append</a:t>
            </a:r>
            <a:r>
              <a:rPr lang="en-US" altLang="zh-CN" dirty="0"/>
              <a:t>(')')</a:t>
            </a:r>
          </a:p>
          <a:p>
            <a:r>
              <a:rPr lang="en-US" altLang="zh-CN" dirty="0"/>
              <a:t>                backtrack(S, left, right+1)</a:t>
            </a:r>
          </a:p>
          <a:p>
            <a:r>
              <a:rPr lang="en-US" altLang="zh-CN" dirty="0"/>
              <a:t>                </a:t>
            </a:r>
            <a:r>
              <a:rPr lang="en-US" altLang="zh-CN" dirty="0" err="1"/>
              <a:t>S.pop</a:t>
            </a:r>
            <a:r>
              <a:rPr lang="en-US" altLang="zh-CN" dirty="0"/>
              <a:t>()</a:t>
            </a:r>
          </a:p>
          <a:p>
            <a:r>
              <a:rPr lang="en-US" altLang="zh-CN" dirty="0"/>
              <a:t/>
            </a:r>
            <a:br>
              <a:rPr lang="en-US" altLang="zh-CN" dirty="0"/>
            </a:br>
            <a:r>
              <a:rPr lang="en-US" altLang="zh-CN" dirty="0"/>
              <a:t>        backtrack([], 0, 0)</a:t>
            </a:r>
          </a:p>
          <a:p>
            <a:r>
              <a:rPr lang="en-US" altLang="zh-CN" dirty="0"/>
              <a:t>        return </a:t>
            </a:r>
            <a:r>
              <a:rPr lang="en-US" altLang="zh-CN" dirty="0" err="1"/>
              <a:t>ans</a:t>
            </a:r>
            <a:endParaRPr lang="en-US" altLang="zh-CN" dirty="0"/>
          </a:p>
          <a:p>
            <a:endParaRPr lang="zh-CN" altLang="en-US" dirty="0"/>
          </a:p>
        </p:txBody>
      </p:sp>
      <p:sp>
        <p:nvSpPr>
          <p:cNvPr id="7" name="TextBox 6"/>
          <p:cNvSpPr txBox="1"/>
          <p:nvPr/>
        </p:nvSpPr>
        <p:spPr>
          <a:xfrm>
            <a:off x="4427984" y="0"/>
            <a:ext cx="4778937" cy="7017306"/>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generateParenthesis</a:t>
            </a:r>
            <a:r>
              <a:rPr lang="en-US" altLang="zh-CN" dirty="0"/>
              <a:t>(self, n: </a:t>
            </a:r>
            <a:r>
              <a:rPr lang="en-US" altLang="zh-CN" dirty="0" err="1"/>
              <a:t>int</a:t>
            </a:r>
            <a:r>
              <a:rPr lang="en-US" altLang="zh-CN" dirty="0"/>
              <a:t>) -&gt; List[</a:t>
            </a:r>
            <a:r>
              <a:rPr lang="en-US" altLang="zh-CN" dirty="0" err="1"/>
              <a:t>str</a:t>
            </a:r>
            <a:r>
              <a:rPr lang="en-US" altLang="zh-CN" dirty="0"/>
              <a:t>]:</a:t>
            </a:r>
          </a:p>
          <a:p>
            <a:r>
              <a:rPr lang="en-US" altLang="zh-CN" dirty="0"/>
              <a:t>        </a:t>
            </a:r>
            <a:r>
              <a:rPr lang="en-US" altLang="zh-CN" dirty="0" err="1"/>
              <a:t>def</a:t>
            </a:r>
            <a:r>
              <a:rPr lang="en-US" altLang="zh-CN" dirty="0"/>
              <a:t> generate(A):</a:t>
            </a:r>
          </a:p>
          <a:p>
            <a:r>
              <a:rPr lang="en-US" altLang="zh-CN" dirty="0"/>
              <a:t>            if </a:t>
            </a:r>
            <a:r>
              <a:rPr lang="en-US" altLang="zh-CN" dirty="0" err="1"/>
              <a:t>len</a:t>
            </a:r>
            <a:r>
              <a:rPr lang="en-US" altLang="zh-CN" dirty="0"/>
              <a:t>(A) == 2*n:</a:t>
            </a:r>
          </a:p>
          <a:p>
            <a:r>
              <a:rPr lang="en-US" altLang="zh-CN" dirty="0"/>
              <a:t>                if valid(A):</a:t>
            </a:r>
          </a:p>
          <a:p>
            <a:r>
              <a:rPr lang="en-US" altLang="zh-CN" dirty="0"/>
              <a:t>                    </a:t>
            </a:r>
            <a:r>
              <a:rPr lang="en-US" altLang="zh-CN" dirty="0" err="1"/>
              <a:t>ans.append</a:t>
            </a:r>
            <a:r>
              <a:rPr lang="en-US" altLang="zh-CN" dirty="0"/>
              <a:t>("".join(A))</a:t>
            </a:r>
          </a:p>
          <a:p>
            <a:r>
              <a:rPr lang="en-US" altLang="zh-CN" dirty="0"/>
              <a:t>            else:</a:t>
            </a:r>
          </a:p>
          <a:p>
            <a:r>
              <a:rPr lang="en-US" altLang="zh-CN" dirty="0"/>
              <a:t>                </a:t>
            </a:r>
            <a:r>
              <a:rPr lang="en-US" altLang="zh-CN" dirty="0" err="1"/>
              <a:t>A.append</a:t>
            </a:r>
            <a:r>
              <a:rPr lang="en-US" altLang="zh-CN" dirty="0"/>
              <a:t>('(')</a:t>
            </a:r>
          </a:p>
          <a:p>
            <a:r>
              <a:rPr lang="en-US" altLang="zh-CN" dirty="0"/>
              <a:t>                generate(A)</a:t>
            </a:r>
          </a:p>
          <a:p>
            <a:r>
              <a:rPr lang="en-US" altLang="zh-CN" dirty="0"/>
              <a:t>                </a:t>
            </a:r>
            <a:r>
              <a:rPr lang="en-US" altLang="zh-CN" dirty="0" err="1"/>
              <a:t>A.pop</a:t>
            </a:r>
            <a:r>
              <a:rPr lang="en-US" altLang="zh-CN" dirty="0"/>
              <a:t>()</a:t>
            </a:r>
          </a:p>
          <a:p>
            <a:r>
              <a:rPr lang="en-US" altLang="zh-CN" dirty="0"/>
              <a:t>                </a:t>
            </a:r>
            <a:r>
              <a:rPr lang="en-US" altLang="zh-CN" dirty="0" err="1"/>
              <a:t>A.append</a:t>
            </a:r>
            <a:r>
              <a:rPr lang="en-US" altLang="zh-CN" dirty="0"/>
              <a:t>(')')</a:t>
            </a:r>
          </a:p>
          <a:p>
            <a:r>
              <a:rPr lang="en-US" altLang="zh-CN" dirty="0"/>
              <a:t>                generate(A)</a:t>
            </a:r>
          </a:p>
          <a:p>
            <a:r>
              <a:rPr lang="en-US" altLang="zh-CN" dirty="0"/>
              <a:t>                </a:t>
            </a:r>
            <a:r>
              <a:rPr lang="en-US" altLang="zh-CN" dirty="0" err="1"/>
              <a:t>A.pop</a:t>
            </a:r>
            <a:r>
              <a:rPr lang="en-US" altLang="zh-CN" dirty="0" smtClean="0"/>
              <a:t>()</a:t>
            </a:r>
          </a:p>
          <a:p>
            <a:r>
              <a:rPr lang="en-US" altLang="zh-CN" dirty="0"/>
              <a:t/>
            </a:r>
            <a:br>
              <a:rPr lang="en-US" altLang="zh-CN" dirty="0"/>
            </a:br>
            <a:r>
              <a:rPr lang="en-US" altLang="zh-CN" dirty="0"/>
              <a:t>        </a:t>
            </a:r>
            <a:r>
              <a:rPr lang="en-US" altLang="zh-CN" dirty="0" err="1"/>
              <a:t>def</a:t>
            </a:r>
            <a:r>
              <a:rPr lang="en-US" altLang="zh-CN" dirty="0"/>
              <a:t> valid(A):</a:t>
            </a:r>
          </a:p>
          <a:p>
            <a:r>
              <a:rPr lang="en-US" altLang="zh-CN" dirty="0"/>
              <a:t>            </a:t>
            </a:r>
            <a:r>
              <a:rPr lang="en-US" altLang="zh-CN" dirty="0" err="1"/>
              <a:t>bal</a:t>
            </a:r>
            <a:r>
              <a:rPr lang="en-US" altLang="zh-CN" dirty="0"/>
              <a:t> = 0</a:t>
            </a:r>
          </a:p>
          <a:p>
            <a:r>
              <a:rPr lang="en-US" altLang="zh-CN" dirty="0"/>
              <a:t>            for c in A:</a:t>
            </a:r>
          </a:p>
          <a:p>
            <a:r>
              <a:rPr lang="en-US" altLang="zh-CN" dirty="0"/>
              <a:t>                if c == '(': </a:t>
            </a:r>
            <a:r>
              <a:rPr lang="en-US" altLang="zh-CN" dirty="0" err="1"/>
              <a:t>bal</a:t>
            </a:r>
            <a:r>
              <a:rPr lang="en-US" altLang="zh-CN" dirty="0"/>
              <a:t> += 1</a:t>
            </a:r>
          </a:p>
          <a:p>
            <a:r>
              <a:rPr lang="en-US" altLang="zh-CN" dirty="0"/>
              <a:t>                else: </a:t>
            </a:r>
            <a:r>
              <a:rPr lang="en-US" altLang="zh-CN" dirty="0" err="1"/>
              <a:t>bal</a:t>
            </a:r>
            <a:r>
              <a:rPr lang="en-US" altLang="zh-CN" dirty="0"/>
              <a:t> -= 1</a:t>
            </a:r>
          </a:p>
          <a:p>
            <a:r>
              <a:rPr lang="en-US" altLang="zh-CN" dirty="0"/>
              <a:t>                if </a:t>
            </a:r>
            <a:r>
              <a:rPr lang="en-US" altLang="zh-CN" dirty="0" err="1"/>
              <a:t>bal</a:t>
            </a:r>
            <a:r>
              <a:rPr lang="en-US" altLang="zh-CN" dirty="0"/>
              <a:t> &lt; 0: return False</a:t>
            </a:r>
          </a:p>
          <a:p>
            <a:r>
              <a:rPr lang="en-US" altLang="zh-CN" dirty="0"/>
              <a:t>            return </a:t>
            </a:r>
            <a:r>
              <a:rPr lang="en-US" altLang="zh-CN" dirty="0" err="1"/>
              <a:t>bal</a:t>
            </a:r>
            <a:r>
              <a:rPr lang="en-US" altLang="zh-CN" dirty="0"/>
              <a:t> == 0</a:t>
            </a:r>
          </a:p>
          <a:p>
            <a:r>
              <a:rPr lang="en-US" altLang="zh-CN" dirty="0"/>
              <a:t/>
            </a:r>
            <a:br>
              <a:rPr lang="en-US" altLang="zh-CN" dirty="0"/>
            </a:br>
            <a:r>
              <a:rPr lang="en-US" altLang="zh-CN" dirty="0"/>
              <a:t>        </a:t>
            </a:r>
            <a:r>
              <a:rPr lang="en-US" altLang="zh-CN" dirty="0" err="1"/>
              <a:t>ans</a:t>
            </a:r>
            <a:r>
              <a:rPr lang="en-US" altLang="zh-CN" dirty="0"/>
              <a:t> = []</a:t>
            </a:r>
          </a:p>
          <a:p>
            <a:r>
              <a:rPr lang="en-US" altLang="zh-CN" dirty="0"/>
              <a:t>        generate([])</a:t>
            </a:r>
          </a:p>
          <a:p>
            <a:r>
              <a:rPr lang="en-US" altLang="zh-CN" dirty="0"/>
              <a:t>        return </a:t>
            </a:r>
            <a:r>
              <a:rPr lang="en-US" altLang="zh-CN" dirty="0" err="1" smtClean="0"/>
              <a:t>ans</a:t>
            </a:r>
            <a:endParaRPr lang="en-US" altLang="zh-CN" dirty="0"/>
          </a:p>
        </p:txBody>
      </p:sp>
      <p:sp>
        <p:nvSpPr>
          <p:cNvPr id="8" name="TextBox 7"/>
          <p:cNvSpPr txBox="1"/>
          <p:nvPr/>
        </p:nvSpPr>
        <p:spPr>
          <a:xfrm>
            <a:off x="7505936" y="764704"/>
            <a:ext cx="1569660" cy="646331"/>
          </a:xfrm>
          <a:prstGeom prst="rect">
            <a:avLst/>
          </a:prstGeom>
          <a:noFill/>
        </p:spPr>
        <p:txBody>
          <a:bodyPr wrap="none" rtlCol="0">
            <a:spAutoFit/>
          </a:bodyPr>
          <a:lstStyle/>
          <a:p>
            <a:r>
              <a:rPr lang="zh-CN" altLang="en-US" dirty="0" smtClean="0"/>
              <a:t>暴力算法</a:t>
            </a:r>
            <a:endParaRPr lang="en-US" altLang="zh-CN" dirty="0" smtClean="0"/>
          </a:p>
          <a:p>
            <a:r>
              <a:rPr lang="zh-CN" altLang="en-US" dirty="0" smtClean="0"/>
              <a:t>验证是否合格</a:t>
            </a:r>
            <a:endParaRPr lang="zh-CN" altLang="en-US" dirty="0"/>
          </a:p>
        </p:txBody>
      </p:sp>
      <p:cxnSp>
        <p:nvCxnSpPr>
          <p:cNvPr id="10" name="直接箭头连接符 9"/>
          <p:cNvCxnSpPr/>
          <p:nvPr/>
        </p:nvCxnSpPr>
        <p:spPr>
          <a:xfrm flipV="1">
            <a:off x="6084168" y="1411035"/>
            <a:ext cx="2376264" cy="25940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084168" y="764704"/>
            <a:ext cx="1800200"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68344" y="3212976"/>
            <a:ext cx="646331" cy="369332"/>
          </a:xfrm>
          <a:prstGeom prst="rect">
            <a:avLst/>
          </a:prstGeom>
          <a:noFill/>
        </p:spPr>
        <p:txBody>
          <a:bodyPr wrap="none" rtlCol="0">
            <a:spAutoFit/>
          </a:bodyPr>
          <a:lstStyle/>
          <a:p>
            <a:r>
              <a:rPr lang="zh-CN" altLang="en-US" dirty="0" smtClean="0"/>
              <a:t>生成</a:t>
            </a:r>
            <a:endParaRPr lang="zh-CN" altLang="en-US" dirty="0"/>
          </a:p>
        </p:txBody>
      </p:sp>
    </p:spTree>
    <p:extLst>
      <p:ext uri="{BB962C8B-B14F-4D97-AF65-F5344CB8AC3E}">
        <p14:creationId xmlns:p14="http://schemas.microsoft.com/office/powerpoint/2010/main" val="180169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774" y="14469"/>
            <a:ext cx="1470274" cy="584775"/>
          </a:xfrm>
          <a:prstGeom prst="rect">
            <a:avLst/>
          </a:prstGeom>
          <a:noFill/>
        </p:spPr>
        <p:txBody>
          <a:bodyPr wrap="none" rtlCol="0">
            <a:spAutoFit/>
          </a:bodyPr>
          <a:lstStyle/>
          <a:p>
            <a:pPr marL="457200" indent="-457200">
              <a:buFont typeface="Wingdings" panose="05000000000000000000" pitchFamily="2" charset="2"/>
              <a:buChar char="Ø"/>
            </a:pPr>
            <a:r>
              <a:rPr lang="zh-CN" altLang="en-US" sz="3200" b="1" dirty="0" smtClean="0"/>
              <a:t>集合</a:t>
            </a:r>
            <a:endParaRPr lang="zh-CN" altLang="en-US" sz="3200" b="1" dirty="0"/>
          </a:p>
        </p:txBody>
      </p:sp>
      <p:sp>
        <p:nvSpPr>
          <p:cNvPr id="5" name="TextBox 4"/>
          <p:cNvSpPr txBox="1"/>
          <p:nvPr/>
        </p:nvSpPr>
        <p:spPr>
          <a:xfrm>
            <a:off x="251521" y="599244"/>
            <a:ext cx="8892480" cy="830997"/>
          </a:xfrm>
          <a:prstGeom prst="rect">
            <a:avLst/>
          </a:prstGeom>
          <a:noFill/>
        </p:spPr>
        <p:txBody>
          <a:bodyPr wrap="square" rtlCol="0">
            <a:spAutoFit/>
          </a:bodyPr>
          <a:lstStyle/>
          <a:p>
            <a:pPr latinLnBrk="1"/>
            <a:r>
              <a:rPr lang="zh-CN" altLang="en-US" sz="1600" dirty="0"/>
              <a:t>集合（</a:t>
            </a:r>
            <a:r>
              <a:rPr lang="en-US" altLang="zh-CN" sz="1600" dirty="0"/>
              <a:t>set</a:t>
            </a:r>
            <a:r>
              <a:rPr lang="zh-CN" altLang="en-US" sz="1600" dirty="0"/>
              <a:t>）是一个无序的不重复元素序列。</a:t>
            </a:r>
          </a:p>
          <a:p>
            <a:pPr latinLnBrk="1"/>
            <a:r>
              <a:rPr lang="zh-CN" altLang="en-US" sz="1600" dirty="0"/>
              <a:t>可以使用大括号 </a:t>
            </a:r>
            <a:r>
              <a:rPr lang="en-US" altLang="zh-CN" sz="1600" b="1" dirty="0"/>
              <a:t>{ }</a:t>
            </a:r>
            <a:r>
              <a:rPr lang="zh-CN" altLang="en-US" sz="1600" dirty="0"/>
              <a:t> 或者 </a:t>
            </a:r>
            <a:r>
              <a:rPr lang="en-US" altLang="zh-CN" sz="1600" b="1" dirty="0"/>
              <a:t>set()</a:t>
            </a:r>
            <a:r>
              <a:rPr lang="zh-CN" altLang="en-US" sz="1600" dirty="0"/>
              <a:t> 函数创建集合，注意：创建一个空集合必须用</a:t>
            </a:r>
            <a:r>
              <a:rPr lang="zh-CN" altLang="en-US" sz="1600" b="1" dirty="0"/>
              <a:t> </a:t>
            </a:r>
            <a:r>
              <a:rPr lang="en-US" altLang="zh-CN" sz="1600" b="1" dirty="0"/>
              <a:t>set()</a:t>
            </a:r>
            <a:r>
              <a:rPr lang="zh-CN" altLang="en-US" sz="1600" dirty="0"/>
              <a:t> 而不是 </a:t>
            </a:r>
            <a:r>
              <a:rPr lang="en-US" altLang="zh-CN" sz="1600" b="1" dirty="0"/>
              <a:t>{ }</a:t>
            </a:r>
            <a:r>
              <a:rPr lang="zh-CN" altLang="en-US" sz="1600" dirty="0"/>
              <a:t>，因为 </a:t>
            </a:r>
            <a:r>
              <a:rPr lang="en-US" altLang="zh-CN" sz="1600" b="1" dirty="0"/>
              <a:t>{ }</a:t>
            </a:r>
            <a:r>
              <a:rPr lang="zh-CN" altLang="en-US" sz="1600" dirty="0"/>
              <a:t> 是用来创建一个空</a:t>
            </a:r>
            <a:r>
              <a:rPr lang="zh-CN" altLang="en-US" sz="1600" dirty="0" smtClean="0"/>
              <a:t>字典</a:t>
            </a:r>
            <a:endParaRPr lang="zh-CN" altLang="en-US" sz="1600" dirty="0"/>
          </a:p>
        </p:txBody>
      </p:sp>
      <p:sp>
        <p:nvSpPr>
          <p:cNvPr id="6" name="TextBox 5"/>
          <p:cNvSpPr txBox="1"/>
          <p:nvPr/>
        </p:nvSpPr>
        <p:spPr>
          <a:xfrm>
            <a:off x="251521" y="1660158"/>
            <a:ext cx="3981154" cy="1754326"/>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向集合中添加元素</a:t>
            </a:r>
            <a:r>
              <a:rPr lang="en-US" altLang="zh-CN" dirty="0" err="1"/>
              <a:t>s.add</a:t>
            </a:r>
            <a:r>
              <a:rPr lang="en-US" altLang="zh-CN" dirty="0"/>
              <a:t>( x </a:t>
            </a:r>
            <a:r>
              <a:rPr lang="en-US" altLang="zh-CN" dirty="0" smtClean="0"/>
              <a:t>)</a:t>
            </a:r>
          </a:p>
          <a:p>
            <a:pPr marL="285750" indent="-285750">
              <a:buFont typeface="Arial" panose="020B0604020202020204" pitchFamily="34" charset="0"/>
              <a:buChar char="•"/>
            </a:pPr>
            <a:r>
              <a:rPr lang="zh-CN" altLang="en-US" dirty="0" smtClean="0"/>
              <a:t>集合中移除元素</a:t>
            </a:r>
            <a:r>
              <a:rPr lang="en-US" altLang="zh-CN" dirty="0" err="1"/>
              <a:t>s.remove</a:t>
            </a:r>
            <a:r>
              <a:rPr lang="en-US" altLang="zh-CN" dirty="0"/>
              <a:t>( x )</a:t>
            </a:r>
            <a:endParaRPr lang="en-US" altLang="zh-CN" dirty="0" smtClean="0"/>
          </a:p>
          <a:p>
            <a:pPr marL="285750" indent="-285750">
              <a:buFont typeface="Arial" panose="020B0604020202020204" pitchFamily="34" charset="0"/>
              <a:buChar char="•"/>
            </a:pPr>
            <a:r>
              <a:rPr lang="zh-CN" altLang="en-US" dirty="0" smtClean="0"/>
              <a:t>计算集合元素个数</a:t>
            </a:r>
            <a:r>
              <a:rPr lang="en-US" altLang="zh-CN" dirty="0" err="1"/>
              <a:t>len</a:t>
            </a:r>
            <a:r>
              <a:rPr lang="en-US" altLang="zh-CN" dirty="0"/>
              <a:t>(s</a:t>
            </a:r>
            <a:r>
              <a:rPr lang="en-US" altLang="zh-CN" dirty="0" smtClean="0"/>
              <a:t>)</a:t>
            </a:r>
          </a:p>
          <a:p>
            <a:pPr marL="285750" indent="-285750">
              <a:buFont typeface="Arial" panose="020B0604020202020204" pitchFamily="34" charset="0"/>
              <a:buChar char="•"/>
            </a:pPr>
            <a:r>
              <a:rPr lang="zh-CN" altLang="en-US" dirty="0" smtClean="0"/>
              <a:t>判断元素是否在集合中</a:t>
            </a:r>
            <a:r>
              <a:rPr lang="en-US" altLang="zh-CN" dirty="0"/>
              <a:t>x in </a:t>
            </a:r>
            <a:r>
              <a:rPr lang="en-US" altLang="zh-CN" dirty="0" smtClean="0"/>
              <a:t>s</a:t>
            </a:r>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返回多个集合的差集</a:t>
            </a:r>
            <a:r>
              <a:rPr lang="en-US" altLang="zh-CN" dirty="0" err="1" smtClean="0"/>
              <a:t>set.difference</a:t>
            </a:r>
            <a:r>
              <a:rPr lang="en-US" altLang="zh-CN" dirty="0" smtClean="0"/>
              <a:t>()</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510" y="3987506"/>
            <a:ext cx="4371773" cy="1607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07774" y="5655747"/>
            <a:ext cx="7530257" cy="1077218"/>
          </a:xfrm>
          <a:prstGeom prst="rect">
            <a:avLst/>
          </a:prstGeom>
          <a:noFill/>
        </p:spPr>
        <p:txBody>
          <a:bodyPr wrap="square" rtlCol="0">
            <a:spAutoFit/>
          </a:bodyPr>
          <a:lstStyle/>
          <a:p>
            <a:r>
              <a:rPr lang="zh-CN" altLang="en-US" sz="1600" dirty="0"/>
              <a:t>第一个运算方法</a:t>
            </a:r>
            <a:r>
              <a:rPr lang="en-US" altLang="zh-CN" sz="1600" dirty="0"/>
              <a:t>set1-</a:t>
            </a:r>
            <a:r>
              <a:rPr lang="zh-CN" altLang="en-US" sz="1600" dirty="0"/>
              <a:t>（</a:t>
            </a:r>
            <a:r>
              <a:rPr lang="en-US" altLang="zh-CN" sz="1600" dirty="0"/>
              <a:t>set1</a:t>
            </a:r>
            <a:r>
              <a:rPr lang="zh-CN" altLang="en-US" sz="1600" dirty="0"/>
              <a:t>和</a:t>
            </a:r>
            <a:r>
              <a:rPr lang="en-US" altLang="zh-CN" sz="1600" dirty="0"/>
              <a:t>set2</a:t>
            </a:r>
            <a:r>
              <a:rPr lang="zh-CN" altLang="en-US" sz="1600" dirty="0"/>
              <a:t>中的相同元素）</a:t>
            </a:r>
            <a:r>
              <a:rPr lang="zh-CN" altLang="en-US" sz="1600" dirty="0" smtClean="0"/>
              <a:t>：</a:t>
            </a:r>
            <a:endParaRPr lang="en-US" altLang="zh-CN" sz="1600" dirty="0" smtClean="0"/>
          </a:p>
          <a:p>
            <a:r>
              <a:rPr lang="en-US" altLang="zh-CN" sz="1600" dirty="0"/>
              <a:t> </a:t>
            </a:r>
            <a:r>
              <a:rPr lang="en-US" altLang="zh-CN" sz="1600" dirty="0" smtClean="0"/>
              <a:t>           </a:t>
            </a:r>
            <a:r>
              <a:rPr lang="zh-CN" altLang="en-US" sz="1600" dirty="0" smtClean="0"/>
              <a:t>结果</a:t>
            </a:r>
            <a:r>
              <a:rPr lang="zh-CN" altLang="en-US" sz="1600" dirty="0"/>
              <a:t>就是</a:t>
            </a:r>
            <a:r>
              <a:rPr lang="en-US" altLang="zh-CN" sz="1600" dirty="0"/>
              <a:t>{“</a:t>
            </a:r>
            <a:r>
              <a:rPr lang="en-US" altLang="zh-CN" sz="1600" dirty="0" err="1"/>
              <a:t>lisi</a:t>
            </a:r>
            <a:r>
              <a:rPr lang="en-US" altLang="zh-CN" sz="1600" dirty="0"/>
              <a:t>”“</a:t>
            </a:r>
            <a:r>
              <a:rPr lang="en-US" altLang="zh-CN" sz="1600" dirty="0" err="1"/>
              <a:t>wangwu</a:t>
            </a:r>
            <a:r>
              <a:rPr lang="en-US" altLang="zh-CN" sz="1600" dirty="0"/>
              <a:t>”}</a:t>
            </a:r>
          </a:p>
          <a:p>
            <a:r>
              <a:rPr lang="zh-CN" altLang="en-US" sz="1600" dirty="0"/>
              <a:t>第二个输运算方法</a:t>
            </a:r>
            <a:r>
              <a:rPr lang="en-US" altLang="zh-CN" sz="1600" dirty="0"/>
              <a:t>set1-</a:t>
            </a:r>
            <a:r>
              <a:rPr lang="zh-CN" altLang="en-US" sz="1600" dirty="0"/>
              <a:t>（</a:t>
            </a:r>
            <a:r>
              <a:rPr lang="en-US" altLang="zh-CN" sz="1600" dirty="0"/>
              <a:t>set1</a:t>
            </a:r>
            <a:r>
              <a:rPr lang="zh-CN" altLang="en-US" sz="1600" dirty="0"/>
              <a:t>和</a:t>
            </a:r>
            <a:r>
              <a:rPr lang="en-US" altLang="zh-CN" sz="1600" dirty="0"/>
              <a:t>set2</a:t>
            </a:r>
            <a:r>
              <a:rPr lang="zh-CN" altLang="en-US" sz="1600" dirty="0"/>
              <a:t>中的相同元素）</a:t>
            </a:r>
            <a:r>
              <a:rPr lang="en-US" altLang="zh-CN" sz="1600" dirty="0"/>
              <a:t>-</a:t>
            </a:r>
            <a:r>
              <a:rPr lang="zh-CN" altLang="en-US" sz="1600" dirty="0"/>
              <a:t>（</a:t>
            </a:r>
            <a:r>
              <a:rPr lang="en-US" altLang="zh-CN" sz="1600" dirty="0"/>
              <a:t>set1</a:t>
            </a:r>
            <a:r>
              <a:rPr lang="zh-CN" altLang="en-US" sz="1600" dirty="0"/>
              <a:t>和</a:t>
            </a:r>
            <a:r>
              <a:rPr lang="en-US" altLang="zh-CN" sz="1600" dirty="0"/>
              <a:t>set3</a:t>
            </a:r>
            <a:r>
              <a:rPr lang="zh-CN" altLang="en-US" sz="1600" dirty="0"/>
              <a:t>中的相同元素）</a:t>
            </a:r>
            <a:r>
              <a:rPr lang="zh-CN" altLang="en-US" sz="1600" dirty="0" smtClean="0"/>
              <a:t>：</a:t>
            </a:r>
            <a:endParaRPr lang="en-US" altLang="zh-CN" sz="1600" dirty="0" smtClean="0"/>
          </a:p>
          <a:p>
            <a:r>
              <a:rPr lang="zh-CN" altLang="en-US" sz="1600" dirty="0" smtClean="0"/>
              <a:t>            结果</a:t>
            </a:r>
            <a:r>
              <a:rPr lang="zh-CN" altLang="en-US" sz="1600" dirty="0"/>
              <a:t>为：</a:t>
            </a:r>
            <a:r>
              <a:rPr lang="en-US" altLang="zh-CN" sz="1600" dirty="0"/>
              <a:t>{"</a:t>
            </a:r>
            <a:r>
              <a:rPr lang="en-US" altLang="zh-CN" sz="1600" dirty="0" err="1"/>
              <a:t>wangwu</a:t>
            </a:r>
            <a:r>
              <a:rPr lang="en-US" altLang="zh-CN" sz="1600" dirty="0" smtClean="0"/>
              <a:t>"}</a:t>
            </a:r>
            <a:endParaRPr lang="en-US" altLang="zh-CN" sz="1600" dirty="0"/>
          </a:p>
        </p:txBody>
      </p:sp>
    </p:spTree>
    <p:extLst>
      <p:ext uri="{BB962C8B-B14F-4D97-AF65-F5344CB8AC3E}">
        <p14:creationId xmlns:p14="http://schemas.microsoft.com/office/powerpoint/2010/main" val="35659505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30402"/>
            <a:ext cx="4028405" cy="1454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8" y="4149080"/>
            <a:ext cx="3607826" cy="216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0" y="116632"/>
            <a:ext cx="3435556" cy="523220"/>
          </a:xfrm>
          <a:prstGeom prst="rect">
            <a:avLst/>
          </a:prstGeom>
          <a:noFill/>
        </p:spPr>
        <p:txBody>
          <a:bodyPr wrap="none" rtlCol="0">
            <a:spAutoFit/>
          </a:bodyPr>
          <a:lstStyle/>
          <a:p>
            <a:r>
              <a:rPr lang="en-US" altLang="zh-CN" sz="2800" b="1" dirty="0" smtClean="0"/>
              <a:t>98</a:t>
            </a:r>
            <a:r>
              <a:rPr lang="zh-CN" altLang="en-US" sz="2800" b="1" dirty="0"/>
              <a:t>验证</a:t>
            </a:r>
            <a:r>
              <a:rPr lang="zh-CN" altLang="en-US" sz="2800" b="1" dirty="0" smtClean="0"/>
              <a:t>二叉树搜索树</a:t>
            </a:r>
            <a:endParaRPr lang="zh-CN" altLang="en-US" sz="2800" b="1" dirty="0"/>
          </a:p>
        </p:txBody>
      </p:sp>
      <p:sp>
        <p:nvSpPr>
          <p:cNvPr id="5" name="TextBox 4"/>
          <p:cNvSpPr txBox="1"/>
          <p:nvPr/>
        </p:nvSpPr>
        <p:spPr>
          <a:xfrm>
            <a:off x="25783" y="639852"/>
            <a:ext cx="5134419" cy="3139321"/>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isValidBST</a:t>
            </a:r>
            <a:r>
              <a:rPr lang="en-US" altLang="zh-CN" dirty="0"/>
              <a:t>(self, root: </a:t>
            </a:r>
            <a:r>
              <a:rPr lang="en-US" altLang="zh-CN" dirty="0" err="1"/>
              <a:t>TreeNode</a:t>
            </a:r>
            <a:r>
              <a:rPr lang="en-US" altLang="zh-CN" dirty="0"/>
              <a:t>) -&gt; bool:</a:t>
            </a:r>
          </a:p>
          <a:p>
            <a:r>
              <a:rPr lang="en-US" altLang="zh-CN" dirty="0"/>
              <a:t>        </a:t>
            </a:r>
            <a:r>
              <a:rPr lang="en-US" altLang="zh-CN" dirty="0" err="1"/>
              <a:t>self.pre</a:t>
            </a:r>
            <a:r>
              <a:rPr lang="en-US" altLang="zh-CN" dirty="0"/>
              <a:t> = -float('</a:t>
            </a:r>
            <a:r>
              <a:rPr lang="en-US" altLang="zh-CN" dirty="0" err="1"/>
              <a:t>inf</a:t>
            </a:r>
            <a:r>
              <a:rPr lang="en-US" altLang="zh-CN" dirty="0"/>
              <a:t>')</a:t>
            </a:r>
          </a:p>
          <a:p>
            <a:r>
              <a:rPr lang="en-US" altLang="zh-CN" dirty="0"/>
              <a:t>        </a:t>
            </a:r>
            <a:r>
              <a:rPr lang="en-US" altLang="zh-CN" dirty="0" err="1"/>
              <a:t>def</a:t>
            </a:r>
            <a:r>
              <a:rPr lang="en-US" altLang="zh-CN" dirty="0"/>
              <a:t> </a:t>
            </a:r>
            <a:r>
              <a:rPr lang="en-US" altLang="zh-CN" dirty="0" err="1"/>
              <a:t>inorder</a:t>
            </a:r>
            <a:r>
              <a:rPr lang="en-US" altLang="zh-CN" dirty="0"/>
              <a:t>(node):</a:t>
            </a:r>
          </a:p>
          <a:p>
            <a:r>
              <a:rPr lang="en-US" altLang="zh-CN" dirty="0"/>
              <a:t>            if not node:</a:t>
            </a:r>
          </a:p>
          <a:p>
            <a:r>
              <a:rPr lang="en-US" altLang="zh-CN" dirty="0"/>
              <a:t>                return True</a:t>
            </a:r>
          </a:p>
          <a:p>
            <a:r>
              <a:rPr lang="en-US" altLang="zh-CN" dirty="0"/>
              <a:t>            if not </a:t>
            </a:r>
            <a:r>
              <a:rPr lang="en-US" altLang="zh-CN" dirty="0" err="1"/>
              <a:t>inorder</a:t>
            </a:r>
            <a:r>
              <a:rPr lang="en-US" altLang="zh-CN" dirty="0"/>
              <a:t>(</a:t>
            </a:r>
            <a:r>
              <a:rPr lang="en-US" altLang="zh-CN" dirty="0" err="1"/>
              <a:t>node.left</a:t>
            </a:r>
            <a:r>
              <a:rPr lang="en-US" altLang="zh-CN" dirty="0"/>
              <a:t>) or </a:t>
            </a:r>
            <a:r>
              <a:rPr lang="en-US" altLang="zh-CN" dirty="0" err="1"/>
              <a:t>self.pre</a:t>
            </a:r>
            <a:r>
              <a:rPr lang="en-US" altLang="zh-CN" dirty="0"/>
              <a:t>&gt;=</a:t>
            </a:r>
            <a:r>
              <a:rPr lang="en-US" altLang="zh-CN" dirty="0" err="1"/>
              <a:t>node.val</a:t>
            </a:r>
            <a:r>
              <a:rPr lang="en-US" altLang="zh-CN" dirty="0"/>
              <a:t>:</a:t>
            </a:r>
          </a:p>
          <a:p>
            <a:r>
              <a:rPr lang="en-US" altLang="zh-CN" dirty="0"/>
              <a:t>                return False</a:t>
            </a:r>
          </a:p>
          <a:p>
            <a:r>
              <a:rPr lang="en-US" altLang="zh-CN" dirty="0"/>
              <a:t>            </a:t>
            </a:r>
            <a:r>
              <a:rPr lang="en-US" altLang="zh-CN" dirty="0" err="1"/>
              <a:t>self.pre</a:t>
            </a:r>
            <a:r>
              <a:rPr lang="en-US" altLang="zh-CN" dirty="0"/>
              <a:t> = </a:t>
            </a:r>
            <a:r>
              <a:rPr lang="en-US" altLang="zh-CN" dirty="0" err="1"/>
              <a:t>node.val</a:t>
            </a:r>
            <a:endParaRPr lang="en-US" altLang="zh-CN" dirty="0"/>
          </a:p>
          <a:p>
            <a:r>
              <a:rPr lang="en-US" altLang="zh-CN" dirty="0"/>
              <a:t>            return </a:t>
            </a:r>
            <a:r>
              <a:rPr lang="en-US" altLang="zh-CN" dirty="0" err="1"/>
              <a:t>inorder</a:t>
            </a:r>
            <a:r>
              <a:rPr lang="en-US" altLang="zh-CN" dirty="0"/>
              <a:t>(</a:t>
            </a:r>
            <a:r>
              <a:rPr lang="en-US" altLang="zh-CN" dirty="0" err="1"/>
              <a:t>node.right</a:t>
            </a:r>
            <a:r>
              <a:rPr lang="en-US" altLang="zh-CN" dirty="0"/>
              <a:t>)</a:t>
            </a:r>
          </a:p>
          <a:p>
            <a:r>
              <a:rPr lang="en-US" altLang="zh-CN" dirty="0"/>
              <a:t>        return </a:t>
            </a:r>
            <a:r>
              <a:rPr lang="en-US" altLang="zh-CN" dirty="0" err="1"/>
              <a:t>inorder</a:t>
            </a:r>
            <a:r>
              <a:rPr lang="en-US" altLang="zh-CN" dirty="0"/>
              <a:t>(root</a:t>
            </a:r>
            <a:r>
              <a:rPr lang="en-US" altLang="zh-CN" dirty="0" smtClean="0"/>
              <a:t>)</a:t>
            </a:r>
            <a:endParaRPr lang="en-US" altLang="zh-CN" dirty="0"/>
          </a:p>
        </p:txBody>
      </p:sp>
      <p:sp>
        <p:nvSpPr>
          <p:cNvPr id="2" name="TextBox 1"/>
          <p:cNvSpPr txBox="1"/>
          <p:nvPr/>
        </p:nvSpPr>
        <p:spPr>
          <a:xfrm>
            <a:off x="2411760" y="1177006"/>
            <a:ext cx="723275" cy="307777"/>
          </a:xfrm>
          <a:prstGeom prst="rect">
            <a:avLst/>
          </a:prstGeom>
          <a:noFill/>
        </p:spPr>
        <p:txBody>
          <a:bodyPr wrap="none" rtlCol="0">
            <a:spAutoFit/>
          </a:bodyPr>
          <a:lstStyle/>
          <a:p>
            <a:r>
              <a:rPr lang="zh-CN" altLang="en-US" sz="1400" dirty="0" smtClean="0"/>
              <a:t>正无穷</a:t>
            </a:r>
            <a:endParaRPr lang="zh-CN" altLang="en-US" sz="1400" dirty="0"/>
          </a:p>
        </p:txBody>
      </p:sp>
      <p:sp>
        <p:nvSpPr>
          <p:cNvPr id="3" name="TextBox 2"/>
          <p:cNvSpPr txBox="1"/>
          <p:nvPr/>
        </p:nvSpPr>
        <p:spPr>
          <a:xfrm>
            <a:off x="3635896" y="2636912"/>
            <a:ext cx="5582041" cy="3693319"/>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isValidBST</a:t>
            </a:r>
            <a:r>
              <a:rPr lang="en-US" altLang="zh-CN" dirty="0"/>
              <a:t>(self, root: </a:t>
            </a:r>
            <a:r>
              <a:rPr lang="en-US" altLang="zh-CN" dirty="0" err="1"/>
              <a:t>TreeNode</a:t>
            </a:r>
            <a:r>
              <a:rPr lang="en-US" altLang="zh-CN" dirty="0"/>
              <a:t>) -&gt; bool:</a:t>
            </a:r>
          </a:p>
          <a:p>
            <a:r>
              <a:rPr lang="en-US" altLang="zh-CN" dirty="0"/>
              <a:t>         </a:t>
            </a:r>
            <a:r>
              <a:rPr lang="en-US" altLang="zh-CN" dirty="0" err="1" smtClean="0"/>
              <a:t>order_list</a:t>
            </a:r>
            <a:r>
              <a:rPr lang="en-US" altLang="zh-CN" dirty="0"/>
              <a:t> = []</a:t>
            </a:r>
          </a:p>
          <a:p>
            <a:r>
              <a:rPr lang="en-US" altLang="zh-CN" dirty="0"/>
              <a:t>        </a:t>
            </a:r>
            <a:r>
              <a:rPr lang="en-US" altLang="zh-CN" dirty="0" err="1"/>
              <a:t>def</a:t>
            </a:r>
            <a:r>
              <a:rPr lang="en-US" altLang="zh-CN" dirty="0"/>
              <a:t> </a:t>
            </a:r>
            <a:r>
              <a:rPr lang="en-US" altLang="zh-CN" dirty="0" err="1"/>
              <a:t>in_order</a:t>
            </a:r>
            <a:r>
              <a:rPr lang="en-US" altLang="zh-CN" dirty="0"/>
              <a:t>(root):</a:t>
            </a:r>
          </a:p>
          <a:p>
            <a:r>
              <a:rPr lang="en-US" altLang="zh-CN" dirty="0"/>
              <a:t>            if not root:</a:t>
            </a:r>
          </a:p>
          <a:p>
            <a:r>
              <a:rPr lang="en-US" altLang="zh-CN" dirty="0"/>
              <a:t>                return True</a:t>
            </a:r>
          </a:p>
          <a:p>
            <a:r>
              <a:rPr lang="en-US" altLang="zh-CN" dirty="0"/>
              <a:t>            if not </a:t>
            </a:r>
            <a:r>
              <a:rPr lang="en-US" altLang="zh-CN" dirty="0" err="1"/>
              <a:t>in_order</a:t>
            </a:r>
            <a:r>
              <a:rPr lang="en-US" altLang="zh-CN" dirty="0"/>
              <a:t>(</a:t>
            </a:r>
            <a:r>
              <a:rPr lang="en-US" altLang="zh-CN" dirty="0" err="1"/>
              <a:t>root.left</a:t>
            </a:r>
            <a:r>
              <a:rPr lang="en-US" altLang="zh-CN" dirty="0"/>
              <a:t>):</a:t>
            </a:r>
          </a:p>
          <a:p>
            <a:r>
              <a:rPr lang="en-US" altLang="zh-CN" dirty="0"/>
              <a:t>                return False</a:t>
            </a:r>
          </a:p>
          <a:p>
            <a:r>
              <a:rPr lang="en-US" altLang="zh-CN" dirty="0"/>
              <a:t>            if </a:t>
            </a:r>
            <a:r>
              <a:rPr lang="en-US" altLang="zh-CN" dirty="0" err="1"/>
              <a:t>len</a:t>
            </a:r>
            <a:r>
              <a:rPr lang="en-US" altLang="zh-CN" dirty="0"/>
              <a:t>(</a:t>
            </a:r>
            <a:r>
              <a:rPr lang="en-US" altLang="zh-CN" dirty="0" err="1"/>
              <a:t>order_list</a:t>
            </a:r>
            <a:r>
              <a:rPr lang="en-US" altLang="zh-CN" dirty="0"/>
              <a:t>) &gt;= 1 and </a:t>
            </a:r>
            <a:r>
              <a:rPr lang="en-US" altLang="zh-CN" dirty="0" err="1"/>
              <a:t>root.val</a:t>
            </a:r>
            <a:r>
              <a:rPr lang="en-US" altLang="zh-CN" dirty="0"/>
              <a:t> &lt;= </a:t>
            </a:r>
            <a:r>
              <a:rPr lang="en-US" altLang="zh-CN" dirty="0" err="1"/>
              <a:t>order_list</a:t>
            </a:r>
            <a:r>
              <a:rPr lang="en-US" altLang="zh-CN" dirty="0"/>
              <a:t>[-1]:</a:t>
            </a:r>
          </a:p>
          <a:p>
            <a:r>
              <a:rPr lang="en-US" altLang="zh-CN" dirty="0"/>
              <a:t>                return False</a:t>
            </a:r>
          </a:p>
          <a:p>
            <a:r>
              <a:rPr lang="en-US" altLang="zh-CN" dirty="0"/>
              <a:t>            </a:t>
            </a:r>
            <a:r>
              <a:rPr lang="en-US" altLang="zh-CN" dirty="0" err="1"/>
              <a:t>order_list.append</a:t>
            </a:r>
            <a:r>
              <a:rPr lang="en-US" altLang="zh-CN" dirty="0"/>
              <a:t>(</a:t>
            </a:r>
            <a:r>
              <a:rPr lang="en-US" altLang="zh-CN" dirty="0" err="1"/>
              <a:t>root.val</a:t>
            </a:r>
            <a:r>
              <a:rPr lang="en-US" altLang="zh-CN" dirty="0"/>
              <a:t>)</a:t>
            </a:r>
          </a:p>
          <a:p>
            <a:r>
              <a:rPr lang="en-US" altLang="zh-CN" dirty="0"/>
              <a:t>            return </a:t>
            </a:r>
            <a:r>
              <a:rPr lang="en-US" altLang="zh-CN" dirty="0" err="1"/>
              <a:t>in_order</a:t>
            </a:r>
            <a:r>
              <a:rPr lang="en-US" altLang="zh-CN" dirty="0"/>
              <a:t>(</a:t>
            </a:r>
            <a:r>
              <a:rPr lang="en-US" altLang="zh-CN" dirty="0" err="1"/>
              <a:t>root.right</a:t>
            </a:r>
            <a:r>
              <a:rPr lang="en-US" altLang="zh-CN" dirty="0"/>
              <a:t>)</a:t>
            </a:r>
          </a:p>
          <a:p>
            <a:r>
              <a:rPr lang="en-US" altLang="zh-CN" dirty="0"/>
              <a:t>        return </a:t>
            </a:r>
            <a:r>
              <a:rPr lang="en-US" altLang="zh-CN" dirty="0" err="1"/>
              <a:t>in_order</a:t>
            </a:r>
            <a:r>
              <a:rPr lang="en-US" altLang="zh-CN" dirty="0"/>
              <a:t>(root</a:t>
            </a:r>
            <a:r>
              <a:rPr lang="en-US" altLang="zh-CN" dirty="0" smtClean="0"/>
              <a:t>)</a:t>
            </a:r>
            <a:endParaRPr lang="en-US" altLang="zh-CN" dirty="0"/>
          </a:p>
        </p:txBody>
      </p:sp>
      <p:sp>
        <p:nvSpPr>
          <p:cNvPr id="6" name="TextBox 5"/>
          <p:cNvSpPr txBox="1"/>
          <p:nvPr/>
        </p:nvSpPr>
        <p:spPr>
          <a:xfrm>
            <a:off x="5940152" y="3501008"/>
            <a:ext cx="3057247" cy="830997"/>
          </a:xfrm>
          <a:prstGeom prst="rect">
            <a:avLst/>
          </a:prstGeom>
          <a:noFill/>
        </p:spPr>
        <p:txBody>
          <a:bodyPr wrap="none" rtlCol="0">
            <a:spAutoFit/>
          </a:bodyPr>
          <a:lstStyle/>
          <a:p>
            <a:r>
              <a:rPr lang="zh-CN" altLang="en-US" sz="1600" dirty="0" smtClean="0"/>
              <a:t>递归</a:t>
            </a:r>
            <a:endParaRPr lang="en-US" altLang="zh-CN" sz="1600" dirty="0" smtClean="0"/>
          </a:p>
          <a:p>
            <a:r>
              <a:rPr lang="zh-CN" altLang="en-US" sz="1600" dirty="0" smtClean="0"/>
              <a:t>验证是否左子节点满足要求</a:t>
            </a:r>
            <a:endParaRPr lang="en-US" altLang="zh-CN" sz="1600" dirty="0" smtClean="0"/>
          </a:p>
          <a:p>
            <a:r>
              <a:rPr lang="zh-CN" altLang="en-US" sz="1600" dirty="0" smtClean="0"/>
              <a:t>验证右节点是否小于列表最后值</a:t>
            </a:r>
            <a:endParaRPr lang="zh-CN" altLang="en-US" sz="1600" dirty="0"/>
          </a:p>
        </p:txBody>
      </p:sp>
      <p:sp>
        <p:nvSpPr>
          <p:cNvPr id="7" name="爆炸形 1 6"/>
          <p:cNvSpPr/>
          <p:nvPr/>
        </p:nvSpPr>
        <p:spPr>
          <a:xfrm>
            <a:off x="5724128" y="1772816"/>
            <a:ext cx="1294122" cy="1008112"/>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219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6" y="188640"/>
            <a:ext cx="6005747" cy="6463308"/>
          </a:xfrm>
          <a:prstGeom prst="rect">
            <a:avLst/>
          </a:prstGeom>
          <a:noFill/>
        </p:spPr>
        <p:txBody>
          <a:bodyPr wrap="none" rtlCol="0">
            <a:spAutoFit/>
          </a:bodyPr>
          <a:lstStyle/>
          <a:p>
            <a:r>
              <a:rPr lang="en-US" altLang="zh-CN" dirty="0"/>
              <a:t>class </a:t>
            </a:r>
            <a:r>
              <a:rPr lang="en-US" altLang="zh-CN" dirty="0" err="1"/>
              <a:t>TreeNode</a:t>
            </a:r>
            <a:r>
              <a:rPr lang="en-US" altLang="zh-CN" dirty="0"/>
              <a:t>:</a:t>
            </a:r>
          </a:p>
          <a:p>
            <a:r>
              <a:rPr lang="en-US" altLang="zh-CN" dirty="0"/>
              <a:t>    </a:t>
            </a:r>
            <a:r>
              <a:rPr lang="en-US" altLang="zh-CN" dirty="0" err="1"/>
              <a:t>def</a:t>
            </a:r>
            <a:r>
              <a:rPr lang="en-US" altLang="zh-CN" dirty="0"/>
              <a:t> __</a:t>
            </a:r>
            <a:r>
              <a:rPr lang="en-US" altLang="zh-CN" dirty="0" err="1"/>
              <a:t>init</a:t>
            </a:r>
            <a:r>
              <a:rPr lang="en-US" altLang="zh-CN" dirty="0"/>
              <a:t>__(self, x):</a:t>
            </a:r>
          </a:p>
          <a:p>
            <a:r>
              <a:rPr lang="en-US" altLang="zh-CN" dirty="0"/>
              <a:t>        </a:t>
            </a:r>
            <a:r>
              <a:rPr lang="en-US" altLang="zh-CN" dirty="0" err="1"/>
              <a:t>self.val</a:t>
            </a:r>
            <a:r>
              <a:rPr lang="en-US" altLang="zh-CN" dirty="0"/>
              <a:t> = x</a:t>
            </a:r>
          </a:p>
          <a:p>
            <a:r>
              <a:rPr lang="en-US" altLang="zh-CN" dirty="0"/>
              <a:t>        </a:t>
            </a:r>
            <a:r>
              <a:rPr lang="en-US" altLang="zh-CN" dirty="0" err="1"/>
              <a:t>self.left</a:t>
            </a:r>
            <a:r>
              <a:rPr lang="en-US" altLang="zh-CN" dirty="0"/>
              <a:t> = None</a:t>
            </a:r>
          </a:p>
          <a:p>
            <a:r>
              <a:rPr lang="en-US" altLang="zh-CN" dirty="0"/>
              <a:t>        </a:t>
            </a:r>
            <a:r>
              <a:rPr lang="en-US" altLang="zh-CN" dirty="0" err="1"/>
              <a:t>self.right</a:t>
            </a:r>
            <a:r>
              <a:rPr lang="en-US" altLang="zh-CN" dirty="0"/>
              <a:t> = None</a:t>
            </a:r>
          </a:p>
          <a:p>
            <a:r>
              <a:rPr lang="en-US" altLang="zh-CN" dirty="0"/>
              <a:t>class Solution:</a:t>
            </a:r>
          </a:p>
          <a:p>
            <a:r>
              <a:rPr lang="en-US" altLang="zh-CN" dirty="0"/>
              <a:t>    </a:t>
            </a:r>
            <a:r>
              <a:rPr lang="en-US" altLang="zh-CN" dirty="0" err="1"/>
              <a:t>def</a:t>
            </a:r>
            <a:r>
              <a:rPr lang="en-US" altLang="zh-CN" dirty="0"/>
              <a:t> </a:t>
            </a:r>
            <a:r>
              <a:rPr lang="en-US" altLang="zh-CN" dirty="0" err="1"/>
              <a:t>isValidBST</a:t>
            </a:r>
            <a:r>
              <a:rPr lang="en-US" altLang="zh-CN" dirty="0"/>
              <a:t>(self, </a:t>
            </a:r>
            <a:r>
              <a:rPr lang="en-US" altLang="zh-CN" dirty="0" smtClean="0"/>
              <a:t>root):</a:t>
            </a:r>
            <a:endParaRPr lang="en-US" altLang="zh-CN" dirty="0"/>
          </a:p>
          <a:p>
            <a:r>
              <a:rPr lang="en-US" altLang="zh-CN" dirty="0"/>
              <a:t>        # </a:t>
            </a:r>
            <a:r>
              <a:rPr lang="zh-CN" altLang="en-US" dirty="0"/>
              <a:t>方法一</a:t>
            </a:r>
          </a:p>
          <a:p>
            <a:r>
              <a:rPr lang="zh-CN" altLang="en-US" dirty="0"/>
              <a:t>        </a:t>
            </a:r>
            <a:r>
              <a:rPr lang="en-US" altLang="zh-CN" dirty="0"/>
              <a:t>res = True</a:t>
            </a:r>
          </a:p>
          <a:p>
            <a:r>
              <a:rPr lang="en-US" altLang="zh-CN" dirty="0"/>
              <a:t>        </a:t>
            </a:r>
            <a:r>
              <a:rPr lang="en-US" altLang="zh-CN" dirty="0" err="1"/>
              <a:t>def</a:t>
            </a:r>
            <a:r>
              <a:rPr lang="en-US" altLang="zh-CN" dirty="0"/>
              <a:t> </a:t>
            </a:r>
            <a:r>
              <a:rPr lang="en-US" altLang="zh-CN" dirty="0" err="1"/>
              <a:t>dfs</a:t>
            </a:r>
            <a:r>
              <a:rPr lang="en-US" altLang="zh-CN" dirty="0"/>
              <a:t>(node):</a:t>
            </a:r>
          </a:p>
          <a:p>
            <a:r>
              <a:rPr lang="en-US" altLang="zh-CN" dirty="0"/>
              <a:t>            nonlocal res</a:t>
            </a:r>
          </a:p>
          <a:p>
            <a:r>
              <a:rPr lang="en-US" altLang="zh-CN" dirty="0"/>
              <a:t>            if not node:</a:t>
            </a:r>
          </a:p>
          <a:p>
            <a:r>
              <a:rPr lang="en-US" altLang="zh-CN" dirty="0"/>
              <a:t>                return []</a:t>
            </a:r>
          </a:p>
          <a:p>
            <a:r>
              <a:rPr lang="en-US" altLang="zh-CN" dirty="0"/>
              <a:t/>
            </a:r>
            <a:br>
              <a:rPr lang="en-US" altLang="zh-CN" dirty="0"/>
            </a:br>
            <a:r>
              <a:rPr lang="en-US" altLang="zh-CN" dirty="0"/>
              <a:t>            left = </a:t>
            </a:r>
            <a:r>
              <a:rPr lang="en-US" altLang="zh-CN" dirty="0" err="1"/>
              <a:t>dfs</a:t>
            </a:r>
            <a:r>
              <a:rPr lang="en-US" altLang="zh-CN" dirty="0"/>
              <a:t>(</a:t>
            </a:r>
            <a:r>
              <a:rPr lang="en-US" altLang="zh-CN" dirty="0" err="1"/>
              <a:t>node.left</a:t>
            </a:r>
            <a:r>
              <a:rPr lang="en-US" altLang="zh-CN" dirty="0"/>
              <a:t>)</a:t>
            </a:r>
          </a:p>
          <a:p>
            <a:r>
              <a:rPr lang="en-US" altLang="zh-CN" dirty="0"/>
              <a:t>            right = </a:t>
            </a:r>
            <a:r>
              <a:rPr lang="en-US" altLang="zh-CN" dirty="0" err="1"/>
              <a:t>dfs</a:t>
            </a:r>
            <a:r>
              <a:rPr lang="en-US" altLang="zh-CN" dirty="0"/>
              <a:t>(</a:t>
            </a:r>
            <a:r>
              <a:rPr lang="en-US" altLang="zh-CN" dirty="0" err="1"/>
              <a:t>node.right</a:t>
            </a:r>
            <a:r>
              <a:rPr lang="en-US" altLang="zh-CN" dirty="0"/>
              <a:t>)</a:t>
            </a:r>
          </a:p>
          <a:p>
            <a:r>
              <a:rPr lang="en-US" altLang="zh-CN" dirty="0"/>
              <a:t/>
            </a:r>
            <a:br>
              <a:rPr lang="en-US" altLang="zh-CN" dirty="0"/>
            </a:br>
            <a:r>
              <a:rPr lang="en-US" altLang="zh-CN" dirty="0"/>
              <a:t>            if not left and not right:</a:t>
            </a:r>
          </a:p>
          <a:p>
            <a:r>
              <a:rPr lang="en-US" altLang="zh-CN" dirty="0"/>
              <a:t>                return [</a:t>
            </a:r>
            <a:r>
              <a:rPr lang="en-US" altLang="zh-CN" dirty="0" err="1"/>
              <a:t>node.val,node.val</a:t>
            </a:r>
            <a:r>
              <a:rPr lang="en-US" altLang="zh-CN" dirty="0"/>
              <a:t>]</a:t>
            </a:r>
          </a:p>
          <a:p>
            <a:r>
              <a:rPr lang="en-US" altLang="zh-CN" dirty="0"/>
              <a:t>            </a:t>
            </a:r>
            <a:r>
              <a:rPr lang="en-US" altLang="zh-CN" dirty="0" err="1"/>
              <a:t>elif</a:t>
            </a:r>
            <a:r>
              <a:rPr lang="en-US" altLang="zh-CN" dirty="0"/>
              <a:t> not left:</a:t>
            </a:r>
          </a:p>
          <a:p>
            <a:r>
              <a:rPr lang="en-US" altLang="zh-CN" dirty="0"/>
              <a:t>                if </a:t>
            </a:r>
            <a:r>
              <a:rPr lang="en-US" altLang="zh-CN" dirty="0" err="1"/>
              <a:t>node.val</a:t>
            </a:r>
            <a:r>
              <a:rPr lang="en-US" altLang="zh-CN" dirty="0"/>
              <a:t> &gt;= right[1]:</a:t>
            </a:r>
          </a:p>
          <a:p>
            <a:r>
              <a:rPr lang="en-US" altLang="zh-CN" dirty="0"/>
              <a:t>                    res = False</a:t>
            </a:r>
          </a:p>
          <a:p>
            <a:r>
              <a:rPr lang="en-US" altLang="zh-CN" dirty="0"/>
              <a:t>                return [max(right[0],</a:t>
            </a:r>
            <a:r>
              <a:rPr lang="en-US" altLang="zh-CN" dirty="0" err="1"/>
              <a:t>node.val</a:t>
            </a:r>
            <a:r>
              <a:rPr lang="en-US" altLang="zh-CN" dirty="0"/>
              <a:t>),min(</a:t>
            </a:r>
            <a:r>
              <a:rPr lang="en-US" altLang="zh-CN" dirty="0" err="1"/>
              <a:t>node.val,right</a:t>
            </a:r>
            <a:r>
              <a:rPr lang="en-US" altLang="zh-CN" dirty="0"/>
              <a:t>[1</a:t>
            </a:r>
            <a:r>
              <a:rPr lang="en-US" altLang="zh-CN" dirty="0" smtClean="0"/>
              <a:t>])]</a:t>
            </a:r>
            <a:endParaRPr lang="en-US" altLang="zh-CN" dirty="0"/>
          </a:p>
        </p:txBody>
      </p:sp>
      <p:sp>
        <p:nvSpPr>
          <p:cNvPr id="5" name="TextBox 4"/>
          <p:cNvSpPr txBox="1"/>
          <p:nvPr/>
        </p:nvSpPr>
        <p:spPr>
          <a:xfrm>
            <a:off x="1691680" y="260648"/>
            <a:ext cx="7476406" cy="3693319"/>
          </a:xfrm>
          <a:prstGeom prst="rect">
            <a:avLst/>
          </a:prstGeom>
          <a:noFill/>
        </p:spPr>
        <p:txBody>
          <a:bodyPr wrap="none" rtlCol="0">
            <a:spAutoFit/>
          </a:bodyPr>
          <a:lstStyle/>
          <a:p>
            <a:r>
              <a:rPr lang="en-US" altLang="zh-CN" dirty="0"/>
              <a:t>            </a:t>
            </a:r>
            <a:r>
              <a:rPr lang="en-US" altLang="zh-CN" dirty="0" err="1"/>
              <a:t>elif</a:t>
            </a:r>
            <a:r>
              <a:rPr lang="en-US" altLang="zh-CN" dirty="0"/>
              <a:t> not right:</a:t>
            </a:r>
          </a:p>
          <a:p>
            <a:r>
              <a:rPr lang="en-US" altLang="zh-CN" dirty="0"/>
              <a:t>                if </a:t>
            </a:r>
            <a:r>
              <a:rPr lang="en-US" altLang="zh-CN" dirty="0" err="1"/>
              <a:t>node.val</a:t>
            </a:r>
            <a:r>
              <a:rPr lang="en-US" altLang="zh-CN" dirty="0"/>
              <a:t> &lt;= left[0]:</a:t>
            </a:r>
          </a:p>
          <a:p>
            <a:r>
              <a:rPr lang="en-US" altLang="zh-CN" dirty="0"/>
              <a:t>                    res = False</a:t>
            </a:r>
          </a:p>
          <a:p>
            <a:r>
              <a:rPr lang="en-US" altLang="zh-CN" dirty="0"/>
              <a:t>                return [max(</a:t>
            </a:r>
            <a:r>
              <a:rPr lang="en-US" altLang="zh-CN" dirty="0" err="1"/>
              <a:t>node.val,left</a:t>
            </a:r>
            <a:r>
              <a:rPr lang="en-US" altLang="zh-CN" dirty="0"/>
              <a:t>[0]),min(</a:t>
            </a:r>
            <a:r>
              <a:rPr lang="en-US" altLang="zh-CN" dirty="0" err="1"/>
              <a:t>node.val,left</a:t>
            </a:r>
            <a:r>
              <a:rPr lang="en-US" altLang="zh-CN" dirty="0"/>
              <a:t>[1])]</a:t>
            </a:r>
          </a:p>
          <a:p>
            <a:r>
              <a:rPr lang="en-US" altLang="zh-CN" dirty="0"/>
              <a:t>            else:</a:t>
            </a:r>
          </a:p>
          <a:p>
            <a:r>
              <a:rPr lang="en-US" altLang="zh-CN" dirty="0"/>
              <a:t>                if left[0] &lt; </a:t>
            </a:r>
            <a:r>
              <a:rPr lang="en-US" altLang="zh-CN" dirty="0" err="1"/>
              <a:t>node.val</a:t>
            </a:r>
            <a:r>
              <a:rPr lang="en-US" altLang="zh-CN" dirty="0"/>
              <a:t> &lt; right[1]:</a:t>
            </a:r>
          </a:p>
          <a:p>
            <a:r>
              <a:rPr lang="en-US" altLang="zh-CN" dirty="0"/>
              <a:t>                    return [max(</a:t>
            </a:r>
            <a:r>
              <a:rPr lang="en-US" altLang="zh-CN" dirty="0" err="1"/>
              <a:t>node.val,left</a:t>
            </a:r>
            <a:r>
              <a:rPr lang="en-US" altLang="zh-CN" dirty="0"/>
              <a:t>[0],right[0]),min(</a:t>
            </a:r>
            <a:r>
              <a:rPr lang="en-US" altLang="zh-CN" dirty="0" err="1"/>
              <a:t>node.val,left</a:t>
            </a:r>
            <a:r>
              <a:rPr lang="en-US" altLang="zh-CN" dirty="0"/>
              <a:t>[1],right[1])]</a:t>
            </a:r>
          </a:p>
          <a:p>
            <a:r>
              <a:rPr lang="en-US" altLang="zh-CN" dirty="0"/>
              <a:t>                else:</a:t>
            </a:r>
          </a:p>
          <a:p>
            <a:r>
              <a:rPr lang="en-US" altLang="zh-CN" dirty="0"/>
              <a:t>                    res = False</a:t>
            </a:r>
          </a:p>
          <a:p>
            <a:r>
              <a:rPr lang="en-US" altLang="zh-CN" dirty="0"/>
              <a:t>                return [max(</a:t>
            </a:r>
            <a:r>
              <a:rPr lang="en-US" altLang="zh-CN" dirty="0" err="1"/>
              <a:t>node.val,left</a:t>
            </a:r>
            <a:r>
              <a:rPr lang="en-US" altLang="zh-CN" dirty="0"/>
              <a:t>[0],right[0]),min(</a:t>
            </a:r>
            <a:r>
              <a:rPr lang="en-US" altLang="zh-CN" dirty="0" err="1"/>
              <a:t>node.val,left</a:t>
            </a:r>
            <a:r>
              <a:rPr lang="en-US" altLang="zh-CN" dirty="0"/>
              <a:t>[1],right[1])]</a:t>
            </a:r>
          </a:p>
          <a:p>
            <a:r>
              <a:rPr lang="en-US" altLang="zh-CN" dirty="0"/>
              <a:t>        </a:t>
            </a:r>
            <a:r>
              <a:rPr lang="en-US" altLang="zh-CN" dirty="0" err="1"/>
              <a:t>dfs</a:t>
            </a:r>
            <a:r>
              <a:rPr lang="en-US" altLang="zh-CN" dirty="0"/>
              <a:t>(root)</a:t>
            </a:r>
          </a:p>
          <a:p>
            <a:r>
              <a:rPr lang="en-US" altLang="zh-CN" dirty="0"/>
              <a:t>        return res</a:t>
            </a:r>
          </a:p>
          <a:p>
            <a:endParaRPr lang="zh-CN" altLang="en-US" dirty="0"/>
          </a:p>
        </p:txBody>
      </p:sp>
      <p:sp>
        <p:nvSpPr>
          <p:cNvPr id="6" name="TextBox 5"/>
          <p:cNvSpPr txBox="1"/>
          <p:nvPr/>
        </p:nvSpPr>
        <p:spPr>
          <a:xfrm>
            <a:off x="4932040" y="116632"/>
            <a:ext cx="3435556" cy="523220"/>
          </a:xfrm>
          <a:prstGeom prst="rect">
            <a:avLst/>
          </a:prstGeom>
          <a:noFill/>
        </p:spPr>
        <p:txBody>
          <a:bodyPr wrap="none" rtlCol="0">
            <a:spAutoFit/>
          </a:bodyPr>
          <a:lstStyle/>
          <a:p>
            <a:r>
              <a:rPr lang="en-US" altLang="zh-CN" sz="2800" b="1" dirty="0" smtClean="0"/>
              <a:t>98</a:t>
            </a:r>
            <a:r>
              <a:rPr lang="zh-CN" altLang="en-US" sz="2800" b="1" dirty="0"/>
              <a:t>验证</a:t>
            </a:r>
            <a:r>
              <a:rPr lang="zh-CN" altLang="en-US" sz="2800" b="1" dirty="0" smtClean="0"/>
              <a:t>二叉树搜索树</a:t>
            </a:r>
            <a:endParaRPr lang="zh-CN" altLang="en-US" sz="2800" b="1" dirty="0"/>
          </a:p>
        </p:txBody>
      </p:sp>
      <p:cxnSp>
        <p:nvCxnSpPr>
          <p:cNvPr id="3" name="直接连接符 2"/>
          <p:cNvCxnSpPr/>
          <p:nvPr/>
        </p:nvCxnSpPr>
        <p:spPr>
          <a:xfrm>
            <a:off x="4355976" y="3573016"/>
            <a:ext cx="3744416" cy="2520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4355976" y="3420294"/>
            <a:ext cx="3888432" cy="27032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617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6632"/>
            <a:ext cx="2536272" cy="523220"/>
          </a:xfrm>
          <a:prstGeom prst="rect">
            <a:avLst/>
          </a:prstGeom>
          <a:noFill/>
        </p:spPr>
        <p:txBody>
          <a:bodyPr wrap="none" rtlCol="0">
            <a:spAutoFit/>
          </a:bodyPr>
          <a:lstStyle/>
          <a:p>
            <a:r>
              <a:rPr lang="en-US" altLang="zh-CN" sz="2800" b="1" dirty="0" smtClean="0"/>
              <a:t>226</a:t>
            </a:r>
            <a:r>
              <a:rPr lang="zh-CN" altLang="en-US" sz="2800" b="1" dirty="0" smtClean="0"/>
              <a:t>翻转二叉树</a:t>
            </a:r>
            <a:endParaRPr lang="zh-CN" altLang="en-US" sz="2800" b="1" dirty="0"/>
          </a:p>
        </p:txBody>
      </p:sp>
      <p:sp>
        <p:nvSpPr>
          <p:cNvPr id="5" name="TextBox 4"/>
          <p:cNvSpPr txBox="1"/>
          <p:nvPr/>
        </p:nvSpPr>
        <p:spPr>
          <a:xfrm>
            <a:off x="37047" y="662074"/>
            <a:ext cx="4967001" cy="3970318"/>
          </a:xfrm>
          <a:prstGeom prst="rect">
            <a:avLst/>
          </a:prstGeom>
          <a:noFill/>
        </p:spPr>
        <p:txBody>
          <a:bodyPr wrap="none" rtlCol="0">
            <a:spAutoFit/>
          </a:bodyPr>
          <a:lstStyle/>
          <a:p>
            <a:r>
              <a:rPr lang="en-US" altLang="zh-CN" dirty="0"/>
              <a:t>class </a:t>
            </a:r>
            <a:r>
              <a:rPr lang="en-US" altLang="zh-CN" dirty="0" err="1"/>
              <a:t>TreeNode</a:t>
            </a:r>
            <a:r>
              <a:rPr lang="en-US" altLang="zh-CN" dirty="0"/>
              <a:t>:</a:t>
            </a:r>
          </a:p>
          <a:p>
            <a:r>
              <a:rPr lang="en-US" altLang="zh-CN" dirty="0"/>
              <a:t>    </a:t>
            </a:r>
            <a:r>
              <a:rPr lang="en-US" altLang="zh-CN" dirty="0" err="1"/>
              <a:t>def</a:t>
            </a:r>
            <a:r>
              <a:rPr lang="en-US" altLang="zh-CN" dirty="0"/>
              <a:t> __</a:t>
            </a:r>
            <a:r>
              <a:rPr lang="en-US" altLang="zh-CN" dirty="0" err="1"/>
              <a:t>init</a:t>
            </a:r>
            <a:r>
              <a:rPr lang="en-US" altLang="zh-CN" dirty="0"/>
              <a:t>__(self, x):</a:t>
            </a:r>
          </a:p>
          <a:p>
            <a:r>
              <a:rPr lang="en-US" altLang="zh-CN" dirty="0"/>
              <a:t>        </a:t>
            </a:r>
            <a:r>
              <a:rPr lang="en-US" altLang="zh-CN" dirty="0" err="1"/>
              <a:t>self.val</a:t>
            </a:r>
            <a:r>
              <a:rPr lang="en-US" altLang="zh-CN" dirty="0"/>
              <a:t> = x</a:t>
            </a:r>
          </a:p>
          <a:p>
            <a:r>
              <a:rPr lang="en-US" altLang="zh-CN" dirty="0"/>
              <a:t>        </a:t>
            </a:r>
            <a:r>
              <a:rPr lang="en-US" altLang="zh-CN" dirty="0" err="1"/>
              <a:t>self.left</a:t>
            </a:r>
            <a:r>
              <a:rPr lang="en-US" altLang="zh-CN" dirty="0"/>
              <a:t> = None</a:t>
            </a:r>
          </a:p>
          <a:p>
            <a:r>
              <a:rPr lang="en-US" altLang="zh-CN" dirty="0"/>
              <a:t>        </a:t>
            </a:r>
            <a:r>
              <a:rPr lang="en-US" altLang="zh-CN" dirty="0" err="1"/>
              <a:t>self.right</a:t>
            </a:r>
            <a:r>
              <a:rPr lang="en-US" altLang="zh-CN" dirty="0"/>
              <a:t> = None</a:t>
            </a:r>
          </a:p>
          <a:p>
            <a:r>
              <a:rPr lang="en-US" altLang="zh-CN" dirty="0"/>
              <a:t/>
            </a:r>
            <a:br>
              <a:rPr lang="en-US" altLang="zh-CN" dirty="0"/>
            </a:br>
            <a:r>
              <a:rPr lang="en-US" altLang="zh-CN" dirty="0"/>
              <a:t>class Solution:</a:t>
            </a:r>
          </a:p>
          <a:p>
            <a:r>
              <a:rPr lang="en-US" altLang="zh-CN" dirty="0"/>
              <a:t>    </a:t>
            </a:r>
            <a:r>
              <a:rPr lang="en-US" altLang="zh-CN" dirty="0" err="1"/>
              <a:t>def</a:t>
            </a:r>
            <a:r>
              <a:rPr lang="en-US" altLang="zh-CN" dirty="0"/>
              <a:t> </a:t>
            </a:r>
            <a:r>
              <a:rPr lang="en-US" altLang="zh-CN" dirty="0" err="1"/>
              <a:t>invertTree</a:t>
            </a:r>
            <a:r>
              <a:rPr lang="en-US" altLang="zh-CN" dirty="0"/>
              <a:t>(self, root: </a:t>
            </a:r>
            <a:r>
              <a:rPr lang="en-US" altLang="zh-CN" dirty="0" err="1"/>
              <a:t>TreeNode</a:t>
            </a:r>
            <a:r>
              <a:rPr lang="en-US" altLang="zh-CN" dirty="0"/>
              <a:t>) -&gt; </a:t>
            </a:r>
            <a:r>
              <a:rPr lang="en-US" altLang="zh-CN" dirty="0" err="1"/>
              <a:t>TreeNode</a:t>
            </a:r>
            <a:r>
              <a:rPr lang="en-US" altLang="zh-CN" dirty="0"/>
              <a:t>:</a:t>
            </a:r>
          </a:p>
          <a:p>
            <a:r>
              <a:rPr lang="en-US" altLang="zh-CN" dirty="0"/>
              <a:t>        if not root:</a:t>
            </a:r>
          </a:p>
          <a:p>
            <a:r>
              <a:rPr lang="en-US" altLang="zh-CN" dirty="0"/>
              <a:t>            return root</a:t>
            </a:r>
          </a:p>
          <a:p>
            <a:r>
              <a:rPr lang="en-US" altLang="zh-CN" dirty="0"/>
              <a:t>        </a:t>
            </a:r>
            <a:r>
              <a:rPr lang="en-US" altLang="zh-CN" dirty="0" err="1"/>
              <a:t>root.left,root.right</a:t>
            </a:r>
            <a:r>
              <a:rPr lang="en-US" altLang="zh-CN" dirty="0"/>
              <a:t>=</a:t>
            </a:r>
            <a:r>
              <a:rPr lang="en-US" altLang="zh-CN" dirty="0" err="1"/>
              <a:t>root.right,root.left</a:t>
            </a:r>
            <a:endParaRPr lang="en-US" altLang="zh-CN" dirty="0"/>
          </a:p>
          <a:p>
            <a:r>
              <a:rPr lang="en-US" altLang="zh-CN" dirty="0"/>
              <a:t>        </a:t>
            </a:r>
            <a:r>
              <a:rPr lang="en-US" altLang="zh-CN" dirty="0" err="1"/>
              <a:t>self.invertTree</a:t>
            </a:r>
            <a:r>
              <a:rPr lang="en-US" altLang="zh-CN" dirty="0"/>
              <a:t>(</a:t>
            </a:r>
            <a:r>
              <a:rPr lang="en-US" altLang="zh-CN" dirty="0" err="1"/>
              <a:t>root.left</a:t>
            </a:r>
            <a:r>
              <a:rPr lang="en-US" altLang="zh-CN" dirty="0"/>
              <a:t>)</a:t>
            </a:r>
          </a:p>
          <a:p>
            <a:r>
              <a:rPr lang="en-US" altLang="zh-CN" dirty="0"/>
              <a:t>        </a:t>
            </a:r>
            <a:r>
              <a:rPr lang="en-US" altLang="zh-CN" dirty="0" err="1"/>
              <a:t>self.invertTree</a:t>
            </a:r>
            <a:r>
              <a:rPr lang="en-US" altLang="zh-CN" dirty="0"/>
              <a:t>(</a:t>
            </a:r>
            <a:r>
              <a:rPr lang="en-US" altLang="zh-CN" dirty="0" err="1"/>
              <a:t>root.right</a:t>
            </a:r>
            <a:r>
              <a:rPr lang="en-US" altLang="zh-CN" dirty="0"/>
              <a:t>)</a:t>
            </a:r>
          </a:p>
          <a:p>
            <a:r>
              <a:rPr lang="en-US" altLang="zh-CN" dirty="0"/>
              <a:t>        return </a:t>
            </a:r>
            <a:r>
              <a:rPr lang="en-US" altLang="zh-CN" dirty="0" smtClean="0"/>
              <a:t>root</a:t>
            </a:r>
            <a:endParaRPr lang="en-US" altLang="zh-C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213" y="116632"/>
            <a:ext cx="1671067" cy="2109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124587"/>
            <a:ext cx="1589056" cy="2114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087977" y="3501008"/>
            <a:ext cx="3416320" cy="646331"/>
          </a:xfrm>
          <a:prstGeom prst="rect">
            <a:avLst/>
          </a:prstGeom>
          <a:noFill/>
        </p:spPr>
        <p:txBody>
          <a:bodyPr wrap="none" rtlCol="0">
            <a:spAutoFit/>
          </a:bodyPr>
          <a:lstStyle/>
          <a:p>
            <a:r>
              <a:rPr lang="zh-CN" altLang="en-US" dirty="0" smtClean="0"/>
              <a:t>当前节点互换，</a:t>
            </a:r>
            <a:endParaRPr lang="en-US" altLang="zh-CN" dirty="0" smtClean="0"/>
          </a:p>
          <a:p>
            <a:r>
              <a:rPr lang="zh-CN" altLang="en-US" dirty="0" smtClean="0"/>
              <a:t>然后对左右子节点进行相同操作</a:t>
            </a:r>
            <a:endParaRPr lang="zh-CN" altLang="en-US" dirty="0"/>
          </a:p>
        </p:txBody>
      </p:sp>
      <p:sp>
        <p:nvSpPr>
          <p:cNvPr id="3" name="椭圆 2"/>
          <p:cNvSpPr/>
          <p:nvPr/>
        </p:nvSpPr>
        <p:spPr>
          <a:xfrm>
            <a:off x="5652120" y="639852"/>
            <a:ext cx="1440160" cy="9889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5148064" y="1484784"/>
            <a:ext cx="648073" cy="20162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5266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3618298" cy="523220"/>
          </a:xfrm>
          <a:prstGeom prst="rect">
            <a:avLst/>
          </a:prstGeom>
          <a:noFill/>
        </p:spPr>
        <p:txBody>
          <a:bodyPr wrap="none" rtlCol="0">
            <a:spAutoFit/>
          </a:bodyPr>
          <a:lstStyle/>
          <a:p>
            <a:r>
              <a:rPr lang="en-US" altLang="zh-CN" sz="2800" b="1" dirty="0" smtClean="0"/>
              <a:t>104</a:t>
            </a:r>
            <a:r>
              <a:rPr lang="zh-CN" altLang="en-US" sz="2800" b="1" dirty="0" smtClean="0"/>
              <a:t>二叉树的最大深度</a:t>
            </a:r>
            <a:endParaRPr lang="zh-CN" altLang="en-US" sz="28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440" y="0"/>
            <a:ext cx="5040560" cy="1192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1192804"/>
            <a:ext cx="2691904" cy="2060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36667" y="692696"/>
            <a:ext cx="8424936" cy="3416320"/>
          </a:xfrm>
          <a:prstGeom prst="rect">
            <a:avLst/>
          </a:prstGeom>
        </p:spPr>
        <p:txBody>
          <a:bodyPr wrap="square">
            <a:spAutoFit/>
          </a:bodyPr>
          <a:lstStyle/>
          <a:p>
            <a:r>
              <a:rPr lang="en-US" altLang="zh-CN" dirty="0"/>
              <a:t>class </a:t>
            </a:r>
            <a:r>
              <a:rPr lang="en-US" altLang="zh-CN" dirty="0" err="1"/>
              <a:t>TreeNode</a:t>
            </a:r>
            <a:r>
              <a:rPr lang="en-US" altLang="zh-CN" dirty="0"/>
              <a:t>:</a:t>
            </a:r>
          </a:p>
          <a:p>
            <a:r>
              <a:rPr lang="en-US" altLang="zh-CN" dirty="0"/>
              <a:t>    </a:t>
            </a:r>
            <a:r>
              <a:rPr lang="en-US" altLang="zh-CN" dirty="0" err="1"/>
              <a:t>def</a:t>
            </a:r>
            <a:r>
              <a:rPr lang="en-US" altLang="zh-CN" dirty="0"/>
              <a:t> __</a:t>
            </a:r>
            <a:r>
              <a:rPr lang="en-US" altLang="zh-CN" dirty="0" err="1"/>
              <a:t>init</a:t>
            </a:r>
            <a:r>
              <a:rPr lang="en-US" altLang="zh-CN" dirty="0"/>
              <a:t>__(self, x):</a:t>
            </a:r>
          </a:p>
          <a:p>
            <a:r>
              <a:rPr lang="en-US" altLang="zh-CN" dirty="0"/>
              <a:t>        </a:t>
            </a:r>
            <a:r>
              <a:rPr lang="en-US" altLang="zh-CN" dirty="0" err="1"/>
              <a:t>self.val</a:t>
            </a:r>
            <a:r>
              <a:rPr lang="en-US" altLang="zh-CN" dirty="0"/>
              <a:t> = x</a:t>
            </a:r>
          </a:p>
          <a:p>
            <a:r>
              <a:rPr lang="en-US" altLang="zh-CN" dirty="0"/>
              <a:t>        </a:t>
            </a:r>
            <a:r>
              <a:rPr lang="en-US" altLang="zh-CN" dirty="0" err="1"/>
              <a:t>self.left</a:t>
            </a:r>
            <a:r>
              <a:rPr lang="en-US" altLang="zh-CN" dirty="0"/>
              <a:t> = None</a:t>
            </a:r>
          </a:p>
          <a:p>
            <a:r>
              <a:rPr lang="en-US" altLang="zh-CN" dirty="0"/>
              <a:t>        </a:t>
            </a:r>
            <a:r>
              <a:rPr lang="en-US" altLang="zh-CN" dirty="0" err="1"/>
              <a:t>self.right</a:t>
            </a:r>
            <a:r>
              <a:rPr lang="en-US" altLang="zh-CN" dirty="0"/>
              <a:t> = None</a:t>
            </a:r>
          </a:p>
          <a:p>
            <a:r>
              <a:rPr lang="en-US" altLang="zh-CN" dirty="0"/>
              <a:t/>
            </a:r>
            <a:br>
              <a:rPr lang="en-US" altLang="zh-CN" dirty="0"/>
            </a:br>
            <a:r>
              <a:rPr lang="en-US" altLang="zh-CN" dirty="0"/>
              <a:t>class Solution:</a:t>
            </a:r>
          </a:p>
          <a:p>
            <a:r>
              <a:rPr lang="en-US" altLang="zh-CN" dirty="0"/>
              <a:t>    </a:t>
            </a:r>
            <a:r>
              <a:rPr lang="en-US" altLang="zh-CN" dirty="0" err="1"/>
              <a:t>def</a:t>
            </a:r>
            <a:r>
              <a:rPr lang="en-US" altLang="zh-CN" dirty="0"/>
              <a:t> </a:t>
            </a:r>
            <a:r>
              <a:rPr lang="en-US" altLang="zh-CN" dirty="0" err="1"/>
              <a:t>maxDepth</a:t>
            </a:r>
            <a:r>
              <a:rPr lang="en-US" altLang="zh-CN" dirty="0"/>
              <a:t>(self, root: </a:t>
            </a:r>
            <a:r>
              <a:rPr lang="en-US" altLang="zh-CN" dirty="0" err="1"/>
              <a:t>TreeNode</a:t>
            </a:r>
            <a:r>
              <a:rPr lang="en-US" altLang="zh-CN" dirty="0"/>
              <a:t>) -&gt; </a:t>
            </a:r>
            <a:r>
              <a:rPr lang="en-US" altLang="zh-CN" dirty="0" err="1"/>
              <a:t>int</a:t>
            </a:r>
            <a:r>
              <a:rPr lang="en-US" altLang="zh-CN" dirty="0"/>
              <a:t>:</a:t>
            </a:r>
          </a:p>
          <a:p>
            <a:r>
              <a:rPr lang="en-US" altLang="zh-CN" dirty="0"/>
              <a:t>         </a:t>
            </a:r>
            <a:r>
              <a:rPr lang="en-US" altLang="zh-CN" dirty="0" smtClean="0"/>
              <a:t>if</a:t>
            </a:r>
            <a:r>
              <a:rPr lang="en-US" altLang="zh-CN" dirty="0"/>
              <a:t> not </a:t>
            </a:r>
            <a:r>
              <a:rPr lang="en-US" altLang="zh-CN" dirty="0" err="1" smtClean="0"/>
              <a:t>root:return</a:t>
            </a:r>
            <a:r>
              <a:rPr lang="en-US" altLang="zh-CN" dirty="0"/>
              <a:t> 0</a:t>
            </a:r>
          </a:p>
          <a:p>
            <a:r>
              <a:rPr lang="en-US" altLang="zh-CN" dirty="0"/>
              <a:t>        res=max(</a:t>
            </a:r>
            <a:r>
              <a:rPr lang="en-US" altLang="zh-CN" dirty="0" err="1"/>
              <a:t>self.maxDepth</a:t>
            </a:r>
            <a:r>
              <a:rPr lang="en-US" altLang="zh-CN" dirty="0"/>
              <a:t>(</a:t>
            </a:r>
            <a:r>
              <a:rPr lang="en-US" altLang="zh-CN" dirty="0" err="1"/>
              <a:t>root.left</a:t>
            </a:r>
            <a:r>
              <a:rPr lang="en-US" altLang="zh-CN" dirty="0"/>
              <a:t>),</a:t>
            </a:r>
            <a:r>
              <a:rPr lang="en-US" altLang="zh-CN" dirty="0" err="1"/>
              <a:t>self.maxDepth</a:t>
            </a:r>
            <a:r>
              <a:rPr lang="en-US" altLang="zh-CN" dirty="0"/>
              <a:t>(</a:t>
            </a:r>
            <a:r>
              <a:rPr lang="en-US" altLang="zh-CN" dirty="0" err="1"/>
              <a:t>root.right</a:t>
            </a:r>
            <a:r>
              <a:rPr lang="en-US" altLang="zh-CN" dirty="0"/>
              <a:t>))+1</a:t>
            </a:r>
          </a:p>
          <a:p>
            <a:r>
              <a:rPr lang="en-US" altLang="zh-CN" dirty="0"/>
              <a:t>        return res</a:t>
            </a:r>
          </a:p>
          <a:p>
            <a:endParaRPr lang="en-US" altLang="zh-CN" dirty="0"/>
          </a:p>
        </p:txBody>
      </p:sp>
      <p:sp>
        <p:nvSpPr>
          <p:cNvPr id="4" name="TextBox 3"/>
          <p:cNvSpPr txBox="1"/>
          <p:nvPr/>
        </p:nvSpPr>
        <p:spPr>
          <a:xfrm>
            <a:off x="60573" y="4505052"/>
            <a:ext cx="8759899" cy="2308324"/>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maxDepth</a:t>
            </a:r>
            <a:r>
              <a:rPr lang="en-US" altLang="zh-CN" dirty="0"/>
              <a:t>(self, root: </a:t>
            </a:r>
            <a:r>
              <a:rPr lang="en-US" altLang="zh-CN" dirty="0" err="1"/>
              <a:t>TreeNode</a:t>
            </a:r>
            <a:r>
              <a:rPr lang="en-US" altLang="zh-CN" dirty="0"/>
              <a:t>) -&gt; </a:t>
            </a:r>
            <a:r>
              <a:rPr lang="en-US" altLang="zh-CN" dirty="0" err="1"/>
              <a:t>int</a:t>
            </a:r>
            <a:r>
              <a:rPr lang="en-US" altLang="zh-CN" dirty="0"/>
              <a:t>:</a:t>
            </a:r>
          </a:p>
          <a:p>
            <a:r>
              <a:rPr lang="en-US" altLang="zh-CN" dirty="0"/>
              <a:t>        if not root:</a:t>
            </a:r>
          </a:p>
          <a:p>
            <a:r>
              <a:rPr lang="en-US" altLang="zh-CN" dirty="0"/>
              <a:t>            return 0</a:t>
            </a:r>
          </a:p>
          <a:p>
            <a:r>
              <a:rPr lang="en-US" altLang="zh-CN" dirty="0"/>
              <a:t>        </a:t>
            </a:r>
            <a:r>
              <a:rPr lang="en-US" altLang="zh-CN" dirty="0" err="1"/>
              <a:t>tmp</a:t>
            </a:r>
            <a:r>
              <a:rPr lang="en-US" altLang="zh-CN" dirty="0"/>
              <a:t>, ret = [root], 1</a:t>
            </a:r>
          </a:p>
          <a:p>
            <a:r>
              <a:rPr lang="en-US" altLang="zh-CN" dirty="0"/>
              <a:t>        while </a:t>
            </a:r>
            <a:r>
              <a:rPr lang="en-US" altLang="zh-CN" dirty="0" err="1"/>
              <a:t>tmp</a:t>
            </a:r>
            <a:r>
              <a:rPr lang="en-US" altLang="zh-CN" dirty="0"/>
              <a:t>:</a:t>
            </a:r>
          </a:p>
          <a:p>
            <a:r>
              <a:rPr lang="en-US" altLang="zh-CN" dirty="0"/>
              <a:t>            ret, </a:t>
            </a:r>
            <a:r>
              <a:rPr lang="en-US" altLang="zh-CN" dirty="0" err="1"/>
              <a:t>tmp</a:t>
            </a:r>
            <a:r>
              <a:rPr lang="en-US" altLang="zh-CN" dirty="0"/>
              <a:t> = ret+1, sum([([</a:t>
            </a:r>
            <a:r>
              <a:rPr lang="en-US" altLang="zh-CN" dirty="0" err="1"/>
              <a:t>i.left</a:t>
            </a:r>
            <a:r>
              <a:rPr lang="en-US" altLang="zh-CN" dirty="0"/>
              <a:t>] if </a:t>
            </a:r>
            <a:r>
              <a:rPr lang="en-US" altLang="zh-CN" dirty="0" err="1"/>
              <a:t>i.left</a:t>
            </a:r>
            <a:r>
              <a:rPr lang="en-US" altLang="zh-CN" dirty="0"/>
              <a:t> else [])+([</a:t>
            </a:r>
            <a:r>
              <a:rPr lang="en-US" altLang="zh-CN" dirty="0" err="1"/>
              <a:t>i.right</a:t>
            </a:r>
            <a:r>
              <a:rPr lang="en-US" altLang="zh-CN" dirty="0"/>
              <a:t>] if </a:t>
            </a:r>
            <a:r>
              <a:rPr lang="en-US" altLang="zh-CN" dirty="0" err="1"/>
              <a:t>i.right</a:t>
            </a:r>
            <a:r>
              <a:rPr lang="en-US" altLang="zh-CN" dirty="0"/>
              <a:t> else []) for </a:t>
            </a:r>
            <a:r>
              <a:rPr lang="en-US" altLang="zh-CN" dirty="0" err="1"/>
              <a:t>i</a:t>
            </a:r>
            <a:r>
              <a:rPr lang="en-US" altLang="zh-CN" dirty="0"/>
              <a:t> in </a:t>
            </a:r>
            <a:r>
              <a:rPr lang="en-US" altLang="zh-CN" dirty="0" err="1"/>
              <a:t>tmp</a:t>
            </a:r>
            <a:r>
              <a:rPr lang="en-US" altLang="zh-CN" dirty="0"/>
              <a:t>], [])</a:t>
            </a:r>
          </a:p>
          <a:p>
            <a:r>
              <a:rPr lang="en-US" altLang="zh-CN" dirty="0"/>
              <a:t>        return </a:t>
            </a:r>
            <a:r>
              <a:rPr lang="en-US" altLang="zh-CN" dirty="0" smtClean="0"/>
              <a:t>ret-1</a:t>
            </a:r>
            <a:endParaRPr lang="en-US" altLang="zh-CN" dirty="0"/>
          </a:p>
        </p:txBody>
      </p:sp>
      <p:sp>
        <p:nvSpPr>
          <p:cNvPr id="5" name="TextBox 4"/>
          <p:cNvSpPr txBox="1"/>
          <p:nvPr/>
        </p:nvSpPr>
        <p:spPr>
          <a:xfrm>
            <a:off x="5076056" y="5157192"/>
            <a:ext cx="518027" cy="369332"/>
          </a:xfrm>
          <a:prstGeom prst="rect">
            <a:avLst/>
          </a:prstGeom>
          <a:noFill/>
        </p:spPr>
        <p:txBody>
          <a:bodyPr wrap="none" rtlCol="0">
            <a:spAutoFit/>
          </a:bodyPr>
          <a:lstStyle/>
          <a:p>
            <a:r>
              <a:rPr lang="en-US" altLang="zh-CN" dirty="0" smtClean="0">
                <a:solidFill>
                  <a:srgbClr val="FF0000"/>
                </a:solidFill>
              </a:rPr>
              <a:t>BFS</a:t>
            </a:r>
            <a:endParaRPr lang="zh-CN" altLang="en-US" dirty="0">
              <a:solidFill>
                <a:srgbClr val="FF0000"/>
              </a:solidFill>
            </a:endParaRPr>
          </a:p>
        </p:txBody>
      </p:sp>
      <p:sp>
        <p:nvSpPr>
          <p:cNvPr id="8" name="TextBox 7"/>
          <p:cNvSpPr txBox="1"/>
          <p:nvPr/>
        </p:nvSpPr>
        <p:spPr>
          <a:xfrm>
            <a:off x="3844426" y="2220338"/>
            <a:ext cx="535659" cy="369332"/>
          </a:xfrm>
          <a:prstGeom prst="rect">
            <a:avLst/>
          </a:prstGeom>
          <a:noFill/>
        </p:spPr>
        <p:txBody>
          <a:bodyPr wrap="none" rtlCol="0">
            <a:spAutoFit/>
          </a:bodyPr>
          <a:lstStyle/>
          <a:p>
            <a:r>
              <a:rPr lang="en-US" altLang="zh-CN" dirty="0">
                <a:solidFill>
                  <a:srgbClr val="FF0000"/>
                </a:solidFill>
              </a:rPr>
              <a:t>D</a:t>
            </a:r>
            <a:r>
              <a:rPr lang="en-US" altLang="zh-CN" dirty="0" smtClean="0">
                <a:solidFill>
                  <a:srgbClr val="FF0000"/>
                </a:solidFill>
              </a:rPr>
              <a:t>FS</a:t>
            </a:r>
            <a:endParaRPr lang="zh-CN" altLang="en-US" dirty="0">
              <a:solidFill>
                <a:srgbClr val="FF0000"/>
              </a:solidFill>
            </a:endParaRPr>
          </a:p>
        </p:txBody>
      </p:sp>
      <p:sp>
        <p:nvSpPr>
          <p:cNvPr id="6" name="TextBox 5"/>
          <p:cNvSpPr txBox="1"/>
          <p:nvPr/>
        </p:nvSpPr>
        <p:spPr>
          <a:xfrm>
            <a:off x="3822181" y="3679863"/>
            <a:ext cx="4998291" cy="1169551"/>
          </a:xfrm>
          <a:prstGeom prst="rect">
            <a:avLst/>
          </a:prstGeom>
          <a:noFill/>
        </p:spPr>
        <p:txBody>
          <a:bodyPr wrap="none" rtlCol="0">
            <a:spAutoFit/>
          </a:bodyPr>
          <a:lstStyle/>
          <a:p>
            <a:r>
              <a:rPr lang="en-US" altLang="zh-CN" sz="1400" dirty="0"/>
              <a:t>=max(**</a:t>
            </a:r>
            <a:r>
              <a:rPr lang="en-US" altLang="zh-CN" sz="1400" dirty="0" err="1"/>
              <a:t>maxDepth</a:t>
            </a:r>
            <a:r>
              <a:rPr lang="en-US" altLang="zh-CN" sz="1400" dirty="0"/>
              <a:t>**(</a:t>
            </a:r>
            <a:r>
              <a:rPr lang="en-US" altLang="zh-CN" sz="1400" dirty="0" smtClean="0"/>
              <a:t>sub-9),**</a:t>
            </a:r>
            <a:r>
              <a:rPr lang="en-US" altLang="zh-CN" sz="1400" dirty="0" err="1"/>
              <a:t>maxDepth</a:t>
            </a:r>
            <a:r>
              <a:rPr lang="en-US" altLang="zh-CN" sz="1400" dirty="0"/>
              <a:t>**(sub-20))+1</a:t>
            </a:r>
          </a:p>
          <a:p>
            <a:r>
              <a:rPr lang="en-US" altLang="zh-CN" sz="1400" dirty="0"/>
              <a:t>=max(1,max(**</a:t>
            </a:r>
            <a:r>
              <a:rPr lang="en-US" altLang="zh-CN" sz="1400" dirty="0" err="1"/>
              <a:t>maxDepth</a:t>
            </a:r>
            <a:r>
              <a:rPr lang="en-US" altLang="zh-CN" sz="1400" dirty="0"/>
              <a:t>**(sub-15),**</a:t>
            </a:r>
            <a:r>
              <a:rPr lang="en-US" altLang="zh-CN" sz="1400" dirty="0" err="1"/>
              <a:t>maxDepth</a:t>
            </a:r>
            <a:r>
              <a:rPr lang="en-US" altLang="zh-CN" sz="1400" dirty="0"/>
              <a:t>**(sub-7))+1)+1</a:t>
            </a:r>
          </a:p>
          <a:p>
            <a:r>
              <a:rPr lang="en-US" altLang="zh-CN" sz="1400" dirty="0"/>
              <a:t>=max(1,max(1,1)+1)+1</a:t>
            </a:r>
          </a:p>
          <a:p>
            <a:r>
              <a:rPr lang="en-US" altLang="zh-CN" sz="1400" dirty="0"/>
              <a:t>=max(1,2)+1</a:t>
            </a:r>
          </a:p>
          <a:p>
            <a:r>
              <a:rPr lang="en-US" altLang="zh-CN" sz="1400" dirty="0"/>
              <a:t>=</a:t>
            </a:r>
            <a:r>
              <a:rPr lang="en-US" altLang="zh-CN" sz="1400" dirty="0" smtClean="0"/>
              <a:t>3</a:t>
            </a:r>
            <a:endParaRPr lang="en-US" altLang="zh-CN" sz="1400" dirty="0"/>
          </a:p>
        </p:txBody>
      </p:sp>
      <p:sp>
        <p:nvSpPr>
          <p:cNvPr id="7" name="椭圆 6"/>
          <p:cNvSpPr/>
          <p:nvPr/>
        </p:nvSpPr>
        <p:spPr>
          <a:xfrm>
            <a:off x="2843808" y="3253146"/>
            <a:ext cx="978373" cy="4267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p:nvPr/>
        </p:nvCxnSpPr>
        <p:spPr>
          <a:xfrm flipH="1" flipV="1">
            <a:off x="2123728" y="1700808"/>
            <a:ext cx="1209266" cy="1552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74935" y="1546919"/>
            <a:ext cx="3294492" cy="307777"/>
          </a:xfrm>
          <a:prstGeom prst="rect">
            <a:avLst/>
          </a:prstGeom>
          <a:noFill/>
        </p:spPr>
        <p:txBody>
          <a:bodyPr wrap="none" rtlCol="0">
            <a:spAutoFit/>
          </a:bodyPr>
          <a:lstStyle/>
          <a:p>
            <a:r>
              <a:rPr lang="zh-CN" altLang="en-US" sz="1400" dirty="0" smtClean="0"/>
              <a:t>末端节点的</a:t>
            </a:r>
            <a:r>
              <a:rPr lang="en-US" altLang="zh-CN" sz="1400" dirty="0" smtClean="0"/>
              <a:t>left</a:t>
            </a:r>
            <a:r>
              <a:rPr lang="zh-CN" altLang="en-US" sz="1400" dirty="0" smtClean="0"/>
              <a:t>为</a:t>
            </a:r>
            <a:r>
              <a:rPr lang="en-US" altLang="zh-CN" sz="1400" dirty="0" smtClean="0"/>
              <a:t>None,</a:t>
            </a:r>
            <a:r>
              <a:rPr lang="zh-CN" altLang="en-US" sz="1400" dirty="0" smtClean="0"/>
              <a:t>下一轮递归返回</a:t>
            </a:r>
            <a:r>
              <a:rPr lang="en-US" altLang="zh-CN" sz="1400" dirty="0" smtClean="0"/>
              <a:t>0</a:t>
            </a:r>
            <a:endParaRPr lang="zh-CN" altLang="en-US" sz="1400" dirty="0"/>
          </a:p>
        </p:txBody>
      </p:sp>
    </p:spTree>
    <p:extLst>
      <p:ext uri="{BB962C8B-B14F-4D97-AF65-F5344CB8AC3E}">
        <p14:creationId xmlns:p14="http://schemas.microsoft.com/office/powerpoint/2010/main" val="12662192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6632"/>
            <a:ext cx="3618298" cy="523220"/>
          </a:xfrm>
          <a:prstGeom prst="rect">
            <a:avLst/>
          </a:prstGeom>
          <a:noFill/>
        </p:spPr>
        <p:txBody>
          <a:bodyPr wrap="none" rtlCol="0">
            <a:spAutoFit/>
          </a:bodyPr>
          <a:lstStyle/>
          <a:p>
            <a:r>
              <a:rPr lang="en-US" altLang="zh-CN" sz="2800" b="1" dirty="0" smtClean="0"/>
              <a:t>104</a:t>
            </a:r>
            <a:r>
              <a:rPr lang="zh-CN" altLang="en-US" sz="2800" b="1" dirty="0" smtClean="0"/>
              <a:t>二叉树的最大深度</a:t>
            </a:r>
            <a:endParaRPr lang="zh-CN" altLang="en-US" sz="2800" b="1" dirty="0"/>
          </a:p>
        </p:txBody>
      </p:sp>
      <p:sp>
        <p:nvSpPr>
          <p:cNvPr id="5" name="TextBox 4"/>
          <p:cNvSpPr txBox="1"/>
          <p:nvPr/>
        </p:nvSpPr>
        <p:spPr>
          <a:xfrm>
            <a:off x="467544" y="980728"/>
            <a:ext cx="4321183" cy="5632311"/>
          </a:xfrm>
          <a:prstGeom prst="rect">
            <a:avLst/>
          </a:prstGeom>
          <a:noFill/>
        </p:spPr>
        <p:txBody>
          <a:bodyPr wrap="none" rtlCol="0">
            <a:spAutoFit/>
          </a:bodyPr>
          <a:lstStyle/>
          <a:p>
            <a:r>
              <a:rPr lang="en-US" altLang="zh-CN" dirty="0"/>
              <a:t>class </a:t>
            </a:r>
            <a:r>
              <a:rPr lang="en-US" altLang="zh-CN" dirty="0" err="1"/>
              <a:t>TreeNode</a:t>
            </a:r>
            <a:r>
              <a:rPr lang="en-US" altLang="zh-CN" dirty="0"/>
              <a:t>:</a:t>
            </a:r>
          </a:p>
          <a:p>
            <a:r>
              <a:rPr lang="en-US" altLang="zh-CN" dirty="0"/>
              <a:t>    </a:t>
            </a:r>
            <a:r>
              <a:rPr lang="en-US" altLang="zh-CN" dirty="0" err="1"/>
              <a:t>def</a:t>
            </a:r>
            <a:r>
              <a:rPr lang="en-US" altLang="zh-CN" dirty="0"/>
              <a:t> __</a:t>
            </a:r>
            <a:r>
              <a:rPr lang="en-US" altLang="zh-CN" dirty="0" err="1"/>
              <a:t>init</a:t>
            </a:r>
            <a:r>
              <a:rPr lang="en-US" altLang="zh-CN" dirty="0"/>
              <a:t>__(self, x):</a:t>
            </a:r>
          </a:p>
          <a:p>
            <a:r>
              <a:rPr lang="en-US" altLang="zh-CN" dirty="0"/>
              <a:t>        </a:t>
            </a:r>
            <a:r>
              <a:rPr lang="en-US" altLang="zh-CN" dirty="0" err="1"/>
              <a:t>self.val</a:t>
            </a:r>
            <a:r>
              <a:rPr lang="en-US" altLang="zh-CN" dirty="0"/>
              <a:t> = x</a:t>
            </a:r>
          </a:p>
          <a:p>
            <a:r>
              <a:rPr lang="en-US" altLang="zh-CN" dirty="0"/>
              <a:t>        </a:t>
            </a:r>
            <a:r>
              <a:rPr lang="en-US" altLang="zh-CN" dirty="0" err="1"/>
              <a:t>self.left</a:t>
            </a:r>
            <a:r>
              <a:rPr lang="en-US" altLang="zh-CN" dirty="0"/>
              <a:t> = None</a:t>
            </a:r>
          </a:p>
          <a:p>
            <a:r>
              <a:rPr lang="en-US" altLang="zh-CN" dirty="0"/>
              <a:t>        </a:t>
            </a:r>
            <a:r>
              <a:rPr lang="en-US" altLang="zh-CN" dirty="0" err="1"/>
              <a:t>self.right</a:t>
            </a:r>
            <a:r>
              <a:rPr lang="en-US" altLang="zh-CN" dirty="0"/>
              <a:t> = None</a:t>
            </a:r>
          </a:p>
          <a:p>
            <a:r>
              <a:rPr lang="en-US" altLang="zh-CN" dirty="0"/>
              <a:t/>
            </a:r>
            <a:br>
              <a:rPr lang="en-US" altLang="zh-CN" dirty="0"/>
            </a:br>
            <a:r>
              <a:rPr lang="en-US" altLang="zh-CN" dirty="0"/>
              <a:t>class Solution:</a:t>
            </a:r>
          </a:p>
          <a:p>
            <a:r>
              <a:rPr lang="en-US" altLang="zh-CN" dirty="0"/>
              <a:t>    </a:t>
            </a:r>
            <a:r>
              <a:rPr lang="en-US" altLang="zh-CN" dirty="0" err="1"/>
              <a:t>def</a:t>
            </a:r>
            <a:r>
              <a:rPr lang="en-US" altLang="zh-CN" dirty="0"/>
              <a:t> </a:t>
            </a:r>
            <a:r>
              <a:rPr lang="en-US" altLang="zh-CN" dirty="0" err="1"/>
              <a:t>maxDepth</a:t>
            </a:r>
            <a:r>
              <a:rPr lang="en-US" altLang="zh-CN" dirty="0"/>
              <a:t>(self, root: </a:t>
            </a:r>
            <a:r>
              <a:rPr lang="en-US" altLang="zh-CN" dirty="0" err="1"/>
              <a:t>TreeNode</a:t>
            </a:r>
            <a:r>
              <a:rPr lang="en-US" altLang="zh-CN" dirty="0"/>
              <a:t>) -&gt; </a:t>
            </a:r>
            <a:r>
              <a:rPr lang="en-US" altLang="zh-CN" dirty="0" err="1"/>
              <a:t>int</a:t>
            </a:r>
            <a:r>
              <a:rPr lang="en-US" altLang="zh-CN" dirty="0"/>
              <a:t>:</a:t>
            </a:r>
          </a:p>
          <a:p>
            <a:r>
              <a:rPr lang="en-US" altLang="zh-CN" dirty="0"/>
              <a:t>        res=[]</a:t>
            </a:r>
          </a:p>
          <a:p>
            <a:r>
              <a:rPr lang="en-US" altLang="zh-CN" dirty="0"/>
              <a:t>        if not </a:t>
            </a:r>
            <a:r>
              <a:rPr lang="en-US" altLang="zh-CN" dirty="0" err="1"/>
              <a:t>root:return</a:t>
            </a:r>
            <a:r>
              <a:rPr lang="en-US" altLang="zh-CN" dirty="0"/>
              <a:t> 0</a:t>
            </a:r>
          </a:p>
          <a:p>
            <a:r>
              <a:rPr lang="en-US" altLang="zh-CN" dirty="0"/>
              <a:t>        q=</a:t>
            </a:r>
            <a:r>
              <a:rPr lang="en-US" altLang="zh-CN" dirty="0" err="1"/>
              <a:t>collections.deque</a:t>
            </a:r>
            <a:r>
              <a:rPr lang="en-US" altLang="zh-CN" dirty="0"/>
              <a:t>([root])</a:t>
            </a:r>
          </a:p>
          <a:p>
            <a:r>
              <a:rPr lang="en-US" altLang="zh-CN" dirty="0"/>
              <a:t>        while q:</a:t>
            </a:r>
          </a:p>
          <a:p>
            <a:r>
              <a:rPr lang="en-US" altLang="zh-CN" dirty="0"/>
              <a:t>            level=[]</a:t>
            </a:r>
          </a:p>
          <a:p>
            <a:r>
              <a:rPr lang="en-US" altLang="zh-CN" dirty="0"/>
              <a:t>            for _ in range(</a:t>
            </a:r>
            <a:r>
              <a:rPr lang="en-US" altLang="zh-CN" dirty="0" err="1"/>
              <a:t>len</a:t>
            </a:r>
            <a:r>
              <a:rPr lang="en-US" altLang="zh-CN" dirty="0"/>
              <a:t>(q)):</a:t>
            </a:r>
          </a:p>
          <a:p>
            <a:r>
              <a:rPr lang="en-US" altLang="zh-CN" dirty="0"/>
              <a:t>                node=</a:t>
            </a:r>
            <a:r>
              <a:rPr lang="en-US" altLang="zh-CN" dirty="0" err="1"/>
              <a:t>q.popleft</a:t>
            </a:r>
            <a:r>
              <a:rPr lang="en-US" altLang="zh-CN" dirty="0"/>
              <a:t>()</a:t>
            </a:r>
          </a:p>
          <a:p>
            <a:r>
              <a:rPr lang="en-US" altLang="zh-CN" dirty="0"/>
              <a:t>                </a:t>
            </a:r>
            <a:r>
              <a:rPr lang="en-US" altLang="zh-CN" dirty="0" err="1"/>
              <a:t>level.append</a:t>
            </a:r>
            <a:r>
              <a:rPr lang="en-US" altLang="zh-CN" dirty="0"/>
              <a:t>(</a:t>
            </a:r>
            <a:r>
              <a:rPr lang="en-US" altLang="zh-CN" dirty="0" err="1"/>
              <a:t>node.val</a:t>
            </a:r>
            <a:r>
              <a:rPr lang="en-US" altLang="zh-CN" dirty="0"/>
              <a:t>)</a:t>
            </a:r>
          </a:p>
          <a:p>
            <a:r>
              <a:rPr lang="en-US" altLang="zh-CN" dirty="0"/>
              <a:t>                if </a:t>
            </a:r>
            <a:r>
              <a:rPr lang="en-US" altLang="zh-CN" dirty="0" err="1"/>
              <a:t>node.left:q.append</a:t>
            </a:r>
            <a:r>
              <a:rPr lang="en-US" altLang="zh-CN" dirty="0"/>
              <a:t>(</a:t>
            </a:r>
            <a:r>
              <a:rPr lang="en-US" altLang="zh-CN" dirty="0" err="1"/>
              <a:t>node.left</a:t>
            </a:r>
            <a:r>
              <a:rPr lang="en-US" altLang="zh-CN" dirty="0"/>
              <a:t>)</a:t>
            </a:r>
          </a:p>
          <a:p>
            <a:r>
              <a:rPr lang="en-US" altLang="zh-CN" dirty="0"/>
              <a:t>                if </a:t>
            </a:r>
            <a:r>
              <a:rPr lang="en-US" altLang="zh-CN" dirty="0" err="1"/>
              <a:t>node.right:q.append</a:t>
            </a:r>
            <a:r>
              <a:rPr lang="en-US" altLang="zh-CN" dirty="0"/>
              <a:t>(</a:t>
            </a:r>
            <a:r>
              <a:rPr lang="en-US" altLang="zh-CN" dirty="0" err="1"/>
              <a:t>node.right</a:t>
            </a:r>
            <a:r>
              <a:rPr lang="en-US" altLang="zh-CN" dirty="0"/>
              <a:t>)</a:t>
            </a:r>
          </a:p>
          <a:p>
            <a:r>
              <a:rPr lang="en-US" altLang="zh-CN" dirty="0"/>
              <a:t>            </a:t>
            </a:r>
            <a:r>
              <a:rPr lang="en-US" altLang="zh-CN" dirty="0" err="1"/>
              <a:t>res.append</a:t>
            </a:r>
            <a:r>
              <a:rPr lang="en-US" altLang="zh-CN" dirty="0"/>
              <a:t>(level)</a:t>
            </a:r>
          </a:p>
          <a:p>
            <a:r>
              <a:rPr lang="en-US" altLang="zh-CN" dirty="0"/>
              <a:t>        return </a:t>
            </a:r>
            <a:r>
              <a:rPr lang="en-US" altLang="zh-CN" dirty="0" err="1"/>
              <a:t>len</a:t>
            </a:r>
            <a:r>
              <a:rPr lang="en-US" altLang="zh-CN" dirty="0"/>
              <a:t>(res</a:t>
            </a:r>
            <a:r>
              <a:rPr lang="en-US" altLang="zh-CN" dirty="0" smtClean="0"/>
              <a:t>)</a:t>
            </a:r>
            <a:endParaRPr lang="en-US" altLang="zh-CN" dirty="0"/>
          </a:p>
        </p:txBody>
      </p:sp>
      <p:sp>
        <p:nvSpPr>
          <p:cNvPr id="6" name="TextBox 5"/>
          <p:cNvSpPr txBox="1"/>
          <p:nvPr/>
        </p:nvSpPr>
        <p:spPr>
          <a:xfrm>
            <a:off x="4788727" y="1916832"/>
            <a:ext cx="4229043" cy="646331"/>
          </a:xfrm>
          <a:prstGeom prst="rect">
            <a:avLst/>
          </a:prstGeom>
          <a:noFill/>
        </p:spPr>
        <p:txBody>
          <a:bodyPr wrap="none" rtlCol="0">
            <a:spAutoFit/>
          </a:bodyPr>
          <a:lstStyle/>
          <a:p>
            <a:r>
              <a:rPr lang="zh-CN" altLang="en-US" dirty="0" smtClean="0"/>
              <a:t>直接使用之前的例题</a:t>
            </a:r>
            <a:r>
              <a:rPr lang="en-US" altLang="zh-CN" dirty="0" smtClean="0"/>
              <a:t>102</a:t>
            </a:r>
            <a:r>
              <a:rPr lang="zh-CN" altLang="en-US" dirty="0" smtClean="0"/>
              <a:t>二叉树层序遍历</a:t>
            </a:r>
            <a:endParaRPr lang="en-US" altLang="zh-CN" dirty="0" smtClean="0"/>
          </a:p>
          <a:p>
            <a:r>
              <a:rPr lang="zh-CN" altLang="en-US" dirty="0" smtClean="0"/>
              <a:t>然后给出遍历数组长度</a:t>
            </a:r>
            <a:endParaRPr lang="zh-CN" altLang="en-US" dirty="0"/>
          </a:p>
        </p:txBody>
      </p:sp>
    </p:spTree>
    <p:extLst>
      <p:ext uri="{BB962C8B-B14F-4D97-AF65-F5344CB8AC3E}">
        <p14:creationId xmlns:p14="http://schemas.microsoft.com/office/powerpoint/2010/main" val="39803655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2657"/>
            <a:ext cx="4536504" cy="993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0" y="116632"/>
            <a:ext cx="3618298" cy="523220"/>
          </a:xfrm>
          <a:prstGeom prst="rect">
            <a:avLst/>
          </a:prstGeom>
          <a:noFill/>
        </p:spPr>
        <p:txBody>
          <a:bodyPr wrap="none" rtlCol="0">
            <a:spAutoFit/>
          </a:bodyPr>
          <a:lstStyle/>
          <a:p>
            <a:r>
              <a:rPr lang="en-US" altLang="zh-CN" sz="2800" b="1" dirty="0" smtClean="0"/>
              <a:t>111</a:t>
            </a:r>
            <a:r>
              <a:rPr lang="zh-CN" altLang="en-US" sz="2800" b="1" dirty="0" smtClean="0"/>
              <a:t>二叉树的最小深度</a:t>
            </a:r>
            <a:endParaRPr lang="zh-CN" altLang="en-US" sz="2800" b="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1025723"/>
            <a:ext cx="2808312" cy="2229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79512" y="836712"/>
            <a:ext cx="4288033" cy="5909310"/>
          </a:xfrm>
          <a:prstGeom prst="rect">
            <a:avLst/>
          </a:prstGeom>
          <a:noFill/>
        </p:spPr>
        <p:txBody>
          <a:bodyPr wrap="none" rtlCol="0">
            <a:spAutoFit/>
          </a:bodyPr>
          <a:lstStyle/>
          <a:p>
            <a:r>
              <a:rPr lang="en-US" altLang="zh-CN" dirty="0"/>
              <a:t>class </a:t>
            </a:r>
            <a:r>
              <a:rPr lang="en-US" altLang="zh-CN" dirty="0" err="1"/>
              <a:t>TreeNode</a:t>
            </a:r>
            <a:r>
              <a:rPr lang="en-US" altLang="zh-CN" dirty="0"/>
              <a:t>:</a:t>
            </a:r>
          </a:p>
          <a:p>
            <a:r>
              <a:rPr lang="en-US" altLang="zh-CN" dirty="0"/>
              <a:t>    </a:t>
            </a:r>
            <a:r>
              <a:rPr lang="en-US" altLang="zh-CN" dirty="0" err="1"/>
              <a:t>def</a:t>
            </a:r>
            <a:r>
              <a:rPr lang="en-US" altLang="zh-CN" dirty="0"/>
              <a:t> __</a:t>
            </a:r>
            <a:r>
              <a:rPr lang="en-US" altLang="zh-CN" dirty="0" err="1"/>
              <a:t>init</a:t>
            </a:r>
            <a:r>
              <a:rPr lang="en-US" altLang="zh-CN" dirty="0"/>
              <a:t>__(self, x):</a:t>
            </a:r>
          </a:p>
          <a:p>
            <a:r>
              <a:rPr lang="en-US" altLang="zh-CN" dirty="0"/>
              <a:t>        </a:t>
            </a:r>
            <a:r>
              <a:rPr lang="en-US" altLang="zh-CN" dirty="0" err="1"/>
              <a:t>self.val</a:t>
            </a:r>
            <a:r>
              <a:rPr lang="en-US" altLang="zh-CN" dirty="0"/>
              <a:t> = x</a:t>
            </a:r>
          </a:p>
          <a:p>
            <a:r>
              <a:rPr lang="en-US" altLang="zh-CN" dirty="0"/>
              <a:t>        </a:t>
            </a:r>
            <a:r>
              <a:rPr lang="en-US" altLang="zh-CN" dirty="0" err="1"/>
              <a:t>self.left</a:t>
            </a:r>
            <a:r>
              <a:rPr lang="en-US" altLang="zh-CN" dirty="0"/>
              <a:t> = None</a:t>
            </a:r>
          </a:p>
          <a:p>
            <a:r>
              <a:rPr lang="en-US" altLang="zh-CN" dirty="0"/>
              <a:t>        </a:t>
            </a:r>
            <a:r>
              <a:rPr lang="en-US" altLang="zh-CN" dirty="0" err="1"/>
              <a:t>self.right</a:t>
            </a:r>
            <a:r>
              <a:rPr lang="en-US" altLang="zh-CN" dirty="0"/>
              <a:t> = None</a:t>
            </a:r>
          </a:p>
          <a:p>
            <a:r>
              <a:rPr lang="en-US" altLang="zh-CN" dirty="0"/>
              <a:t/>
            </a:r>
            <a:br>
              <a:rPr lang="en-US" altLang="zh-CN" dirty="0"/>
            </a:br>
            <a:r>
              <a:rPr lang="en-US" altLang="zh-CN" dirty="0"/>
              <a:t>class Solution:</a:t>
            </a:r>
          </a:p>
          <a:p>
            <a:r>
              <a:rPr lang="en-US" altLang="zh-CN" dirty="0"/>
              <a:t>    </a:t>
            </a:r>
            <a:r>
              <a:rPr lang="en-US" altLang="zh-CN" dirty="0" err="1"/>
              <a:t>def</a:t>
            </a:r>
            <a:r>
              <a:rPr lang="en-US" altLang="zh-CN" dirty="0"/>
              <a:t> </a:t>
            </a:r>
            <a:r>
              <a:rPr lang="en-US" altLang="zh-CN" dirty="0" err="1"/>
              <a:t>minDepth</a:t>
            </a:r>
            <a:r>
              <a:rPr lang="en-US" altLang="zh-CN" dirty="0"/>
              <a:t>(self, root: </a:t>
            </a:r>
            <a:r>
              <a:rPr lang="en-US" altLang="zh-CN" dirty="0" err="1"/>
              <a:t>TreeNode</a:t>
            </a:r>
            <a:r>
              <a:rPr lang="en-US" altLang="zh-CN" dirty="0"/>
              <a:t>) -&gt; </a:t>
            </a:r>
            <a:r>
              <a:rPr lang="en-US" altLang="zh-CN" dirty="0" err="1"/>
              <a:t>int</a:t>
            </a:r>
            <a:r>
              <a:rPr lang="en-US" altLang="zh-CN" dirty="0"/>
              <a:t>:</a:t>
            </a:r>
          </a:p>
          <a:p>
            <a:r>
              <a:rPr lang="en-US" altLang="zh-CN" dirty="0"/>
              <a:t>        if not root:</a:t>
            </a:r>
          </a:p>
          <a:p>
            <a:r>
              <a:rPr lang="en-US" altLang="zh-CN" dirty="0"/>
              <a:t>            return 0</a:t>
            </a:r>
          </a:p>
          <a:p>
            <a:r>
              <a:rPr lang="en-US" altLang="zh-CN" dirty="0"/>
              <a:t>        from collections import </a:t>
            </a:r>
            <a:r>
              <a:rPr lang="en-US" altLang="zh-CN" dirty="0" err="1"/>
              <a:t>deque</a:t>
            </a:r>
            <a:endParaRPr lang="en-US" altLang="zh-CN" dirty="0"/>
          </a:p>
          <a:p>
            <a:r>
              <a:rPr lang="en-US" altLang="zh-CN" dirty="0"/>
              <a:t>        q = </a:t>
            </a:r>
            <a:r>
              <a:rPr lang="en-US" altLang="zh-CN" dirty="0" err="1"/>
              <a:t>deque</a:t>
            </a:r>
            <a:r>
              <a:rPr lang="en-US" altLang="zh-CN" dirty="0"/>
              <a:t>([(root, 1)])</a:t>
            </a:r>
          </a:p>
          <a:p>
            <a:r>
              <a:rPr lang="en-US" altLang="zh-CN" dirty="0"/>
              <a:t>        while q:</a:t>
            </a:r>
          </a:p>
          <a:p>
            <a:r>
              <a:rPr lang="en-US" altLang="zh-CN" dirty="0"/>
              <a:t>            node, depth = </a:t>
            </a:r>
            <a:r>
              <a:rPr lang="en-US" altLang="zh-CN" dirty="0" err="1"/>
              <a:t>q.popleft</a:t>
            </a:r>
            <a:r>
              <a:rPr lang="en-US" altLang="zh-CN" dirty="0"/>
              <a:t>()</a:t>
            </a:r>
          </a:p>
          <a:p>
            <a:r>
              <a:rPr lang="en-US" altLang="zh-CN" dirty="0"/>
              <a:t>            if not </a:t>
            </a:r>
            <a:r>
              <a:rPr lang="en-US" altLang="zh-CN" dirty="0" err="1"/>
              <a:t>node.left</a:t>
            </a:r>
            <a:r>
              <a:rPr lang="en-US" altLang="zh-CN" dirty="0"/>
              <a:t> and not </a:t>
            </a:r>
            <a:r>
              <a:rPr lang="en-US" altLang="zh-CN" dirty="0" err="1"/>
              <a:t>node.right</a:t>
            </a:r>
            <a:r>
              <a:rPr lang="en-US" altLang="zh-CN" dirty="0"/>
              <a:t>:</a:t>
            </a:r>
          </a:p>
          <a:p>
            <a:r>
              <a:rPr lang="en-US" altLang="zh-CN" dirty="0"/>
              <a:t>                return depth</a:t>
            </a:r>
          </a:p>
          <a:p>
            <a:r>
              <a:rPr lang="en-US" altLang="zh-CN" dirty="0"/>
              <a:t>            if </a:t>
            </a:r>
            <a:r>
              <a:rPr lang="en-US" altLang="zh-CN" dirty="0" err="1"/>
              <a:t>node.left</a:t>
            </a:r>
            <a:r>
              <a:rPr lang="en-US" altLang="zh-CN" dirty="0"/>
              <a:t>:</a:t>
            </a:r>
          </a:p>
          <a:p>
            <a:r>
              <a:rPr lang="en-US" altLang="zh-CN" dirty="0"/>
              <a:t>                </a:t>
            </a:r>
            <a:r>
              <a:rPr lang="en-US" altLang="zh-CN" dirty="0" err="1"/>
              <a:t>q.append</a:t>
            </a:r>
            <a:r>
              <a:rPr lang="en-US" altLang="zh-CN" dirty="0"/>
              <a:t>((</a:t>
            </a:r>
            <a:r>
              <a:rPr lang="en-US" altLang="zh-CN" dirty="0" err="1"/>
              <a:t>node.left</a:t>
            </a:r>
            <a:r>
              <a:rPr lang="en-US" altLang="zh-CN" dirty="0"/>
              <a:t>, depth + 1))</a:t>
            </a:r>
          </a:p>
          <a:p>
            <a:r>
              <a:rPr lang="en-US" altLang="zh-CN" dirty="0"/>
              <a:t>            if </a:t>
            </a:r>
            <a:r>
              <a:rPr lang="en-US" altLang="zh-CN" dirty="0" err="1"/>
              <a:t>node.right</a:t>
            </a:r>
            <a:r>
              <a:rPr lang="en-US" altLang="zh-CN" dirty="0"/>
              <a:t>:</a:t>
            </a:r>
          </a:p>
          <a:p>
            <a:r>
              <a:rPr lang="en-US" altLang="zh-CN" dirty="0"/>
              <a:t>                </a:t>
            </a:r>
            <a:r>
              <a:rPr lang="en-US" altLang="zh-CN" dirty="0" err="1"/>
              <a:t>q.append</a:t>
            </a:r>
            <a:r>
              <a:rPr lang="en-US" altLang="zh-CN" dirty="0"/>
              <a:t>((</a:t>
            </a:r>
            <a:r>
              <a:rPr lang="en-US" altLang="zh-CN" dirty="0" err="1"/>
              <a:t>node.right</a:t>
            </a:r>
            <a:r>
              <a:rPr lang="en-US" altLang="zh-CN" dirty="0"/>
              <a:t>, depth + 1))</a:t>
            </a:r>
          </a:p>
          <a:p>
            <a:endParaRPr lang="en-US" altLang="zh-CN" dirty="0"/>
          </a:p>
        </p:txBody>
      </p:sp>
      <p:sp>
        <p:nvSpPr>
          <p:cNvPr id="4" name="TextBox 3"/>
          <p:cNvSpPr txBox="1"/>
          <p:nvPr/>
        </p:nvSpPr>
        <p:spPr>
          <a:xfrm>
            <a:off x="3059832" y="1412776"/>
            <a:ext cx="518027" cy="369332"/>
          </a:xfrm>
          <a:prstGeom prst="rect">
            <a:avLst/>
          </a:prstGeom>
          <a:noFill/>
        </p:spPr>
        <p:txBody>
          <a:bodyPr wrap="none" rtlCol="0">
            <a:spAutoFit/>
          </a:bodyPr>
          <a:lstStyle/>
          <a:p>
            <a:r>
              <a:rPr lang="en-US" altLang="zh-CN" dirty="0" smtClean="0"/>
              <a:t>BFS</a:t>
            </a:r>
            <a:endParaRPr lang="zh-CN" altLang="en-US" dirty="0"/>
          </a:p>
        </p:txBody>
      </p:sp>
      <p:sp>
        <p:nvSpPr>
          <p:cNvPr id="7" name="爆炸形 1 6"/>
          <p:cNvSpPr/>
          <p:nvPr/>
        </p:nvSpPr>
        <p:spPr>
          <a:xfrm>
            <a:off x="5688124" y="3791367"/>
            <a:ext cx="2016224" cy="1368152"/>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2192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32656"/>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92365" y="188640"/>
            <a:ext cx="6871368" cy="3970318"/>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minDepth</a:t>
            </a:r>
            <a:r>
              <a:rPr lang="en-US" altLang="zh-CN" dirty="0"/>
              <a:t>(self, root: </a:t>
            </a:r>
            <a:r>
              <a:rPr lang="en-US" altLang="zh-CN" dirty="0" err="1"/>
              <a:t>TreeNode</a:t>
            </a:r>
            <a:r>
              <a:rPr lang="en-US" altLang="zh-CN" dirty="0"/>
              <a:t>) -&gt; </a:t>
            </a:r>
            <a:r>
              <a:rPr lang="en-US" altLang="zh-CN" dirty="0" err="1"/>
              <a:t>int</a:t>
            </a:r>
            <a:r>
              <a:rPr lang="en-US" altLang="zh-CN" dirty="0"/>
              <a:t>:</a:t>
            </a:r>
          </a:p>
          <a:p>
            <a:r>
              <a:rPr lang="en-US" altLang="zh-CN" dirty="0"/>
              <a:t>        if not root: return 0</a:t>
            </a:r>
          </a:p>
          <a:p>
            <a:r>
              <a:rPr lang="en-US" altLang="zh-CN" dirty="0"/>
              <a:t/>
            </a:r>
            <a:br>
              <a:rPr lang="en-US" altLang="zh-CN" dirty="0"/>
            </a:br>
            <a:r>
              <a:rPr lang="en-US" altLang="zh-CN" dirty="0"/>
              <a:t>        </a:t>
            </a:r>
            <a:r>
              <a:rPr lang="en-US" altLang="zh-CN" dirty="0" err="1"/>
              <a:t>ans</a:t>
            </a:r>
            <a:r>
              <a:rPr lang="en-US" altLang="zh-CN" dirty="0"/>
              <a:t> = 0</a:t>
            </a:r>
          </a:p>
          <a:p>
            <a:r>
              <a:rPr lang="en-US" altLang="zh-CN" dirty="0"/>
              <a:t>        if not </a:t>
            </a:r>
            <a:r>
              <a:rPr lang="en-US" altLang="zh-CN" dirty="0" err="1"/>
              <a:t>root.left</a:t>
            </a:r>
            <a:r>
              <a:rPr lang="en-US" altLang="zh-CN" dirty="0"/>
              <a:t> and not </a:t>
            </a:r>
            <a:r>
              <a:rPr lang="en-US" altLang="zh-CN" dirty="0" err="1"/>
              <a:t>root.right</a:t>
            </a:r>
            <a:r>
              <a:rPr lang="en-US" altLang="zh-CN" dirty="0"/>
              <a:t>:    # </a:t>
            </a:r>
            <a:r>
              <a:rPr lang="zh-CN" altLang="en-US" dirty="0"/>
              <a:t>叶子节点</a:t>
            </a:r>
          </a:p>
          <a:p>
            <a:r>
              <a:rPr lang="zh-CN" altLang="en-US" dirty="0"/>
              <a:t>            </a:t>
            </a:r>
            <a:r>
              <a:rPr lang="en-US" altLang="zh-CN" dirty="0" err="1"/>
              <a:t>ans</a:t>
            </a:r>
            <a:r>
              <a:rPr lang="en-US" altLang="zh-CN" dirty="0"/>
              <a:t> = 1</a:t>
            </a:r>
          </a:p>
          <a:p>
            <a:r>
              <a:rPr lang="en-US" altLang="zh-CN" dirty="0"/>
              <a:t>        </a:t>
            </a:r>
            <a:r>
              <a:rPr lang="en-US" altLang="zh-CN" dirty="0" err="1"/>
              <a:t>elif</a:t>
            </a:r>
            <a:r>
              <a:rPr lang="en-US" altLang="zh-CN" dirty="0"/>
              <a:t> </a:t>
            </a:r>
            <a:r>
              <a:rPr lang="en-US" altLang="zh-CN" dirty="0" err="1"/>
              <a:t>root.left</a:t>
            </a:r>
            <a:r>
              <a:rPr lang="en-US" altLang="zh-CN" dirty="0"/>
              <a:t> and </a:t>
            </a:r>
            <a:r>
              <a:rPr lang="en-US" altLang="zh-CN" dirty="0" err="1"/>
              <a:t>root.right</a:t>
            </a:r>
            <a:r>
              <a:rPr lang="en-US" altLang="zh-CN" dirty="0"/>
              <a:t>:  # </a:t>
            </a:r>
            <a:r>
              <a:rPr lang="zh-CN" altLang="en-US" dirty="0"/>
              <a:t>左右子树均不为空</a:t>
            </a:r>
          </a:p>
          <a:p>
            <a:r>
              <a:rPr lang="zh-CN" altLang="en-US" dirty="0"/>
              <a:t>            </a:t>
            </a:r>
            <a:r>
              <a:rPr lang="en-US" altLang="zh-CN" dirty="0" err="1"/>
              <a:t>ans</a:t>
            </a:r>
            <a:r>
              <a:rPr lang="en-US" altLang="zh-CN" dirty="0"/>
              <a:t> = min(</a:t>
            </a:r>
            <a:r>
              <a:rPr lang="en-US" altLang="zh-CN" dirty="0" err="1"/>
              <a:t>self.minDepth</a:t>
            </a:r>
            <a:r>
              <a:rPr lang="en-US" altLang="zh-CN" dirty="0"/>
              <a:t>(</a:t>
            </a:r>
            <a:r>
              <a:rPr lang="en-US" altLang="zh-CN" dirty="0" err="1"/>
              <a:t>root.left</a:t>
            </a:r>
            <a:r>
              <a:rPr lang="en-US" altLang="zh-CN" dirty="0"/>
              <a:t>), </a:t>
            </a:r>
            <a:r>
              <a:rPr lang="en-US" altLang="zh-CN" dirty="0" err="1"/>
              <a:t>self.minDepth</a:t>
            </a:r>
            <a:r>
              <a:rPr lang="en-US" altLang="zh-CN" dirty="0"/>
              <a:t>(</a:t>
            </a:r>
            <a:r>
              <a:rPr lang="en-US" altLang="zh-CN" dirty="0" err="1"/>
              <a:t>root.right</a:t>
            </a:r>
            <a:r>
              <a:rPr lang="en-US" altLang="zh-CN" dirty="0"/>
              <a:t>)) + 1</a:t>
            </a:r>
          </a:p>
          <a:p>
            <a:r>
              <a:rPr lang="en-US" altLang="zh-CN" dirty="0"/>
              <a:t>        </a:t>
            </a:r>
            <a:r>
              <a:rPr lang="en-US" altLang="zh-CN" dirty="0" err="1"/>
              <a:t>elif</a:t>
            </a:r>
            <a:r>
              <a:rPr lang="en-US" altLang="zh-CN" dirty="0"/>
              <a:t> </a:t>
            </a:r>
            <a:r>
              <a:rPr lang="en-US" altLang="zh-CN" dirty="0" err="1"/>
              <a:t>root.left</a:t>
            </a:r>
            <a:r>
              <a:rPr lang="en-US" altLang="zh-CN" dirty="0"/>
              <a:t>:     # </a:t>
            </a:r>
            <a:r>
              <a:rPr lang="zh-CN" altLang="en-US" dirty="0"/>
              <a:t>左子树不为空 </a:t>
            </a:r>
            <a:r>
              <a:rPr lang="en-US" altLang="zh-CN" dirty="0"/>
              <a:t>&amp; </a:t>
            </a:r>
            <a:r>
              <a:rPr lang="zh-CN" altLang="en-US" dirty="0"/>
              <a:t>右子树为空</a:t>
            </a:r>
          </a:p>
          <a:p>
            <a:r>
              <a:rPr lang="zh-CN" altLang="en-US" dirty="0"/>
              <a:t>            </a:t>
            </a:r>
            <a:r>
              <a:rPr lang="en-US" altLang="zh-CN" dirty="0" err="1"/>
              <a:t>ans</a:t>
            </a:r>
            <a:r>
              <a:rPr lang="en-US" altLang="zh-CN" dirty="0"/>
              <a:t> = </a:t>
            </a:r>
            <a:r>
              <a:rPr lang="en-US" altLang="zh-CN" dirty="0" err="1"/>
              <a:t>self.minDepth</a:t>
            </a:r>
            <a:r>
              <a:rPr lang="en-US" altLang="zh-CN" dirty="0"/>
              <a:t>(</a:t>
            </a:r>
            <a:r>
              <a:rPr lang="en-US" altLang="zh-CN" dirty="0" err="1"/>
              <a:t>root.left</a:t>
            </a:r>
            <a:r>
              <a:rPr lang="en-US" altLang="zh-CN" dirty="0"/>
              <a:t>) + 1</a:t>
            </a:r>
          </a:p>
          <a:p>
            <a:r>
              <a:rPr lang="en-US" altLang="zh-CN" dirty="0"/>
              <a:t>        else:           # </a:t>
            </a:r>
            <a:r>
              <a:rPr lang="zh-CN" altLang="en-US" dirty="0"/>
              <a:t>左子树为空 </a:t>
            </a:r>
            <a:r>
              <a:rPr lang="en-US" altLang="zh-CN" dirty="0"/>
              <a:t>&amp; </a:t>
            </a:r>
            <a:r>
              <a:rPr lang="zh-CN" altLang="en-US" dirty="0"/>
              <a:t>右子树不为空</a:t>
            </a:r>
          </a:p>
          <a:p>
            <a:r>
              <a:rPr lang="zh-CN" altLang="en-US" dirty="0"/>
              <a:t>            </a:t>
            </a:r>
            <a:r>
              <a:rPr lang="en-US" altLang="zh-CN" dirty="0" err="1"/>
              <a:t>ans</a:t>
            </a:r>
            <a:r>
              <a:rPr lang="en-US" altLang="zh-CN" dirty="0"/>
              <a:t> = </a:t>
            </a:r>
            <a:r>
              <a:rPr lang="en-US" altLang="zh-CN" dirty="0" err="1"/>
              <a:t>self.minDepth</a:t>
            </a:r>
            <a:r>
              <a:rPr lang="en-US" altLang="zh-CN" dirty="0"/>
              <a:t>(</a:t>
            </a:r>
            <a:r>
              <a:rPr lang="en-US" altLang="zh-CN" dirty="0" err="1"/>
              <a:t>root.right</a:t>
            </a:r>
            <a:r>
              <a:rPr lang="en-US" altLang="zh-CN" dirty="0"/>
              <a:t>) + 1</a:t>
            </a:r>
          </a:p>
          <a:p>
            <a:r>
              <a:rPr lang="en-US" altLang="zh-CN" dirty="0"/>
              <a:t>        return </a:t>
            </a:r>
            <a:r>
              <a:rPr lang="en-US" altLang="zh-CN" dirty="0" err="1" smtClean="0"/>
              <a:t>ans</a:t>
            </a:r>
            <a:endParaRPr lang="en-US" altLang="zh-CN" dirty="0"/>
          </a:p>
        </p:txBody>
      </p:sp>
      <p:sp>
        <p:nvSpPr>
          <p:cNvPr id="6" name="TextBox 5"/>
          <p:cNvSpPr txBox="1"/>
          <p:nvPr/>
        </p:nvSpPr>
        <p:spPr>
          <a:xfrm>
            <a:off x="5796136" y="332656"/>
            <a:ext cx="535659" cy="369332"/>
          </a:xfrm>
          <a:prstGeom prst="rect">
            <a:avLst/>
          </a:prstGeom>
          <a:noFill/>
        </p:spPr>
        <p:txBody>
          <a:bodyPr wrap="none" rtlCol="0">
            <a:spAutoFit/>
          </a:bodyPr>
          <a:lstStyle/>
          <a:p>
            <a:r>
              <a:rPr lang="en-US" altLang="zh-CN" dirty="0" smtClean="0"/>
              <a:t>DFS</a:t>
            </a:r>
            <a:endParaRPr lang="zh-CN" altLang="en-US" dirty="0"/>
          </a:p>
        </p:txBody>
      </p:sp>
      <p:sp>
        <p:nvSpPr>
          <p:cNvPr id="2" name="爆炸形 1 1"/>
          <p:cNvSpPr/>
          <p:nvPr/>
        </p:nvSpPr>
        <p:spPr>
          <a:xfrm>
            <a:off x="6228184" y="1052736"/>
            <a:ext cx="2016224" cy="1368152"/>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9324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3131840" cy="954107"/>
          </a:xfrm>
          <a:prstGeom prst="rect">
            <a:avLst/>
          </a:prstGeom>
          <a:noFill/>
        </p:spPr>
        <p:txBody>
          <a:bodyPr wrap="square" rtlCol="0">
            <a:spAutoFit/>
          </a:bodyPr>
          <a:lstStyle/>
          <a:p>
            <a:r>
              <a:rPr lang="en-US" altLang="zh-CN" sz="2800" b="1" dirty="0" smtClean="0"/>
              <a:t>297</a:t>
            </a:r>
            <a:r>
              <a:rPr lang="zh-CN" altLang="en-US" sz="2800" b="1" dirty="0" smtClean="0"/>
              <a:t>二叉树的序列化和反序列化</a:t>
            </a:r>
            <a:endParaRPr lang="zh-CN" altLang="en-US" sz="2800" b="1"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41" y="954107"/>
            <a:ext cx="2983299" cy="1792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4579753" y="11679"/>
            <a:ext cx="4572000" cy="6740307"/>
          </a:xfrm>
          <a:prstGeom prst="rect">
            <a:avLst/>
          </a:prstGeom>
        </p:spPr>
        <p:txBody>
          <a:bodyPr>
            <a:spAutoFit/>
          </a:bodyPr>
          <a:lstStyle/>
          <a:p>
            <a:r>
              <a:rPr lang="en-US" altLang="zh-CN" dirty="0" smtClean="0"/>
              <a:t>class</a:t>
            </a:r>
            <a:r>
              <a:rPr lang="en-US" altLang="zh-CN" dirty="0"/>
              <a:t> Codec:</a:t>
            </a:r>
          </a:p>
          <a:p>
            <a:r>
              <a:rPr lang="en-US" altLang="zh-CN" dirty="0"/>
              <a:t>    </a:t>
            </a:r>
            <a:r>
              <a:rPr lang="en-US" altLang="zh-CN" dirty="0" err="1"/>
              <a:t>def</a:t>
            </a:r>
            <a:r>
              <a:rPr lang="en-US" altLang="zh-CN" dirty="0"/>
              <a:t> serialize(self, root):</a:t>
            </a:r>
          </a:p>
          <a:p>
            <a:r>
              <a:rPr lang="en-US" altLang="zh-CN" dirty="0"/>
              <a:t>        </a:t>
            </a:r>
            <a:r>
              <a:rPr lang="en-US" altLang="zh-CN" dirty="0" err="1"/>
              <a:t>def</a:t>
            </a:r>
            <a:r>
              <a:rPr lang="en-US" altLang="zh-CN" dirty="0"/>
              <a:t> </a:t>
            </a:r>
            <a:r>
              <a:rPr lang="en-US" altLang="zh-CN" dirty="0" err="1"/>
              <a:t>dfs</a:t>
            </a:r>
            <a:r>
              <a:rPr lang="en-US" altLang="zh-CN" dirty="0"/>
              <a:t>(node):</a:t>
            </a:r>
          </a:p>
          <a:p>
            <a:r>
              <a:rPr lang="en-US" altLang="zh-CN" dirty="0"/>
              <a:t>            if node:</a:t>
            </a:r>
          </a:p>
          <a:p>
            <a:r>
              <a:rPr lang="en-US" altLang="zh-CN" dirty="0"/>
              <a:t>                </a:t>
            </a:r>
            <a:r>
              <a:rPr lang="en-US" altLang="zh-CN" dirty="0" err="1"/>
              <a:t>vals.append</a:t>
            </a:r>
            <a:r>
              <a:rPr lang="en-US" altLang="zh-CN" dirty="0"/>
              <a:t>(</a:t>
            </a:r>
            <a:r>
              <a:rPr lang="en-US" altLang="zh-CN" dirty="0" err="1"/>
              <a:t>str</a:t>
            </a:r>
            <a:r>
              <a:rPr lang="en-US" altLang="zh-CN" dirty="0"/>
              <a:t>(</a:t>
            </a:r>
            <a:r>
              <a:rPr lang="en-US" altLang="zh-CN" dirty="0" err="1"/>
              <a:t>node.val</a:t>
            </a:r>
            <a:r>
              <a:rPr lang="en-US" altLang="zh-CN" dirty="0"/>
              <a:t>))</a:t>
            </a:r>
          </a:p>
          <a:p>
            <a:r>
              <a:rPr lang="en-US" altLang="zh-CN" dirty="0"/>
              <a:t>                </a:t>
            </a:r>
            <a:r>
              <a:rPr lang="en-US" altLang="zh-CN" dirty="0" err="1"/>
              <a:t>dfs</a:t>
            </a:r>
            <a:r>
              <a:rPr lang="en-US" altLang="zh-CN" dirty="0"/>
              <a:t>(</a:t>
            </a:r>
            <a:r>
              <a:rPr lang="en-US" altLang="zh-CN" dirty="0" err="1"/>
              <a:t>node.left</a:t>
            </a:r>
            <a:r>
              <a:rPr lang="en-US" altLang="zh-CN" dirty="0"/>
              <a:t>)</a:t>
            </a:r>
          </a:p>
          <a:p>
            <a:r>
              <a:rPr lang="en-US" altLang="zh-CN" dirty="0"/>
              <a:t>                </a:t>
            </a:r>
            <a:r>
              <a:rPr lang="en-US" altLang="zh-CN" dirty="0" err="1"/>
              <a:t>dfs</a:t>
            </a:r>
            <a:r>
              <a:rPr lang="en-US" altLang="zh-CN" dirty="0"/>
              <a:t>(</a:t>
            </a:r>
            <a:r>
              <a:rPr lang="en-US" altLang="zh-CN" dirty="0" err="1"/>
              <a:t>node.right</a:t>
            </a:r>
            <a:r>
              <a:rPr lang="en-US" altLang="zh-CN" dirty="0"/>
              <a:t>)</a:t>
            </a:r>
          </a:p>
          <a:p>
            <a:r>
              <a:rPr lang="en-US" altLang="zh-CN" dirty="0"/>
              <a:t>            else:</a:t>
            </a:r>
          </a:p>
          <a:p>
            <a:r>
              <a:rPr lang="en-US" altLang="zh-CN" dirty="0"/>
              <a:t>                </a:t>
            </a:r>
            <a:r>
              <a:rPr lang="en-US" altLang="zh-CN" dirty="0" err="1"/>
              <a:t>vals.append</a:t>
            </a:r>
            <a:r>
              <a:rPr lang="en-US" altLang="zh-CN" dirty="0"/>
              <a:t>("#")</a:t>
            </a:r>
          </a:p>
          <a:p>
            <a:r>
              <a:rPr lang="en-US" altLang="zh-CN" dirty="0"/>
              <a:t>        </a:t>
            </a:r>
            <a:r>
              <a:rPr lang="en-US" altLang="zh-CN" dirty="0" err="1"/>
              <a:t>vals</a:t>
            </a:r>
            <a:r>
              <a:rPr lang="en-US" altLang="zh-CN" dirty="0"/>
              <a:t> = []</a:t>
            </a:r>
          </a:p>
          <a:p>
            <a:r>
              <a:rPr lang="en-US" altLang="zh-CN" dirty="0"/>
              <a:t>        </a:t>
            </a:r>
            <a:r>
              <a:rPr lang="en-US" altLang="zh-CN" dirty="0" err="1"/>
              <a:t>dfs</a:t>
            </a:r>
            <a:r>
              <a:rPr lang="en-US" altLang="zh-CN" dirty="0"/>
              <a:t>(root)</a:t>
            </a:r>
          </a:p>
          <a:p>
            <a:r>
              <a:rPr lang="en-US" altLang="zh-CN" dirty="0"/>
              <a:t>        return ",".join(</a:t>
            </a:r>
            <a:r>
              <a:rPr lang="en-US" altLang="zh-CN" dirty="0" err="1"/>
              <a:t>vals</a:t>
            </a:r>
            <a:r>
              <a:rPr lang="en-US" altLang="zh-CN" dirty="0" smtClean="0"/>
              <a:t>)</a:t>
            </a:r>
          </a:p>
          <a:p>
            <a:endParaRPr lang="en-US" altLang="zh-CN" dirty="0"/>
          </a:p>
          <a:p>
            <a:r>
              <a:rPr lang="en-US" altLang="zh-CN" dirty="0"/>
              <a:t>    </a:t>
            </a:r>
            <a:r>
              <a:rPr lang="en-US" altLang="zh-CN" dirty="0" err="1"/>
              <a:t>def</a:t>
            </a:r>
            <a:r>
              <a:rPr lang="en-US" altLang="zh-CN" dirty="0"/>
              <a:t> </a:t>
            </a:r>
            <a:r>
              <a:rPr lang="en-US" altLang="zh-CN" dirty="0" err="1"/>
              <a:t>deserialize</a:t>
            </a:r>
            <a:r>
              <a:rPr lang="en-US" altLang="zh-CN" dirty="0"/>
              <a:t>(self, data</a:t>
            </a:r>
            <a:r>
              <a:rPr lang="en-US" altLang="zh-CN" dirty="0" smtClean="0"/>
              <a:t>):</a:t>
            </a:r>
          </a:p>
          <a:p>
            <a:r>
              <a:rPr lang="en-US" altLang="zh-CN" dirty="0"/>
              <a:t> </a:t>
            </a:r>
            <a:r>
              <a:rPr lang="en-US" altLang="zh-CN" dirty="0" smtClean="0"/>
              <a:t>       </a:t>
            </a:r>
            <a:r>
              <a:rPr lang="en-US" altLang="zh-CN" dirty="0" err="1" smtClean="0"/>
              <a:t>vals</a:t>
            </a:r>
            <a:r>
              <a:rPr lang="en-US" altLang="zh-CN" dirty="0" smtClean="0"/>
              <a:t>=</a:t>
            </a:r>
            <a:r>
              <a:rPr lang="en-US" altLang="zh-CN" dirty="0" err="1" smtClean="0"/>
              <a:t>iter</a:t>
            </a:r>
            <a:r>
              <a:rPr lang="en-US" altLang="zh-CN" dirty="0" smtClean="0"/>
              <a:t>(</a:t>
            </a:r>
            <a:r>
              <a:rPr lang="en-US" altLang="zh-CN" dirty="0" err="1" smtClean="0"/>
              <a:t>data.split</a:t>
            </a:r>
            <a:r>
              <a:rPr lang="en-US" altLang="zh-CN" dirty="0" smtClean="0"/>
              <a:t>(“,”))</a:t>
            </a:r>
            <a:endParaRPr lang="en-US" altLang="zh-CN" dirty="0"/>
          </a:p>
          <a:p>
            <a:r>
              <a:rPr lang="en-US" altLang="zh-CN" dirty="0"/>
              <a:t>        </a:t>
            </a:r>
            <a:r>
              <a:rPr lang="en-US" altLang="zh-CN" dirty="0" err="1"/>
              <a:t>def</a:t>
            </a:r>
            <a:r>
              <a:rPr lang="en-US" altLang="zh-CN" dirty="0"/>
              <a:t> </a:t>
            </a:r>
            <a:r>
              <a:rPr lang="en-US" altLang="zh-CN" dirty="0" err="1"/>
              <a:t>dfs</a:t>
            </a:r>
            <a:r>
              <a:rPr lang="en-US" altLang="zh-CN" dirty="0"/>
              <a:t>():</a:t>
            </a:r>
          </a:p>
          <a:p>
            <a:r>
              <a:rPr lang="en-US" altLang="zh-CN" dirty="0"/>
              <a:t>            v = next(</a:t>
            </a:r>
            <a:r>
              <a:rPr lang="en-US" altLang="zh-CN" dirty="0" err="1"/>
              <a:t>vals</a:t>
            </a:r>
            <a:r>
              <a:rPr lang="en-US" altLang="zh-CN" dirty="0"/>
              <a:t>)</a:t>
            </a:r>
          </a:p>
          <a:p>
            <a:r>
              <a:rPr lang="en-US" altLang="zh-CN" dirty="0"/>
              <a:t>            if v == "#":</a:t>
            </a:r>
          </a:p>
          <a:p>
            <a:r>
              <a:rPr lang="en-US" altLang="zh-CN" dirty="0"/>
              <a:t>                return None</a:t>
            </a:r>
          </a:p>
          <a:p>
            <a:r>
              <a:rPr lang="en-US" altLang="zh-CN" dirty="0"/>
              <a:t>            node = </a:t>
            </a:r>
            <a:r>
              <a:rPr lang="en-US" altLang="zh-CN" dirty="0" err="1"/>
              <a:t>TreeNode</a:t>
            </a:r>
            <a:r>
              <a:rPr lang="en-US" altLang="zh-CN" dirty="0"/>
              <a:t>(</a:t>
            </a:r>
            <a:r>
              <a:rPr lang="en-US" altLang="zh-CN" dirty="0" err="1"/>
              <a:t>int</a:t>
            </a:r>
            <a:r>
              <a:rPr lang="en-US" altLang="zh-CN" dirty="0"/>
              <a:t>(v))</a:t>
            </a:r>
          </a:p>
          <a:p>
            <a:r>
              <a:rPr lang="en-US" altLang="zh-CN" dirty="0"/>
              <a:t>            </a:t>
            </a:r>
            <a:r>
              <a:rPr lang="en-US" altLang="zh-CN" dirty="0" err="1"/>
              <a:t>node.left</a:t>
            </a:r>
            <a:r>
              <a:rPr lang="en-US" altLang="zh-CN" dirty="0"/>
              <a:t> = </a:t>
            </a:r>
            <a:r>
              <a:rPr lang="en-US" altLang="zh-CN" dirty="0" err="1"/>
              <a:t>dfs</a:t>
            </a:r>
            <a:r>
              <a:rPr lang="en-US" altLang="zh-CN" dirty="0"/>
              <a:t>()</a:t>
            </a:r>
          </a:p>
          <a:p>
            <a:r>
              <a:rPr lang="en-US" altLang="zh-CN" dirty="0"/>
              <a:t>            </a:t>
            </a:r>
            <a:r>
              <a:rPr lang="en-US" altLang="zh-CN" dirty="0" err="1"/>
              <a:t>node.right</a:t>
            </a:r>
            <a:r>
              <a:rPr lang="en-US" altLang="zh-CN" dirty="0"/>
              <a:t> = </a:t>
            </a:r>
            <a:r>
              <a:rPr lang="en-US" altLang="zh-CN" dirty="0" err="1"/>
              <a:t>dfs</a:t>
            </a:r>
            <a:r>
              <a:rPr lang="en-US" altLang="zh-CN" dirty="0"/>
              <a:t>()</a:t>
            </a:r>
          </a:p>
          <a:p>
            <a:r>
              <a:rPr lang="en-US" altLang="zh-CN" dirty="0"/>
              <a:t>            return </a:t>
            </a:r>
            <a:r>
              <a:rPr lang="en-US" altLang="zh-CN" dirty="0" smtClean="0"/>
              <a:t>node</a:t>
            </a:r>
            <a:endParaRPr lang="en-US" altLang="zh-CN" dirty="0"/>
          </a:p>
          <a:p>
            <a:r>
              <a:rPr lang="en-US" altLang="zh-CN" dirty="0"/>
              <a:t>        return </a:t>
            </a:r>
            <a:r>
              <a:rPr lang="en-US" altLang="zh-CN" dirty="0" err="1"/>
              <a:t>dfs</a:t>
            </a:r>
            <a:r>
              <a:rPr lang="en-US" altLang="zh-CN" dirty="0"/>
              <a:t>()</a:t>
            </a:r>
          </a:p>
        </p:txBody>
      </p:sp>
      <p:sp>
        <p:nvSpPr>
          <p:cNvPr id="4" name="TextBox 3"/>
          <p:cNvSpPr txBox="1"/>
          <p:nvPr/>
        </p:nvSpPr>
        <p:spPr>
          <a:xfrm>
            <a:off x="133598" y="2996952"/>
            <a:ext cx="3589536" cy="1754326"/>
          </a:xfrm>
          <a:prstGeom prst="rect">
            <a:avLst/>
          </a:prstGeom>
          <a:noFill/>
        </p:spPr>
        <p:txBody>
          <a:bodyPr wrap="square" rtlCol="0">
            <a:spAutoFit/>
          </a:bodyPr>
          <a:lstStyle/>
          <a:p>
            <a:r>
              <a:rPr lang="zh-CN" altLang="en-US" dirty="0"/>
              <a:t>请设计一个算法来实现二叉树的序列化与反序列化。这里不限定你的序列 </a:t>
            </a:r>
            <a:r>
              <a:rPr lang="en-US" altLang="zh-CN" dirty="0"/>
              <a:t>/ </a:t>
            </a:r>
            <a:r>
              <a:rPr lang="zh-CN" altLang="en-US" dirty="0"/>
              <a:t>反序列化算法执行逻辑，你只需要保证一个二叉树可以被序列化为一个字符串并且将这个字符串反序列化为原始的树结构</a:t>
            </a:r>
            <a:r>
              <a:rPr lang="zh-CN" altLang="en-US" dirty="0" smtClean="0"/>
              <a:t>。</a:t>
            </a:r>
            <a:endParaRPr lang="zh-CN" altLang="en-US" dirty="0"/>
          </a:p>
        </p:txBody>
      </p:sp>
      <p:sp>
        <p:nvSpPr>
          <p:cNvPr id="5" name="TextBox 4"/>
          <p:cNvSpPr txBox="1"/>
          <p:nvPr/>
        </p:nvSpPr>
        <p:spPr>
          <a:xfrm>
            <a:off x="233164" y="5157192"/>
            <a:ext cx="2384307" cy="1477328"/>
          </a:xfrm>
          <a:prstGeom prst="rect">
            <a:avLst/>
          </a:prstGeom>
          <a:noFill/>
        </p:spPr>
        <p:txBody>
          <a:bodyPr wrap="none" rtlCol="0">
            <a:spAutoFit/>
          </a:bodyPr>
          <a:lstStyle/>
          <a:p>
            <a:r>
              <a:rPr lang="en-US" altLang="zh-CN" dirty="0"/>
              <a:t>class </a:t>
            </a:r>
            <a:r>
              <a:rPr lang="en-US" altLang="zh-CN" dirty="0" err="1"/>
              <a:t>TreeNode</a:t>
            </a:r>
            <a:r>
              <a:rPr lang="en-US" altLang="zh-CN" dirty="0"/>
              <a:t>(object):</a:t>
            </a:r>
          </a:p>
          <a:p>
            <a:r>
              <a:rPr lang="en-US" altLang="zh-CN" dirty="0"/>
              <a:t>    </a:t>
            </a:r>
            <a:r>
              <a:rPr lang="en-US" altLang="zh-CN" dirty="0" err="1"/>
              <a:t>def</a:t>
            </a:r>
            <a:r>
              <a:rPr lang="en-US" altLang="zh-CN" dirty="0"/>
              <a:t> __</a:t>
            </a:r>
            <a:r>
              <a:rPr lang="en-US" altLang="zh-CN" dirty="0" err="1"/>
              <a:t>init</a:t>
            </a:r>
            <a:r>
              <a:rPr lang="en-US" altLang="zh-CN" dirty="0"/>
              <a:t>__(self, x):</a:t>
            </a:r>
          </a:p>
          <a:p>
            <a:r>
              <a:rPr lang="en-US" altLang="zh-CN" dirty="0"/>
              <a:t>        </a:t>
            </a:r>
            <a:r>
              <a:rPr lang="en-US" altLang="zh-CN" dirty="0" err="1"/>
              <a:t>self.val</a:t>
            </a:r>
            <a:r>
              <a:rPr lang="en-US" altLang="zh-CN" dirty="0"/>
              <a:t> = x</a:t>
            </a:r>
          </a:p>
          <a:p>
            <a:r>
              <a:rPr lang="en-US" altLang="zh-CN" dirty="0"/>
              <a:t>        </a:t>
            </a:r>
            <a:r>
              <a:rPr lang="en-US" altLang="zh-CN" dirty="0" err="1"/>
              <a:t>self.left</a:t>
            </a:r>
            <a:r>
              <a:rPr lang="en-US" altLang="zh-CN" dirty="0"/>
              <a:t> = None</a:t>
            </a:r>
          </a:p>
          <a:p>
            <a:r>
              <a:rPr lang="en-US" altLang="zh-CN" dirty="0"/>
              <a:t>        </a:t>
            </a:r>
            <a:r>
              <a:rPr lang="en-US" altLang="zh-CN" dirty="0" err="1"/>
              <a:t>self.right</a:t>
            </a:r>
            <a:r>
              <a:rPr lang="en-US" altLang="zh-CN" dirty="0"/>
              <a:t> = </a:t>
            </a:r>
            <a:r>
              <a:rPr lang="en-US" altLang="zh-CN" dirty="0" smtClean="0"/>
              <a:t>None</a:t>
            </a:r>
            <a:endParaRPr lang="en-US" altLang="zh-CN" dirty="0"/>
          </a:p>
        </p:txBody>
      </p:sp>
      <p:sp>
        <p:nvSpPr>
          <p:cNvPr id="6" name="矩形 5"/>
          <p:cNvSpPr/>
          <p:nvPr/>
        </p:nvSpPr>
        <p:spPr>
          <a:xfrm>
            <a:off x="4579753" y="3429000"/>
            <a:ext cx="3304615" cy="332298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162821" y="4165103"/>
            <a:ext cx="2016001" cy="307777"/>
          </a:xfrm>
          <a:prstGeom prst="rect">
            <a:avLst/>
          </a:prstGeom>
          <a:noFill/>
        </p:spPr>
        <p:txBody>
          <a:bodyPr wrap="none" rtlCol="0">
            <a:spAutoFit/>
          </a:bodyPr>
          <a:lstStyle/>
          <a:p>
            <a:r>
              <a:rPr lang="zh-CN" altLang="en-US" sz="1400" dirty="0" smtClean="0"/>
              <a:t>用</a:t>
            </a:r>
            <a:r>
              <a:rPr lang="en-US" altLang="zh-CN" sz="1400" dirty="0" err="1" smtClean="0"/>
              <a:t>iter</a:t>
            </a:r>
            <a:r>
              <a:rPr lang="zh-CN" altLang="en-US" sz="1400" dirty="0" smtClean="0"/>
              <a:t>是为了下面用</a:t>
            </a:r>
            <a:r>
              <a:rPr lang="en-US" altLang="zh-CN" sz="1400" dirty="0" smtClean="0"/>
              <a:t>next</a:t>
            </a:r>
            <a:endParaRPr lang="zh-CN" altLang="en-US" sz="1400" dirty="0"/>
          </a:p>
        </p:txBody>
      </p:sp>
      <p:sp>
        <p:nvSpPr>
          <p:cNvPr id="8" name="左弧形箭头 7"/>
          <p:cNvSpPr/>
          <p:nvPr/>
        </p:nvSpPr>
        <p:spPr>
          <a:xfrm>
            <a:off x="4427984" y="4005064"/>
            <a:ext cx="504056" cy="74621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2662192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48900"/>
            <a:ext cx="3516797" cy="4247317"/>
          </a:xfrm>
          <a:prstGeom prst="rect">
            <a:avLst/>
          </a:prstGeom>
          <a:noFill/>
        </p:spPr>
        <p:txBody>
          <a:bodyPr wrap="none" rtlCol="0">
            <a:spAutoFit/>
          </a:bodyPr>
          <a:lstStyle/>
          <a:p>
            <a:r>
              <a:rPr lang="en-US" altLang="zh-CN" dirty="0"/>
              <a:t>class Codec</a:t>
            </a:r>
            <a:r>
              <a:rPr lang="en-US" altLang="zh-CN" dirty="0" smtClean="0"/>
              <a:t>:</a:t>
            </a:r>
          </a:p>
          <a:p>
            <a:endParaRPr lang="en-US" altLang="zh-CN" dirty="0"/>
          </a:p>
          <a:p>
            <a:r>
              <a:rPr lang="en-US" altLang="zh-CN" dirty="0"/>
              <a:t>    </a:t>
            </a:r>
            <a:r>
              <a:rPr lang="en-US" altLang="zh-CN" dirty="0" err="1"/>
              <a:t>def</a:t>
            </a:r>
            <a:r>
              <a:rPr lang="en-US" altLang="zh-CN" dirty="0"/>
              <a:t> serialize(self, root):</a:t>
            </a:r>
          </a:p>
          <a:p>
            <a:r>
              <a:rPr lang="en-US" altLang="zh-CN" dirty="0"/>
              <a:t>        if not root: return "[]"</a:t>
            </a:r>
          </a:p>
          <a:p>
            <a:r>
              <a:rPr lang="en-US" altLang="zh-CN" dirty="0"/>
              <a:t>        queue = </a:t>
            </a:r>
            <a:r>
              <a:rPr lang="en-US" altLang="zh-CN" dirty="0" err="1"/>
              <a:t>collections.deque</a:t>
            </a:r>
            <a:r>
              <a:rPr lang="en-US" altLang="zh-CN" dirty="0"/>
              <a:t>()</a:t>
            </a:r>
          </a:p>
          <a:p>
            <a:r>
              <a:rPr lang="en-US" altLang="zh-CN" dirty="0"/>
              <a:t>        </a:t>
            </a:r>
            <a:r>
              <a:rPr lang="en-US" altLang="zh-CN" dirty="0" err="1"/>
              <a:t>queue.append</a:t>
            </a:r>
            <a:r>
              <a:rPr lang="en-US" altLang="zh-CN" dirty="0"/>
              <a:t>(root)</a:t>
            </a:r>
          </a:p>
          <a:p>
            <a:r>
              <a:rPr lang="en-US" altLang="zh-CN" dirty="0"/>
              <a:t>        res = []</a:t>
            </a:r>
          </a:p>
          <a:p>
            <a:r>
              <a:rPr lang="en-US" altLang="zh-CN" dirty="0"/>
              <a:t>        while queue:</a:t>
            </a:r>
          </a:p>
          <a:p>
            <a:r>
              <a:rPr lang="en-US" altLang="zh-CN" dirty="0"/>
              <a:t>            node = </a:t>
            </a:r>
            <a:r>
              <a:rPr lang="en-US" altLang="zh-CN" dirty="0" err="1"/>
              <a:t>queue.popleft</a:t>
            </a:r>
            <a:r>
              <a:rPr lang="en-US" altLang="zh-CN" dirty="0"/>
              <a:t>()</a:t>
            </a:r>
          </a:p>
          <a:p>
            <a:r>
              <a:rPr lang="en-US" altLang="zh-CN" dirty="0"/>
              <a:t>            if node:</a:t>
            </a:r>
          </a:p>
          <a:p>
            <a:r>
              <a:rPr lang="en-US" altLang="zh-CN" dirty="0"/>
              <a:t>                </a:t>
            </a:r>
            <a:r>
              <a:rPr lang="en-US" altLang="zh-CN" dirty="0" err="1"/>
              <a:t>res.append</a:t>
            </a:r>
            <a:r>
              <a:rPr lang="en-US" altLang="zh-CN" dirty="0"/>
              <a:t>(</a:t>
            </a:r>
            <a:r>
              <a:rPr lang="en-US" altLang="zh-CN" dirty="0" err="1"/>
              <a:t>str</a:t>
            </a:r>
            <a:r>
              <a:rPr lang="en-US" altLang="zh-CN" dirty="0"/>
              <a:t>(</a:t>
            </a:r>
            <a:r>
              <a:rPr lang="en-US" altLang="zh-CN" dirty="0" err="1"/>
              <a:t>node.val</a:t>
            </a:r>
            <a:r>
              <a:rPr lang="en-US" altLang="zh-CN" dirty="0"/>
              <a:t>))</a:t>
            </a:r>
          </a:p>
          <a:p>
            <a:r>
              <a:rPr lang="en-US" altLang="zh-CN" dirty="0"/>
              <a:t>                </a:t>
            </a:r>
            <a:r>
              <a:rPr lang="en-US" altLang="zh-CN" dirty="0" err="1"/>
              <a:t>queue.append</a:t>
            </a:r>
            <a:r>
              <a:rPr lang="en-US" altLang="zh-CN" dirty="0"/>
              <a:t>(</a:t>
            </a:r>
            <a:r>
              <a:rPr lang="en-US" altLang="zh-CN" dirty="0" err="1"/>
              <a:t>node.left</a:t>
            </a:r>
            <a:r>
              <a:rPr lang="en-US" altLang="zh-CN" dirty="0"/>
              <a:t>)</a:t>
            </a:r>
          </a:p>
          <a:p>
            <a:r>
              <a:rPr lang="en-US" altLang="zh-CN" dirty="0"/>
              <a:t>                </a:t>
            </a:r>
            <a:r>
              <a:rPr lang="en-US" altLang="zh-CN" dirty="0" err="1"/>
              <a:t>queue.append</a:t>
            </a:r>
            <a:r>
              <a:rPr lang="en-US" altLang="zh-CN" dirty="0"/>
              <a:t>(</a:t>
            </a:r>
            <a:r>
              <a:rPr lang="en-US" altLang="zh-CN" dirty="0" err="1"/>
              <a:t>node.right</a:t>
            </a:r>
            <a:r>
              <a:rPr lang="en-US" altLang="zh-CN" dirty="0"/>
              <a:t>)</a:t>
            </a:r>
          </a:p>
          <a:p>
            <a:r>
              <a:rPr lang="en-US" altLang="zh-CN" dirty="0"/>
              <a:t>            else: </a:t>
            </a:r>
            <a:r>
              <a:rPr lang="en-US" altLang="zh-CN" dirty="0" err="1"/>
              <a:t>res.append</a:t>
            </a:r>
            <a:r>
              <a:rPr lang="en-US" altLang="zh-CN" dirty="0"/>
              <a:t>("null")</a:t>
            </a:r>
          </a:p>
          <a:p>
            <a:r>
              <a:rPr lang="en-US" altLang="zh-CN" dirty="0"/>
              <a:t>        return '[' + ','.join(res) + </a:t>
            </a:r>
            <a:r>
              <a:rPr lang="en-US" altLang="zh-CN" dirty="0" smtClean="0"/>
              <a:t>']'</a:t>
            </a:r>
            <a:endParaRPr lang="en-US" altLang="zh-CN" dirty="0"/>
          </a:p>
        </p:txBody>
      </p:sp>
      <p:sp>
        <p:nvSpPr>
          <p:cNvPr id="5" name="TextBox 4"/>
          <p:cNvSpPr txBox="1"/>
          <p:nvPr/>
        </p:nvSpPr>
        <p:spPr>
          <a:xfrm>
            <a:off x="3635896" y="1412776"/>
            <a:ext cx="4117537" cy="4801314"/>
          </a:xfrm>
          <a:prstGeom prst="rect">
            <a:avLst/>
          </a:prstGeom>
          <a:noFill/>
        </p:spPr>
        <p:txBody>
          <a:bodyPr wrap="none" rtlCol="0">
            <a:spAutoFit/>
          </a:bodyPr>
          <a:lstStyle/>
          <a:p>
            <a:r>
              <a:rPr lang="en-US" altLang="zh-CN" dirty="0"/>
              <a:t>    </a:t>
            </a:r>
            <a:r>
              <a:rPr lang="en-US" altLang="zh-CN" dirty="0" err="1"/>
              <a:t>def</a:t>
            </a:r>
            <a:r>
              <a:rPr lang="en-US" altLang="zh-CN" dirty="0"/>
              <a:t> </a:t>
            </a:r>
            <a:r>
              <a:rPr lang="en-US" altLang="zh-CN" dirty="0" err="1"/>
              <a:t>deserialize</a:t>
            </a:r>
            <a:r>
              <a:rPr lang="en-US" altLang="zh-CN" dirty="0"/>
              <a:t>(self, data):</a:t>
            </a:r>
          </a:p>
          <a:p>
            <a:r>
              <a:rPr lang="en-US" altLang="zh-CN" dirty="0"/>
              <a:t>        if data=='[]':return None</a:t>
            </a:r>
          </a:p>
          <a:p>
            <a:r>
              <a:rPr lang="en-US" altLang="zh-CN" dirty="0"/>
              <a:t>        </a:t>
            </a:r>
            <a:r>
              <a:rPr lang="en-US" altLang="zh-CN" dirty="0" err="1"/>
              <a:t>vals,i</a:t>
            </a:r>
            <a:r>
              <a:rPr lang="en-US" altLang="zh-CN" dirty="0"/>
              <a:t>=data[1:-1].split(','),1</a:t>
            </a:r>
          </a:p>
          <a:p>
            <a:r>
              <a:rPr lang="en-US" altLang="zh-CN" dirty="0"/>
              <a:t>        root=</a:t>
            </a:r>
            <a:r>
              <a:rPr lang="en-US" altLang="zh-CN" dirty="0" err="1"/>
              <a:t>TreeNode</a:t>
            </a:r>
            <a:r>
              <a:rPr lang="en-US" altLang="zh-CN" dirty="0"/>
              <a:t>(</a:t>
            </a:r>
            <a:r>
              <a:rPr lang="en-US" altLang="zh-CN" dirty="0" err="1"/>
              <a:t>int</a:t>
            </a:r>
            <a:r>
              <a:rPr lang="en-US" altLang="zh-CN" dirty="0"/>
              <a:t>(</a:t>
            </a:r>
            <a:r>
              <a:rPr lang="en-US" altLang="zh-CN" dirty="0" err="1"/>
              <a:t>vals</a:t>
            </a:r>
            <a:r>
              <a:rPr lang="en-US" altLang="zh-CN" dirty="0"/>
              <a:t>[0]))</a:t>
            </a:r>
          </a:p>
          <a:p>
            <a:r>
              <a:rPr lang="en-US" altLang="zh-CN" dirty="0"/>
              <a:t>        q=</a:t>
            </a:r>
            <a:r>
              <a:rPr lang="en-US" altLang="zh-CN" dirty="0" err="1"/>
              <a:t>collections.deque</a:t>
            </a:r>
            <a:r>
              <a:rPr lang="en-US" altLang="zh-CN" dirty="0"/>
              <a:t>()</a:t>
            </a:r>
          </a:p>
          <a:p>
            <a:r>
              <a:rPr lang="en-US" altLang="zh-CN" dirty="0"/>
              <a:t>        </a:t>
            </a:r>
            <a:r>
              <a:rPr lang="en-US" altLang="zh-CN" dirty="0" err="1"/>
              <a:t>q.append</a:t>
            </a:r>
            <a:r>
              <a:rPr lang="en-US" altLang="zh-CN" dirty="0"/>
              <a:t>(root)</a:t>
            </a:r>
          </a:p>
          <a:p>
            <a:r>
              <a:rPr lang="en-US" altLang="zh-CN" dirty="0"/>
              <a:t>        while q:</a:t>
            </a:r>
          </a:p>
          <a:p>
            <a:r>
              <a:rPr lang="en-US" altLang="zh-CN" dirty="0"/>
              <a:t>            node=</a:t>
            </a:r>
            <a:r>
              <a:rPr lang="en-US" altLang="zh-CN" dirty="0" err="1"/>
              <a:t>q.popleft</a:t>
            </a:r>
            <a:r>
              <a:rPr lang="en-US" altLang="zh-CN" dirty="0"/>
              <a:t>()</a:t>
            </a:r>
          </a:p>
          <a:p>
            <a:r>
              <a:rPr lang="en-US" altLang="zh-CN" dirty="0"/>
              <a:t>            if </a:t>
            </a:r>
            <a:r>
              <a:rPr lang="en-US" altLang="zh-CN" dirty="0" err="1"/>
              <a:t>vals</a:t>
            </a:r>
            <a:r>
              <a:rPr lang="en-US" altLang="zh-CN" dirty="0"/>
              <a:t>[</a:t>
            </a:r>
            <a:r>
              <a:rPr lang="en-US" altLang="zh-CN" dirty="0" err="1"/>
              <a:t>i</a:t>
            </a:r>
            <a:r>
              <a:rPr lang="en-US" altLang="zh-CN" dirty="0"/>
              <a:t>]!="null":</a:t>
            </a:r>
          </a:p>
          <a:p>
            <a:r>
              <a:rPr lang="en-US" altLang="zh-CN" dirty="0"/>
              <a:t>                </a:t>
            </a:r>
            <a:r>
              <a:rPr lang="en-US" altLang="zh-CN" dirty="0" err="1"/>
              <a:t>node.left</a:t>
            </a:r>
            <a:r>
              <a:rPr lang="en-US" altLang="zh-CN" dirty="0"/>
              <a:t>=</a:t>
            </a:r>
            <a:r>
              <a:rPr lang="en-US" altLang="zh-CN" dirty="0" err="1"/>
              <a:t>TreeNode</a:t>
            </a:r>
            <a:r>
              <a:rPr lang="en-US" altLang="zh-CN" dirty="0"/>
              <a:t>(</a:t>
            </a:r>
            <a:r>
              <a:rPr lang="en-US" altLang="zh-CN" dirty="0" err="1"/>
              <a:t>int</a:t>
            </a:r>
            <a:r>
              <a:rPr lang="en-US" altLang="zh-CN" dirty="0"/>
              <a:t>(</a:t>
            </a:r>
            <a:r>
              <a:rPr lang="en-US" altLang="zh-CN" dirty="0" err="1"/>
              <a:t>vals</a:t>
            </a:r>
            <a:r>
              <a:rPr lang="en-US" altLang="zh-CN" dirty="0"/>
              <a:t>[</a:t>
            </a:r>
            <a:r>
              <a:rPr lang="en-US" altLang="zh-CN" dirty="0" err="1"/>
              <a:t>i</a:t>
            </a:r>
            <a:r>
              <a:rPr lang="en-US" altLang="zh-CN" dirty="0"/>
              <a:t>]))</a:t>
            </a:r>
          </a:p>
          <a:p>
            <a:r>
              <a:rPr lang="en-US" altLang="zh-CN" dirty="0"/>
              <a:t>                </a:t>
            </a:r>
            <a:r>
              <a:rPr lang="en-US" altLang="zh-CN" dirty="0" err="1"/>
              <a:t>q.append</a:t>
            </a:r>
            <a:r>
              <a:rPr lang="en-US" altLang="zh-CN" dirty="0"/>
              <a:t>(</a:t>
            </a:r>
            <a:r>
              <a:rPr lang="en-US" altLang="zh-CN" dirty="0" err="1"/>
              <a:t>node.left</a:t>
            </a:r>
            <a:r>
              <a:rPr lang="en-US" altLang="zh-CN" dirty="0"/>
              <a:t>)</a:t>
            </a:r>
          </a:p>
          <a:p>
            <a:r>
              <a:rPr lang="en-US" altLang="zh-CN" dirty="0"/>
              <a:t>            </a:t>
            </a:r>
            <a:r>
              <a:rPr lang="en-US" altLang="zh-CN" dirty="0" err="1"/>
              <a:t>i</a:t>
            </a:r>
            <a:r>
              <a:rPr lang="en-US" altLang="zh-CN" dirty="0"/>
              <a:t>+=1</a:t>
            </a:r>
          </a:p>
          <a:p>
            <a:r>
              <a:rPr lang="en-US" altLang="zh-CN" dirty="0"/>
              <a:t>            if </a:t>
            </a:r>
            <a:r>
              <a:rPr lang="en-US" altLang="zh-CN" dirty="0" err="1"/>
              <a:t>vals</a:t>
            </a:r>
            <a:r>
              <a:rPr lang="en-US" altLang="zh-CN" dirty="0"/>
              <a:t>[</a:t>
            </a:r>
            <a:r>
              <a:rPr lang="en-US" altLang="zh-CN" dirty="0" err="1"/>
              <a:t>i</a:t>
            </a:r>
            <a:r>
              <a:rPr lang="en-US" altLang="zh-CN" dirty="0"/>
              <a:t>]!="null":</a:t>
            </a:r>
          </a:p>
          <a:p>
            <a:r>
              <a:rPr lang="en-US" altLang="zh-CN" dirty="0"/>
              <a:t>                </a:t>
            </a:r>
            <a:r>
              <a:rPr lang="en-US" altLang="zh-CN" dirty="0" err="1"/>
              <a:t>node.right</a:t>
            </a:r>
            <a:r>
              <a:rPr lang="en-US" altLang="zh-CN" dirty="0"/>
              <a:t>=</a:t>
            </a:r>
            <a:r>
              <a:rPr lang="en-US" altLang="zh-CN" dirty="0" err="1"/>
              <a:t>TreeNode</a:t>
            </a:r>
            <a:r>
              <a:rPr lang="en-US" altLang="zh-CN" dirty="0"/>
              <a:t>(</a:t>
            </a:r>
            <a:r>
              <a:rPr lang="en-US" altLang="zh-CN" dirty="0" err="1"/>
              <a:t>int</a:t>
            </a:r>
            <a:r>
              <a:rPr lang="en-US" altLang="zh-CN" dirty="0"/>
              <a:t>(</a:t>
            </a:r>
            <a:r>
              <a:rPr lang="en-US" altLang="zh-CN" dirty="0" err="1"/>
              <a:t>vals</a:t>
            </a:r>
            <a:r>
              <a:rPr lang="en-US" altLang="zh-CN" dirty="0"/>
              <a:t>[</a:t>
            </a:r>
            <a:r>
              <a:rPr lang="en-US" altLang="zh-CN" dirty="0" err="1"/>
              <a:t>i</a:t>
            </a:r>
            <a:r>
              <a:rPr lang="en-US" altLang="zh-CN" dirty="0"/>
              <a:t>]))</a:t>
            </a:r>
          </a:p>
          <a:p>
            <a:r>
              <a:rPr lang="en-US" altLang="zh-CN" dirty="0"/>
              <a:t>                </a:t>
            </a:r>
            <a:r>
              <a:rPr lang="en-US" altLang="zh-CN" dirty="0" err="1"/>
              <a:t>q.append</a:t>
            </a:r>
            <a:r>
              <a:rPr lang="en-US" altLang="zh-CN" dirty="0"/>
              <a:t>(</a:t>
            </a:r>
            <a:r>
              <a:rPr lang="en-US" altLang="zh-CN" dirty="0" err="1"/>
              <a:t>node.right</a:t>
            </a:r>
            <a:r>
              <a:rPr lang="en-US" altLang="zh-CN" dirty="0"/>
              <a:t>)</a:t>
            </a:r>
          </a:p>
          <a:p>
            <a:r>
              <a:rPr lang="en-US" altLang="zh-CN" dirty="0"/>
              <a:t>            </a:t>
            </a:r>
            <a:r>
              <a:rPr lang="en-US" altLang="zh-CN" dirty="0" err="1"/>
              <a:t>i</a:t>
            </a:r>
            <a:r>
              <a:rPr lang="en-US" altLang="zh-CN" dirty="0"/>
              <a:t>+=1</a:t>
            </a:r>
          </a:p>
          <a:p>
            <a:r>
              <a:rPr lang="en-US" altLang="zh-CN" dirty="0"/>
              <a:t>        return </a:t>
            </a:r>
            <a:r>
              <a:rPr lang="en-US" altLang="zh-CN" dirty="0" smtClean="0"/>
              <a:t>root</a:t>
            </a:r>
            <a:endParaRPr lang="en-US" altLang="zh-CN" dirty="0"/>
          </a:p>
        </p:txBody>
      </p:sp>
      <p:sp>
        <p:nvSpPr>
          <p:cNvPr id="6" name="爆炸形 1 5"/>
          <p:cNvSpPr/>
          <p:nvPr/>
        </p:nvSpPr>
        <p:spPr>
          <a:xfrm>
            <a:off x="7525160" y="404664"/>
            <a:ext cx="1367320" cy="1224136"/>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0" y="0"/>
            <a:ext cx="5508104" cy="523220"/>
          </a:xfrm>
          <a:prstGeom prst="rect">
            <a:avLst/>
          </a:prstGeom>
          <a:noFill/>
        </p:spPr>
        <p:txBody>
          <a:bodyPr wrap="square" rtlCol="0">
            <a:spAutoFit/>
          </a:bodyPr>
          <a:lstStyle/>
          <a:p>
            <a:r>
              <a:rPr lang="en-US" altLang="zh-CN" sz="2800" b="1" dirty="0" smtClean="0"/>
              <a:t>297</a:t>
            </a:r>
            <a:r>
              <a:rPr lang="zh-CN" altLang="en-US" sz="2800" b="1" dirty="0" smtClean="0"/>
              <a:t>二叉树的序列化和反序列化</a:t>
            </a:r>
            <a:endParaRPr lang="zh-CN" altLang="en-US" sz="2800" b="1" dirty="0"/>
          </a:p>
        </p:txBody>
      </p:sp>
      <p:sp>
        <p:nvSpPr>
          <p:cNvPr id="8" name="矩形 7"/>
          <p:cNvSpPr/>
          <p:nvPr/>
        </p:nvSpPr>
        <p:spPr>
          <a:xfrm>
            <a:off x="3768317" y="1268760"/>
            <a:ext cx="3985116" cy="494533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19940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16632"/>
            <a:ext cx="3131840" cy="954107"/>
          </a:xfrm>
          <a:prstGeom prst="rect">
            <a:avLst/>
          </a:prstGeom>
          <a:noFill/>
        </p:spPr>
        <p:txBody>
          <a:bodyPr wrap="square" rtlCol="0">
            <a:spAutoFit/>
          </a:bodyPr>
          <a:lstStyle/>
          <a:p>
            <a:r>
              <a:rPr lang="en-US" altLang="zh-CN" sz="2800" b="1" dirty="0" smtClean="0"/>
              <a:t>236</a:t>
            </a:r>
            <a:r>
              <a:rPr lang="zh-CN" altLang="en-US" sz="2800" b="1" dirty="0" smtClean="0"/>
              <a:t>二叉树的最近公共祖先</a:t>
            </a:r>
            <a:endParaRPr lang="zh-CN" altLang="en-US" sz="28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3" y="1070739"/>
            <a:ext cx="6228184" cy="3918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3" y="5202651"/>
            <a:ext cx="6228184" cy="944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715346" y="5182864"/>
            <a:ext cx="2249142" cy="1477328"/>
          </a:xfrm>
          <a:prstGeom prst="rect">
            <a:avLst/>
          </a:prstGeom>
          <a:noFill/>
        </p:spPr>
        <p:txBody>
          <a:bodyPr wrap="none" rtlCol="0">
            <a:spAutoFit/>
          </a:bodyPr>
          <a:lstStyle/>
          <a:p>
            <a:r>
              <a:rPr lang="en-US" altLang="zh-CN" dirty="0"/>
              <a:t>class </a:t>
            </a:r>
            <a:r>
              <a:rPr lang="en-US" altLang="zh-CN" dirty="0" err="1"/>
              <a:t>TreeNode</a:t>
            </a:r>
            <a:r>
              <a:rPr lang="en-US" altLang="zh-CN" dirty="0"/>
              <a:t>:</a:t>
            </a:r>
          </a:p>
          <a:p>
            <a:r>
              <a:rPr lang="en-US" altLang="zh-CN" dirty="0"/>
              <a:t>    </a:t>
            </a:r>
            <a:r>
              <a:rPr lang="en-US" altLang="zh-CN" dirty="0" err="1"/>
              <a:t>def</a:t>
            </a:r>
            <a:r>
              <a:rPr lang="en-US" altLang="zh-CN" dirty="0"/>
              <a:t> __</a:t>
            </a:r>
            <a:r>
              <a:rPr lang="en-US" altLang="zh-CN" dirty="0" err="1"/>
              <a:t>init</a:t>
            </a:r>
            <a:r>
              <a:rPr lang="en-US" altLang="zh-CN" dirty="0"/>
              <a:t>__(self, x):</a:t>
            </a:r>
          </a:p>
          <a:p>
            <a:r>
              <a:rPr lang="en-US" altLang="zh-CN" dirty="0"/>
              <a:t>        </a:t>
            </a:r>
            <a:r>
              <a:rPr lang="en-US" altLang="zh-CN" dirty="0" err="1"/>
              <a:t>self.val</a:t>
            </a:r>
            <a:r>
              <a:rPr lang="en-US" altLang="zh-CN" dirty="0"/>
              <a:t> = x</a:t>
            </a:r>
          </a:p>
          <a:p>
            <a:r>
              <a:rPr lang="en-US" altLang="zh-CN" dirty="0"/>
              <a:t>        </a:t>
            </a:r>
            <a:r>
              <a:rPr lang="en-US" altLang="zh-CN" dirty="0" err="1"/>
              <a:t>self.left</a:t>
            </a:r>
            <a:r>
              <a:rPr lang="en-US" altLang="zh-CN" dirty="0"/>
              <a:t> = None</a:t>
            </a:r>
          </a:p>
          <a:p>
            <a:r>
              <a:rPr lang="en-US" altLang="zh-CN" dirty="0"/>
              <a:t>        </a:t>
            </a:r>
            <a:r>
              <a:rPr lang="en-US" altLang="zh-CN" dirty="0" err="1"/>
              <a:t>self.right</a:t>
            </a:r>
            <a:r>
              <a:rPr lang="en-US" altLang="zh-CN" dirty="0"/>
              <a:t> = </a:t>
            </a:r>
            <a:r>
              <a:rPr lang="en-US" altLang="zh-CN" dirty="0" smtClean="0"/>
              <a:t>None</a:t>
            </a:r>
            <a:endParaRPr lang="en-US" altLang="zh-CN" dirty="0"/>
          </a:p>
        </p:txBody>
      </p:sp>
    </p:spTree>
    <p:extLst>
      <p:ext uri="{BB962C8B-B14F-4D97-AF65-F5344CB8AC3E}">
        <p14:creationId xmlns:p14="http://schemas.microsoft.com/office/powerpoint/2010/main" val="126621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260648"/>
            <a:ext cx="6981976" cy="523220"/>
          </a:xfrm>
          <a:prstGeom prst="rect">
            <a:avLst/>
          </a:prstGeom>
          <a:noFill/>
        </p:spPr>
        <p:txBody>
          <a:bodyPr wrap="none" rtlCol="0">
            <a:spAutoFit/>
          </a:bodyPr>
          <a:lstStyle/>
          <a:p>
            <a:pPr marL="457200" indent="-457200">
              <a:buFont typeface="Wingdings" panose="05000000000000000000" pitchFamily="2" charset="2"/>
              <a:buChar char="Ø"/>
            </a:pPr>
            <a:r>
              <a:rPr lang="en-US" altLang="zh-CN" sz="2800" b="1" dirty="0" smtClean="0"/>
              <a:t>Continue  </a:t>
            </a:r>
            <a:r>
              <a:rPr lang="zh-CN" altLang="en-US" sz="2800" b="1" dirty="0" smtClean="0"/>
              <a:t>、</a:t>
            </a:r>
            <a:r>
              <a:rPr lang="en-US" altLang="zh-CN" sz="2800" b="1" dirty="0" smtClean="0"/>
              <a:t>pass</a:t>
            </a:r>
            <a:r>
              <a:rPr lang="zh-CN" altLang="en-US" sz="2800" b="1" dirty="0" smtClean="0"/>
              <a:t>、</a:t>
            </a:r>
            <a:r>
              <a:rPr lang="en-US" altLang="zh-CN" sz="2800" b="1" dirty="0" smtClean="0"/>
              <a:t>   break</a:t>
            </a:r>
            <a:r>
              <a:rPr lang="zh-CN" altLang="en-US" sz="2800" b="1" dirty="0" smtClean="0"/>
              <a:t>、</a:t>
            </a:r>
            <a:r>
              <a:rPr lang="en-US" altLang="zh-CN" sz="2800" b="1" dirty="0" smtClean="0"/>
              <a:t>  return </a:t>
            </a:r>
            <a:r>
              <a:rPr lang="zh-CN" altLang="en-US" sz="2800" b="1" dirty="0" smtClean="0"/>
              <a:t>区别</a:t>
            </a:r>
            <a:r>
              <a:rPr lang="en-US" altLang="zh-CN" sz="2800" b="1" dirty="0" smtClean="0"/>
              <a:t> </a:t>
            </a:r>
            <a:endParaRPr lang="zh-CN" altLang="en-US" sz="2800" b="1" dirty="0"/>
          </a:p>
        </p:txBody>
      </p:sp>
      <p:sp>
        <p:nvSpPr>
          <p:cNvPr id="5" name="TextBox 4"/>
          <p:cNvSpPr txBox="1"/>
          <p:nvPr/>
        </p:nvSpPr>
        <p:spPr>
          <a:xfrm>
            <a:off x="467544" y="908720"/>
            <a:ext cx="6031075" cy="2585323"/>
          </a:xfrm>
          <a:prstGeom prst="rect">
            <a:avLst/>
          </a:prstGeom>
          <a:noFill/>
        </p:spPr>
        <p:txBody>
          <a:bodyPr wrap="none" rtlCol="0">
            <a:spAutoFit/>
          </a:bodyPr>
          <a:lstStyle/>
          <a:p>
            <a:r>
              <a:rPr lang="zh-CN" altLang="en-US" dirty="0"/>
              <a:t>判别条件后的执行。</a:t>
            </a:r>
          </a:p>
          <a:p>
            <a:r>
              <a:rPr lang="en-US" altLang="zh-CN" dirty="0" err="1"/>
              <a:t>def</a:t>
            </a:r>
            <a:r>
              <a:rPr lang="en-US" altLang="zh-CN" dirty="0"/>
              <a:t> </a:t>
            </a:r>
            <a:r>
              <a:rPr lang="en-US" altLang="zh-CN" dirty="0" err="1"/>
              <a:t>func</a:t>
            </a:r>
            <a:r>
              <a:rPr lang="en-US" altLang="zh-CN" dirty="0"/>
              <a:t>():</a:t>
            </a:r>
          </a:p>
          <a:p>
            <a:r>
              <a:rPr lang="en-US" altLang="zh-CN" dirty="0"/>
              <a:t>for </a:t>
            </a:r>
            <a:r>
              <a:rPr lang="en-US" altLang="zh-CN" dirty="0" err="1"/>
              <a:t>i</a:t>
            </a:r>
            <a:r>
              <a:rPr lang="en-US" altLang="zh-CN" dirty="0"/>
              <a:t> in range(1,11):</a:t>
            </a:r>
          </a:p>
          <a:p>
            <a:r>
              <a:rPr lang="en-US" altLang="zh-CN" dirty="0" smtClean="0"/>
              <a:t>    if </a:t>
            </a:r>
            <a:r>
              <a:rPr lang="en-US" altLang="zh-CN" dirty="0" err="1"/>
              <a:t>i</a:t>
            </a:r>
            <a:r>
              <a:rPr lang="en-US" altLang="zh-CN" dirty="0"/>
              <a:t> % 2 == 0:</a:t>
            </a:r>
          </a:p>
          <a:p>
            <a:r>
              <a:rPr lang="en-US" altLang="zh-CN" dirty="0" smtClean="0"/>
              <a:t>    continue</a:t>
            </a:r>
            <a:endParaRPr lang="en-US" altLang="zh-CN" dirty="0"/>
          </a:p>
          <a:p>
            <a:r>
              <a:rPr lang="en-US" altLang="zh-CN" dirty="0" smtClean="0"/>
              <a:t>    #</a:t>
            </a:r>
            <a:r>
              <a:rPr lang="en-US" altLang="zh-CN" dirty="0"/>
              <a:t>if</a:t>
            </a:r>
            <a:r>
              <a:rPr lang="zh-CN" altLang="en-US" dirty="0"/>
              <a:t>判断后，跳过</a:t>
            </a:r>
            <a:r>
              <a:rPr lang="en-US" altLang="zh-CN" dirty="0"/>
              <a:t>continue</a:t>
            </a:r>
            <a:r>
              <a:rPr lang="zh-CN" altLang="en-US" dirty="0"/>
              <a:t>语句下的表达式。不输出</a:t>
            </a:r>
            <a:r>
              <a:rPr lang="en-US" altLang="zh-CN" dirty="0"/>
              <a:t>print(</a:t>
            </a:r>
            <a:r>
              <a:rPr lang="en-US" altLang="zh-CN" dirty="0" err="1"/>
              <a:t>i</a:t>
            </a:r>
            <a:r>
              <a:rPr lang="en-US" altLang="zh-CN" dirty="0"/>
              <a:t>)</a:t>
            </a:r>
          </a:p>
          <a:p>
            <a:r>
              <a:rPr lang="en-US" altLang="zh-CN" dirty="0" smtClean="0"/>
              <a:t>    print(</a:t>
            </a:r>
            <a:r>
              <a:rPr lang="en-US" altLang="zh-CN" dirty="0" err="1" smtClean="0"/>
              <a:t>i</a:t>
            </a:r>
            <a:r>
              <a:rPr lang="en-US" altLang="zh-CN" dirty="0"/>
              <a:t>)</a:t>
            </a:r>
          </a:p>
          <a:p>
            <a:r>
              <a:rPr lang="en-US" altLang="zh-CN" dirty="0" err="1"/>
              <a:t>func</a:t>
            </a:r>
            <a:r>
              <a:rPr lang="en-US" altLang="zh-CN" dirty="0"/>
              <a:t>()</a:t>
            </a:r>
          </a:p>
          <a:p>
            <a:r>
              <a:rPr lang="en-US" altLang="zh-CN" dirty="0"/>
              <a:t># </a:t>
            </a:r>
            <a:r>
              <a:rPr lang="zh-CN" altLang="en-US" dirty="0"/>
              <a:t>输出结果：</a:t>
            </a:r>
            <a:r>
              <a:rPr lang="en-US" altLang="zh-CN" dirty="0"/>
              <a:t>1 3 5 7 </a:t>
            </a:r>
            <a:r>
              <a:rPr lang="en-US" altLang="zh-CN" dirty="0" smtClean="0"/>
              <a:t>9</a:t>
            </a:r>
            <a:endParaRPr lang="en-US" altLang="zh-CN" dirty="0"/>
          </a:p>
        </p:txBody>
      </p:sp>
      <p:sp>
        <p:nvSpPr>
          <p:cNvPr id="6" name="TextBox 5"/>
          <p:cNvSpPr txBox="1"/>
          <p:nvPr/>
        </p:nvSpPr>
        <p:spPr>
          <a:xfrm>
            <a:off x="493327" y="4005064"/>
            <a:ext cx="3440365" cy="2308324"/>
          </a:xfrm>
          <a:prstGeom prst="rect">
            <a:avLst/>
          </a:prstGeom>
          <a:noFill/>
        </p:spPr>
        <p:txBody>
          <a:bodyPr wrap="none" rtlCol="0">
            <a:spAutoFit/>
          </a:bodyPr>
          <a:lstStyle/>
          <a:p>
            <a:r>
              <a:rPr lang="en-US" altLang="zh-CN" dirty="0" err="1"/>
              <a:t>def</a:t>
            </a:r>
            <a:r>
              <a:rPr lang="en-US" altLang="zh-CN" dirty="0"/>
              <a:t> func1():</a:t>
            </a:r>
          </a:p>
          <a:p>
            <a:r>
              <a:rPr lang="en-US" altLang="zh-CN" dirty="0"/>
              <a:t>for </a:t>
            </a:r>
            <a:r>
              <a:rPr lang="en-US" altLang="zh-CN" dirty="0" err="1"/>
              <a:t>i</a:t>
            </a:r>
            <a:r>
              <a:rPr lang="en-US" altLang="zh-CN" dirty="0"/>
              <a:t> in range(1,11):</a:t>
            </a:r>
          </a:p>
          <a:p>
            <a:r>
              <a:rPr lang="en-US" altLang="zh-CN" dirty="0" smtClean="0"/>
              <a:t>    if </a:t>
            </a:r>
            <a:r>
              <a:rPr lang="en-US" altLang="zh-CN" dirty="0" err="1"/>
              <a:t>i</a:t>
            </a:r>
            <a:r>
              <a:rPr lang="en-US" altLang="zh-CN" dirty="0"/>
              <a:t> % 2 == 0:</a:t>
            </a:r>
          </a:p>
          <a:p>
            <a:r>
              <a:rPr lang="en-US" altLang="zh-CN" dirty="0" smtClean="0"/>
              <a:t>    pass</a:t>
            </a:r>
            <a:endParaRPr lang="en-US" altLang="zh-CN" dirty="0"/>
          </a:p>
          <a:p>
            <a:r>
              <a:rPr lang="en-US" altLang="zh-CN" dirty="0" smtClean="0"/>
              <a:t>    #</a:t>
            </a:r>
            <a:r>
              <a:rPr lang="en-US" altLang="zh-CN" dirty="0"/>
              <a:t>pass</a:t>
            </a:r>
            <a:r>
              <a:rPr lang="zh-CN" altLang="en-US" dirty="0"/>
              <a:t>不做任何操作</a:t>
            </a:r>
          </a:p>
          <a:p>
            <a:r>
              <a:rPr lang="en-US" altLang="zh-CN" dirty="0" smtClean="0"/>
              <a:t>    print(</a:t>
            </a:r>
            <a:r>
              <a:rPr lang="en-US" altLang="zh-CN" dirty="0" err="1" smtClean="0"/>
              <a:t>i</a:t>
            </a:r>
            <a:r>
              <a:rPr lang="en-US" altLang="zh-CN" dirty="0"/>
              <a:t>)</a:t>
            </a:r>
          </a:p>
          <a:p>
            <a:r>
              <a:rPr lang="en-US" altLang="zh-CN" dirty="0"/>
              <a:t>func1()</a:t>
            </a:r>
          </a:p>
          <a:p>
            <a:r>
              <a:rPr lang="en-US" altLang="zh-CN" dirty="0"/>
              <a:t># </a:t>
            </a:r>
            <a:r>
              <a:rPr lang="zh-CN" altLang="en-US" dirty="0" smtClean="0"/>
              <a:t>输出</a:t>
            </a:r>
            <a:r>
              <a:rPr lang="zh-CN" altLang="en-US" dirty="0"/>
              <a:t>结果： </a:t>
            </a:r>
            <a:r>
              <a:rPr lang="en-US" altLang="zh-CN" dirty="0" smtClean="0"/>
              <a:t>1 2 </a:t>
            </a:r>
            <a:r>
              <a:rPr lang="en-US" altLang="zh-CN" dirty="0"/>
              <a:t>3 4 5 6 7 8 9 </a:t>
            </a:r>
            <a:r>
              <a:rPr lang="en-US" altLang="zh-CN" dirty="0" smtClean="0"/>
              <a:t>10</a:t>
            </a:r>
            <a:endParaRPr lang="en-US" altLang="zh-CN" dirty="0"/>
          </a:p>
        </p:txBody>
      </p:sp>
    </p:spTree>
    <p:extLst>
      <p:ext uri="{BB962C8B-B14F-4D97-AF65-F5344CB8AC3E}">
        <p14:creationId xmlns:p14="http://schemas.microsoft.com/office/powerpoint/2010/main" val="14165179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384"/>
            <a:ext cx="9255932" cy="7017306"/>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lowestCommonAncestor</a:t>
            </a:r>
            <a:r>
              <a:rPr lang="en-US" altLang="zh-CN" dirty="0"/>
              <a:t>(self, root: '</a:t>
            </a:r>
            <a:r>
              <a:rPr lang="en-US" altLang="zh-CN" dirty="0" err="1"/>
              <a:t>TreeNode</a:t>
            </a:r>
            <a:r>
              <a:rPr lang="en-US" altLang="zh-CN" dirty="0"/>
              <a:t>', p: '</a:t>
            </a:r>
            <a:r>
              <a:rPr lang="en-US" altLang="zh-CN" dirty="0" err="1"/>
              <a:t>TreeNode</a:t>
            </a:r>
            <a:r>
              <a:rPr lang="en-US" altLang="zh-CN" dirty="0"/>
              <a:t>', q: '</a:t>
            </a:r>
            <a:r>
              <a:rPr lang="en-US" altLang="zh-CN" dirty="0" err="1"/>
              <a:t>TreeNode</a:t>
            </a:r>
            <a:r>
              <a:rPr lang="en-US" altLang="zh-CN" dirty="0"/>
              <a:t>') -&gt; '</a:t>
            </a:r>
            <a:r>
              <a:rPr lang="en-US" altLang="zh-CN" dirty="0" err="1"/>
              <a:t>TreeNode</a:t>
            </a:r>
            <a:r>
              <a:rPr lang="en-US" altLang="zh-CN" dirty="0"/>
              <a:t>':</a:t>
            </a:r>
          </a:p>
          <a:p>
            <a:r>
              <a:rPr lang="en-US" altLang="zh-CN" dirty="0"/>
              <a:t>        </a:t>
            </a:r>
            <a:r>
              <a:rPr lang="en-US" altLang="zh-CN" dirty="0" err="1"/>
              <a:t>def</a:t>
            </a:r>
            <a:r>
              <a:rPr lang="en-US" altLang="zh-CN" dirty="0"/>
              <a:t> back(node, path, target, res):</a:t>
            </a:r>
          </a:p>
          <a:p>
            <a:r>
              <a:rPr lang="en-US" altLang="zh-CN" dirty="0"/>
              <a:t>            if not </a:t>
            </a:r>
            <a:r>
              <a:rPr lang="en-US" altLang="zh-CN" dirty="0" err="1" smtClean="0"/>
              <a:t>node:return</a:t>
            </a:r>
            <a:endParaRPr lang="en-US" altLang="zh-CN" dirty="0"/>
          </a:p>
          <a:p>
            <a:r>
              <a:rPr lang="en-US" altLang="zh-CN" dirty="0"/>
              <a:t>            if node == target:</a:t>
            </a:r>
          </a:p>
          <a:p>
            <a:r>
              <a:rPr lang="en-US" altLang="zh-CN" dirty="0"/>
              <a:t>                </a:t>
            </a:r>
            <a:r>
              <a:rPr lang="en-US" altLang="zh-CN" dirty="0" err="1"/>
              <a:t>path.append</a:t>
            </a:r>
            <a:r>
              <a:rPr lang="en-US" altLang="zh-CN" dirty="0"/>
              <a:t>(node)</a:t>
            </a:r>
          </a:p>
          <a:p>
            <a:r>
              <a:rPr lang="en-US" altLang="zh-CN" dirty="0"/>
              <a:t>                </a:t>
            </a:r>
            <a:r>
              <a:rPr lang="en-US" altLang="zh-CN" dirty="0" err="1"/>
              <a:t>res.extend</a:t>
            </a:r>
            <a:r>
              <a:rPr lang="en-US" altLang="zh-CN" dirty="0"/>
              <a:t>(path[:])  # </a:t>
            </a:r>
            <a:r>
              <a:rPr lang="zh-CN" altLang="en-US" dirty="0"/>
              <a:t>注意用</a:t>
            </a:r>
            <a:r>
              <a:rPr lang="en-US" altLang="zh-CN" dirty="0"/>
              <a:t>[:],</a:t>
            </a:r>
            <a:r>
              <a:rPr lang="zh-CN" altLang="en-US" dirty="0"/>
              <a:t>即浅拷贝</a:t>
            </a:r>
          </a:p>
          <a:p>
            <a:r>
              <a:rPr lang="zh-CN" altLang="en-US" dirty="0"/>
              <a:t>                </a:t>
            </a:r>
            <a:r>
              <a:rPr lang="en-US" altLang="zh-CN" dirty="0"/>
              <a:t>return</a:t>
            </a:r>
          </a:p>
          <a:p>
            <a:r>
              <a:rPr lang="en-US" altLang="zh-CN" dirty="0"/>
              <a:t>            </a:t>
            </a:r>
            <a:r>
              <a:rPr lang="en-US" altLang="zh-CN" dirty="0" err="1"/>
              <a:t>path.append</a:t>
            </a:r>
            <a:r>
              <a:rPr lang="en-US" altLang="zh-CN" dirty="0"/>
              <a:t>(node)</a:t>
            </a:r>
          </a:p>
          <a:p>
            <a:r>
              <a:rPr lang="en-US" altLang="zh-CN" dirty="0"/>
              <a:t>            back(</a:t>
            </a:r>
            <a:r>
              <a:rPr lang="en-US" altLang="zh-CN" dirty="0" err="1"/>
              <a:t>node.left</a:t>
            </a:r>
            <a:r>
              <a:rPr lang="en-US" altLang="zh-CN" dirty="0"/>
              <a:t>, path, target, res)  # </a:t>
            </a:r>
            <a:r>
              <a:rPr lang="zh-CN" altLang="en-US" dirty="0"/>
              <a:t>回溯</a:t>
            </a:r>
          </a:p>
          <a:p>
            <a:r>
              <a:rPr lang="zh-CN" altLang="en-US" dirty="0"/>
              <a:t>            </a:t>
            </a:r>
            <a:r>
              <a:rPr lang="en-US" altLang="zh-CN" dirty="0"/>
              <a:t>back(</a:t>
            </a:r>
            <a:r>
              <a:rPr lang="en-US" altLang="zh-CN" dirty="0" err="1"/>
              <a:t>node.right</a:t>
            </a:r>
            <a:r>
              <a:rPr lang="en-US" altLang="zh-CN" dirty="0"/>
              <a:t>, path, target, res)</a:t>
            </a:r>
          </a:p>
          <a:p>
            <a:r>
              <a:rPr lang="en-US" altLang="zh-CN" dirty="0"/>
              <a:t>            </a:t>
            </a:r>
            <a:r>
              <a:rPr lang="en-US" altLang="zh-CN" dirty="0" err="1"/>
              <a:t>path.pop</a:t>
            </a:r>
            <a:r>
              <a:rPr lang="en-US" altLang="zh-CN" dirty="0"/>
              <a:t>()  # </a:t>
            </a:r>
            <a:r>
              <a:rPr lang="zh-CN" altLang="en-US" dirty="0"/>
              <a:t>记得恢复</a:t>
            </a:r>
            <a:r>
              <a:rPr lang="zh-CN" altLang="en-US" dirty="0" smtClean="0"/>
              <a:t>状态</a:t>
            </a:r>
            <a:r>
              <a:rPr lang="zh-CN" altLang="en-US" dirty="0"/>
              <a:t/>
            </a:r>
            <a:br>
              <a:rPr lang="zh-CN" altLang="en-US" dirty="0"/>
            </a:br>
            <a:r>
              <a:rPr lang="zh-CN" altLang="en-US" dirty="0"/>
              <a:t>        </a:t>
            </a:r>
            <a:r>
              <a:rPr lang="en-US" altLang="zh-CN" dirty="0" err="1"/>
              <a:t>res_p</a:t>
            </a:r>
            <a:r>
              <a:rPr lang="en-US" altLang="zh-CN" dirty="0"/>
              <a:t> = []  # </a:t>
            </a:r>
            <a:r>
              <a:rPr lang="zh-CN" altLang="en-US" dirty="0"/>
              <a:t>两个变量，分别存储从根到目标点的路径</a:t>
            </a:r>
          </a:p>
          <a:p>
            <a:r>
              <a:rPr lang="zh-CN" altLang="en-US" dirty="0"/>
              <a:t>        </a:t>
            </a:r>
            <a:r>
              <a:rPr lang="en-US" altLang="zh-CN" dirty="0" err="1"/>
              <a:t>res_q</a:t>
            </a:r>
            <a:r>
              <a:rPr lang="en-US" altLang="zh-CN" dirty="0"/>
              <a:t> = []</a:t>
            </a:r>
          </a:p>
          <a:p>
            <a:r>
              <a:rPr lang="en-US" altLang="zh-CN" dirty="0"/>
              <a:t>        back(root, [], p, </a:t>
            </a:r>
            <a:r>
              <a:rPr lang="en-US" altLang="zh-CN" dirty="0" err="1"/>
              <a:t>res_p</a:t>
            </a:r>
            <a:r>
              <a:rPr lang="en-US" altLang="zh-CN" dirty="0"/>
              <a:t>)</a:t>
            </a:r>
          </a:p>
          <a:p>
            <a:r>
              <a:rPr lang="en-US" altLang="zh-CN" dirty="0"/>
              <a:t>        back(root, [], q, </a:t>
            </a:r>
            <a:r>
              <a:rPr lang="en-US" altLang="zh-CN" dirty="0" err="1"/>
              <a:t>res_q</a:t>
            </a:r>
            <a:r>
              <a:rPr lang="en-US" altLang="zh-CN" dirty="0"/>
              <a:t>)</a:t>
            </a:r>
          </a:p>
          <a:p>
            <a:r>
              <a:rPr lang="en-US" altLang="zh-CN" dirty="0"/>
              <a:t>       </a:t>
            </a:r>
            <a:r>
              <a:rPr lang="en-US" altLang="zh-CN" dirty="0" smtClean="0"/>
              <a:t> if </a:t>
            </a:r>
            <a:r>
              <a:rPr lang="en-US" altLang="zh-CN" dirty="0" err="1" smtClean="0"/>
              <a:t>len</a:t>
            </a:r>
            <a:r>
              <a:rPr lang="en-US" altLang="zh-CN" dirty="0" smtClean="0"/>
              <a:t>(</a:t>
            </a:r>
            <a:r>
              <a:rPr lang="en-US" altLang="zh-CN" dirty="0" err="1" smtClean="0"/>
              <a:t>res_p</a:t>
            </a:r>
            <a:r>
              <a:rPr lang="en-US" altLang="zh-CN" dirty="0" smtClean="0"/>
              <a:t>) &gt; </a:t>
            </a:r>
            <a:r>
              <a:rPr lang="en-US" altLang="zh-CN" dirty="0" err="1" smtClean="0"/>
              <a:t>len</a:t>
            </a:r>
            <a:r>
              <a:rPr lang="en-US" altLang="zh-CN" dirty="0" smtClean="0"/>
              <a:t>(</a:t>
            </a:r>
            <a:r>
              <a:rPr lang="en-US" altLang="zh-CN" dirty="0" err="1" smtClean="0"/>
              <a:t>res_q</a:t>
            </a:r>
            <a:r>
              <a:rPr lang="en-US" altLang="zh-CN" dirty="0" smtClean="0"/>
              <a:t>):</a:t>
            </a:r>
            <a:r>
              <a:rPr lang="en-US" altLang="zh-CN" dirty="0"/>
              <a:t> # </a:t>
            </a:r>
            <a:r>
              <a:rPr lang="zh-CN" altLang="en-US" dirty="0"/>
              <a:t>让 </a:t>
            </a:r>
            <a:r>
              <a:rPr lang="en-US" altLang="zh-CN" dirty="0" err="1"/>
              <a:t>res_p</a:t>
            </a:r>
            <a:r>
              <a:rPr lang="en-US" altLang="zh-CN" dirty="0"/>
              <a:t> </a:t>
            </a:r>
            <a:r>
              <a:rPr lang="zh-CN" altLang="en-US" dirty="0"/>
              <a:t>存储路径较小的那个，方便下面遍历查找</a:t>
            </a:r>
            <a:r>
              <a:rPr lang="zh-CN" altLang="en-US" dirty="0" smtClean="0"/>
              <a:t>操作</a:t>
            </a:r>
            <a:endParaRPr lang="en-US" altLang="zh-CN" dirty="0" smtClean="0"/>
          </a:p>
          <a:p>
            <a:r>
              <a:rPr lang="en-US" altLang="zh-CN" dirty="0"/>
              <a:t>            </a:t>
            </a:r>
            <a:r>
              <a:rPr lang="en-US" altLang="zh-CN" dirty="0" err="1"/>
              <a:t>res_p</a:t>
            </a:r>
            <a:r>
              <a:rPr lang="en-US" altLang="zh-CN" dirty="0"/>
              <a:t>, </a:t>
            </a:r>
            <a:r>
              <a:rPr lang="en-US" altLang="zh-CN" dirty="0" err="1"/>
              <a:t>res_q</a:t>
            </a:r>
            <a:r>
              <a:rPr lang="en-US" altLang="zh-CN" dirty="0"/>
              <a:t> = </a:t>
            </a:r>
            <a:r>
              <a:rPr lang="en-US" altLang="zh-CN" dirty="0" err="1"/>
              <a:t>res_q</a:t>
            </a:r>
            <a:r>
              <a:rPr lang="en-US" altLang="zh-CN" dirty="0"/>
              <a:t>, </a:t>
            </a:r>
            <a:r>
              <a:rPr lang="en-US" altLang="zh-CN" dirty="0" err="1"/>
              <a:t>res_p</a:t>
            </a:r>
            <a:endParaRPr lang="en-US" altLang="zh-CN" dirty="0"/>
          </a:p>
          <a:p>
            <a:r>
              <a:rPr lang="en-US" altLang="zh-CN" dirty="0"/>
              <a:t>        for </a:t>
            </a:r>
            <a:r>
              <a:rPr lang="en-US" altLang="zh-CN" dirty="0" err="1"/>
              <a:t>i</a:t>
            </a:r>
            <a:r>
              <a:rPr lang="en-US" altLang="zh-CN" dirty="0"/>
              <a:t> in range(</a:t>
            </a:r>
            <a:r>
              <a:rPr lang="en-US" altLang="zh-CN" dirty="0" err="1"/>
              <a:t>len</a:t>
            </a:r>
            <a:r>
              <a:rPr lang="en-US" altLang="zh-CN" dirty="0"/>
              <a:t>(</a:t>
            </a:r>
            <a:r>
              <a:rPr lang="en-US" altLang="zh-CN" dirty="0" err="1"/>
              <a:t>res_p</a:t>
            </a:r>
            <a:r>
              <a:rPr lang="en-US" altLang="zh-CN" dirty="0"/>
              <a:t>)):</a:t>
            </a:r>
          </a:p>
          <a:p>
            <a:r>
              <a:rPr lang="en-US" altLang="zh-CN" dirty="0"/>
              <a:t>            if </a:t>
            </a:r>
            <a:r>
              <a:rPr lang="en-US" altLang="zh-CN" dirty="0" err="1"/>
              <a:t>res_p</a:t>
            </a:r>
            <a:r>
              <a:rPr lang="en-US" altLang="zh-CN" dirty="0"/>
              <a:t>[</a:t>
            </a:r>
            <a:r>
              <a:rPr lang="en-US" altLang="zh-CN" dirty="0" err="1"/>
              <a:t>i</a:t>
            </a:r>
            <a:r>
              <a:rPr lang="en-US" altLang="zh-CN" dirty="0"/>
              <a:t>] != </a:t>
            </a:r>
            <a:r>
              <a:rPr lang="en-US" altLang="zh-CN" dirty="0" err="1"/>
              <a:t>res_q</a:t>
            </a:r>
            <a:r>
              <a:rPr lang="en-US" altLang="zh-CN" dirty="0"/>
              <a:t>[</a:t>
            </a:r>
            <a:r>
              <a:rPr lang="en-US" altLang="zh-CN" dirty="0" err="1"/>
              <a:t>i</a:t>
            </a:r>
            <a:r>
              <a:rPr lang="en-US" altLang="zh-CN" dirty="0"/>
              <a:t>]:</a:t>
            </a:r>
          </a:p>
          <a:p>
            <a:r>
              <a:rPr lang="en-US" altLang="zh-CN" dirty="0"/>
              <a:t>                if </a:t>
            </a:r>
            <a:r>
              <a:rPr lang="en-US" altLang="zh-CN" dirty="0" err="1"/>
              <a:t>i</a:t>
            </a:r>
            <a:r>
              <a:rPr lang="en-US" altLang="zh-CN" dirty="0"/>
              <a:t> &gt; 0:</a:t>
            </a:r>
          </a:p>
          <a:p>
            <a:r>
              <a:rPr lang="en-US" altLang="zh-CN" dirty="0"/>
              <a:t>                    return </a:t>
            </a:r>
            <a:r>
              <a:rPr lang="en-US" altLang="zh-CN" dirty="0" err="1"/>
              <a:t>res_p</a:t>
            </a:r>
            <a:r>
              <a:rPr lang="en-US" altLang="zh-CN" dirty="0"/>
              <a:t>[</a:t>
            </a:r>
            <a:r>
              <a:rPr lang="en-US" altLang="zh-CN" dirty="0" err="1"/>
              <a:t>i</a:t>
            </a:r>
            <a:r>
              <a:rPr lang="en-US" altLang="zh-CN" dirty="0"/>
              <a:t> - 1]</a:t>
            </a:r>
          </a:p>
          <a:p>
            <a:r>
              <a:rPr lang="en-US" altLang="zh-CN" dirty="0"/>
              <a:t>                </a:t>
            </a:r>
            <a:r>
              <a:rPr lang="en-US" altLang="zh-CN" dirty="0" err="1"/>
              <a:t>elif</a:t>
            </a:r>
            <a:r>
              <a:rPr lang="en-US" altLang="zh-CN" dirty="0"/>
              <a:t> </a:t>
            </a:r>
            <a:r>
              <a:rPr lang="en-US" altLang="zh-CN" dirty="0" err="1"/>
              <a:t>i</a:t>
            </a:r>
            <a:r>
              <a:rPr lang="en-US" altLang="zh-CN" dirty="0"/>
              <a:t> == 0:</a:t>
            </a:r>
          </a:p>
          <a:p>
            <a:r>
              <a:rPr lang="en-US" altLang="zh-CN" dirty="0"/>
              <a:t>                    return </a:t>
            </a:r>
            <a:r>
              <a:rPr lang="en-US" altLang="zh-CN" dirty="0" err="1"/>
              <a:t>res_p</a:t>
            </a:r>
            <a:r>
              <a:rPr lang="en-US" altLang="zh-CN" dirty="0"/>
              <a:t>[</a:t>
            </a:r>
            <a:r>
              <a:rPr lang="en-US" altLang="zh-CN" dirty="0" err="1"/>
              <a:t>i</a:t>
            </a:r>
            <a:r>
              <a:rPr lang="en-US" altLang="zh-CN" dirty="0"/>
              <a:t>]</a:t>
            </a:r>
          </a:p>
          <a:p>
            <a:r>
              <a:rPr lang="en-US" altLang="zh-CN" dirty="0"/>
              <a:t>        return </a:t>
            </a:r>
            <a:r>
              <a:rPr lang="en-US" altLang="zh-CN" dirty="0" err="1"/>
              <a:t>res_p</a:t>
            </a:r>
            <a:r>
              <a:rPr lang="en-US" altLang="zh-CN" dirty="0"/>
              <a:t>[-1</a:t>
            </a:r>
            <a:r>
              <a:rPr lang="en-US" altLang="zh-CN" dirty="0" smtClean="0"/>
              <a:t>]</a:t>
            </a:r>
            <a:endParaRPr lang="en-US" altLang="zh-CN" dirty="0"/>
          </a:p>
        </p:txBody>
      </p:sp>
    </p:spTree>
    <p:extLst>
      <p:ext uri="{BB962C8B-B14F-4D97-AF65-F5344CB8AC3E}">
        <p14:creationId xmlns:p14="http://schemas.microsoft.com/office/powerpoint/2010/main" val="4060263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16632"/>
            <a:ext cx="3131840" cy="954107"/>
          </a:xfrm>
          <a:prstGeom prst="rect">
            <a:avLst/>
          </a:prstGeom>
          <a:noFill/>
        </p:spPr>
        <p:txBody>
          <a:bodyPr wrap="square" rtlCol="0">
            <a:spAutoFit/>
          </a:bodyPr>
          <a:lstStyle/>
          <a:p>
            <a:r>
              <a:rPr lang="en-US" altLang="zh-CN" sz="2800" b="1" dirty="0" smtClean="0"/>
              <a:t>105</a:t>
            </a:r>
            <a:r>
              <a:rPr lang="zh-CN" altLang="en-US" sz="2800" b="1" dirty="0" smtClean="0"/>
              <a:t>从前序和中序遍历构造二叉树</a:t>
            </a:r>
            <a:endParaRPr lang="zh-CN" altLang="en-US" sz="28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438" y="-26393"/>
            <a:ext cx="3620489" cy="2174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5927" y="0"/>
            <a:ext cx="1638561" cy="1883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91002" y="2203913"/>
            <a:ext cx="8854091" cy="4524315"/>
          </a:xfrm>
          <a:prstGeom prst="rect">
            <a:avLst/>
          </a:prstGeom>
          <a:noFill/>
        </p:spPr>
        <p:txBody>
          <a:bodyPr wrap="none" rtlCol="0">
            <a:spAutoFit/>
          </a:bodyPr>
          <a:lstStyle/>
          <a:p>
            <a:r>
              <a:rPr lang="en-US" altLang="zh-CN" dirty="0"/>
              <a:t>class </a:t>
            </a:r>
            <a:r>
              <a:rPr lang="en-US" altLang="zh-CN" dirty="0" err="1"/>
              <a:t>TreeNode</a:t>
            </a:r>
            <a:r>
              <a:rPr lang="en-US" altLang="zh-CN" dirty="0"/>
              <a:t>:</a:t>
            </a:r>
          </a:p>
          <a:p>
            <a:r>
              <a:rPr lang="en-US" altLang="zh-CN" dirty="0"/>
              <a:t>    </a:t>
            </a:r>
            <a:r>
              <a:rPr lang="en-US" altLang="zh-CN" dirty="0" err="1"/>
              <a:t>def</a:t>
            </a:r>
            <a:r>
              <a:rPr lang="en-US" altLang="zh-CN" dirty="0"/>
              <a:t> __</a:t>
            </a:r>
            <a:r>
              <a:rPr lang="en-US" altLang="zh-CN" dirty="0" err="1"/>
              <a:t>init</a:t>
            </a:r>
            <a:r>
              <a:rPr lang="en-US" altLang="zh-CN" dirty="0"/>
              <a:t>__(self, x):</a:t>
            </a:r>
          </a:p>
          <a:p>
            <a:r>
              <a:rPr lang="en-US" altLang="zh-CN" dirty="0"/>
              <a:t>        </a:t>
            </a:r>
            <a:r>
              <a:rPr lang="en-US" altLang="zh-CN" dirty="0" err="1"/>
              <a:t>self.val</a:t>
            </a:r>
            <a:r>
              <a:rPr lang="en-US" altLang="zh-CN" dirty="0"/>
              <a:t> = x</a:t>
            </a:r>
          </a:p>
          <a:p>
            <a:r>
              <a:rPr lang="en-US" altLang="zh-CN" dirty="0"/>
              <a:t>        </a:t>
            </a:r>
            <a:r>
              <a:rPr lang="en-US" altLang="zh-CN" dirty="0" err="1"/>
              <a:t>self.left</a:t>
            </a:r>
            <a:r>
              <a:rPr lang="en-US" altLang="zh-CN" dirty="0"/>
              <a:t> = None</a:t>
            </a:r>
          </a:p>
          <a:p>
            <a:r>
              <a:rPr lang="en-US" altLang="zh-CN" dirty="0"/>
              <a:t>        </a:t>
            </a:r>
            <a:r>
              <a:rPr lang="en-US" altLang="zh-CN" dirty="0" err="1"/>
              <a:t>self.right</a:t>
            </a:r>
            <a:r>
              <a:rPr lang="en-US" altLang="zh-CN" dirty="0"/>
              <a:t> = None</a:t>
            </a:r>
          </a:p>
          <a:p>
            <a:r>
              <a:rPr lang="en-US" altLang="zh-CN" dirty="0"/>
              <a:t/>
            </a:r>
            <a:br>
              <a:rPr lang="en-US" altLang="zh-CN" dirty="0"/>
            </a:br>
            <a:r>
              <a:rPr lang="en-US" altLang="zh-CN" dirty="0"/>
              <a:t>class Solution:</a:t>
            </a:r>
          </a:p>
          <a:p>
            <a:r>
              <a:rPr lang="en-US" altLang="zh-CN" dirty="0"/>
              <a:t>    </a:t>
            </a:r>
            <a:r>
              <a:rPr lang="en-US" altLang="zh-CN" dirty="0" err="1"/>
              <a:t>def</a:t>
            </a:r>
            <a:r>
              <a:rPr lang="en-US" altLang="zh-CN" dirty="0"/>
              <a:t> </a:t>
            </a:r>
            <a:r>
              <a:rPr lang="en-US" altLang="zh-CN" dirty="0" err="1"/>
              <a:t>buildTree</a:t>
            </a:r>
            <a:r>
              <a:rPr lang="en-US" altLang="zh-CN" dirty="0"/>
              <a:t>(self, preorder: List[</a:t>
            </a:r>
            <a:r>
              <a:rPr lang="en-US" altLang="zh-CN" dirty="0" err="1"/>
              <a:t>int</a:t>
            </a:r>
            <a:r>
              <a:rPr lang="en-US" altLang="zh-CN" dirty="0"/>
              <a:t>], </a:t>
            </a:r>
            <a:r>
              <a:rPr lang="en-US" altLang="zh-CN" dirty="0" err="1"/>
              <a:t>inorder</a:t>
            </a:r>
            <a:r>
              <a:rPr lang="en-US" altLang="zh-CN" dirty="0"/>
              <a:t>: List[</a:t>
            </a:r>
            <a:r>
              <a:rPr lang="en-US" altLang="zh-CN" dirty="0" err="1"/>
              <a:t>int</a:t>
            </a:r>
            <a:r>
              <a:rPr lang="en-US" altLang="zh-CN" dirty="0"/>
              <a:t>]) -&gt; </a:t>
            </a:r>
            <a:r>
              <a:rPr lang="en-US" altLang="zh-CN" dirty="0" err="1"/>
              <a:t>TreeNode</a:t>
            </a:r>
            <a:r>
              <a:rPr lang="en-US" altLang="zh-CN" dirty="0"/>
              <a:t>:</a:t>
            </a:r>
          </a:p>
          <a:p>
            <a:r>
              <a:rPr lang="en-US" altLang="zh-CN" dirty="0"/>
              <a:t>        if not preorder or not </a:t>
            </a:r>
            <a:r>
              <a:rPr lang="en-US" altLang="zh-CN" dirty="0" err="1"/>
              <a:t>inorder</a:t>
            </a:r>
            <a:r>
              <a:rPr lang="en-US" altLang="zh-CN" dirty="0"/>
              <a:t>:  # </a:t>
            </a:r>
            <a:r>
              <a:rPr lang="zh-CN" altLang="en-US" dirty="0"/>
              <a:t>递归终止条件</a:t>
            </a:r>
          </a:p>
          <a:p>
            <a:r>
              <a:rPr lang="zh-CN" altLang="en-US" dirty="0"/>
              <a:t>            </a:t>
            </a:r>
            <a:r>
              <a:rPr lang="en-US" altLang="zh-CN" dirty="0"/>
              <a:t>return</a:t>
            </a:r>
          </a:p>
          <a:p>
            <a:r>
              <a:rPr lang="en-US" altLang="zh-CN" dirty="0"/>
              <a:t>        root = </a:t>
            </a:r>
            <a:r>
              <a:rPr lang="en-US" altLang="zh-CN" dirty="0" err="1"/>
              <a:t>TreeNode</a:t>
            </a:r>
            <a:r>
              <a:rPr lang="en-US" altLang="zh-CN" dirty="0"/>
              <a:t>(preorder[0])  # </a:t>
            </a:r>
            <a:r>
              <a:rPr lang="zh-CN" altLang="en-US" dirty="0"/>
              <a:t>先序为“根左右”，所以根据</a:t>
            </a:r>
            <a:r>
              <a:rPr lang="en-US" altLang="zh-CN" dirty="0"/>
              <a:t>preorder</a:t>
            </a:r>
            <a:r>
              <a:rPr lang="zh-CN" altLang="en-US" dirty="0"/>
              <a:t>可以确定</a:t>
            </a:r>
            <a:r>
              <a:rPr lang="en-US" altLang="zh-CN" dirty="0"/>
              <a:t>root</a:t>
            </a:r>
          </a:p>
          <a:p>
            <a:r>
              <a:rPr lang="en-US" altLang="zh-CN" dirty="0"/>
              <a:t>        </a:t>
            </a:r>
            <a:r>
              <a:rPr lang="en-US" altLang="zh-CN" dirty="0" err="1"/>
              <a:t>idx</a:t>
            </a:r>
            <a:r>
              <a:rPr lang="en-US" altLang="zh-CN" dirty="0"/>
              <a:t> = </a:t>
            </a:r>
            <a:r>
              <a:rPr lang="en-US" altLang="zh-CN" dirty="0" err="1"/>
              <a:t>inorder.index</a:t>
            </a:r>
            <a:r>
              <a:rPr lang="en-US" altLang="zh-CN" dirty="0"/>
              <a:t>(preorder[0])  # </a:t>
            </a:r>
            <a:r>
              <a:rPr lang="zh-CN" altLang="en-US" dirty="0"/>
              <a:t>中序为“左根右”，根据</a:t>
            </a:r>
            <a:r>
              <a:rPr lang="en-US" altLang="zh-CN" dirty="0"/>
              <a:t>root</a:t>
            </a:r>
            <a:r>
              <a:rPr lang="zh-CN" altLang="en-US" dirty="0"/>
              <a:t>可以划分出左右子树</a:t>
            </a:r>
          </a:p>
          <a:p>
            <a:r>
              <a:rPr lang="zh-CN" altLang="en-US" dirty="0"/>
              <a:t>        </a:t>
            </a:r>
            <a:r>
              <a:rPr lang="en-US" altLang="zh-CN" dirty="0"/>
              <a:t># </a:t>
            </a:r>
            <a:r>
              <a:rPr lang="zh-CN" altLang="en-US" dirty="0"/>
              <a:t>下面递归对</a:t>
            </a:r>
            <a:r>
              <a:rPr lang="en-US" altLang="zh-CN" dirty="0"/>
              <a:t>root</a:t>
            </a:r>
            <a:r>
              <a:rPr lang="zh-CN" altLang="en-US" dirty="0"/>
              <a:t>的左右子树求解即可</a:t>
            </a:r>
          </a:p>
          <a:p>
            <a:r>
              <a:rPr lang="zh-CN" altLang="en-US" dirty="0"/>
              <a:t>        </a:t>
            </a:r>
            <a:r>
              <a:rPr lang="en-US" altLang="zh-CN" dirty="0" err="1"/>
              <a:t>root.left</a:t>
            </a:r>
            <a:r>
              <a:rPr lang="en-US" altLang="zh-CN" dirty="0"/>
              <a:t> = </a:t>
            </a:r>
            <a:r>
              <a:rPr lang="en-US" altLang="zh-CN" dirty="0" err="1"/>
              <a:t>self.buildTree</a:t>
            </a:r>
            <a:r>
              <a:rPr lang="en-US" altLang="zh-CN" dirty="0"/>
              <a:t>(preorder[1:1 + </a:t>
            </a:r>
            <a:r>
              <a:rPr lang="en-US" altLang="zh-CN" dirty="0" err="1"/>
              <a:t>idx</a:t>
            </a:r>
            <a:r>
              <a:rPr lang="en-US" altLang="zh-CN" dirty="0"/>
              <a:t>], </a:t>
            </a:r>
            <a:r>
              <a:rPr lang="en-US" altLang="zh-CN" dirty="0" err="1"/>
              <a:t>inorder</a:t>
            </a:r>
            <a:r>
              <a:rPr lang="en-US" altLang="zh-CN" dirty="0"/>
              <a:t>[:</a:t>
            </a:r>
            <a:r>
              <a:rPr lang="en-US" altLang="zh-CN" dirty="0" err="1"/>
              <a:t>idx</a:t>
            </a:r>
            <a:r>
              <a:rPr lang="en-US" altLang="zh-CN" dirty="0"/>
              <a:t>])</a:t>
            </a:r>
          </a:p>
          <a:p>
            <a:r>
              <a:rPr lang="en-US" altLang="zh-CN" dirty="0"/>
              <a:t>        </a:t>
            </a:r>
            <a:r>
              <a:rPr lang="en-US" altLang="zh-CN" dirty="0" err="1"/>
              <a:t>root.right</a:t>
            </a:r>
            <a:r>
              <a:rPr lang="en-US" altLang="zh-CN" dirty="0"/>
              <a:t> = </a:t>
            </a:r>
            <a:r>
              <a:rPr lang="en-US" altLang="zh-CN" dirty="0" err="1"/>
              <a:t>self.buildTree</a:t>
            </a:r>
            <a:r>
              <a:rPr lang="en-US" altLang="zh-CN" dirty="0"/>
              <a:t>(preorder[1 + </a:t>
            </a:r>
            <a:r>
              <a:rPr lang="en-US" altLang="zh-CN" dirty="0" err="1"/>
              <a:t>idx</a:t>
            </a:r>
            <a:r>
              <a:rPr lang="en-US" altLang="zh-CN" dirty="0"/>
              <a:t>:], </a:t>
            </a:r>
            <a:r>
              <a:rPr lang="en-US" altLang="zh-CN" dirty="0" err="1"/>
              <a:t>inorder</a:t>
            </a:r>
            <a:r>
              <a:rPr lang="en-US" altLang="zh-CN" dirty="0"/>
              <a:t>[</a:t>
            </a:r>
            <a:r>
              <a:rPr lang="en-US" altLang="zh-CN" dirty="0" err="1"/>
              <a:t>idx</a:t>
            </a:r>
            <a:r>
              <a:rPr lang="en-US" altLang="zh-CN" dirty="0"/>
              <a:t> + 1:])</a:t>
            </a:r>
          </a:p>
          <a:p>
            <a:r>
              <a:rPr lang="en-US" altLang="zh-CN" dirty="0"/>
              <a:t>        return </a:t>
            </a:r>
            <a:r>
              <a:rPr lang="en-US" altLang="zh-CN" dirty="0" smtClean="0"/>
              <a:t>root</a:t>
            </a:r>
            <a:endParaRPr lang="en-US" altLang="zh-CN" dirty="0"/>
          </a:p>
        </p:txBody>
      </p:sp>
      <p:sp>
        <p:nvSpPr>
          <p:cNvPr id="4" name="爆炸形 1 3"/>
          <p:cNvSpPr/>
          <p:nvPr/>
        </p:nvSpPr>
        <p:spPr>
          <a:xfrm>
            <a:off x="2627784" y="2629407"/>
            <a:ext cx="1296144" cy="1008112"/>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2192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620688"/>
            <a:ext cx="3142720" cy="2585323"/>
          </a:xfrm>
          <a:prstGeom prst="rect">
            <a:avLst/>
          </a:prstGeom>
          <a:noFill/>
        </p:spPr>
        <p:txBody>
          <a:bodyPr wrap="none" rtlCol="0">
            <a:spAutoFit/>
          </a:bodyPr>
          <a:lstStyle/>
          <a:p>
            <a:r>
              <a:rPr lang="en-US" altLang="zh-CN" dirty="0"/>
              <a:t>result = </a:t>
            </a:r>
            <a:r>
              <a:rPr lang="en-US" altLang="zh-CN" dirty="0" smtClean="0"/>
              <a:t>[]</a:t>
            </a:r>
          </a:p>
          <a:p>
            <a:r>
              <a:rPr lang="en-US" altLang="zh-CN" dirty="0" err="1" smtClean="0"/>
              <a:t>def</a:t>
            </a:r>
            <a:r>
              <a:rPr lang="en-US" altLang="zh-CN" dirty="0" smtClean="0"/>
              <a:t> </a:t>
            </a:r>
            <a:r>
              <a:rPr lang="en-US" altLang="zh-CN" dirty="0"/>
              <a:t>backtrack(</a:t>
            </a:r>
            <a:r>
              <a:rPr lang="zh-CN" altLang="en-US" dirty="0"/>
              <a:t>路径</a:t>
            </a:r>
            <a:r>
              <a:rPr lang="en-US" altLang="zh-CN" dirty="0"/>
              <a:t>, </a:t>
            </a:r>
            <a:r>
              <a:rPr lang="zh-CN" altLang="en-US" dirty="0"/>
              <a:t>选择列表</a:t>
            </a:r>
            <a:r>
              <a:rPr lang="en-US" altLang="zh-CN" dirty="0" smtClean="0"/>
              <a:t>):</a:t>
            </a:r>
          </a:p>
          <a:p>
            <a:r>
              <a:rPr lang="en-US" altLang="zh-CN" dirty="0" smtClean="0"/>
              <a:t>    </a:t>
            </a:r>
            <a:r>
              <a:rPr lang="en-US" altLang="zh-CN" dirty="0"/>
              <a:t>if </a:t>
            </a:r>
            <a:r>
              <a:rPr lang="zh-CN" altLang="en-US" dirty="0"/>
              <a:t>满足结束条件</a:t>
            </a:r>
            <a:r>
              <a:rPr lang="en-US" altLang="zh-CN" dirty="0" smtClean="0"/>
              <a:t>:</a:t>
            </a:r>
          </a:p>
          <a:p>
            <a:r>
              <a:rPr lang="en-US" altLang="zh-CN" dirty="0" smtClean="0"/>
              <a:t>        </a:t>
            </a:r>
            <a:r>
              <a:rPr lang="en-US" altLang="zh-CN" dirty="0" err="1"/>
              <a:t>result.add</a:t>
            </a:r>
            <a:r>
              <a:rPr lang="en-US" altLang="zh-CN" dirty="0"/>
              <a:t>(</a:t>
            </a:r>
            <a:r>
              <a:rPr lang="zh-CN" altLang="en-US" dirty="0"/>
              <a:t>路径</a:t>
            </a:r>
            <a:r>
              <a:rPr lang="en-US" altLang="zh-CN" dirty="0" smtClean="0"/>
              <a:t>)</a:t>
            </a:r>
          </a:p>
          <a:p>
            <a:r>
              <a:rPr lang="en-US" altLang="zh-CN" dirty="0" smtClean="0"/>
              <a:t>        </a:t>
            </a:r>
            <a:r>
              <a:rPr lang="en-US" altLang="zh-CN" dirty="0"/>
              <a:t>return    </a:t>
            </a:r>
            <a:endParaRPr lang="en-US" altLang="zh-CN" dirty="0" smtClean="0"/>
          </a:p>
          <a:p>
            <a:r>
              <a:rPr lang="en-US" altLang="zh-CN" dirty="0"/>
              <a:t> </a:t>
            </a:r>
            <a:r>
              <a:rPr lang="en-US" altLang="zh-CN" dirty="0" smtClean="0"/>
              <a:t>   for </a:t>
            </a:r>
            <a:r>
              <a:rPr lang="zh-CN" altLang="en-US" dirty="0"/>
              <a:t>选择 </a:t>
            </a:r>
            <a:r>
              <a:rPr lang="en-US" altLang="zh-CN" dirty="0"/>
              <a:t>in </a:t>
            </a:r>
            <a:r>
              <a:rPr lang="zh-CN" altLang="en-US" dirty="0"/>
              <a:t>选择列表</a:t>
            </a:r>
            <a:r>
              <a:rPr lang="en-US" altLang="zh-CN" dirty="0" smtClean="0"/>
              <a:t>:</a:t>
            </a:r>
          </a:p>
          <a:p>
            <a:r>
              <a:rPr lang="en-US" altLang="zh-CN" dirty="0" smtClean="0"/>
              <a:t>        </a:t>
            </a:r>
            <a:r>
              <a:rPr lang="zh-CN" altLang="en-US" dirty="0"/>
              <a:t>做</a:t>
            </a:r>
            <a:r>
              <a:rPr lang="zh-CN" altLang="en-US" dirty="0" smtClean="0"/>
              <a:t>选择</a:t>
            </a:r>
            <a:endParaRPr lang="en-US" altLang="zh-CN" dirty="0" smtClean="0"/>
          </a:p>
          <a:p>
            <a:r>
              <a:rPr lang="zh-CN" altLang="en-US" dirty="0" smtClean="0"/>
              <a:t>        </a:t>
            </a:r>
            <a:r>
              <a:rPr lang="en-US" altLang="zh-CN" dirty="0"/>
              <a:t>backtrack(</a:t>
            </a:r>
            <a:r>
              <a:rPr lang="zh-CN" altLang="en-US" dirty="0"/>
              <a:t>路径</a:t>
            </a:r>
            <a:r>
              <a:rPr lang="en-US" altLang="zh-CN" dirty="0"/>
              <a:t>, </a:t>
            </a:r>
            <a:r>
              <a:rPr lang="zh-CN" altLang="en-US" dirty="0"/>
              <a:t>选择列表</a:t>
            </a:r>
            <a:r>
              <a:rPr lang="en-US" altLang="zh-CN" dirty="0" smtClean="0"/>
              <a:t>)</a:t>
            </a:r>
          </a:p>
          <a:p>
            <a:r>
              <a:rPr lang="en-US" altLang="zh-CN" dirty="0" smtClean="0"/>
              <a:t>        </a:t>
            </a:r>
            <a:r>
              <a:rPr lang="zh-CN" altLang="en-US" dirty="0"/>
              <a:t>撤销</a:t>
            </a:r>
            <a:r>
              <a:rPr lang="zh-CN" altLang="en-US" dirty="0" smtClean="0"/>
              <a:t>选择。</a:t>
            </a:r>
            <a:endParaRPr lang="zh-CN" altLang="en-US" dirty="0"/>
          </a:p>
        </p:txBody>
      </p:sp>
      <p:sp>
        <p:nvSpPr>
          <p:cNvPr id="5" name="TextBox 4"/>
          <p:cNvSpPr txBox="1"/>
          <p:nvPr/>
        </p:nvSpPr>
        <p:spPr>
          <a:xfrm>
            <a:off x="179512" y="116632"/>
            <a:ext cx="1627369" cy="523220"/>
          </a:xfrm>
          <a:prstGeom prst="rect">
            <a:avLst/>
          </a:prstGeom>
          <a:noFill/>
        </p:spPr>
        <p:txBody>
          <a:bodyPr wrap="none" rtlCol="0">
            <a:spAutoFit/>
          </a:bodyPr>
          <a:lstStyle/>
          <a:p>
            <a:r>
              <a:rPr lang="zh-CN" altLang="en-US" sz="2800" b="1" dirty="0" smtClean="0"/>
              <a:t>回溯模板</a:t>
            </a:r>
            <a:endParaRPr lang="zh-CN" altLang="en-US" sz="2800" b="1" dirty="0"/>
          </a:p>
        </p:txBody>
      </p:sp>
      <p:sp>
        <p:nvSpPr>
          <p:cNvPr id="6" name="TextBox 5"/>
          <p:cNvSpPr txBox="1"/>
          <p:nvPr/>
        </p:nvSpPr>
        <p:spPr>
          <a:xfrm>
            <a:off x="467544" y="3645024"/>
            <a:ext cx="2031325" cy="646331"/>
          </a:xfrm>
          <a:prstGeom prst="rect">
            <a:avLst/>
          </a:prstGeom>
          <a:noFill/>
        </p:spPr>
        <p:txBody>
          <a:bodyPr wrap="none" rtlCol="0">
            <a:spAutoFit/>
          </a:bodyPr>
          <a:lstStyle/>
          <a:p>
            <a:r>
              <a:rPr lang="en-US" altLang="zh-CN" dirty="0" smtClean="0"/>
              <a:t>46+78=77</a:t>
            </a:r>
          </a:p>
          <a:p>
            <a:r>
              <a:rPr lang="zh-CN" altLang="en-US" dirty="0"/>
              <a:t>全</a:t>
            </a:r>
            <a:r>
              <a:rPr lang="zh-CN" altLang="en-US" dirty="0" smtClean="0"/>
              <a:t>排列</a:t>
            </a:r>
            <a:r>
              <a:rPr lang="en-US" altLang="zh-CN" dirty="0" smtClean="0"/>
              <a:t>+</a:t>
            </a:r>
            <a:r>
              <a:rPr lang="zh-CN" altLang="en-US" dirty="0" smtClean="0"/>
              <a:t>组合</a:t>
            </a:r>
            <a:r>
              <a:rPr lang="en-US" altLang="zh-CN" dirty="0" smtClean="0"/>
              <a:t>=</a:t>
            </a:r>
            <a:r>
              <a:rPr lang="zh-CN" altLang="en-US" dirty="0" smtClean="0"/>
              <a:t>子集</a:t>
            </a:r>
            <a:endParaRPr lang="zh-CN" altLang="en-US" dirty="0"/>
          </a:p>
        </p:txBody>
      </p:sp>
    </p:spTree>
    <p:extLst>
      <p:ext uri="{BB962C8B-B14F-4D97-AF65-F5344CB8AC3E}">
        <p14:creationId xmlns:p14="http://schemas.microsoft.com/office/powerpoint/2010/main" val="32714267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4624"/>
            <a:ext cx="1837362" cy="584775"/>
          </a:xfrm>
          <a:prstGeom prst="rect">
            <a:avLst/>
          </a:prstGeom>
          <a:noFill/>
        </p:spPr>
        <p:txBody>
          <a:bodyPr wrap="none" rtlCol="0">
            <a:spAutoFit/>
          </a:bodyPr>
          <a:lstStyle/>
          <a:p>
            <a:r>
              <a:rPr lang="en-US" altLang="zh-CN" sz="3200" b="1" dirty="0" smtClean="0"/>
              <a:t>46</a:t>
            </a:r>
            <a:r>
              <a:rPr lang="zh-CN" altLang="en-US" sz="3200" b="1" dirty="0" smtClean="0"/>
              <a:t>全排列</a:t>
            </a:r>
            <a:endParaRPr lang="zh-CN" altLang="en-US" sz="3200" b="1"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38" y="18142"/>
            <a:ext cx="5827910" cy="40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429893"/>
            <a:ext cx="1452723" cy="276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7504" y="836712"/>
            <a:ext cx="4988673" cy="923330"/>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permute(self, </a:t>
            </a:r>
            <a:r>
              <a:rPr lang="en-US" altLang="zh-CN" dirty="0" err="1"/>
              <a:t>nums</a:t>
            </a:r>
            <a:r>
              <a:rPr lang="en-US" altLang="zh-CN" dirty="0"/>
              <a:t>: List[</a:t>
            </a:r>
            <a:r>
              <a:rPr lang="en-US" altLang="zh-CN" dirty="0" err="1"/>
              <a:t>int</a:t>
            </a:r>
            <a:r>
              <a:rPr lang="en-US" altLang="zh-CN" dirty="0"/>
              <a:t>]) -&gt; List[List[</a:t>
            </a:r>
            <a:r>
              <a:rPr lang="en-US" altLang="zh-CN" dirty="0" err="1"/>
              <a:t>int</a:t>
            </a:r>
            <a:r>
              <a:rPr lang="en-US" altLang="zh-CN" dirty="0"/>
              <a:t>]]:</a:t>
            </a:r>
          </a:p>
          <a:p>
            <a:r>
              <a:rPr lang="en-US" altLang="zh-CN" dirty="0"/>
              <a:t>        return list(</a:t>
            </a:r>
            <a:r>
              <a:rPr lang="en-US" altLang="zh-CN" dirty="0" err="1"/>
              <a:t>itertools.permutations</a:t>
            </a:r>
            <a:r>
              <a:rPr lang="en-US" altLang="zh-CN" dirty="0"/>
              <a:t>(</a:t>
            </a:r>
            <a:r>
              <a:rPr lang="en-US" altLang="zh-CN" dirty="0" err="1"/>
              <a:t>nums</a:t>
            </a:r>
            <a:r>
              <a:rPr lang="en-US" altLang="zh-CN" dirty="0" smtClean="0"/>
              <a:t>))</a:t>
            </a:r>
            <a:endParaRPr lang="en-US" altLang="zh-CN" dirty="0"/>
          </a:p>
        </p:txBody>
      </p:sp>
      <p:sp>
        <p:nvSpPr>
          <p:cNvPr id="4" name="TextBox 3"/>
          <p:cNvSpPr txBox="1"/>
          <p:nvPr/>
        </p:nvSpPr>
        <p:spPr>
          <a:xfrm>
            <a:off x="107504" y="2132856"/>
            <a:ext cx="5640198" cy="3139321"/>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permute(self, </a:t>
            </a:r>
            <a:r>
              <a:rPr lang="en-US" altLang="zh-CN" dirty="0" err="1"/>
              <a:t>nums</a:t>
            </a:r>
            <a:r>
              <a:rPr lang="en-US" altLang="zh-CN" dirty="0"/>
              <a:t>: List[</a:t>
            </a:r>
            <a:r>
              <a:rPr lang="en-US" altLang="zh-CN" dirty="0" err="1"/>
              <a:t>int</a:t>
            </a:r>
            <a:r>
              <a:rPr lang="en-US" altLang="zh-CN" dirty="0"/>
              <a:t>]) -&gt; List[List[</a:t>
            </a:r>
            <a:r>
              <a:rPr lang="en-US" altLang="zh-CN" dirty="0" err="1"/>
              <a:t>int</a:t>
            </a:r>
            <a:r>
              <a:rPr lang="en-US" altLang="zh-CN" dirty="0"/>
              <a:t>]]:</a:t>
            </a:r>
          </a:p>
          <a:p>
            <a:r>
              <a:rPr lang="en-US" altLang="zh-CN" dirty="0"/>
              <a:t>        res = []</a:t>
            </a:r>
          </a:p>
          <a:p>
            <a:r>
              <a:rPr lang="en-US" altLang="zh-CN" dirty="0"/>
              <a:t>        </a:t>
            </a:r>
            <a:r>
              <a:rPr lang="en-US" altLang="zh-CN" dirty="0" err="1"/>
              <a:t>def</a:t>
            </a:r>
            <a:r>
              <a:rPr lang="en-US" altLang="zh-CN" dirty="0"/>
              <a:t> backtrack(</a:t>
            </a:r>
            <a:r>
              <a:rPr lang="en-US" altLang="zh-CN" dirty="0" err="1"/>
              <a:t>nums</a:t>
            </a:r>
            <a:r>
              <a:rPr lang="en-US" altLang="zh-CN" dirty="0"/>
              <a:t>, </a:t>
            </a:r>
            <a:r>
              <a:rPr lang="en-US" altLang="zh-CN" dirty="0" err="1"/>
              <a:t>tmp</a:t>
            </a:r>
            <a:r>
              <a:rPr lang="en-US" altLang="zh-CN" dirty="0"/>
              <a:t>):</a:t>
            </a:r>
          </a:p>
          <a:p>
            <a:r>
              <a:rPr lang="en-US" altLang="zh-CN" dirty="0"/>
              <a:t>            if not </a:t>
            </a:r>
            <a:r>
              <a:rPr lang="en-US" altLang="zh-CN" dirty="0" err="1"/>
              <a:t>nums</a:t>
            </a:r>
            <a:r>
              <a:rPr lang="en-US" altLang="zh-CN" dirty="0"/>
              <a:t>:</a:t>
            </a:r>
          </a:p>
          <a:p>
            <a:r>
              <a:rPr lang="en-US" altLang="zh-CN" dirty="0"/>
              <a:t>                </a:t>
            </a:r>
            <a:r>
              <a:rPr lang="en-US" altLang="zh-CN" dirty="0" err="1"/>
              <a:t>res.append</a:t>
            </a:r>
            <a:r>
              <a:rPr lang="en-US" altLang="zh-CN" dirty="0"/>
              <a:t>(</a:t>
            </a:r>
            <a:r>
              <a:rPr lang="en-US" altLang="zh-CN" dirty="0" err="1"/>
              <a:t>tmp</a:t>
            </a:r>
            <a:r>
              <a:rPr lang="en-US" altLang="zh-CN" dirty="0"/>
              <a:t>)</a:t>
            </a:r>
          </a:p>
          <a:p>
            <a:r>
              <a:rPr lang="en-US" altLang="zh-CN" dirty="0"/>
              <a:t>                return </a:t>
            </a:r>
          </a:p>
          <a:p>
            <a:r>
              <a:rPr lang="en-US" altLang="zh-CN" dirty="0"/>
              <a:t>            for </a:t>
            </a:r>
            <a:r>
              <a:rPr lang="en-US" altLang="zh-CN" dirty="0" err="1"/>
              <a:t>i</a:t>
            </a:r>
            <a:r>
              <a:rPr lang="en-US" altLang="zh-CN" dirty="0"/>
              <a:t> in range(</a:t>
            </a:r>
            <a:r>
              <a:rPr lang="en-US" altLang="zh-CN" dirty="0" err="1"/>
              <a:t>len</a:t>
            </a:r>
            <a:r>
              <a:rPr lang="en-US" altLang="zh-CN" dirty="0"/>
              <a:t>(</a:t>
            </a:r>
            <a:r>
              <a:rPr lang="en-US" altLang="zh-CN" dirty="0" err="1"/>
              <a:t>nums</a:t>
            </a:r>
            <a:r>
              <a:rPr lang="en-US" altLang="zh-CN" dirty="0"/>
              <a:t>)):</a:t>
            </a:r>
          </a:p>
          <a:p>
            <a:r>
              <a:rPr lang="en-US" altLang="zh-CN" dirty="0"/>
              <a:t>                backtrack(</a:t>
            </a:r>
            <a:r>
              <a:rPr lang="en-US" altLang="zh-CN" dirty="0" err="1"/>
              <a:t>nums</a:t>
            </a:r>
            <a:r>
              <a:rPr lang="en-US" altLang="zh-CN" dirty="0"/>
              <a:t>[:</a:t>
            </a:r>
            <a:r>
              <a:rPr lang="en-US" altLang="zh-CN" dirty="0" err="1"/>
              <a:t>i</a:t>
            </a:r>
            <a:r>
              <a:rPr lang="en-US" altLang="zh-CN" dirty="0"/>
              <a:t>] + </a:t>
            </a:r>
            <a:r>
              <a:rPr lang="en-US" altLang="zh-CN" dirty="0" err="1"/>
              <a:t>nums</a:t>
            </a:r>
            <a:r>
              <a:rPr lang="en-US" altLang="zh-CN" dirty="0"/>
              <a:t>[i+1:], </a:t>
            </a:r>
            <a:r>
              <a:rPr lang="en-US" altLang="zh-CN" dirty="0" err="1"/>
              <a:t>tmp</a:t>
            </a:r>
            <a:r>
              <a:rPr lang="en-US" altLang="zh-CN" dirty="0"/>
              <a:t> + [</a:t>
            </a:r>
            <a:r>
              <a:rPr lang="en-US" altLang="zh-CN" dirty="0" err="1"/>
              <a:t>nums</a:t>
            </a:r>
            <a:r>
              <a:rPr lang="en-US" altLang="zh-CN" dirty="0"/>
              <a:t>[</a:t>
            </a:r>
            <a:r>
              <a:rPr lang="en-US" altLang="zh-CN" dirty="0" err="1"/>
              <a:t>i</a:t>
            </a:r>
            <a:r>
              <a:rPr lang="en-US" altLang="zh-CN" dirty="0"/>
              <a:t>]])</a:t>
            </a:r>
          </a:p>
          <a:p>
            <a:r>
              <a:rPr lang="en-US" altLang="zh-CN" dirty="0"/>
              <a:t>        backtrack(</a:t>
            </a:r>
            <a:r>
              <a:rPr lang="en-US" altLang="zh-CN" dirty="0" err="1"/>
              <a:t>nums</a:t>
            </a:r>
            <a:r>
              <a:rPr lang="en-US" altLang="zh-CN" dirty="0"/>
              <a:t>, [])</a:t>
            </a:r>
          </a:p>
          <a:p>
            <a:r>
              <a:rPr lang="en-US" altLang="zh-CN" dirty="0"/>
              <a:t>        return </a:t>
            </a:r>
            <a:r>
              <a:rPr lang="en-US" altLang="zh-CN" dirty="0" smtClean="0"/>
              <a:t>res</a:t>
            </a:r>
            <a:endParaRPr lang="en-US" altLang="zh-CN" dirty="0"/>
          </a:p>
        </p:txBody>
      </p:sp>
    </p:spTree>
    <p:extLst>
      <p:ext uri="{BB962C8B-B14F-4D97-AF65-F5344CB8AC3E}">
        <p14:creationId xmlns:p14="http://schemas.microsoft.com/office/powerpoint/2010/main" val="12662192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4624"/>
            <a:ext cx="2045753" cy="584775"/>
          </a:xfrm>
          <a:prstGeom prst="rect">
            <a:avLst/>
          </a:prstGeom>
          <a:noFill/>
        </p:spPr>
        <p:txBody>
          <a:bodyPr wrap="none" rtlCol="0">
            <a:spAutoFit/>
          </a:bodyPr>
          <a:lstStyle/>
          <a:p>
            <a:r>
              <a:rPr lang="en-US" altLang="zh-CN" sz="3200" b="1" dirty="0" smtClean="0"/>
              <a:t>47</a:t>
            </a:r>
            <a:r>
              <a:rPr lang="zh-CN" altLang="en-US" sz="3200" b="1" dirty="0" smtClean="0"/>
              <a:t>全排列</a:t>
            </a:r>
            <a:r>
              <a:rPr lang="en-US" altLang="zh-CN" sz="3200" b="1" dirty="0" smtClean="0"/>
              <a:t>2</a:t>
            </a:r>
            <a:endParaRPr lang="zh-CN" altLang="en-US" sz="3200" b="1"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419" y="36738"/>
            <a:ext cx="5578085" cy="35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3488" y="388113"/>
            <a:ext cx="1535016" cy="2131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7504" y="764704"/>
            <a:ext cx="5850256" cy="3970318"/>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permuteUnique</a:t>
            </a:r>
            <a:r>
              <a:rPr lang="en-US" altLang="zh-CN" dirty="0"/>
              <a:t>(self, </a:t>
            </a:r>
            <a:r>
              <a:rPr lang="en-US" altLang="zh-CN" dirty="0" err="1"/>
              <a:t>nums</a:t>
            </a:r>
            <a:r>
              <a:rPr lang="en-US" altLang="zh-CN" dirty="0"/>
              <a:t>: List[</a:t>
            </a:r>
            <a:r>
              <a:rPr lang="en-US" altLang="zh-CN" dirty="0" err="1"/>
              <a:t>int</a:t>
            </a:r>
            <a:r>
              <a:rPr lang="en-US" altLang="zh-CN" dirty="0"/>
              <a:t>]) -&gt; List[List[</a:t>
            </a:r>
            <a:r>
              <a:rPr lang="en-US" altLang="zh-CN" dirty="0" err="1"/>
              <a:t>int</a:t>
            </a:r>
            <a:r>
              <a:rPr lang="en-US" altLang="zh-CN" dirty="0"/>
              <a:t>]]:</a:t>
            </a:r>
          </a:p>
          <a:p>
            <a:r>
              <a:rPr lang="en-US" altLang="zh-CN" dirty="0"/>
              <a:t>        </a:t>
            </a:r>
            <a:r>
              <a:rPr lang="en-US" altLang="zh-CN" dirty="0" err="1"/>
              <a:t>def</a:t>
            </a:r>
            <a:r>
              <a:rPr lang="en-US" altLang="zh-CN" dirty="0"/>
              <a:t> </a:t>
            </a:r>
            <a:r>
              <a:rPr lang="en-US" altLang="zh-CN" dirty="0" err="1"/>
              <a:t>backtrace</a:t>
            </a:r>
            <a:r>
              <a:rPr lang="en-US" altLang="zh-CN" dirty="0"/>
              <a:t>(</a:t>
            </a:r>
            <a:r>
              <a:rPr lang="en-US" altLang="zh-CN" dirty="0" err="1"/>
              <a:t>nums</a:t>
            </a:r>
            <a:r>
              <a:rPr lang="en-US" altLang="zh-CN" dirty="0"/>
              <a:t>, trace):</a:t>
            </a:r>
          </a:p>
          <a:p>
            <a:r>
              <a:rPr lang="en-US" altLang="zh-CN" dirty="0"/>
              <a:t>            if not </a:t>
            </a:r>
            <a:r>
              <a:rPr lang="en-US" altLang="zh-CN" dirty="0" err="1"/>
              <a:t>nums</a:t>
            </a:r>
            <a:r>
              <a:rPr lang="en-US" altLang="zh-CN" dirty="0"/>
              <a:t>:</a:t>
            </a:r>
          </a:p>
          <a:p>
            <a:r>
              <a:rPr lang="en-US" altLang="zh-CN" dirty="0"/>
              <a:t>                </a:t>
            </a:r>
            <a:r>
              <a:rPr lang="en-US" altLang="zh-CN" dirty="0" err="1"/>
              <a:t>res.append</a:t>
            </a:r>
            <a:r>
              <a:rPr lang="en-US" altLang="zh-CN" dirty="0"/>
              <a:t>(trace)</a:t>
            </a:r>
          </a:p>
          <a:p>
            <a:r>
              <a:rPr lang="en-US" altLang="zh-CN" dirty="0"/>
              <a:t>            visited = set() </a:t>
            </a:r>
          </a:p>
          <a:p>
            <a:r>
              <a:rPr lang="en-US" altLang="zh-CN" dirty="0"/>
              <a:t>            for </a:t>
            </a:r>
            <a:r>
              <a:rPr lang="en-US" altLang="zh-CN" dirty="0" err="1"/>
              <a:t>i</a:t>
            </a:r>
            <a:r>
              <a:rPr lang="en-US" altLang="zh-CN" dirty="0"/>
              <a:t> in range(</a:t>
            </a:r>
            <a:r>
              <a:rPr lang="en-US" altLang="zh-CN" dirty="0" err="1"/>
              <a:t>len</a:t>
            </a:r>
            <a:r>
              <a:rPr lang="en-US" altLang="zh-CN" dirty="0"/>
              <a:t>(</a:t>
            </a:r>
            <a:r>
              <a:rPr lang="en-US" altLang="zh-CN" dirty="0" err="1"/>
              <a:t>nums</a:t>
            </a:r>
            <a:r>
              <a:rPr lang="en-US" altLang="zh-CN" dirty="0"/>
              <a:t>)):</a:t>
            </a:r>
          </a:p>
          <a:p>
            <a:r>
              <a:rPr lang="en-US" altLang="zh-CN" dirty="0"/>
              <a:t>                if </a:t>
            </a:r>
            <a:r>
              <a:rPr lang="en-US" altLang="zh-CN" dirty="0" err="1"/>
              <a:t>nums</a:t>
            </a:r>
            <a:r>
              <a:rPr lang="en-US" altLang="zh-CN" dirty="0"/>
              <a:t>[</a:t>
            </a:r>
            <a:r>
              <a:rPr lang="en-US" altLang="zh-CN" dirty="0" err="1"/>
              <a:t>i</a:t>
            </a:r>
            <a:r>
              <a:rPr lang="en-US" altLang="zh-CN" dirty="0"/>
              <a:t>] in visited: continue</a:t>
            </a:r>
          </a:p>
          <a:p>
            <a:r>
              <a:rPr lang="en-US" altLang="zh-CN" dirty="0"/>
              <a:t>                </a:t>
            </a:r>
            <a:r>
              <a:rPr lang="en-US" altLang="zh-CN" dirty="0" err="1"/>
              <a:t>backtrace</a:t>
            </a:r>
            <a:r>
              <a:rPr lang="en-US" altLang="zh-CN" dirty="0"/>
              <a:t>(</a:t>
            </a:r>
            <a:r>
              <a:rPr lang="en-US" altLang="zh-CN" dirty="0" err="1"/>
              <a:t>nums</a:t>
            </a:r>
            <a:r>
              <a:rPr lang="en-US" altLang="zh-CN" dirty="0"/>
              <a:t>[:</a:t>
            </a:r>
            <a:r>
              <a:rPr lang="en-US" altLang="zh-CN" dirty="0" err="1"/>
              <a:t>i</a:t>
            </a:r>
            <a:r>
              <a:rPr lang="en-US" altLang="zh-CN" dirty="0"/>
              <a:t>] + </a:t>
            </a:r>
            <a:r>
              <a:rPr lang="en-US" altLang="zh-CN" dirty="0" err="1"/>
              <a:t>nums</a:t>
            </a:r>
            <a:r>
              <a:rPr lang="en-US" altLang="zh-CN" dirty="0"/>
              <a:t>[</a:t>
            </a:r>
            <a:r>
              <a:rPr lang="en-US" altLang="zh-CN" dirty="0" err="1"/>
              <a:t>i</a:t>
            </a:r>
            <a:r>
              <a:rPr lang="en-US" altLang="zh-CN" dirty="0"/>
              <a:t> + 1:], trace + [</a:t>
            </a:r>
            <a:r>
              <a:rPr lang="en-US" altLang="zh-CN" dirty="0" err="1"/>
              <a:t>nums</a:t>
            </a:r>
            <a:r>
              <a:rPr lang="en-US" altLang="zh-CN" dirty="0"/>
              <a:t>[</a:t>
            </a:r>
            <a:r>
              <a:rPr lang="en-US" altLang="zh-CN" dirty="0" err="1"/>
              <a:t>i</a:t>
            </a:r>
            <a:r>
              <a:rPr lang="en-US" altLang="zh-CN" dirty="0"/>
              <a:t>]])</a:t>
            </a:r>
          </a:p>
          <a:p>
            <a:r>
              <a:rPr lang="en-US" altLang="zh-CN" dirty="0"/>
              <a:t>                </a:t>
            </a:r>
            <a:r>
              <a:rPr lang="en-US" altLang="zh-CN" dirty="0" err="1"/>
              <a:t>visited.add</a:t>
            </a:r>
            <a:r>
              <a:rPr lang="en-US" altLang="zh-CN" dirty="0"/>
              <a:t>(</a:t>
            </a:r>
            <a:r>
              <a:rPr lang="en-US" altLang="zh-CN" dirty="0" err="1"/>
              <a:t>nums</a:t>
            </a:r>
            <a:r>
              <a:rPr lang="en-US" altLang="zh-CN" dirty="0"/>
              <a:t>[</a:t>
            </a:r>
            <a:r>
              <a:rPr lang="en-US" altLang="zh-CN" dirty="0" err="1"/>
              <a:t>i</a:t>
            </a:r>
            <a:r>
              <a:rPr lang="en-US" altLang="zh-CN" dirty="0"/>
              <a:t>])</a:t>
            </a:r>
          </a:p>
          <a:p>
            <a:r>
              <a:rPr lang="en-US" altLang="zh-CN" dirty="0"/>
              <a:t>                </a:t>
            </a:r>
          </a:p>
          <a:p>
            <a:r>
              <a:rPr lang="en-US" altLang="zh-CN" dirty="0"/>
              <a:t>        res = []</a:t>
            </a:r>
          </a:p>
          <a:p>
            <a:r>
              <a:rPr lang="en-US" altLang="zh-CN" dirty="0"/>
              <a:t>        </a:t>
            </a:r>
            <a:r>
              <a:rPr lang="en-US" altLang="zh-CN" dirty="0" err="1"/>
              <a:t>backtrace</a:t>
            </a:r>
            <a:r>
              <a:rPr lang="en-US" altLang="zh-CN" dirty="0"/>
              <a:t>(</a:t>
            </a:r>
            <a:r>
              <a:rPr lang="en-US" altLang="zh-CN" dirty="0" err="1"/>
              <a:t>nums</a:t>
            </a:r>
            <a:r>
              <a:rPr lang="en-US" altLang="zh-CN" dirty="0"/>
              <a:t>, [])</a:t>
            </a:r>
          </a:p>
          <a:p>
            <a:r>
              <a:rPr lang="en-US" altLang="zh-CN" dirty="0"/>
              <a:t>        return </a:t>
            </a:r>
            <a:r>
              <a:rPr lang="en-US" altLang="zh-CN" dirty="0" smtClean="0"/>
              <a:t>res</a:t>
            </a:r>
            <a:endParaRPr lang="en-US" altLang="zh-CN" dirty="0"/>
          </a:p>
        </p:txBody>
      </p:sp>
    </p:spTree>
    <p:extLst>
      <p:ext uri="{BB962C8B-B14F-4D97-AF65-F5344CB8AC3E}">
        <p14:creationId xmlns:p14="http://schemas.microsoft.com/office/powerpoint/2010/main" val="12662192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1518364" cy="584775"/>
          </a:xfrm>
          <a:prstGeom prst="rect">
            <a:avLst/>
          </a:prstGeom>
          <a:noFill/>
        </p:spPr>
        <p:txBody>
          <a:bodyPr wrap="none" rtlCol="0">
            <a:spAutoFit/>
          </a:bodyPr>
          <a:lstStyle/>
          <a:p>
            <a:r>
              <a:rPr lang="en-US" altLang="zh-CN" sz="3200" b="1" dirty="0" smtClean="0"/>
              <a:t>78 </a:t>
            </a:r>
            <a:r>
              <a:rPr lang="zh-CN" altLang="en-US" sz="3200" b="1" dirty="0" smtClean="0"/>
              <a:t>子集</a:t>
            </a:r>
            <a:endParaRPr lang="zh-CN" altLang="en-US" sz="3200" b="1"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
            <a:ext cx="6533476" cy="701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8278" y="701406"/>
            <a:ext cx="1681890" cy="2799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520" y="836712"/>
            <a:ext cx="4983993" cy="3416320"/>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subsets(self, </a:t>
            </a:r>
            <a:r>
              <a:rPr lang="en-US" altLang="zh-CN" dirty="0" err="1"/>
              <a:t>nums</a:t>
            </a:r>
            <a:r>
              <a:rPr lang="en-US" altLang="zh-CN" dirty="0"/>
              <a:t>: List[</a:t>
            </a:r>
            <a:r>
              <a:rPr lang="en-US" altLang="zh-CN" dirty="0" err="1"/>
              <a:t>int</a:t>
            </a:r>
            <a:r>
              <a:rPr lang="en-US" altLang="zh-CN" dirty="0"/>
              <a:t>]) -&gt; List[List[</a:t>
            </a:r>
            <a:r>
              <a:rPr lang="en-US" altLang="zh-CN" dirty="0" err="1"/>
              <a:t>int</a:t>
            </a:r>
            <a:r>
              <a:rPr lang="en-US" altLang="zh-CN" dirty="0"/>
              <a:t>]]:  </a:t>
            </a:r>
          </a:p>
          <a:p>
            <a:r>
              <a:rPr lang="en-US" altLang="zh-CN" dirty="0"/>
              <a:t>        if not </a:t>
            </a:r>
            <a:r>
              <a:rPr lang="en-US" altLang="zh-CN" dirty="0" err="1"/>
              <a:t>nums</a:t>
            </a:r>
            <a:r>
              <a:rPr lang="en-US" altLang="zh-CN" dirty="0"/>
              <a:t>:</a:t>
            </a:r>
          </a:p>
          <a:p>
            <a:r>
              <a:rPr lang="en-US" altLang="zh-CN" dirty="0"/>
              <a:t>            return []</a:t>
            </a:r>
          </a:p>
          <a:p>
            <a:r>
              <a:rPr lang="en-US" altLang="zh-CN" dirty="0"/>
              <a:t>        res=[]</a:t>
            </a:r>
          </a:p>
          <a:p>
            <a:r>
              <a:rPr lang="en-US" altLang="zh-CN" dirty="0"/>
              <a:t>        n=</a:t>
            </a:r>
            <a:r>
              <a:rPr lang="en-US" altLang="zh-CN" dirty="0" err="1"/>
              <a:t>len</a:t>
            </a:r>
            <a:r>
              <a:rPr lang="en-US" altLang="zh-CN" dirty="0"/>
              <a:t>(</a:t>
            </a:r>
            <a:r>
              <a:rPr lang="en-US" altLang="zh-CN" dirty="0" err="1"/>
              <a:t>nums</a:t>
            </a:r>
            <a:r>
              <a:rPr lang="en-US" altLang="zh-CN" dirty="0"/>
              <a:t>)</a:t>
            </a:r>
          </a:p>
          <a:p>
            <a:r>
              <a:rPr lang="en-US" altLang="zh-CN" dirty="0"/>
              <a:t>        </a:t>
            </a:r>
            <a:r>
              <a:rPr lang="en-US" altLang="zh-CN" dirty="0" err="1"/>
              <a:t>def</a:t>
            </a:r>
            <a:r>
              <a:rPr lang="en-US" altLang="zh-CN" dirty="0"/>
              <a:t> helper(</a:t>
            </a:r>
            <a:r>
              <a:rPr lang="en-US" altLang="zh-CN" dirty="0" err="1"/>
              <a:t>idx,temp_list</a:t>
            </a:r>
            <a:r>
              <a:rPr lang="en-US" altLang="zh-CN" dirty="0"/>
              <a:t>):</a:t>
            </a:r>
          </a:p>
          <a:p>
            <a:r>
              <a:rPr lang="en-US" altLang="zh-CN" dirty="0"/>
              <a:t>            </a:t>
            </a:r>
            <a:r>
              <a:rPr lang="en-US" altLang="zh-CN" dirty="0" err="1"/>
              <a:t>res.append</a:t>
            </a:r>
            <a:r>
              <a:rPr lang="en-US" altLang="zh-CN" dirty="0"/>
              <a:t>(</a:t>
            </a:r>
            <a:r>
              <a:rPr lang="en-US" altLang="zh-CN" dirty="0" err="1"/>
              <a:t>temp_list</a:t>
            </a:r>
            <a:r>
              <a:rPr lang="en-US" altLang="zh-CN" dirty="0"/>
              <a:t>)</a:t>
            </a:r>
          </a:p>
          <a:p>
            <a:r>
              <a:rPr lang="en-US" altLang="zh-CN" dirty="0"/>
              <a:t>            for </a:t>
            </a:r>
            <a:r>
              <a:rPr lang="en-US" altLang="zh-CN" dirty="0" err="1"/>
              <a:t>i</a:t>
            </a:r>
            <a:r>
              <a:rPr lang="en-US" altLang="zh-CN" dirty="0"/>
              <a:t> in range(</a:t>
            </a:r>
            <a:r>
              <a:rPr lang="en-US" altLang="zh-CN" dirty="0" err="1"/>
              <a:t>idx,n</a:t>
            </a:r>
            <a:r>
              <a:rPr lang="en-US" altLang="zh-CN" dirty="0"/>
              <a:t>):</a:t>
            </a:r>
          </a:p>
          <a:p>
            <a:r>
              <a:rPr lang="en-US" altLang="zh-CN" dirty="0"/>
              <a:t>                helper(i+1,temp_list+[</a:t>
            </a:r>
            <a:r>
              <a:rPr lang="en-US" altLang="zh-CN" dirty="0" err="1"/>
              <a:t>nums</a:t>
            </a:r>
            <a:r>
              <a:rPr lang="en-US" altLang="zh-CN" dirty="0"/>
              <a:t>[</a:t>
            </a:r>
            <a:r>
              <a:rPr lang="en-US" altLang="zh-CN" dirty="0" err="1"/>
              <a:t>i</a:t>
            </a:r>
            <a:r>
              <a:rPr lang="en-US" altLang="zh-CN" dirty="0"/>
              <a:t>]])</a:t>
            </a:r>
          </a:p>
          <a:p>
            <a:r>
              <a:rPr lang="en-US" altLang="zh-CN" dirty="0"/>
              <a:t>        helper(0,[])</a:t>
            </a:r>
          </a:p>
          <a:p>
            <a:r>
              <a:rPr lang="en-US" altLang="zh-CN" dirty="0"/>
              <a:t>        return </a:t>
            </a:r>
            <a:r>
              <a:rPr lang="en-US" altLang="zh-CN" dirty="0" smtClean="0"/>
              <a:t>res</a:t>
            </a:r>
            <a:endParaRPr lang="en-US" altLang="zh-CN" dirty="0"/>
          </a:p>
        </p:txBody>
      </p:sp>
      <p:sp>
        <p:nvSpPr>
          <p:cNvPr id="5" name="TextBox 4"/>
          <p:cNvSpPr txBox="1"/>
          <p:nvPr/>
        </p:nvSpPr>
        <p:spPr>
          <a:xfrm>
            <a:off x="-18163" y="4653136"/>
            <a:ext cx="4878195" cy="2031325"/>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subsets(self, </a:t>
            </a:r>
            <a:r>
              <a:rPr lang="en-US" altLang="zh-CN" dirty="0" err="1"/>
              <a:t>nums</a:t>
            </a:r>
            <a:r>
              <a:rPr lang="en-US" altLang="zh-CN" dirty="0"/>
              <a:t>: List[</a:t>
            </a:r>
            <a:r>
              <a:rPr lang="en-US" altLang="zh-CN" dirty="0" err="1"/>
              <a:t>int</a:t>
            </a:r>
            <a:r>
              <a:rPr lang="en-US" altLang="zh-CN" dirty="0"/>
              <a:t>]) -&gt; List[List[</a:t>
            </a:r>
            <a:r>
              <a:rPr lang="en-US" altLang="zh-CN" dirty="0" err="1"/>
              <a:t>int</a:t>
            </a:r>
            <a:r>
              <a:rPr lang="en-US" altLang="zh-CN" dirty="0"/>
              <a:t>]]:</a:t>
            </a:r>
          </a:p>
          <a:p>
            <a:r>
              <a:rPr lang="en-US" altLang="zh-CN" dirty="0"/>
              <a:t>        res = []</a:t>
            </a:r>
          </a:p>
          <a:p>
            <a:r>
              <a:rPr lang="en-US" altLang="zh-CN" dirty="0"/>
              <a:t>        for </a:t>
            </a:r>
            <a:r>
              <a:rPr lang="en-US" altLang="zh-CN" dirty="0" err="1"/>
              <a:t>i</a:t>
            </a:r>
            <a:r>
              <a:rPr lang="en-US" altLang="zh-CN" dirty="0"/>
              <a:t> in range(</a:t>
            </a:r>
            <a:r>
              <a:rPr lang="en-US" altLang="zh-CN" dirty="0" err="1"/>
              <a:t>len</a:t>
            </a:r>
            <a:r>
              <a:rPr lang="en-US" altLang="zh-CN" dirty="0"/>
              <a:t>(</a:t>
            </a:r>
            <a:r>
              <a:rPr lang="en-US" altLang="zh-CN" dirty="0" err="1"/>
              <a:t>nums</a:t>
            </a:r>
            <a:r>
              <a:rPr lang="en-US" altLang="zh-CN" dirty="0"/>
              <a:t>)+1):</a:t>
            </a:r>
          </a:p>
          <a:p>
            <a:r>
              <a:rPr lang="en-US" altLang="zh-CN" dirty="0"/>
              <a:t>            for </a:t>
            </a:r>
            <a:r>
              <a:rPr lang="en-US" altLang="zh-CN" dirty="0" err="1"/>
              <a:t>tmp</a:t>
            </a:r>
            <a:r>
              <a:rPr lang="en-US" altLang="zh-CN" dirty="0"/>
              <a:t> in </a:t>
            </a:r>
            <a:r>
              <a:rPr lang="en-US" altLang="zh-CN" dirty="0" err="1"/>
              <a:t>itertools.combinations</a:t>
            </a:r>
            <a:r>
              <a:rPr lang="en-US" altLang="zh-CN" dirty="0"/>
              <a:t>(</a:t>
            </a:r>
            <a:r>
              <a:rPr lang="en-US" altLang="zh-CN" dirty="0" err="1"/>
              <a:t>nums</a:t>
            </a:r>
            <a:r>
              <a:rPr lang="en-US" altLang="zh-CN" dirty="0"/>
              <a:t>, </a:t>
            </a:r>
            <a:r>
              <a:rPr lang="en-US" altLang="zh-CN" dirty="0" err="1"/>
              <a:t>i</a:t>
            </a:r>
            <a:r>
              <a:rPr lang="en-US" altLang="zh-CN" dirty="0"/>
              <a:t>):</a:t>
            </a:r>
          </a:p>
          <a:p>
            <a:r>
              <a:rPr lang="en-US" altLang="zh-CN" dirty="0"/>
              <a:t>                </a:t>
            </a:r>
            <a:r>
              <a:rPr lang="en-US" altLang="zh-CN" dirty="0" err="1"/>
              <a:t>res.append</a:t>
            </a:r>
            <a:r>
              <a:rPr lang="en-US" altLang="zh-CN" dirty="0"/>
              <a:t>(</a:t>
            </a:r>
            <a:r>
              <a:rPr lang="en-US" altLang="zh-CN" dirty="0" err="1"/>
              <a:t>tmp</a:t>
            </a:r>
            <a:r>
              <a:rPr lang="en-US" altLang="zh-CN" dirty="0"/>
              <a:t>)</a:t>
            </a:r>
          </a:p>
          <a:p>
            <a:r>
              <a:rPr lang="en-US" altLang="zh-CN" dirty="0"/>
              <a:t>        return </a:t>
            </a:r>
            <a:r>
              <a:rPr lang="en-US" altLang="zh-CN" dirty="0" smtClean="0"/>
              <a:t>res</a:t>
            </a:r>
            <a:endParaRPr lang="en-US" altLang="zh-CN" dirty="0"/>
          </a:p>
        </p:txBody>
      </p:sp>
      <p:sp>
        <p:nvSpPr>
          <p:cNvPr id="8" name="TextBox 7"/>
          <p:cNvSpPr txBox="1"/>
          <p:nvPr/>
        </p:nvSpPr>
        <p:spPr>
          <a:xfrm>
            <a:off x="4283968" y="3834914"/>
            <a:ext cx="4878195" cy="1754326"/>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subsets(self, </a:t>
            </a:r>
            <a:r>
              <a:rPr lang="en-US" altLang="zh-CN" dirty="0" err="1"/>
              <a:t>nums</a:t>
            </a:r>
            <a:r>
              <a:rPr lang="en-US" altLang="zh-CN" dirty="0"/>
              <a:t>: List[</a:t>
            </a:r>
            <a:r>
              <a:rPr lang="en-US" altLang="zh-CN" dirty="0" err="1"/>
              <a:t>int</a:t>
            </a:r>
            <a:r>
              <a:rPr lang="en-US" altLang="zh-CN" dirty="0"/>
              <a:t>]) -&gt; List[List[</a:t>
            </a:r>
            <a:r>
              <a:rPr lang="en-US" altLang="zh-CN" dirty="0" err="1"/>
              <a:t>int</a:t>
            </a:r>
            <a:r>
              <a:rPr lang="en-US" altLang="zh-CN" dirty="0"/>
              <a:t>]]:</a:t>
            </a:r>
          </a:p>
          <a:p>
            <a:r>
              <a:rPr lang="en-US" altLang="zh-CN" dirty="0"/>
              <a:t>        res = [[]]</a:t>
            </a:r>
          </a:p>
          <a:p>
            <a:r>
              <a:rPr lang="en-US" altLang="zh-CN" dirty="0"/>
              <a:t>        for </a:t>
            </a:r>
            <a:r>
              <a:rPr lang="en-US" altLang="zh-CN" dirty="0" err="1"/>
              <a:t>i</a:t>
            </a:r>
            <a:r>
              <a:rPr lang="en-US" altLang="zh-CN" dirty="0"/>
              <a:t> in </a:t>
            </a:r>
            <a:r>
              <a:rPr lang="en-US" altLang="zh-CN" dirty="0" err="1"/>
              <a:t>nums</a:t>
            </a:r>
            <a:r>
              <a:rPr lang="en-US" altLang="zh-CN" dirty="0"/>
              <a:t>:</a:t>
            </a:r>
          </a:p>
          <a:p>
            <a:r>
              <a:rPr lang="en-US" altLang="zh-CN" dirty="0"/>
              <a:t>            res = res + [[</a:t>
            </a:r>
            <a:r>
              <a:rPr lang="en-US" altLang="zh-CN" dirty="0" err="1"/>
              <a:t>i</a:t>
            </a:r>
            <a:r>
              <a:rPr lang="en-US" altLang="zh-CN" dirty="0"/>
              <a:t>] + </a:t>
            </a:r>
            <a:r>
              <a:rPr lang="en-US" altLang="zh-CN" dirty="0" err="1"/>
              <a:t>num</a:t>
            </a:r>
            <a:r>
              <a:rPr lang="en-US" altLang="zh-CN" dirty="0"/>
              <a:t> for </a:t>
            </a:r>
            <a:r>
              <a:rPr lang="en-US" altLang="zh-CN" dirty="0" err="1"/>
              <a:t>num</a:t>
            </a:r>
            <a:r>
              <a:rPr lang="en-US" altLang="zh-CN" dirty="0"/>
              <a:t> in res]</a:t>
            </a:r>
          </a:p>
          <a:p>
            <a:r>
              <a:rPr lang="en-US" altLang="zh-CN" dirty="0"/>
              <a:t>        return </a:t>
            </a:r>
            <a:r>
              <a:rPr lang="en-US" altLang="zh-CN" dirty="0" smtClean="0"/>
              <a:t>res</a:t>
            </a:r>
            <a:endParaRPr lang="en-US" altLang="zh-CN" dirty="0"/>
          </a:p>
        </p:txBody>
      </p:sp>
    </p:spTree>
    <p:extLst>
      <p:ext uri="{BB962C8B-B14F-4D97-AF65-F5344CB8AC3E}">
        <p14:creationId xmlns:p14="http://schemas.microsoft.com/office/powerpoint/2010/main" val="12662192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16632"/>
            <a:ext cx="1726755" cy="584775"/>
          </a:xfrm>
          <a:prstGeom prst="rect">
            <a:avLst/>
          </a:prstGeom>
          <a:noFill/>
        </p:spPr>
        <p:txBody>
          <a:bodyPr wrap="none" rtlCol="0">
            <a:spAutoFit/>
          </a:bodyPr>
          <a:lstStyle/>
          <a:p>
            <a:r>
              <a:rPr lang="en-US" altLang="zh-CN" sz="3200" b="1" dirty="0" smtClean="0"/>
              <a:t>90 </a:t>
            </a:r>
            <a:r>
              <a:rPr lang="zh-CN" altLang="en-US" sz="3200" b="1" dirty="0" smtClean="0"/>
              <a:t>子集</a:t>
            </a:r>
            <a:r>
              <a:rPr lang="en-US" altLang="zh-CN" sz="3200" b="1" dirty="0" smtClean="0"/>
              <a:t>2</a:t>
            </a:r>
            <a:endParaRPr lang="zh-CN" altLang="en-US" sz="3200" b="1" dirty="0"/>
          </a:p>
        </p:txBody>
      </p:sp>
      <p:sp>
        <p:nvSpPr>
          <p:cNvPr id="5" name="TextBox 4"/>
          <p:cNvSpPr txBox="1"/>
          <p:nvPr/>
        </p:nvSpPr>
        <p:spPr>
          <a:xfrm>
            <a:off x="179512" y="1124744"/>
            <a:ext cx="5721374" cy="4247317"/>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subsetsWithDup</a:t>
            </a:r>
            <a:r>
              <a:rPr lang="en-US" altLang="zh-CN" dirty="0"/>
              <a:t>(self, </a:t>
            </a:r>
            <a:r>
              <a:rPr lang="en-US" altLang="zh-CN" dirty="0" err="1"/>
              <a:t>nums</a:t>
            </a:r>
            <a:r>
              <a:rPr lang="en-US" altLang="zh-CN" dirty="0"/>
              <a:t>: List[</a:t>
            </a:r>
            <a:r>
              <a:rPr lang="en-US" altLang="zh-CN" dirty="0" err="1"/>
              <a:t>int</a:t>
            </a:r>
            <a:r>
              <a:rPr lang="en-US" altLang="zh-CN" dirty="0"/>
              <a:t>]) -&gt; List[List[</a:t>
            </a:r>
            <a:r>
              <a:rPr lang="en-US" altLang="zh-CN" dirty="0" err="1"/>
              <a:t>int</a:t>
            </a:r>
            <a:r>
              <a:rPr lang="en-US" altLang="zh-CN" dirty="0"/>
              <a:t>]]:</a:t>
            </a:r>
          </a:p>
          <a:p>
            <a:r>
              <a:rPr lang="en-US" altLang="zh-CN" dirty="0"/>
              <a:t>        if not </a:t>
            </a:r>
            <a:r>
              <a:rPr lang="en-US" altLang="zh-CN" dirty="0" err="1"/>
              <a:t>nums</a:t>
            </a:r>
            <a:r>
              <a:rPr lang="en-US" altLang="zh-CN" dirty="0"/>
              <a:t>:</a:t>
            </a:r>
          </a:p>
          <a:p>
            <a:r>
              <a:rPr lang="en-US" altLang="zh-CN" dirty="0"/>
              <a:t>            return []</a:t>
            </a:r>
          </a:p>
          <a:p>
            <a:r>
              <a:rPr lang="en-US" altLang="zh-CN" dirty="0"/>
              <a:t>        res=[]</a:t>
            </a:r>
          </a:p>
          <a:p>
            <a:r>
              <a:rPr lang="en-US" altLang="zh-CN" dirty="0"/>
              <a:t>        n=</a:t>
            </a:r>
            <a:r>
              <a:rPr lang="en-US" altLang="zh-CN" dirty="0" err="1"/>
              <a:t>len</a:t>
            </a:r>
            <a:r>
              <a:rPr lang="en-US" altLang="zh-CN" dirty="0"/>
              <a:t>(</a:t>
            </a:r>
            <a:r>
              <a:rPr lang="en-US" altLang="zh-CN" dirty="0" err="1"/>
              <a:t>nums</a:t>
            </a:r>
            <a:r>
              <a:rPr lang="en-US" altLang="zh-CN" dirty="0"/>
              <a:t>)</a:t>
            </a:r>
          </a:p>
          <a:p>
            <a:r>
              <a:rPr lang="en-US" altLang="zh-CN" dirty="0"/>
              <a:t>        </a:t>
            </a:r>
            <a:r>
              <a:rPr lang="en-US" altLang="zh-CN" dirty="0" err="1"/>
              <a:t>nums.sort</a:t>
            </a:r>
            <a:r>
              <a:rPr lang="en-US" altLang="zh-CN" dirty="0"/>
              <a:t>()</a:t>
            </a:r>
          </a:p>
          <a:p>
            <a:r>
              <a:rPr lang="en-US" altLang="zh-CN" dirty="0"/>
              <a:t>        </a:t>
            </a:r>
            <a:r>
              <a:rPr lang="en-US" altLang="zh-CN" dirty="0" err="1"/>
              <a:t>def</a:t>
            </a:r>
            <a:r>
              <a:rPr lang="en-US" altLang="zh-CN" dirty="0"/>
              <a:t> backtrack(</a:t>
            </a:r>
            <a:r>
              <a:rPr lang="en-US" altLang="zh-CN" dirty="0" err="1"/>
              <a:t>idx,temp</a:t>
            </a:r>
            <a:r>
              <a:rPr lang="en-US" altLang="zh-CN" dirty="0"/>
              <a:t>):</a:t>
            </a:r>
          </a:p>
          <a:p>
            <a:r>
              <a:rPr lang="en-US" altLang="zh-CN" dirty="0"/>
              <a:t>            </a:t>
            </a:r>
            <a:r>
              <a:rPr lang="en-US" altLang="zh-CN" dirty="0" err="1"/>
              <a:t>res.append</a:t>
            </a:r>
            <a:r>
              <a:rPr lang="en-US" altLang="zh-CN" dirty="0"/>
              <a:t>(temp)</a:t>
            </a:r>
          </a:p>
          <a:p>
            <a:r>
              <a:rPr lang="en-US" altLang="zh-CN" dirty="0"/>
              <a:t>            for </a:t>
            </a:r>
            <a:r>
              <a:rPr lang="en-US" altLang="zh-CN" dirty="0" err="1"/>
              <a:t>i</a:t>
            </a:r>
            <a:r>
              <a:rPr lang="en-US" altLang="zh-CN" dirty="0"/>
              <a:t> in range(</a:t>
            </a:r>
            <a:r>
              <a:rPr lang="en-US" altLang="zh-CN" dirty="0" err="1"/>
              <a:t>idx,n</a:t>
            </a:r>
            <a:r>
              <a:rPr lang="en-US" altLang="zh-CN" dirty="0"/>
              <a:t>):</a:t>
            </a:r>
          </a:p>
          <a:p>
            <a:r>
              <a:rPr lang="en-US" altLang="zh-CN" dirty="0"/>
              <a:t>                if </a:t>
            </a:r>
            <a:r>
              <a:rPr lang="en-US" altLang="zh-CN" dirty="0" err="1"/>
              <a:t>i</a:t>
            </a:r>
            <a:r>
              <a:rPr lang="en-US" altLang="zh-CN" dirty="0"/>
              <a:t>&gt;</a:t>
            </a:r>
            <a:r>
              <a:rPr lang="en-US" altLang="zh-CN" dirty="0" err="1"/>
              <a:t>idx</a:t>
            </a:r>
            <a:r>
              <a:rPr lang="en-US" altLang="zh-CN" dirty="0"/>
              <a:t> and </a:t>
            </a:r>
            <a:r>
              <a:rPr lang="en-US" altLang="zh-CN" dirty="0" err="1"/>
              <a:t>nums</a:t>
            </a:r>
            <a:r>
              <a:rPr lang="en-US" altLang="zh-CN" dirty="0"/>
              <a:t>[</a:t>
            </a:r>
            <a:r>
              <a:rPr lang="en-US" altLang="zh-CN" dirty="0" err="1"/>
              <a:t>i</a:t>
            </a:r>
            <a:r>
              <a:rPr lang="en-US" altLang="zh-CN" dirty="0"/>
              <a:t>] ==</a:t>
            </a:r>
            <a:r>
              <a:rPr lang="en-US" altLang="zh-CN" dirty="0" err="1"/>
              <a:t>nums</a:t>
            </a:r>
            <a:r>
              <a:rPr lang="en-US" altLang="zh-CN" dirty="0"/>
              <a:t>[i-1</a:t>
            </a:r>
            <a:r>
              <a:rPr lang="en-US" altLang="zh-CN" dirty="0" smtClean="0"/>
              <a:t>]:#</a:t>
            </a:r>
            <a:r>
              <a:rPr lang="zh-CN" altLang="en-US" dirty="0" smtClean="0"/>
              <a:t>剪枝</a:t>
            </a:r>
            <a:endParaRPr lang="en-US" altLang="zh-CN" dirty="0" smtClean="0"/>
          </a:p>
          <a:p>
            <a:r>
              <a:rPr lang="en-US" altLang="zh-CN" dirty="0"/>
              <a:t> </a:t>
            </a:r>
            <a:r>
              <a:rPr lang="en-US" altLang="zh-CN" dirty="0" smtClean="0"/>
              <a:t>                   continue</a:t>
            </a:r>
            <a:endParaRPr lang="en-US" altLang="zh-CN" dirty="0"/>
          </a:p>
          <a:p>
            <a:r>
              <a:rPr lang="en-US" altLang="zh-CN" dirty="0"/>
              <a:t>                backtrack(i+1,temp+[</a:t>
            </a:r>
            <a:r>
              <a:rPr lang="en-US" altLang="zh-CN" dirty="0" err="1"/>
              <a:t>nums</a:t>
            </a:r>
            <a:r>
              <a:rPr lang="en-US" altLang="zh-CN" dirty="0"/>
              <a:t>[</a:t>
            </a:r>
            <a:r>
              <a:rPr lang="en-US" altLang="zh-CN" dirty="0" err="1"/>
              <a:t>i</a:t>
            </a:r>
            <a:r>
              <a:rPr lang="en-US" altLang="zh-CN" dirty="0"/>
              <a:t>]])</a:t>
            </a:r>
          </a:p>
          <a:p>
            <a:r>
              <a:rPr lang="en-US" altLang="zh-CN" dirty="0"/>
              <a:t>        backtrack(0,[])</a:t>
            </a:r>
          </a:p>
          <a:p>
            <a:r>
              <a:rPr lang="en-US" altLang="zh-CN" dirty="0"/>
              <a:t>        return </a:t>
            </a:r>
            <a:r>
              <a:rPr lang="en-US" altLang="zh-CN" dirty="0" smtClean="0"/>
              <a:t>res</a:t>
            </a:r>
            <a:endParaRPr lang="en-US" altLang="zh-CN"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267" y="2501"/>
            <a:ext cx="6638005" cy="978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9729" y="980596"/>
            <a:ext cx="1464271"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38594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1425390" cy="584775"/>
          </a:xfrm>
          <a:prstGeom prst="rect">
            <a:avLst/>
          </a:prstGeom>
          <a:noFill/>
        </p:spPr>
        <p:txBody>
          <a:bodyPr wrap="none" rtlCol="0">
            <a:spAutoFit/>
          </a:bodyPr>
          <a:lstStyle/>
          <a:p>
            <a:r>
              <a:rPr lang="en-US" altLang="zh-CN" sz="3200" b="1" dirty="0" smtClean="0"/>
              <a:t>77</a:t>
            </a:r>
            <a:r>
              <a:rPr lang="zh-CN" altLang="en-US" sz="3200" b="1" dirty="0" smtClean="0"/>
              <a:t>组合</a:t>
            </a:r>
            <a:endParaRPr lang="zh-CN" altLang="en-US" sz="32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5746"/>
            <a:ext cx="5832648" cy="336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776" y="441964"/>
            <a:ext cx="2016224" cy="303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24091" y="548680"/>
            <a:ext cx="5385000" cy="923330"/>
          </a:xfrm>
          <a:prstGeom prst="rect">
            <a:avLst/>
          </a:prstGeom>
          <a:noFill/>
        </p:spPr>
        <p:txBody>
          <a:bodyPr wrap="none" rtlCol="0">
            <a:spAutoFit/>
          </a:bodyPr>
          <a:lstStyle/>
          <a:p>
            <a:r>
              <a:rPr lang="en-US" altLang="zh-CN" dirty="0"/>
              <a:t>class Solution</a:t>
            </a:r>
            <a:r>
              <a:rPr lang="en-US" altLang="zh-CN" dirty="0" smtClean="0"/>
              <a:t>:</a:t>
            </a:r>
          </a:p>
          <a:p>
            <a:r>
              <a:rPr lang="en-US" altLang="zh-CN" dirty="0" smtClean="0"/>
              <a:t>    </a:t>
            </a:r>
            <a:r>
              <a:rPr lang="en-US" altLang="zh-CN" dirty="0" err="1"/>
              <a:t>def</a:t>
            </a:r>
            <a:r>
              <a:rPr lang="en-US" altLang="zh-CN" dirty="0"/>
              <a:t> combine(self, n: </a:t>
            </a:r>
            <a:r>
              <a:rPr lang="en-US" altLang="zh-CN" dirty="0" err="1"/>
              <a:t>int</a:t>
            </a:r>
            <a:r>
              <a:rPr lang="en-US" altLang="zh-CN" dirty="0"/>
              <a:t>, k: </a:t>
            </a:r>
            <a:r>
              <a:rPr lang="en-US" altLang="zh-CN" dirty="0" err="1"/>
              <a:t>int</a:t>
            </a:r>
            <a:r>
              <a:rPr lang="en-US" altLang="zh-CN" dirty="0"/>
              <a:t>) -&gt; List[List[</a:t>
            </a:r>
            <a:r>
              <a:rPr lang="en-US" altLang="zh-CN" dirty="0" err="1"/>
              <a:t>int</a:t>
            </a:r>
            <a:r>
              <a:rPr lang="en-US" altLang="zh-CN" dirty="0" smtClean="0"/>
              <a:t>]]:</a:t>
            </a:r>
          </a:p>
          <a:p>
            <a:r>
              <a:rPr lang="en-US" altLang="zh-CN" dirty="0" smtClean="0"/>
              <a:t>         </a:t>
            </a:r>
            <a:r>
              <a:rPr lang="en-US" altLang="zh-CN" dirty="0"/>
              <a:t>return list(</a:t>
            </a:r>
            <a:r>
              <a:rPr lang="en-US" altLang="zh-CN" dirty="0" err="1"/>
              <a:t>itertools.combinations</a:t>
            </a:r>
            <a:r>
              <a:rPr lang="en-US" altLang="zh-CN" dirty="0"/>
              <a:t>(range(1,n+1),k</a:t>
            </a:r>
            <a:r>
              <a:rPr lang="en-US" altLang="zh-CN" dirty="0" smtClean="0"/>
              <a:t>))</a:t>
            </a:r>
            <a:r>
              <a:rPr lang="zh-CN" altLang="en-US" dirty="0" smtClean="0"/>
              <a:t> </a:t>
            </a:r>
            <a:endParaRPr lang="zh-CN" altLang="en-US" dirty="0"/>
          </a:p>
        </p:txBody>
      </p:sp>
      <p:sp>
        <p:nvSpPr>
          <p:cNvPr id="4" name="TextBox 3"/>
          <p:cNvSpPr txBox="1"/>
          <p:nvPr/>
        </p:nvSpPr>
        <p:spPr>
          <a:xfrm>
            <a:off x="304506" y="1340768"/>
            <a:ext cx="6804248" cy="861774"/>
          </a:xfrm>
          <a:prstGeom prst="rect">
            <a:avLst/>
          </a:prstGeom>
          <a:noFill/>
        </p:spPr>
        <p:txBody>
          <a:bodyPr wrap="square" rtlCol="0">
            <a:spAutoFit/>
          </a:bodyPr>
          <a:lstStyle/>
          <a:p>
            <a:r>
              <a:rPr lang="en-US" altLang="zh-CN" b="1" dirty="0" err="1"/>
              <a:t>itertools.combinations</a:t>
            </a:r>
            <a:r>
              <a:rPr lang="en-US" altLang="zh-CN" b="1" dirty="0"/>
              <a:t>(</a:t>
            </a:r>
            <a:r>
              <a:rPr lang="en-US" altLang="zh-CN" b="1" dirty="0" err="1"/>
              <a:t>iterable</a:t>
            </a:r>
            <a:r>
              <a:rPr lang="en-US" altLang="zh-CN" b="1" dirty="0"/>
              <a:t>, r)</a:t>
            </a:r>
            <a:endParaRPr lang="en-US" altLang="zh-CN" dirty="0"/>
          </a:p>
          <a:p>
            <a:r>
              <a:rPr lang="zh-CN" altLang="en-US" sz="1600" dirty="0"/>
              <a:t>创建一个迭代器，返回</a:t>
            </a:r>
            <a:r>
              <a:rPr lang="en-US" altLang="zh-CN" sz="1600" dirty="0" err="1"/>
              <a:t>iterable</a:t>
            </a:r>
            <a:r>
              <a:rPr lang="zh-CN" altLang="en-US" sz="1600" dirty="0"/>
              <a:t>中所有长度为</a:t>
            </a:r>
            <a:r>
              <a:rPr lang="en-US" altLang="zh-CN" sz="1600" dirty="0"/>
              <a:t>r</a:t>
            </a:r>
            <a:r>
              <a:rPr lang="zh-CN" altLang="en-US" sz="1600" dirty="0"/>
              <a:t>的子序列，返回的子序列中的项按输入</a:t>
            </a:r>
            <a:r>
              <a:rPr lang="en-US" altLang="zh-CN" sz="1600" dirty="0" err="1"/>
              <a:t>iterable</a:t>
            </a:r>
            <a:r>
              <a:rPr lang="zh-CN" altLang="en-US" sz="1600" dirty="0"/>
              <a:t>中的顺序排序 </a:t>
            </a:r>
            <a:r>
              <a:rPr lang="en-US" altLang="zh-CN" sz="1600" dirty="0"/>
              <a:t>(</a:t>
            </a:r>
            <a:r>
              <a:rPr lang="zh-CN" altLang="en-US" sz="1600" dirty="0"/>
              <a:t>不带重复</a:t>
            </a:r>
            <a:r>
              <a:rPr lang="en-US" altLang="zh-CN" sz="1600" dirty="0" smtClean="0"/>
              <a:t>)</a:t>
            </a:r>
            <a:endParaRPr lang="en-US" altLang="zh-CN" sz="1600" dirty="0"/>
          </a:p>
        </p:txBody>
      </p:sp>
      <p:sp>
        <p:nvSpPr>
          <p:cNvPr id="5" name="TextBox 4"/>
          <p:cNvSpPr txBox="1"/>
          <p:nvPr/>
        </p:nvSpPr>
        <p:spPr>
          <a:xfrm>
            <a:off x="35496" y="2132856"/>
            <a:ext cx="5542286" cy="4801314"/>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combine(self, n: </a:t>
            </a:r>
            <a:r>
              <a:rPr lang="en-US" altLang="zh-CN" dirty="0" err="1"/>
              <a:t>int</a:t>
            </a:r>
            <a:r>
              <a:rPr lang="en-US" altLang="zh-CN" dirty="0"/>
              <a:t>, k: </a:t>
            </a:r>
            <a:r>
              <a:rPr lang="en-US" altLang="zh-CN" dirty="0" err="1"/>
              <a:t>int</a:t>
            </a:r>
            <a:r>
              <a:rPr lang="en-US" altLang="zh-CN" dirty="0"/>
              <a:t>) -&gt; List[List[</a:t>
            </a:r>
            <a:r>
              <a:rPr lang="en-US" altLang="zh-CN" dirty="0" err="1"/>
              <a:t>int</a:t>
            </a:r>
            <a:r>
              <a:rPr lang="en-US" altLang="zh-CN" dirty="0"/>
              <a:t>]]:</a:t>
            </a:r>
          </a:p>
          <a:p>
            <a:r>
              <a:rPr lang="en-US" altLang="zh-CN" dirty="0"/>
              <a:t>        ##</a:t>
            </a:r>
            <a:r>
              <a:rPr lang="zh-CN" altLang="en-US" dirty="0"/>
              <a:t>先生</a:t>
            </a:r>
            <a:r>
              <a:rPr lang="zh-CN" altLang="en-US" dirty="0" smtClean="0"/>
              <a:t>成列表</a:t>
            </a:r>
            <a:endParaRPr lang="zh-CN" altLang="en-US" dirty="0"/>
          </a:p>
          <a:p>
            <a:r>
              <a:rPr lang="zh-CN" altLang="en-US" dirty="0"/>
              <a:t>        </a:t>
            </a:r>
            <a:r>
              <a:rPr lang="en-US" altLang="zh-CN" dirty="0" err="1"/>
              <a:t>nums</a:t>
            </a:r>
            <a:r>
              <a:rPr lang="en-US" altLang="zh-CN" dirty="0"/>
              <a:t> = [</a:t>
            </a:r>
            <a:r>
              <a:rPr lang="en-US" altLang="zh-CN" dirty="0" err="1"/>
              <a:t>i</a:t>
            </a:r>
            <a:r>
              <a:rPr lang="en-US" altLang="zh-CN" dirty="0"/>
              <a:t> for </a:t>
            </a:r>
            <a:r>
              <a:rPr lang="en-US" altLang="zh-CN" dirty="0" err="1"/>
              <a:t>i</a:t>
            </a:r>
            <a:r>
              <a:rPr lang="en-US" altLang="zh-CN" dirty="0"/>
              <a:t> in range(1,n+1)]</a:t>
            </a:r>
          </a:p>
          <a:p>
            <a:r>
              <a:rPr lang="en-US" altLang="zh-CN" dirty="0"/>
              <a:t>        # print(</a:t>
            </a:r>
            <a:r>
              <a:rPr lang="en-US" altLang="zh-CN" dirty="0" err="1"/>
              <a:t>nums</a:t>
            </a:r>
            <a:r>
              <a:rPr lang="en-US" altLang="zh-CN" dirty="0"/>
              <a:t>)</a:t>
            </a:r>
          </a:p>
          <a:p>
            <a:r>
              <a:rPr lang="en-US" altLang="zh-CN" dirty="0"/>
              <a:t>        ##</a:t>
            </a:r>
            <a:r>
              <a:rPr lang="zh-CN" altLang="en-US" dirty="0"/>
              <a:t>明显用回溯法</a:t>
            </a:r>
            <a:r>
              <a:rPr lang="en-US" altLang="zh-CN" dirty="0"/>
              <a:t>:</a:t>
            </a:r>
            <a:endParaRPr lang="zh-CN" altLang="en-US" dirty="0"/>
          </a:p>
          <a:p>
            <a:r>
              <a:rPr lang="zh-CN" altLang="en-US" dirty="0"/>
              <a:t>        </a:t>
            </a:r>
            <a:r>
              <a:rPr lang="en-US" altLang="zh-CN" dirty="0"/>
              <a:t>res = []</a:t>
            </a:r>
          </a:p>
          <a:p>
            <a:r>
              <a:rPr lang="en-US" altLang="zh-CN" dirty="0"/>
              <a:t>        </a:t>
            </a:r>
            <a:r>
              <a:rPr lang="en-US" altLang="zh-CN" dirty="0" err="1"/>
              <a:t>def</a:t>
            </a:r>
            <a:r>
              <a:rPr lang="en-US" altLang="zh-CN" dirty="0"/>
              <a:t> </a:t>
            </a:r>
            <a:r>
              <a:rPr lang="en-US" altLang="zh-CN" dirty="0" err="1"/>
              <a:t>backtrace</a:t>
            </a:r>
            <a:r>
              <a:rPr lang="en-US" altLang="zh-CN" dirty="0"/>
              <a:t>(</a:t>
            </a:r>
            <a:r>
              <a:rPr lang="en-US" altLang="zh-CN" dirty="0" err="1"/>
              <a:t>nums_b,curr_res,index</a:t>
            </a:r>
            <a:r>
              <a:rPr lang="en-US" altLang="zh-CN" dirty="0"/>
              <a:t>):</a:t>
            </a:r>
          </a:p>
          <a:p>
            <a:r>
              <a:rPr lang="en-US" altLang="zh-CN" dirty="0"/>
              <a:t>            # print("curr_res:",</a:t>
            </a:r>
            <a:r>
              <a:rPr lang="en-US" altLang="zh-CN" dirty="0" err="1"/>
              <a:t>curr_res</a:t>
            </a:r>
            <a:r>
              <a:rPr lang="en-US" altLang="zh-CN" dirty="0"/>
              <a:t>)</a:t>
            </a:r>
          </a:p>
          <a:p>
            <a:r>
              <a:rPr lang="en-US" altLang="zh-CN" dirty="0"/>
              <a:t>            if </a:t>
            </a:r>
            <a:r>
              <a:rPr lang="en-US" altLang="zh-CN" dirty="0" err="1"/>
              <a:t>len</a:t>
            </a:r>
            <a:r>
              <a:rPr lang="en-US" altLang="zh-CN" dirty="0"/>
              <a:t>(</a:t>
            </a:r>
            <a:r>
              <a:rPr lang="en-US" altLang="zh-CN" dirty="0" err="1"/>
              <a:t>curr_res</a:t>
            </a:r>
            <a:r>
              <a:rPr lang="en-US" altLang="zh-CN" dirty="0"/>
              <a:t>)==k:</a:t>
            </a:r>
          </a:p>
          <a:p>
            <a:r>
              <a:rPr lang="en-US" altLang="zh-CN" dirty="0"/>
              <a:t>                </a:t>
            </a:r>
            <a:r>
              <a:rPr lang="en-US" altLang="zh-CN" dirty="0" err="1"/>
              <a:t>res.append</a:t>
            </a:r>
            <a:r>
              <a:rPr lang="en-US" altLang="zh-CN" dirty="0"/>
              <a:t>(</a:t>
            </a:r>
            <a:r>
              <a:rPr lang="en-US" altLang="zh-CN" dirty="0" err="1"/>
              <a:t>curr_res</a:t>
            </a:r>
            <a:r>
              <a:rPr lang="en-US" altLang="zh-CN" dirty="0"/>
              <a:t>[:]) ##</a:t>
            </a:r>
            <a:r>
              <a:rPr lang="zh-CN" altLang="en-US" sz="1600" dirty="0"/>
              <a:t>浅拷贝，这一步很重要</a:t>
            </a:r>
          </a:p>
          <a:p>
            <a:r>
              <a:rPr lang="zh-CN" altLang="en-US" dirty="0"/>
              <a:t>                </a:t>
            </a:r>
            <a:r>
              <a:rPr lang="en-US" altLang="zh-CN" dirty="0"/>
              <a:t>return </a:t>
            </a:r>
          </a:p>
          <a:p>
            <a:r>
              <a:rPr lang="en-US" altLang="zh-CN" dirty="0"/>
              <a:t>            for </a:t>
            </a:r>
            <a:r>
              <a:rPr lang="en-US" altLang="zh-CN" dirty="0" err="1"/>
              <a:t>i</a:t>
            </a:r>
            <a:r>
              <a:rPr lang="en-US" altLang="zh-CN" dirty="0"/>
              <a:t> in range(</a:t>
            </a:r>
            <a:r>
              <a:rPr lang="en-US" altLang="zh-CN" dirty="0" err="1"/>
              <a:t>index,n</a:t>
            </a:r>
            <a:r>
              <a:rPr lang="en-US" altLang="zh-CN" dirty="0"/>
              <a:t>):</a:t>
            </a:r>
          </a:p>
          <a:p>
            <a:r>
              <a:rPr lang="en-US" altLang="zh-CN" dirty="0"/>
              <a:t>                # print(</a:t>
            </a:r>
            <a:r>
              <a:rPr lang="en-US" altLang="zh-CN" dirty="0" err="1"/>
              <a:t>i,nums_b</a:t>
            </a:r>
            <a:r>
              <a:rPr lang="en-US" altLang="zh-CN" dirty="0"/>
              <a:t>)</a:t>
            </a:r>
          </a:p>
          <a:p>
            <a:r>
              <a:rPr lang="en-US" altLang="zh-CN" dirty="0"/>
              <a:t>                </a:t>
            </a:r>
            <a:r>
              <a:rPr lang="en-US" altLang="zh-CN" dirty="0" err="1"/>
              <a:t>curr_res.append</a:t>
            </a:r>
            <a:r>
              <a:rPr lang="en-US" altLang="zh-CN" dirty="0"/>
              <a:t>(</a:t>
            </a:r>
            <a:r>
              <a:rPr lang="en-US" altLang="zh-CN" dirty="0" err="1"/>
              <a:t>nums</a:t>
            </a:r>
            <a:r>
              <a:rPr lang="en-US" altLang="zh-CN" dirty="0"/>
              <a:t>[</a:t>
            </a:r>
            <a:r>
              <a:rPr lang="en-US" altLang="zh-CN" dirty="0" err="1"/>
              <a:t>i</a:t>
            </a:r>
            <a:r>
              <a:rPr lang="en-US" altLang="zh-CN" dirty="0"/>
              <a:t>])</a:t>
            </a:r>
          </a:p>
          <a:p>
            <a:r>
              <a:rPr lang="en-US" altLang="zh-CN" dirty="0"/>
              <a:t>                </a:t>
            </a:r>
            <a:r>
              <a:rPr lang="en-US" altLang="zh-CN" dirty="0" err="1"/>
              <a:t>backtrace</a:t>
            </a:r>
            <a:r>
              <a:rPr lang="en-US" altLang="zh-CN" dirty="0"/>
              <a:t>(</a:t>
            </a:r>
            <a:r>
              <a:rPr lang="en-US" altLang="zh-CN" dirty="0" err="1"/>
              <a:t>nums_b</a:t>
            </a:r>
            <a:r>
              <a:rPr lang="en-US" altLang="zh-CN" dirty="0"/>
              <a:t>[index:],curr_res,i+1)</a:t>
            </a:r>
          </a:p>
          <a:p>
            <a:r>
              <a:rPr lang="en-US" altLang="zh-CN" dirty="0"/>
              <a:t>                </a:t>
            </a:r>
            <a:r>
              <a:rPr lang="en-US" altLang="zh-CN" dirty="0" smtClean="0"/>
              <a:t>#</a:t>
            </a:r>
            <a:r>
              <a:rPr lang="en-US" altLang="zh-CN" dirty="0" err="1" smtClean="0"/>
              <a:t>curr_res.pop</a:t>
            </a:r>
            <a:r>
              <a:rPr lang="en-US" altLang="zh-CN" dirty="0" smtClean="0"/>
              <a:t>()</a:t>
            </a:r>
            <a:endParaRPr lang="en-US" altLang="zh-CN" dirty="0"/>
          </a:p>
        </p:txBody>
      </p:sp>
      <p:sp>
        <p:nvSpPr>
          <p:cNvPr id="6" name="TextBox 5"/>
          <p:cNvSpPr txBox="1"/>
          <p:nvPr/>
        </p:nvSpPr>
        <p:spPr>
          <a:xfrm>
            <a:off x="5910823" y="5157192"/>
            <a:ext cx="2549609" cy="1754326"/>
          </a:xfrm>
          <a:prstGeom prst="rect">
            <a:avLst/>
          </a:prstGeom>
          <a:noFill/>
        </p:spPr>
        <p:txBody>
          <a:bodyPr wrap="none" rtlCol="0">
            <a:spAutoFit/>
          </a:bodyPr>
          <a:lstStyle/>
          <a:p>
            <a:r>
              <a:rPr lang="en-US" altLang="zh-CN" dirty="0"/>
              <a:t>   </a:t>
            </a:r>
            <a:r>
              <a:rPr lang="en-US" altLang="zh-CN" sz="1600" dirty="0"/>
              <a:t>     ##</a:t>
            </a:r>
            <a:r>
              <a:rPr lang="zh-CN" altLang="en-US" sz="1600" dirty="0"/>
              <a:t>特殊情况处理</a:t>
            </a:r>
          </a:p>
          <a:p>
            <a:r>
              <a:rPr lang="zh-CN" altLang="en-US" dirty="0"/>
              <a:t>        </a:t>
            </a:r>
            <a:r>
              <a:rPr lang="en-US" altLang="zh-CN" dirty="0"/>
              <a:t>if n==0 or k==0:</a:t>
            </a:r>
          </a:p>
          <a:p>
            <a:r>
              <a:rPr lang="en-US" altLang="zh-CN" dirty="0"/>
              <a:t>            return res</a:t>
            </a:r>
          </a:p>
          <a:p>
            <a:r>
              <a:rPr lang="en-US" altLang="zh-CN" dirty="0"/>
              <a:t>        </a:t>
            </a:r>
            <a:r>
              <a:rPr lang="en-US" altLang="zh-CN" dirty="0" err="1"/>
              <a:t>backtrace</a:t>
            </a:r>
            <a:r>
              <a:rPr lang="en-US" altLang="zh-CN" dirty="0"/>
              <a:t>(</a:t>
            </a:r>
            <a:r>
              <a:rPr lang="en-US" altLang="zh-CN" dirty="0" err="1"/>
              <a:t>nums</a:t>
            </a:r>
            <a:r>
              <a:rPr lang="en-US" altLang="zh-CN" dirty="0"/>
              <a:t>,[],0)</a:t>
            </a:r>
          </a:p>
          <a:p>
            <a:r>
              <a:rPr lang="en-US" altLang="zh-CN" dirty="0"/>
              <a:t>        return res</a:t>
            </a:r>
          </a:p>
          <a:p>
            <a:endParaRPr lang="zh-CN" altLang="en-US" dirty="0"/>
          </a:p>
        </p:txBody>
      </p:sp>
    </p:spTree>
    <p:extLst>
      <p:ext uri="{BB962C8B-B14F-4D97-AF65-F5344CB8AC3E}">
        <p14:creationId xmlns:p14="http://schemas.microsoft.com/office/powerpoint/2010/main" val="38952891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814" y="4328522"/>
            <a:ext cx="4453682" cy="2418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79512" y="116632"/>
            <a:ext cx="4402167" cy="584775"/>
          </a:xfrm>
          <a:prstGeom prst="rect">
            <a:avLst/>
          </a:prstGeom>
          <a:noFill/>
        </p:spPr>
        <p:txBody>
          <a:bodyPr wrap="none" rtlCol="0">
            <a:spAutoFit/>
          </a:bodyPr>
          <a:lstStyle/>
          <a:p>
            <a:r>
              <a:rPr lang="en-US" altLang="zh-CN" sz="3200" b="1" dirty="0" smtClean="0"/>
              <a:t>17 </a:t>
            </a:r>
            <a:r>
              <a:rPr lang="zh-CN" altLang="en-US" sz="3200" b="1" dirty="0" smtClean="0"/>
              <a:t>电话号码的字母组合</a:t>
            </a:r>
            <a:endParaRPr lang="zh-CN" altLang="en-US" sz="3200" b="1"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7134"/>
            <a:ext cx="5724128" cy="690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0"/>
            <a:ext cx="2952328" cy="2390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14715"/>
            <a:ext cx="5724128" cy="536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3158" y="2204864"/>
            <a:ext cx="8739637" cy="4247317"/>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letterCombinations</a:t>
            </a:r>
            <a:r>
              <a:rPr lang="en-US" altLang="zh-CN" dirty="0"/>
              <a:t>(self, digits: </a:t>
            </a:r>
            <a:r>
              <a:rPr lang="en-US" altLang="zh-CN" dirty="0" err="1"/>
              <a:t>str</a:t>
            </a:r>
            <a:r>
              <a:rPr lang="en-US" altLang="zh-CN" dirty="0"/>
              <a:t>) -&gt; List[</a:t>
            </a:r>
            <a:r>
              <a:rPr lang="en-US" altLang="zh-CN" dirty="0" err="1"/>
              <a:t>str</a:t>
            </a:r>
            <a:r>
              <a:rPr lang="en-US" altLang="zh-CN" dirty="0"/>
              <a:t>]:</a:t>
            </a:r>
          </a:p>
          <a:p>
            <a:r>
              <a:rPr lang="en-US" altLang="zh-CN" dirty="0"/>
              <a:t>        if not </a:t>
            </a:r>
            <a:r>
              <a:rPr lang="en-US" altLang="zh-CN" dirty="0" err="1"/>
              <a:t>digits:return</a:t>
            </a:r>
            <a:r>
              <a:rPr lang="en-US" altLang="zh-CN" dirty="0"/>
              <a:t> []</a:t>
            </a:r>
          </a:p>
          <a:p>
            <a:r>
              <a:rPr lang="en-US" altLang="zh-CN" dirty="0"/>
              <a:t>        phone</a:t>
            </a:r>
            <a:r>
              <a:rPr lang="en-US" altLang="zh-CN" dirty="0" smtClean="0"/>
              <a:t>={“2”:[“</a:t>
            </a:r>
            <a:r>
              <a:rPr lang="en-US" altLang="zh-CN" dirty="0" err="1" smtClean="0"/>
              <a:t>a”,“b”,“c</a:t>
            </a:r>
            <a:r>
              <a:rPr lang="en-US" altLang="zh-CN" dirty="0" smtClean="0"/>
              <a:t>”],“3”:[“</a:t>
            </a:r>
            <a:r>
              <a:rPr lang="en-US" altLang="zh-CN" dirty="0" err="1" smtClean="0"/>
              <a:t>d”,“e”,“f</a:t>
            </a:r>
            <a:r>
              <a:rPr lang="en-US" altLang="zh-CN" dirty="0" smtClean="0"/>
              <a:t>”],“4”:[“g”,“h”,“</a:t>
            </a:r>
            <a:r>
              <a:rPr lang="en-US" altLang="zh-CN" dirty="0" err="1" smtClean="0"/>
              <a:t>i</a:t>
            </a:r>
            <a:r>
              <a:rPr lang="en-US" altLang="zh-CN" dirty="0" smtClean="0"/>
              <a:t>”],“5”:[“</a:t>
            </a:r>
            <a:r>
              <a:rPr lang="en-US" altLang="zh-CN" dirty="0" err="1" smtClean="0"/>
              <a:t>j”,“k”,“l</a:t>
            </a:r>
            <a:r>
              <a:rPr lang="en-US" altLang="zh-CN" dirty="0" smtClean="0"/>
              <a:t>”],“6”:[“</a:t>
            </a:r>
            <a:r>
              <a:rPr lang="en-US" altLang="zh-CN" dirty="0" err="1" smtClean="0"/>
              <a:t>m”,“n”,“o</a:t>
            </a:r>
            <a:r>
              <a:rPr lang="en-US" altLang="zh-CN" dirty="0" smtClean="0"/>
              <a:t>”],</a:t>
            </a:r>
            <a:endParaRPr lang="en-US" altLang="zh-CN" dirty="0"/>
          </a:p>
          <a:p>
            <a:r>
              <a:rPr lang="en-US" altLang="zh-CN" dirty="0" smtClean="0"/>
              <a:t>"</a:t>
            </a:r>
            <a:r>
              <a:rPr lang="en-US" altLang="zh-CN" dirty="0"/>
              <a:t>7":["</a:t>
            </a:r>
            <a:r>
              <a:rPr lang="en-US" altLang="zh-CN" dirty="0" err="1"/>
              <a:t>p","q","r","s</a:t>
            </a:r>
            <a:r>
              <a:rPr lang="en-US" altLang="zh-CN" dirty="0"/>
              <a:t>"],"8":["</a:t>
            </a:r>
            <a:r>
              <a:rPr lang="en-US" altLang="zh-CN" dirty="0" err="1"/>
              <a:t>t","u","v</a:t>
            </a:r>
            <a:r>
              <a:rPr lang="en-US" altLang="zh-CN" dirty="0"/>
              <a:t>"],"9":["</a:t>
            </a:r>
            <a:r>
              <a:rPr lang="en-US" altLang="zh-CN" dirty="0" err="1"/>
              <a:t>w","x","y","z</a:t>
            </a:r>
            <a:r>
              <a:rPr lang="en-US" altLang="zh-CN" dirty="0"/>
              <a:t>"]}</a:t>
            </a:r>
          </a:p>
          <a:p>
            <a:r>
              <a:rPr lang="en-US" altLang="zh-CN" dirty="0"/>
              <a:t>        </a:t>
            </a:r>
            <a:r>
              <a:rPr lang="en-US" altLang="zh-CN" dirty="0" err="1"/>
              <a:t>def</a:t>
            </a:r>
            <a:r>
              <a:rPr lang="en-US" altLang="zh-CN" dirty="0"/>
              <a:t> backtrack(</a:t>
            </a:r>
            <a:r>
              <a:rPr lang="en-US" altLang="zh-CN" dirty="0" err="1"/>
              <a:t>conbination,nextdigit</a:t>
            </a:r>
            <a:r>
              <a:rPr lang="en-US" altLang="zh-CN" dirty="0"/>
              <a:t>):</a:t>
            </a:r>
          </a:p>
          <a:p>
            <a:r>
              <a:rPr lang="en-US" altLang="zh-CN" dirty="0"/>
              <a:t>            if </a:t>
            </a:r>
            <a:r>
              <a:rPr lang="en-US" altLang="zh-CN" dirty="0" err="1"/>
              <a:t>len</a:t>
            </a:r>
            <a:r>
              <a:rPr lang="en-US" altLang="zh-CN" dirty="0"/>
              <a:t>(</a:t>
            </a:r>
            <a:r>
              <a:rPr lang="en-US" altLang="zh-CN" dirty="0" err="1"/>
              <a:t>nextdigit</a:t>
            </a:r>
            <a:r>
              <a:rPr lang="en-US" altLang="zh-CN" dirty="0"/>
              <a:t>) == 0:</a:t>
            </a:r>
          </a:p>
          <a:p>
            <a:r>
              <a:rPr lang="en-US" altLang="zh-CN" dirty="0"/>
              <a:t>                </a:t>
            </a:r>
            <a:r>
              <a:rPr lang="en-US" altLang="zh-CN" dirty="0" err="1"/>
              <a:t>res.append</a:t>
            </a:r>
            <a:r>
              <a:rPr lang="en-US" altLang="zh-CN" dirty="0"/>
              <a:t>(</a:t>
            </a:r>
            <a:r>
              <a:rPr lang="en-US" altLang="zh-CN" dirty="0" err="1"/>
              <a:t>conbination</a:t>
            </a:r>
            <a:r>
              <a:rPr lang="en-US" altLang="zh-CN" dirty="0"/>
              <a:t>)</a:t>
            </a:r>
          </a:p>
          <a:p>
            <a:r>
              <a:rPr lang="en-US" altLang="zh-CN" dirty="0"/>
              <a:t>            else:</a:t>
            </a:r>
          </a:p>
          <a:p>
            <a:r>
              <a:rPr lang="en-US" altLang="zh-CN" dirty="0"/>
              <a:t>                for letter in phone[</a:t>
            </a:r>
            <a:r>
              <a:rPr lang="en-US" altLang="zh-CN" dirty="0" err="1"/>
              <a:t>nextdigit</a:t>
            </a:r>
            <a:r>
              <a:rPr lang="en-US" altLang="zh-CN" dirty="0"/>
              <a:t>[0]]:</a:t>
            </a:r>
          </a:p>
          <a:p>
            <a:r>
              <a:rPr lang="en-US" altLang="zh-CN" dirty="0"/>
              <a:t>                    backtrack(</a:t>
            </a:r>
            <a:r>
              <a:rPr lang="en-US" altLang="zh-CN" dirty="0" err="1"/>
              <a:t>conbination</a:t>
            </a:r>
            <a:r>
              <a:rPr lang="en-US" altLang="zh-CN" dirty="0"/>
              <a:t> + </a:t>
            </a:r>
            <a:r>
              <a:rPr lang="en-US" altLang="zh-CN" dirty="0" err="1"/>
              <a:t>letter,nextdigit</a:t>
            </a:r>
            <a:r>
              <a:rPr lang="en-US" altLang="zh-CN" dirty="0"/>
              <a:t>[1:])</a:t>
            </a:r>
          </a:p>
          <a:p>
            <a:r>
              <a:rPr lang="en-US" altLang="zh-CN" dirty="0"/>
              <a:t>        res = []</a:t>
            </a:r>
          </a:p>
          <a:p>
            <a:r>
              <a:rPr lang="en-US" altLang="zh-CN" dirty="0"/>
              <a:t>        backtrack('',digits)</a:t>
            </a:r>
          </a:p>
          <a:p>
            <a:r>
              <a:rPr lang="en-US" altLang="zh-CN" dirty="0"/>
              <a:t>        return res</a:t>
            </a:r>
          </a:p>
          <a:p>
            <a:endParaRPr lang="zh-CN" altLang="en-US" dirty="0"/>
          </a:p>
        </p:txBody>
      </p:sp>
    </p:spTree>
    <p:extLst>
      <p:ext uri="{BB962C8B-B14F-4D97-AF65-F5344CB8AC3E}">
        <p14:creationId xmlns:p14="http://schemas.microsoft.com/office/powerpoint/2010/main" val="12662192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2203424" cy="584775"/>
          </a:xfrm>
          <a:prstGeom prst="rect">
            <a:avLst/>
          </a:prstGeom>
          <a:noFill/>
        </p:spPr>
        <p:txBody>
          <a:bodyPr wrap="none" rtlCol="0">
            <a:spAutoFit/>
          </a:bodyPr>
          <a:lstStyle/>
          <a:p>
            <a:r>
              <a:rPr lang="en-US" altLang="zh-CN" sz="3200" b="1" dirty="0" smtClean="0"/>
              <a:t>50 Pow(</a:t>
            </a:r>
            <a:r>
              <a:rPr lang="en-US" altLang="zh-CN" sz="3200" b="1" dirty="0" err="1" smtClean="0"/>
              <a:t>x,n</a:t>
            </a:r>
            <a:r>
              <a:rPr lang="en-US" altLang="zh-CN" sz="3200" b="1" dirty="0" smtClean="0"/>
              <a:t>)</a:t>
            </a:r>
            <a:endParaRPr lang="zh-CN" altLang="en-US" sz="3200" b="1" dirty="0"/>
          </a:p>
        </p:txBody>
      </p:sp>
      <p:sp>
        <p:nvSpPr>
          <p:cNvPr id="3" name="TextBox 2"/>
          <p:cNvSpPr txBox="1"/>
          <p:nvPr/>
        </p:nvSpPr>
        <p:spPr>
          <a:xfrm>
            <a:off x="539552" y="908720"/>
            <a:ext cx="4033155" cy="3416320"/>
          </a:xfrm>
          <a:prstGeom prst="rect">
            <a:avLst/>
          </a:prstGeom>
          <a:noFill/>
        </p:spPr>
        <p:txBody>
          <a:bodyPr wrap="none" rtlCol="0">
            <a:spAutoFit/>
          </a:bodyPr>
          <a:lstStyle/>
          <a:p>
            <a:r>
              <a:rPr lang="en-US" altLang="zh-CN" dirty="0"/>
              <a:t>class Solution:</a:t>
            </a:r>
          </a:p>
          <a:p>
            <a:r>
              <a:rPr lang="en-US" altLang="zh-CN" dirty="0"/>
              <a:t>    </a:t>
            </a:r>
            <a:r>
              <a:rPr lang="en-US" altLang="zh-CN" dirty="0" err="1"/>
              <a:t>def</a:t>
            </a:r>
            <a:r>
              <a:rPr lang="en-US" altLang="zh-CN" dirty="0"/>
              <a:t> </a:t>
            </a:r>
            <a:r>
              <a:rPr lang="en-US" altLang="zh-CN" dirty="0" err="1"/>
              <a:t>myPow</a:t>
            </a:r>
            <a:r>
              <a:rPr lang="en-US" altLang="zh-CN" dirty="0"/>
              <a:t>(self, x: float, n: </a:t>
            </a:r>
            <a:r>
              <a:rPr lang="en-US" altLang="zh-CN" dirty="0" err="1"/>
              <a:t>int</a:t>
            </a:r>
            <a:r>
              <a:rPr lang="en-US" altLang="zh-CN" dirty="0"/>
              <a:t>) -&gt; float:</a:t>
            </a:r>
          </a:p>
          <a:p>
            <a:r>
              <a:rPr lang="en-US" altLang="zh-CN" dirty="0"/>
              <a:t>        if n==0:</a:t>
            </a:r>
          </a:p>
          <a:p>
            <a:r>
              <a:rPr lang="en-US" altLang="zh-CN" dirty="0"/>
              <a:t>            return 1</a:t>
            </a:r>
          </a:p>
          <a:p>
            <a:r>
              <a:rPr lang="en-US" altLang="zh-CN" dirty="0"/>
              <a:t>        if n==1:</a:t>
            </a:r>
          </a:p>
          <a:p>
            <a:r>
              <a:rPr lang="en-US" altLang="zh-CN" dirty="0"/>
              <a:t>            return x</a:t>
            </a:r>
          </a:p>
          <a:p>
            <a:r>
              <a:rPr lang="en-US" altLang="zh-CN" dirty="0"/>
              <a:t>        if n&lt;0:</a:t>
            </a:r>
          </a:p>
          <a:p>
            <a:r>
              <a:rPr lang="en-US" altLang="zh-CN" dirty="0"/>
              <a:t>            x=1/x</a:t>
            </a:r>
          </a:p>
          <a:p>
            <a:r>
              <a:rPr lang="en-US" altLang="zh-CN" dirty="0"/>
              <a:t>            n=-n</a:t>
            </a:r>
          </a:p>
          <a:p>
            <a:r>
              <a:rPr lang="en-US" altLang="zh-CN" dirty="0"/>
              <a:t>        if n%2==0:</a:t>
            </a:r>
          </a:p>
          <a:p>
            <a:r>
              <a:rPr lang="en-US" altLang="zh-CN" dirty="0"/>
              <a:t>            return </a:t>
            </a:r>
            <a:r>
              <a:rPr lang="en-US" altLang="zh-CN" dirty="0" err="1"/>
              <a:t>self.myPow</a:t>
            </a:r>
            <a:r>
              <a:rPr lang="en-US" altLang="zh-CN" dirty="0"/>
              <a:t>(x*</a:t>
            </a:r>
            <a:r>
              <a:rPr lang="en-US" altLang="zh-CN" dirty="0" err="1"/>
              <a:t>x,n</a:t>
            </a:r>
            <a:r>
              <a:rPr lang="en-US" altLang="zh-CN" dirty="0"/>
              <a:t>/2)</a:t>
            </a:r>
          </a:p>
          <a:p>
            <a:r>
              <a:rPr lang="en-US" altLang="zh-CN" dirty="0"/>
              <a:t>        return </a:t>
            </a:r>
            <a:r>
              <a:rPr lang="en-US" altLang="zh-CN" dirty="0" err="1"/>
              <a:t>self.myPow</a:t>
            </a:r>
            <a:r>
              <a:rPr lang="en-US" altLang="zh-CN" dirty="0"/>
              <a:t>(x,n-1)*</a:t>
            </a:r>
            <a:r>
              <a:rPr lang="en-US" altLang="zh-CN" dirty="0" smtClean="0"/>
              <a:t>x</a:t>
            </a:r>
            <a:endParaRPr lang="en-US" altLang="zh-CN" dirty="0"/>
          </a:p>
        </p:txBody>
      </p:sp>
      <p:sp>
        <p:nvSpPr>
          <p:cNvPr id="4" name="TextBox 3"/>
          <p:cNvSpPr txBox="1"/>
          <p:nvPr/>
        </p:nvSpPr>
        <p:spPr>
          <a:xfrm>
            <a:off x="3707904" y="2204864"/>
            <a:ext cx="4347665" cy="369332"/>
          </a:xfrm>
          <a:prstGeom prst="rect">
            <a:avLst/>
          </a:prstGeom>
          <a:noFill/>
        </p:spPr>
        <p:txBody>
          <a:bodyPr wrap="none" rtlCol="0">
            <a:spAutoFit/>
          </a:bodyPr>
          <a:lstStyle/>
          <a:p>
            <a:r>
              <a:rPr lang="zh-CN" altLang="en-US" dirty="0" smtClean="0"/>
              <a:t>如果可以</a:t>
            </a:r>
            <a:r>
              <a:rPr lang="en-US" altLang="zh-CN" dirty="0" smtClean="0"/>
              <a:t>n</a:t>
            </a:r>
            <a:r>
              <a:rPr lang="zh-CN" altLang="en-US" dirty="0" smtClean="0"/>
              <a:t>可以被</a:t>
            </a:r>
            <a:r>
              <a:rPr lang="en-US" altLang="zh-CN" dirty="0" smtClean="0"/>
              <a:t>2</a:t>
            </a:r>
            <a:r>
              <a:rPr lang="zh-CN" altLang="en-US" dirty="0" smtClean="0"/>
              <a:t>整除，进行折半计算。</a:t>
            </a:r>
            <a:endParaRPr lang="zh-CN" altLang="en-US" dirty="0"/>
          </a:p>
        </p:txBody>
      </p:sp>
    </p:spTree>
    <p:extLst>
      <p:ext uri="{BB962C8B-B14F-4D97-AF65-F5344CB8AC3E}">
        <p14:creationId xmlns:p14="http://schemas.microsoft.com/office/powerpoint/2010/main" val="12662192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12022</TotalTime>
  <Words>3987</Words>
  <Application>Microsoft Office PowerPoint</Application>
  <PresentationFormat>全屏显示(4:3)</PresentationFormat>
  <Paragraphs>1996</Paragraphs>
  <Slides>102</Slides>
  <Notes>1</Notes>
  <HiddenSlides>0</HiddenSlides>
  <MMClips>0</MMClips>
  <ScaleCrop>false</ScaleCrop>
  <HeadingPairs>
    <vt:vector size="4" baseType="variant">
      <vt:variant>
        <vt:lpstr>主题</vt:lpstr>
      </vt:variant>
      <vt:variant>
        <vt:i4>1</vt:i4>
      </vt:variant>
      <vt:variant>
        <vt:lpstr>幻灯片标题</vt:lpstr>
      </vt:variant>
      <vt:variant>
        <vt:i4>102</vt:i4>
      </vt:variant>
    </vt:vector>
  </HeadingPairs>
  <TitlesOfParts>
    <vt:vector size="10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Sky123.Org</cp:lastModifiedBy>
  <cp:revision>265</cp:revision>
  <dcterms:created xsi:type="dcterms:W3CDTF">2020-08-26T05:58:23Z</dcterms:created>
  <dcterms:modified xsi:type="dcterms:W3CDTF">2020-09-12T11:58:32Z</dcterms:modified>
</cp:coreProperties>
</file>