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57" d="100"/>
          <a:sy n="57" d="100"/>
        </p:scale>
        <p:origin x="62"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91699E-9454-45DF-94DD-6169CF2A285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89FEC5D-BFF3-4A86-BBFA-565D742F08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0A3C143-06AB-4D94-9900-D913FAA6A6CD}"/>
              </a:ext>
            </a:extLst>
          </p:cNvPr>
          <p:cNvSpPr>
            <a:spLocks noGrp="1"/>
          </p:cNvSpPr>
          <p:nvPr>
            <p:ph type="dt" sz="half" idx="10"/>
          </p:nvPr>
        </p:nvSpPr>
        <p:spPr/>
        <p:txBody>
          <a:bodyPr/>
          <a:lstStyle/>
          <a:p>
            <a:fld id="{925B1E31-793F-433D-A36D-228D86934937}" type="datetimeFigureOut">
              <a:rPr lang="ko-KR" altLang="en-US" smtClean="0"/>
              <a:t>2019-05-12</a:t>
            </a:fld>
            <a:endParaRPr lang="ko-KR" altLang="en-US"/>
          </a:p>
        </p:txBody>
      </p:sp>
      <p:sp>
        <p:nvSpPr>
          <p:cNvPr id="5" name="바닥글 개체 틀 4">
            <a:extLst>
              <a:ext uri="{FF2B5EF4-FFF2-40B4-BE49-F238E27FC236}">
                <a16:creationId xmlns:a16="http://schemas.microsoft.com/office/drawing/2014/main" id="{72A34DAA-3432-48A2-AD2E-98EB4F6567B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659068C-881E-41D6-9FD2-E2AFE9DE9509}"/>
              </a:ext>
            </a:extLst>
          </p:cNvPr>
          <p:cNvSpPr>
            <a:spLocks noGrp="1"/>
          </p:cNvSpPr>
          <p:nvPr>
            <p:ph type="sldNum" sz="quarter" idx="12"/>
          </p:nvPr>
        </p:nvSpPr>
        <p:spPr/>
        <p:txBody>
          <a:bodyPr/>
          <a:lstStyle/>
          <a:p>
            <a:fld id="{FFE60AA7-6102-4804-BD0C-509F6F418EC3}" type="slidenum">
              <a:rPr lang="ko-KR" altLang="en-US" smtClean="0"/>
              <a:t>‹#›</a:t>
            </a:fld>
            <a:endParaRPr lang="ko-KR" altLang="en-US"/>
          </a:p>
        </p:txBody>
      </p:sp>
    </p:spTree>
    <p:extLst>
      <p:ext uri="{BB962C8B-B14F-4D97-AF65-F5344CB8AC3E}">
        <p14:creationId xmlns:p14="http://schemas.microsoft.com/office/powerpoint/2010/main" val="39259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BFFECD-E789-4809-9C16-63367270DD9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FFA9EDC-1CE3-4F60-ABAA-CA628BAC134D}"/>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B535F60-F22F-4FEB-A39A-43DCAC9D0051}"/>
              </a:ext>
            </a:extLst>
          </p:cNvPr>
          <p:cNvSpPr>
            <a:spLocks noGrp="1"/>
          </p:cNvSpPr>
          <p:nvPr>
            <p:ph type="dt" sz="half" idx="10"/>
          </p:nvPr>
        </p:nvSpPr>
        <p:spPr/>
        <p:txBody>
          <a:bodyPr/>
          <a:lstStyle/>
          <a:p>
            <a:fld id="{925B1E31-793F-433D-A36D-228D86934937}" type="datetimeFigureOut">
              <a:rPr lang="ko-KR" altLang="en-US" smtClean="0"/>
              <a:t>2019-05-12</a:t>
            </a:fld>
            <a:endParaRPr lang="ko-KR" altLang="en-US"/>
          </a:p>
        </p:txBody>
      </p:sp>
      <p:sp>
        <p:nvSpPr>
          <p:cNvPr id="5" name="바닥글 개체 틀 4">
            <a:extLst>
              <a:ext uri="{FF2B5EF4-FFF2-40B4-BE49-F238E27FC236}">
                <a16:creationId xmlns:a16="http://schemas.microsoft.com/office/drawing/2014/main" id="{AB879B54-D113-4A72-9882-47A5A25ACD6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55CC748-60A9-4F66-8779-B7B36B6C30EE}"/>
              </a:ext>
            </a:extLst>
          </p:cNvPr>
          <p:cNvSpPr>
            <a:spLocks noGrp="1"/>
          </p:cNvSpPr>
          <p:nvPr>
            <p:ph type="sldNum" sz="quarter" idx="12"/>
          </p:nvPr>
        </p:nvSpPr>
        <p:spPr/>
        <p:txBody>
          <a:bodyPr/>
          <a:lstStyle/>
          <a:p>
            <a:fld id="{FFE60AA7-6102-4804-BD0C-509F6F418EC3}" type="slidenum">
              <a:rPr lang="ko-KR" altLang="en-US" smtClean="0"/>
              <a:t>‹#›</a:t>
            </a:fld>
            <a:endParaRPr lang="ko-KR" altLang="en-US"/>
          </a:p>
        </p:txBody>
      </p:sp>
    </p:spTree>
    <p:extLst>
      <p:ext uri="{BB962C8B-B14F-4D97-AF65-F5344CB8AC3E}">
        <p14:creationId xmlns:p14="http://schemas.microsoft.com/office/powerpoint/2010/main" val="2391194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6140FF0F-089E-471C-B701-681977211B2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B55505C-22BE-4011-BB5C-A935A51F5CB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8002362-F103-4C7F-89A3-3F49F6CC0142}"/>
              </a:ext>
            </a:extLst>
          </p:cNvPr>
          <p:cNvSpPr>
            <a:spLocks noGrp="1"/>
          </p:cNvSpPr>
          <p:nvPr>
            <p:ph type="dt" sz="half" idx="10"/>
          </p:nvPr>
        </p:nvSpPr>
        <p:spPr/>
        <p:txBody>
          <a:bodyPr/>
          <a:lstStyle/>
          <a:p>
            <a:fld id="{925B1E31-793F-433D-A36D-228D86934937}" type="datetimeFigureOut">
              <a:rPr lang="ko-KR" altLang="en-US" smtClean="0"/>
              <a:t>2019-05-12</a:t>
            </a:fld>
            <a:endParaRPr lang="ko-KR" altLang="en-US"/>
          </a:p>
        </p:txBody>
      </p:sp>
      <p:sp>
        <p:nvSpPr>
          <p:cNvPr id="5" name="바닥글 개체 틀 4">
            <a:extLst>
              <a:ext uri="{FF2B5EF4-FFF2-40B4-BE49-F238E27FC236}">
                <a16:creationId xmlns:a16="http://schemas.microsoft.com/office/drawing/2014/main" id="{8AF720BD-986D-48AF-8B6E-8F55C4848D7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A4F25D3-0C3E-4693-9FF9-C3F50311DABE}"/>
              </a:ext>
            </a:extLst>
          </p:cNvPr>
          <p:cNvSpPr>
            <a:spLocks noGrp="1"/>
          </p:cNvSpPr>
          <p:nvPr>
            <p:ph type="sldNum" sz="quarter" idx="12"/>
          </p:nvPr>
        </p:nvSpPr>
        <p:spPr/>
        <p:txBody>
          <a:bodyPr/>
          <a:lstStyle/>
          <a:p>
            <a:fld id="{FFE60AA7-6102-4804-BD0C-509F6F418EC3}" type="slidenum">
              <a:rPr lang="ko-KR" altLang="en-US" smtClean="0"/>
              <a:t>‹#›</a:t>
            </a:fld>
            <a:endParaRPr lang="ko-KR" altLang="en-US"/>
          </a:p>
        </p:txBody>
      </p:sp>
    </p:spTree>
    <p:extLst>
      <p:ext uri="{BB962C8B-B14F-4D97-AF65-F5344CB8AC3E}">
        <p14:creationId xmlns:p14="http://schemas.microsoft.com/office/powerpoint/2010/main" val="162413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4F7137-A8E2-4DF7-84E0-66ABF9C8D2D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80D8C93-EA23-4140-BFAD-043F52B63DBA}"/>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D9FB60F-7FCF-4E4B-B2E6-EC4D4B4E5C0F}"/>
              </a:ext>
            </a:extLst>
          </p:cNvPr>
          <p:cNvSpPr>
            <a:spLocks noGrp="1"/>
          </p:cNvSpPr>
          <p:nvPr>
            <p:ph type="dt" sz="half" idx="10"/>
          </p:nvPr>
        </p:nvSpPr>
        <p:spPr/>
        <p:txBody>
          <a:bodyPr/>
          <a:lstStyle/>
          <a:p>
            <a:fld id="{925B1E31-793F-433D-A36D-228D86934937}" type="datetimeFigureOut">
              <a:rPr lang="ko-KR" altLang="en-US" smtClean="0"/>
              <a:t>2019-05-12</a:t>
            </a:fld>
            <a:endParaRPr lang="ko-KR" altLang="en-US"/>
          </a:p>
        </p:txBody>
      </p:sp>
      <p:sp>
        <p:nvSpPr>
          <p:cNvPr id="5" name="바닥글 개체 틀 4">
            <a:extLst>
              <a:ext uri="{FF2B5EF4-FFF2-40B4-BE49-F238E27FC236}">
                <a16:creationId xmlns:a16="http://schemas.microsoft.com/office/drawing/2014/main" id="{8F1D4BBB-6D7A-43C6-A396-3BDA4C8F3E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B71C74F-82D3-4FA1-9160-96EEADC8A622}"/>
              </a:ext>
            </a:extLst>
          </p:cNvPr>
          <p:cNvSpPr>
            <a:spLocks noGrp="1"/>
          </p:cNvSpPr>
          <p:nvPr>
            <p:ph type="sldNum" sz="quarter" idx="12"/>
          </p:nvPr>
        </p:nvSpPr>
        <p:spPr/>
        <p:txBody>
          <a:bodyPr/>
          <a:lstStyle/>
          <a:p>
            <a:fld id="{FFE60AA7-6102-4804-BD0C-509F6F418EC3}" type="slidenum">
              <a:rPr lang="ko-KR" altLang="en-US" smtClean="0"/>
              <a:t>‹#›</a:t>
            </a:fld>
            <a:endParaRPr lang="ko-KR" altLang="en-US"/>
          </a:p>
        </p:txBody>
      </p:sp>
    </p:spTree>
    <p:extLst>
      <p:ext uri="{BB962C8B-B14F-4D97-AF65-F5344CB8AC3E}">
        <p14:creationId xmlns:p14="http://schemas.microsoft.com/office/powerpoint/2010/main" val="207623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557BAD-053B-4D71-AF7A-88738A6F26B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3E12D15-D5F1-4345-BA00-4BAD3A2512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2CCE2810-784C-4045-9EA7-DA6BB7B291C9}"/>
              </a:ext>
            </a:extLst>
          </p:cNvPr>
          <p:cNvSpPr>
            <a:spLocks noGrp="1"/>
          </p:cNvSpPr>
          <p:nvPr>
            <p:ph type="dt" sz="half" idx="10"/>
          </p:nvPr>
        </p:nvSpPr>
        <p:spPr/>
        <p:txBody>
          <a:bodyPr/>
          <a:lstStyle/>
          <a:p>
            <a:fld id="{925B1E31-793F-433D-A36D-228D86934937}" type="datetimeFigureOut">
              <a:rPr lang="ko-KR" altLang="en-US" smtClean="0"/>
              <a:t>2019-05-12</a:t>
            </a:fld>
            <a:endParaRPr lang="ko-KR" altLang="en-US"/>
          </a:p>
        </p:txBody>
      </p:sp>
      <p:sp>
        <p:nvSpPr>
          <p:cNvPr id="5" name="바닥글 개체 틀 4">
            <a:extLst>
              <a:ext uri="{FF2B5EF4-FFF2-40B4-BE49-F238E27FC236}">
                <a16:creationId xmlns:a16="http://schemas.microsoft.com/office/drawing/2014/main" id="{9E9E1429-C659-4764-9161-D24A2B87FA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D453FC0-03E9-446C-BB93-FDCB53273A97}"/>
              </a:ext>
            </a:extLst>
          </p:cNvPr>
          <p:cNvSpPr>
            <a:spLocks noGrp="1"/>
          </p:cNvSpPr>
          <p:nvPr>
            <p:ph type="sldNum" sz="quarter" idx="12"/>
          </p:nvPr>
        </p:nvSpPr>
        <p:spPr/>
        <p:txBody>
          <a:bodyPr/>
          <a:lstStyle/>
          <a:p>
            <a:fld id="{FFE60AA7-6102-4804-BD0C-509F6F418EC3}" type="slidenum">
              <a:rPr lang="ko-KR" altLang="en-US" smtClean="0"/>
              <a:t>‹#›</a:t>
            </a:fld>
            <a:endParaRPr lang="ko-KR" altLang="en-US"/>
          </a:p>
        </p:txBody>
      </p:sp>
    </p:spTree>
    <p:extLst>
      <p:ext uri="{BB962C8B-B14F-4D97-AF65-F5344CB8AC3E}">
        <p14:creationId xmlns:p14="http://schemas.microsoft.com/office/powerpoint/2010/main" val="111206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B8B9D5-FEEC-4B98-8CF9-C423E694BC9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D30D03E-9AB3-4BDD-AEED-7B5ED6EF0843}"/>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DE235281-188E-4AC7-9B64-527F08E43B75}"/>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19BA27E5-163E-48D3-AEA0-53E077CE50C0}"/>
              </a:ext>
            </a:extLst>
          </p:cNvPr>
          <p:cNvSpPr>
            <a:spLocks noGrp="1"/>
          </p:cNvSpPr>
          <p:nvPr>
            <p:ph type="dt" sz="half" idx="10"/>
          </p:nvPr>
        </p:nvSpPr>
        <p:spPr/>
        <p:txBody>
          <a:bodyPr/>
          <a:lstStyle/>
          <a:p>
            <a:fld id="{925B1E31-793F-433D-A36D-228D86934937}" type="datetimeFigureOut">
              <a:rPr lang="ko-KR" altLang="en-US" smtClean="0"/>
              <a:t>2019-05-12</a:t>
            </a:fld>
            <a:endParaRPr lang="ko-KR" altLang="en-US"/>
          </a:p>
        </p:txBody>
      </p:sp>
      <p:sp>
        <p:nvSpPr>
          <p:cNvPr id="6" name="바닥글 개체 틀 5">
            <a:extLst>
              <a:ext uri="{FF2B5EF4-FFF2-40B4-BE49-F238E27FC236}">
                <a16:creationId xmlns:a16="http://schemas.microsoft.com/office/drawing/2014/main" id="{AEEB1A47-FD7C-4D1D-9F8F-04CFEC9CB00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7EB4C5-80BE-4AFB-9894-AA7B7724D5CC}"/>
              </a:ext>
            </a:extLst>
          </p:cNvPr>
          <p:cNvSpPr>
            <a:spLocks noGrp="1"/>
          </p:cNvSpPr>
          <p:nvPr>
            <p:ph type="sldNum" sz="quarter" idx="12"/>
          </p:nvPr>
        </p:nvSpPr>
        <p:spPr/>
        <p:txBody>
          <a:bodyPr/>
          <a:lstStyle/>
          <a:p>
            <a:fld id="{FFE60AA7-6102-4804-BD0C-509F6F418EC3}" type="slidenum">
              <a:rPr lang="ko-KR" altLang="en-US" smtClean="0"/>
              <a:t>‹#›</a:t>
            </a:fld>
            <a:endParaRPr lang="ko-KR" altLang="en-US"/>
          </a:p>
        </p:txBody>
      </p:sp>
    </p:spTree>
    <p:extLst>
      <p:ext uri="{BB962C8B-B14F-4D97-AF65-F5344CB8AC3E}">
        <p14:creationId xmlns:p14="http://schemas.microsoft.com/office/powerpoint/2010/main" val="102299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BBE306-55AB-4F91-9519-0A50BC33A77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D763513-C42C-45B2-BC79-726BE14E7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66ADA57-AC99-4118-BD29-6B9C07997851}"/>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6FFEB7A9-074F-4521-BFDE-C6543AA04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A18F9B7B-D8A2-46DB-8428-A42AF9515EFC}"/>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CEEE6FF6-7D5D-4B80-BC96-3103D5731343}"/>
              </a:ext>
            </a:extLst>
          </p:cNvPr>
          <p:cNvSpPr>
            <a:spLocks noGrp="1"/>
          </p:cNvSpPr>
          <p:nvPr>
            <p:ph type="dt" sz="half" idx="10"/>
          </p:nvPr>
        </p:nvSpPr>
        <p:spPr/>
        <p:txBody>
          <a:bodyPr/>
          <a:lstStyle/>
          <a:p>
            <a:fld id="{925B1E31-793F-433D-A36D-228D86934937}" type="datetimeFigureOut">
              <a:rPr lang="ko-KR" altLang="en-US" smtClean="0"/>
              <a:t>2019-05-12</a:t>
            </a:fld>
            <a:endParaRPr lang="ko-KR" altLang="en-US"/>
          </a:p>
        </p:txBody>
      </p:sp>
      <p:sp>
        <p:nvSpPr>
          <p:cNvPr id="8" name="바닥글 개체 틀 7">
            <a:extLst>
              <a:ext uri="{FF2B5EF4-FFF2-40B4-BE49-F238E27FC236}">
                <a16:creationId xmlns:a16="http://schemas.microsoft.com/office/drawing/2014/main" id="{42116D30-31EF-4A68-862F-07EEF5D362D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53510D8-206E-459B-9656-00B022ED1EF3}"/>
              </a:ext>
            </a:extLst>
          </p:cNvPr>
          <p:cNvSpPr>
            <a:spLocks noGrp="1"/>
          </p:cNvSpPr>
          <p:nvPr>
            <p:ph type="sldNum" sz="quarter" idx="12"/>
          </p:nvPr>
        </p:nvSpPr>
        <p:spPr/>
        <p:txBody>
          <a:bodyPr/>
          <a:lstStyle/>
          <a:p>
            <a:fld id="{FFE60AA7-6102-4804-BD0C-509F6F418EC3}" type="slidenum">
              <a:rPr lang="ko-KR" altLang="en-US" smtClean="0"/>
              <a:t>‹#›</a:t>
            </a:fld>
            <a:endParaRPr lang="ko-KR" altLang="en-US"/>
          </a:p>
        </p:txBody>
      </p:sp>
    </p:spTree>
    <p:extLst>
      <p:ext uri="{BB962C8B-B14F-4D97-AF65-F5344CB8AC3E}">
        <p14:creationId xmlns:p14="http://schemas.microsoft.com/office/powerpoint/2010/main" val="349203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35A4FD-D055-401A-80EA-6E8297A45767}"/>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AC1F3F1-88D8-4CB6-BAC0-E3663AA63A0F}"/>
              </a:ext>
            </a:extLst>
          </p:cNvPr>
          <p:cNvSpPr>
            <a:spLocks noGrp="1"/>
          </p:cNvSpPr>
          <p:nvPr>
            <p:ph type="dt" sz="half" idx="10"/>
          </p:nvPr>
        </p:nvSpPr>
        <p:spPr/>
        <p:txBody>
          <a:bodyPr/>
          <a:lstStyle/>
          <a:p>
            <a:fld id="{925B1E31-793F-433D-A36D-228D86934937}" type="datetimeFigureOut">
              <a:rPr lang="ko-KR" altLang="en-US" smtClean="0"/>
              <a:t>2019-05-12</a:t>
            </a:fld>
            <a:endParaRPr lang="ko-KR" altLang="en-US"/>
          </a:p>
        </p:txBody>
      </p:sp>
      <p:sp>
        <p:nvSpPr>
          <p:cNvPr id="4" name="바닥글 개체 틀 3">
            <a:extLst>
              <a:ext uri="{FF2B5EF4-FFF2-40B4-BE49-F238E27FC236}">
                <a16:creationId xmlns:a16="http://schemas.microsoft.com/office/drawing/2014/main" id="{89D4C83C-DC90-4C3E-966F-937EE3C6458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E5D47B6-E065-4FB0-93F2-E2131E2AF040}"/>
              </a:ext>
            </a:extLst>
          </p:cNvPr>
          <p:cNvSpPr>
            <a:spLocks noGrp="1"/>
          </p:cNvSpPr>
          <p:nvPr>
            <p:ph type="sldNum" sz="quarter" idx="12"/>
          </p:nvPr>
        </p:nvSpPr>
        <p:spPr/>
        <p:txBody>
          <a:bodyPr/>
          <a:lstStyle/>
          <a:p>
            <a:fld id="{FFE60AA7-6102-4804-BD0C-509F6F418EC3}" type="slidenum">
              <a:rPr lang="ko-KR" altLang="en-US" smtClean="0"/>
              <a:t>‹#›</a:t>
            </a:fld>
            <a:endParaRPr lang="ko-KR" altLang="en-US"/>
          </a:p>
        </p:txBody>
      </p:sp>
    </p:spTree>
    <p:extLst>
      <p:ext uri="{BB962C8B-B14F-4D97-AF65-F5344CB8AC3E}">
        <p14:creationId xmlns:p14="http://schemas.microsoft.com/office/powerpoint/2010/main" val="191882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A867026-A720-4D56-8FDB-6D24B48A45D7}"/>
              </a:ext>
            </a:extLst>
          </p:cNvPr>
          <p:cNvSpPr>
            <a:spLocks noGrp="1"/>
          </p:cNvSpPr>
          <p:nvPr>
            <p:ph type="dt" sz="half" idx="10"/>
          </p:nvPr>
        </p:nvSpPr>
        <p:spPr/>
        <p:txBody>
          <a:bodyPr/>
          <a:lstStyle/>
          <a:p>
            <a:fld id="{925B1E31-793F-433D-A36D-228D86934937}" type="datetimeFigureOut">
              <a:rPr lang="ko-KR" altLang="en-US" smtClean="0"/>
              <a:t>2019-05-12</a:t>
            </a:fld>
            <a:endParaRPr lang="ko-KR" altLang="en-US"/>
          </a:p>
        </p:txBody>
      </p:sp>
      <p:sp>
        <p:nvSpPr>
          <p:cNvPr id="3" name="바닥글 개체 틀 2">
            <a:extLst>
              <a:ext uri="{FF2B5EF4-FFF2-40B4-BE49-F238E27FC236}">
                <a16:creationId xmlns:a16="http://schemas.microsoft.com/office/drawing/2014/main" id="{A4FC6E01-ED61-439B-AD67-30D28E03A2B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3CA87C3-3E9B-477F-A41C-7636D4B7D784}"/>
              </a:ext>
            </a:extLst>
          </p:cNvPr>
          <p:cNvSpPr>
            <a:spLocks noGrp="1"/>
          </p:cNvSpPr>
          <p:nvPr>
            <p:ph type="sldNum" sz="quarter" idx="12"/>
          </p:nvPr>
        </p:nvSpPr>
        <p:spPr/>
        <p:txBody>
          <a:bodyPr/>
          <a:lstStyle/>
          <a:p>
            <a:fld id="{FFE60AA7-6102-4804-BD0C-509F6F418EC3}" type="slidenum">
              <a:rPr lang="ko-KR" altLang="en-US" smtClean="0"/>
              <a:t>‹#›</a:t>
            </a:fld>
            <a:endParaRPr lang="ko-KR" altLang="en-US"/>
          </a:p>
        </p:txBody>
      </p:sp>
    </p:spTree>
    <p:extLst>
      <p:ext uri="{BB962C8B-B14F-4D97-AF65-F5344CB8AC3E}">
        <p14:creationId xmlns:p14="http://schemas.microsoft.com/office/powerpoint/2010/main" val="253920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C2689B-8773-460D-A2DE-8A6AEF700CA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C579F02-F8EF-4975-AB9B-2BEDCE653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1141F71B-1562-4B4B-86BB-AB4A38730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F2896F96-3F48-498F-8701-890CE89581DE}"/>
              </a:ext>
            </a:extLst>
          </p:cNvPr>
          <p:cNvSpPr>
            <a:spLocks noGrp="1"/>
          </p:cNvSpPr>
          <p:nvPr>
            <p:ph type="dt" sz="half" idx="10"/>
          </p:nvPr>
        </p:nvSpPr>
        <p:spPr/>
        <p:txBody>
          <a:bodyPr/>
          <a:lstStyle/>
          <a:p>
            <a:fld id="{925B1E31-793F-433D-A36D-228D86934937}" type="datetimeFigureOut">
              <a:rPr lang="ko-KR" altLang="en-US" smtClean="0"/>
              <a:t>2019-05-12</a:t>
            </a:fld>
            <a:endParaRPr lang="ko-KR" altLang="en-US"/>
          </a:p>
        </p:txBody>
      </p:sp>
      <p:sp>
        <p:nvSpPr>
          <p:cNvPr id="6" name="바닥글 개체 틀 5">
            <a:extLst>
              <a:ext uri="{FF2B5EF4-FFF2-40B4-BE49-F238E27FC236}">
                <a16:creationId xmlns:a16="http://schemas.microsoft.com/office/drawing/2014/main" id="{448E4620-41D1-45F2-BAD3-693C83B8CB0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2DB0A2A-8367-48BC-9121-E67D0B74BD0B}"/>
              </a:ext>
            </a:extLst>
          </p:cNvPr>
          <p:cNvSpPr>
            <a:spLocks noGrp="1"/>
          </p:cNvSpPr>
          <p:nvPr>
            <p:ph type="sldNum" sz="quarter" idx="12"/>
          </p:nvPr>
        </p:nvSpPr>
        <p:spPr/>
        <p:txBody>
          <a:bodyPr/>
          <a:lstStyle/>
          <a:p>
            <a:fld id="{FFE60AA7-6102-4804-BD0C-509F6F418EC3}" type="slidenum">
              <a:rPr lang="ko-KR" altLang="en-US" smtClean="0"/>
              <a:t>‹#›</a:t>
            </a:fld>
            <a:endParaRPr lang="ko-KR" altLang="en-US"/>
          </a:p>
        </p:txBody>
      </p:sp>
    </p:spTree>
    <p:extLst>
      <p:ext uri="{BB962C8B-B14F-4D97-AF65-F5344CB8AC3E}">
        <p14:creationId xmlns:p14="http://schemas.microsoft.com/office/powerpoint/2010/main" val="158326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94DB33-104C-4059-89EF-DC8F54669D9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B2B12CD-CDEE-4B78-9A3F-6694057A9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533B301-C180-4F0C-92EF-2BAD9B20E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001C4950-A735-4A01-925A-56888F29C7C6}"/>
              </a:ext>
            </a:extLst>
          </p:cNvPr>
          <p:cNvSpPr>
            <a:spLocks noGrp="1"/>
          </p:cNvSpPr>
          <p:nvPr>
            <p:ph type="dt" sz="half" idx="10"/>
          </p:nvPr>
        </p:nvSpPr>
        <p:spPr/>
        <p:txBody>
          <a:bodyPr/>
          <a:lstStyle/>
          <a:p>
            <a:fld id="{925B1E31-793F-433D-A36D-228D86934937}" type="datetimeFigureOut">
              <a:rPr lang="ko-KR" altLang="en-US" smtClean="0"/>
              <a:t>2019-05-12</a:t>
            </a:fld>
            <a:endParaRPr lang="ko-KR" altLang="en-US"/>
          </a:p>
        </p:txBody>
      </p:sp>
      <p:sp>
        <p:nvSpPr>
          <p:cNvPr id="6" name="바닥글 개체 틀 5">
            <a:extLst>
              <a:ext uri="{FF2B5EF4-FFF2-40B4-BE49-F238E27FC236}">
                <a16:creationId xmlns:a16="http://schemas.microsoft.com/office/drawing/2014/main" id="{D9AFECC1-31F8-42C2-936A-F5D23104D2C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76CEAE6-2C4E-43D9-A8D6-4CD2328FAA55}"/>
              </a:ext>
            </a:extLst>
          </p:cNvPr>
          <p:cNvSpPr>
            <a:spLocks noGrp="1"/>
          </p:cNvSpPr>
          <p:nvPr>
            <p:ph type="sldNum" sz="quarter" idx="12"/>
          </p:nvPr>
        </p:nvSpPr>
        <p:spPr/>
        <p:txBody>
          <a:bodyPr/>
          <a:lstStyle/>
          <a:p>
            <a:fld id="{FFE60AA7-6102-4804-BD0C-509F6F418EC3}" type="slidenum">
              <a:rPr lang="ko-KR" altLang="en-US" smtClean="0"/>
              <a:t>‹#›</a:t>
            </a:fld>
            <a:endParaRPr lang="ko-KR" altLang="en-US"/>
          </a:p>
        </p:txBody>
      </p:sp>
    </p:spTree>
    <p:extLst>
      <p:ext uri="{BB962C8B-B14F-4D97-AF65-F5344CB8AC3E}">
        <p14:creationId xmlns:p14="http://schemas.microsoft.com/office/powerpoint/2010/main" val="4225494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921F9AB-33C1-4D09-AB1D-F56C6D434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54EA216-3F2D-4DB0-A4AB-B27FD266D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9985186-7895-48DA-9110-8B4EE1103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B1E31-793F-433D-A36D-228D86934937}" type="datetimeFigureOut">
              <a:rPr lang="ko-KR" altLang="en-US" smtClean="0"/>
              <a:t>2019-05-12</a:t>
            </a:fld>
            <a:endParaRPr lang="ko-KR" altLang="en-US"/>
          </a:p>
        </p:txBody>
      </p:sp>
      <p:sp>
        <p:nvSpPr>
          <p:cNvPr id="5" name="바닥글 개체 틀 4">
            <a:extLst>
              <a:ext uri="{FF2B5EF4-FFF2-40B4-BE49-F238E27FC236}">
                <a16:creationId xmlns:a16="http://schemas.microsoft.com/office/drawing/2014/main" id="{AB1A44CE-9594-4D17-A862-A88E9671F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B6B7D2C-04F9-432A-A1C6-95611B57AC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60AA7-6102-4804-BD0C-509F6F418EC3}" type="slidenum">
              <a:rPr lang="ko-KR" altLang="en-US" smtClean="0"/>
              <a:t>‹#›</a:t>
            </a:fld>
            <a:endParaRPr lang="ko-KR" altLang="en-US"/>
          </a:p>
        </p:txBody>
      </p:sp>
    </p:spTree>
    <p:extLst>
      <p:ext uri="{BB962C8B-B14F-4D97-AF65-F5344CB8AC3E}">
        <p14:creationId xmlns:p14="http://schemas.microsoft.com/office/powerpoint/2010/main" val="150052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F8E066-7079-4D6C-B35A-42683C2B4C31}"/>
              </a:ext>
            </a:extLst>
          </p:cNvPr>
          <p:cNvSpPr>
            <a:spLocks noGrp="1"/>
          </p:cNvSpPr>
          <p:nvPr>
            <p:ph type="ctrTitle"/>
          </p:nvPr>
        </p:nvSpPr>
        <p:spPr/>
        <p:txBody>
          <a:bodyPr>
            <a:normAutofit fontScale="90000"/>
          </a:bodyPr>
          <a:lstStyle/>
          <a:p>
            <a:r>
              <a:rPr lang="ko-KR" altLang="en-US" dirty="0"/>
              <a:t>물리화학적 특징의 귀납적 방식을 통한 마약 물질 분류</a:t>
            </a:r>
          </a:p>
        </p:txBody>
      </p:sp>
      <p:sp>
        <p:nvSpPr>
          <p:cNvPr id="3" name="부제목 2">
            <a:extLst>
              <a:ext uri="{FF2B5EF4-FFF2-40B4-BE49-F238E27FC236}">
                <a16:creationId xmlns:a16="http://schemas.microsoft.com/office/drawing/2014/main" id="{8FB51E34-1937-4892-AA00-EB3945EFEE0C}"/>
              </a:ext>
            </a:extLst>
          </p:cNvPr>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8287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5143E71A-A6F8-4271-9D5C-C074C004D9A6}"/>
              </a:ext>
            </a:extLst>
          </p:cNvPr>
          <p:cNvSpPr>
            <a:spLocks noGrp="1"/>
          </p:cNvSpPr>
          <p:nvPr>
            <p:ph idx="1"/>
          </p:nvPr>
        </p:nvSpPr>
        <p:spPr>
          <a:xfrm>
            <a:off x="838200" y="2726772"/>
            <a:ext cx="10515600" cy="4351338"/>
          </a:xfrm>
        </p:spPr>
        <p:txBody>
          <a:bodyPr/>
          <a:lstStyle/>
          <a:p>
            <a:pPr marL="0" indent="0">
              <a:buNone/>
            </a:pPr>
            <a:r>
              <a:rPr lang="ko-KR" altLang="en-US" dirty="0"/>
              <a:t>마약류</a:t>
            </a:r>
            <a:r>
              <a:rPr lang="en-US" altLang="ko-KR" dirty="0"/>
              <a:t>(drugs)</a:t>
            </a:r>
            <a:r>
              <a:rPr lang="ko-KR" altLang="en-US" dirty="0"/>
              <a:t>란 일반적으로 느낌</a:t>
            </a:r>
            <a:r>
              <a:rPr lang="en-US" altLang="ko-KR" dirty="0"/>
              <a:t>, </a:t>
            </a:r>
            <a:r>
              <a:rPr lang="ko-KR" altLang="en-US" dirty="0"/>
              <a:t>생각 또는 행태에 변화를 줄 목적으로 섭취하는 </a:t>
            </a:r>
            <a:r>
              <a:rPr lang="ko-KR" altLang="en-US" b="1" dirty="0"/>
              <a:t>정신에 영향을 주는 물질</a:t>
            </a:r>
            <a:r>
              <a:rPr lang="en-US" altLang="ko-KR" b="1" dirty="0"/>
              <a:t>(psychoactive substance)</a:t>
            </a:r>
            <a:r>
              <a:rPr lang="ko-KR" altLang="en-US" dirty="0"/>
              <a:t>를 말한다</a:t>
            </a:r>
            <a:r>
              <a:rPr lang="en-US" altLang="ko-KR" dirty="0"/>
              <a:t>.</a:t>
            </a:r>
          </a:p>
          <a:p>
            <a:endParaRPr lang="en-US" altLang="ko-KR" dirty="0"/>
          </a:p>
          <a:p>
            <a:endParaRPr lang="ko-KR" altLang="en-US" dirty="0"/>
          </a:p>
        </p:txBody>
      </p:sp>
      <p:sp>
        <p:nvSpPr>
          <p:cNvPr id="5" name="제목 1">
            <a:extLst>
              <a:ext uri="{FF2B5EF4-FFF2-40B4-BE49-F238E27FC236}">
                <a16:creationId xmlns:a16="http://schemas.microsoft.com/office/drawing/2014/main" id="{8A3ADE18-3BCE-4B8E-9107-6372D392A2E5}"/>
              </a:ext>
            </a:extLst>
          </p:cNvPr>
          <p:cNvSpPr>
            <a:spLocks noGrp="1"/>
          </p:cNvSpPr>
          <p:nvPr>
            <p:ph type="title"/>
          </p:nvPr>
        </p:nvSpPr>
        <p:spPr>
          <a:xfrm>
            <a:off x="838200" y="365125"/>
            <a:ext cx="10515600" cy="1325563"/>
          </a:xfrm>
        </p:spPr>
        <p:txBody>
          <a:bodyPr/>
          <a:lstStyle/>
          <a:p>
            <a:r>
              <a:rPr lang="en-US" altLang="ko-KR" dirty="0"/>
              <a:t>Narcotic drugs(</a:t>
            </a:r>
            <a:r>
              <a:rPr lang="ko-KR" altLang="en-US" dirty="0"/>
              <a:t>마약</a:t>
            </a:r>
            <a:r>
              <a:rPr lang="en-US" altLang="ko-KR" dirty="0"/>
              <a:t>)</a:t>
            </a:r>
            <a:endParaRPr lang="ko-KR" altLang="en-US" dirty="0"/>
          </a:p>
        </p:txBody>
      </p:sp>
    </p:spTree>
    <p:extLst>
      <p:ext uri="{BB962C8B-B14F-4D97-AF65-F5344CB8AC3E}">
        <p14:creationId xmlns:p14="http://schemas.microsoft.com/office/powerpoint/2010/main" val="85492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7F0304-5B18-4DCD-A975-8D99C38F70E3}"/>
              </a:ext>
            </a:extLst>
          </p:cNvPr>
          <p:cNvSpPr>
            <a:spLocks noGrp="1"/>
          </p:cNvSpPr>
          <p:nvPr>
            <p:ph type="title"/>
          </p:nvPr>
        </p:nvSpPr>
        <p:spPr/>
        <p:txBody>
          <a:bodyPr/>
          <a:lstStyle/>
          <a:p>
            <a:r>
              <a:rPr lang="ko-KR" altLang="en-US" dirty="0"/>
              <a:t>분류</a:t>
            </a:r>
          </a:p>
        </p:txBody>
      </p:sp>
      <p:sp>
        <p:nvSpPr>
          <p:cNvPr id="3" name="내용 개체 틀 2">
            <a:extLst>
              <a:ext uri="{FF2B5EF4-FFF2-40B4-BE49-F238E27FC236}">
                <a16:creationId xmlns:a16="http://schemas.microsoft.com/office/drawing/2014/main" id="{8A60E85C-C30E-431E-8BAF-05D606C69528}"/>
              </a:ext>
            </a:extLst>
          </p:cNvPr>
          <p:cNvSpPr>
            <a:spLocks noGrp="1"/>
          </p:cNvSpPr>
          <p:nvPr>
            <p:ph idx="1"/>
          </p:nvPr>
        </p:nvSpPr>
        <p:spPr/>
        <p:txBody>
          <a:bodyPr/>
          <a:lstStyle/>
          <a:p>
            <a:pPr marL="514350" indent="-514350">
              <a:buFont typeface="+mj-lt"/>
              <a:buAutoNum type="arabicPeriod"/>
            </a:pPr>
            <a:r>
              <a:rPr lang="ko-KR" altLang="en-US" dirty="0"/>
              <a:t>효능에 의한 분류</a:t>
            </a:r>
            <a:endParaRPr lang="en-US" altLang="ko-KR" dirty="0"/>
          </a:p>
          <a:p>
            <a:pPr lvl="1"/>
            <a:r>
              <a:rPr lang="ko-KR" altLang="en-US" dirty="0" err="1"/>
              <a:t>억제제</a:t>
            </a:r>
            <a:r>
              <a:rPr lang="en-US" altLang="ko-KR" dirty="0"/>
              <a:t> : </a:t>
            </a:r>
            <a:r>
              <a:rPr lang="ko-KR" altLang="en-US" dirty="0"/>
              <a:t>중추 신경계의 기능을 저하</a:t>
            </a:r>
            <a:endParaRPr lang="en-US" altLang="ko-KR" dirty="0"/>
          </a:p>
          <a:p>
            <a:pPr lvl="1"/>
            <a:r>
              <a:rPr lang="ko-KR" altLang="en-US" dirty="0"/>
              <a:t>각성제</a:t>
            </a:r>
            <a:r>
              <a:rPr lang="en-US" altLang="ko-KR" dirty="0"/>
              <a:t> : </a:t>
            </a:r>
            <a:r>
              <a:rPr lang="ko-KR" altLang="en-US" dirty="0"/>
              <a:t>중추 신경계의 활동을 강화</a:t>
            </a:r>
            <a:endParaRPr lang="en-US" altLang="ko-KR" dirty="0"/>
          </a:p>
          <a:p>
            <a:pPr lvl="1"/>
            <a:r>
              <a:rPr lang="ko-KR" altLang="en-US" dirty="0"/>
              <a:t>환각제 </a:t>
            </a:r>
            <a:r>
              <a:rPr lang="en-US" altLang="ko-KR" dirty="0"/>
              <a:t>: </a:t>
            </a:r>
            <a:r>
              <a:rPr lang="ko-KR" altLang="en-US" dirty="0"/>
              <a:t>감각의 왜곡</a:t>
            </a:r>
            <a:endParaRPr lang="en-US" altLang="ko-KR" dirty="0"/>
          </a:p>
          <a:p>
            <a:pPr marL="0" indent="0">
              <a:buNone/>
            </a:pPr>
            <a:endParaRPr lang="en-US" altLang="ko-KR" dirty="0"/>
          </a:p>
          <a:p>
            <a:pPr marL="0" indent="0">
              <a:buNone/>
            </a:pPr>
            <a:r>
              <a:rPr lang="en-US" altLang="ko-KR" dirty="0"/>
              <a:t>2. </a:t>
            </a:r>
            <a:r>
              <a:rPr lang="ko-KR" altLang="en-US" dirty="0"/>
              <a:t>법률에 의한 분류</a:t>
            </a:r>
            <a:endParaRPr lang="en-US" altLang="ko-KR" dirty="0"/>
          </a:p>
          <a:p>
            <a:pPr marL="514350" indent="-514350">
              <a:buFont typeface="+mj-lt"/>
              <a:buAutoNum type="arabicPeriod"/>
            </a:pPr>
            <a:endParaRPr lang="en-US" altLang="ko-KR" dirty="0"/>
          </a:p>
          <a:p>
            <a:pPr marL="0" indent="0" algn="ctr">
              <a:buNone/>
            </a:pPr>
            <a:r>
              <a:rPr lang="en-US" altLang="ko-KR" b="1" dirty="0"/>
              <a:t>But </a:t>
            </a:r>
            <a:r>
              <a:rPr lang="ko-KR" altLang="en-US" b="1" dirty="0"/>
              <a:t>화학적 특성에 대한 </a:t>
            </a:r>
            <a:r>
              <a:rPr lang="ko-KR" altLang="en-US" b="1" dirty="0" err="1"/>
              <a:t>마약성</a:t>
            </a:r>
            <a:r>
              <a:rPr lang="ko-KR" altLang="en-US" b="1" dirty="0"/>
              <a:t> 물질의 원천적 구별은 불가능</a:t>
            </a:r>
          </a:p>
        </p:txBody>
      </p:sp>
    </p:spTree>
    <p:extLst>
      <p:ext uri="{BB962C8B-B14F-4D97-AF65-F5344CB8AC3E}">
        <p14:creationId xmlns:p14="http://schemas.microsoft.com/office/powerpoint/2010/main" val="242997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92468C77-FB2E-4E82-85B5-0760BE1A90C0}"/>
              </a:ext>
            </a:extLst>
          </p:cNvPr>
          <p:cNvPicPr>
            <a:picLocks noGrp="1" noChangeAspect="1"/>
          </p:cNvPicPr>
          <p:nvPr>
            <p:ph idx="1"/>
          </p:nvPr>
        </p:nvPicPr>
        <p:blipFill>
          <a:blip r:embed="rId2"/>
          <a:stretch>
            <a:fillRect/>
          </a:stretch>
        </p:blipFill>
        <p:spPr>
          <a:xfrm>
            <a:off x="1666875" y="1647825"/>
            <a:ext cx="8858250" cy="3562350"/>
          </a:xfrm>
          <a:prstGeom prst="rect">
            <a:avLst/>
          </a:prstGeom>
        </p:spPr>
      </p:pic>
    </p:spTree>
    <p:extLst>
      <p:ext uri="{BB962C8B-B14F-4D97-AF65-F5344CB8AC3E}">
        <p14:creationId xmlns:p14="http://schemas.microsoft.com/office/powerpoint/2010/main" val="197938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3F837BA-AC28-4BC6-A1FC-9C45867022BF}"/>
              </a:ext>
            </a:extLst>
          </p:cNvPr>
          <p:cNvSpPr/>
          <p:nvPr/>
        </p:nvSpPr>
        <p:spPr>
          <a:xfrm>
            <a:off x="213360" y="1080204"/>
            <a:ext cx="11399520" cy="5632311"/>
          </a:xfrm>
          <a:prstGeom prst="rect">
            <a:avLst/>
          </a:prstGeom>
        </p:spPr>
        <p:txBody>
          <a:bodyPr wrap="square">
            <a:spAutoFit/>
          </a:bodyPr>
          <a:lstStyle/>
          <a:p>
            <a:r>
              <a:rPr lang="en-US" altLang="ko-KR" sz="2000" dirty="0">
                <a:highlight>
                  <a:srgbClr val="FFFF00"/>
                </a:highlight>
                <a:latin typeface="Abadi" panose="020B0604020104020204" pitchFamily="34" charset="0"/>
              </a:rPr>
              <a:t>Quantitative and qualitative structure-activity relationships (QSARs)</a:t>
            </a:r>
            <a:r>
              <a:rPr lang="en-US" altLang="ko-KR" sz="2000" dirty="0">
                <a:latin typeface="Abadi" panose="020B0604020104020204" pitchFamily="34" charset="0"/>
              </a:rPr>
              <a:t> have a great potential to support the risk assessment of chemicals, provided there are tools available that allow evaluation of the suitability of QSARs for the compounds of interest. In this context, </a:t>
            </a:r>
            <a:r>
              <a:rPr lang="en-US" altLang="ko-KR" sz="2000" dirty="0">
                <a:highlight>
                  <a:srgbClr val="FFFF00"/>
                </a:highlight>
                <a:latin typeface="Abadi" panose="020B0604020104020204" pitchFamily="34" charset="0"/>
              </a:rPr>
              <a:t>a pragmatic approach is to discriminate excess toxicity from narcotic effect levels</a:t>
            </a:r>
            <a:r>
              <a:rPr lang="en-US" altLang="ko-KR" sz="2000" dirty="0">
                <a:latin typeface="Abadi" panose="020B0604020104020204" pitchFamily="34" charset="0"/>
              </a:rPr>
              <a:t>, because the latter can be estimated from QSARs and thus have a low priority for experimental testing. To develop a respective scheme for the acute </a:t>
            </a:r>
            <a:r>
              <a:rPr lang="en-US" altLang="ko-KR" sz="2000" dirty="0" err="1">
                <a:latin typeface="Abadi" panose="020B0604020104020204" pitchFamily="34" charset="0"/>
              </a:rPr>
              <a:t>daphnid</a:t>
            </a:r>
            <a:r>
              <a:rPr lang="en-US" altLang="ko-KR" sz="2000" dirty="0">
                <a:latin typeface="Abadi" panose="020B0604020104020204" pitchFamily="34" charset="0"/>
              </a:rPr>
              <a:t> toxicity as one of the primary ecotoxicological endpoints, </a:t>
            </a:r>
            <a:r>
              <a:rPr lang="en-US" altLang="ko-KR" sz="2000" dirty="0">
                <a:highlight>
                  <a:srgbClr val="FFFF00"/>
                </a:highlight>
                <a:latin typeface="Abadi" panose="020B0604020104020204" pitchFamily="34" charset="0"/>
              </a:rPr>
              <a:t>1067 acute toxicity data entries for 380 chemicals</a:t>
            </a:r>
            <a:r>
              <a:rPr lang="en-US" altLang="ko-KR" sz="2000" dirty="0">
                <a:latin typeface="Abadi" panose="020B0604020104020204" pitchFamily="34" charset="0"/>
              </a:rPr>
              <a:t> involving the </a:t>
            </a:r>
            <a:r>
              <a:rPr lang="en-US" altLang="ko-KR" sz="2000" dirty="0" err="1">
                <a:latin typeface="Abadi" panose="020B0604020104020204" pitchFamily="34" charset="0"/>
              </a:rPr>
              <a:t>daphnid</a:t>
            </a:r>
            <a:r>
              <a:rPr lang="en-US" altLang="ko-KR" sz="2000" dirty="0">
                <a:latin typeface="Abadi" panose="020B0604020104020204" pitchFamily="34" charset="0"/>
              </a:rPr>
              <a:t> species Daphnia magna were taken from the on-line literature, and quality checks such as water solubility were employed to eliminate apparently odd data entries. For </a:t>
            </a:r>
            <a:r>
              <a:rPr lang="en-US" altLang="ko-KR" sz="2000" dirty="0">
                <a:highlight>
                  <a:srgbClr val="FFFF00"/>
                </a:highlight>
                <a:latin typeface="Abadi" panose="020B0604020104020204" pitchFamily="34" charset="0"/>
              </a:rPr>
              <a:t>36 known narcotics with LC50 values </a:t>
            </a:r>
            <a:r>
              <a:rPr lang="en-US" altLang="ko-KR" sz="2000" dirty="0">
                <a:latin typeface="Abadi" panose="020B0604020104020204" pitchFamily="34" charset="0"/>
              </a:rPr>
              <a:t>referring to D. magna, a </a:t>
            </a:r>
            <a:r>
              <a:rPr lang="en-US" altLang="ko-KR" sz="2000" dirty="0">
                <a:highlight>
                  <a:srgbClr val="FFFF00"/>
                </a:highlight>
                <a:latin typeface="Abadi" panose="020B0604020104020204" pitchFamily="34" charset="0"/>
              </a:rPr>
              <a:t>reference baseline QSAR is derived</a:t>
            </a:r>
            <a:r>
              <a:rPr lang="en-US" altLang="ko-KR" sz="2000" dirty="0">
                <a:latin typeface="Abadi" panose="020B0604020104020204" pitchFamily="34" charset="0"/>
              </a:rPr>
              <a:t>. Compounds with LC50 values above a certain threshold defined relative to their predicted baseline toxicity are classified as exerting excess toxicity. Three simple discrimination schemes are presented that enable the identification of excess toxicity from structural alerts based on the presence or absence of certain heteroatoms and their chemical functionality. Moreover, a two-step classification approach is introduced that enables a prioritization of organic compounds with respect to their need for experimental testing. The discussion includes reaction mechanisms that may explain the association of structural alerts with excess toxicity, a comparison with predictions derived from mode of action-based classification schemes, and a statistical analysis of the discrimination performance in terms of detailed contingency table statistics.</a:t>
            </a:r>
            <a:endParaRPr lang="ko-KR" altLang="en-US" sz="2000" dirty="0">
              <a:latin typeface="Abadi" panose="020B0604020104020204" pitchFamily="34" charset="0"/>
            </a:endParaRPr>
          </a:p>
        </p:txBody>
      </p:sp>
      <p:sp>
        <p:nvSpPr>
          <p:cNvPr id="5" name="TextBox 4">
            <a:extLst>
              <a:ext uri="{FF2B5EF4-FFF2-40B4-BE49-F238E27FC236}">
                <a16:creationId xmlns:a16="http://schemas.microsoft.com/office/drawing/2014/main" id="{E02FB330-C803-4932-974D-FF62510E94A7}"/>
              </a:ext>
            </a:extLst>
          </p:cNvPr>
          <p:cNvSpPr txBox="1"/>
          <p:nvPr/>
        </p:nvSpPr>
        <p:spPr>
          <a:xfrm>
            <a:off x="213360" y="397566"/>
            <a:ext cx="1412566" cy="461665"/>
          </a:xfrm>
          <a:prstGeom prst="rect">
            <a:avLst/>
          </a:prstGeom>
          <a:noFill/>
        </p:spPr>
        <p:txBody>
          <a:bodyPr wrap="none" rtlCol="0">
            <a:spAutoFit/>
          </a:bodyPr>
          <a:lstStyle/>
          <a:p>
            <a:r>
              <a:rPr lang="en-US" altLang="ko-KR" sz="2400" b="1" dirty="0"/>
              <a:t>Abstract</a:t>
            </a:r>
            <a:endParaRPr lang="ko-KR" altLang="en-US" sz="2000" b="1" dirty="0"/>
          </a:p>
        </p:txBody>
      </p:sp>
    </p:spTree>
    <p:extLst>
      <p:ext uri="{BB962C8B-B14F-4D97-AF65-F5344CB8AC3E}">
        <p14:creationId xmlns:p14="http://schemas.microsoft.com/office/powerpoint/2010/main" val="7161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635D99D-8166-4CB0-87E6-4E13B9119AC0}"/>
              </a:ext>
            </a:extLst>
          </p:cNvPr>
          <p:cNvSpPr/>
          <p:nvPr/>
        </p:nvSpPr>
        <p:spPr>
          <a:xfrm>
            <a:off x="856128" y="628961"/>
            <a:ext cx="10170459" cy="4401205"/>
          </a:xfrm>
          <a:prstGeom prst="rect">
            <a:avLst/>
          </a:prstGeom>
        </p:spPr>
        <p:txBody>
          <a:bodyPr wrap="square">
            <a:spAutoFit/>
          </a:bodyPr>
          <a:lstStyle/>
          <a:p>
            <a:endParaRPr lang="en-US" altLang="ko-KR" sz="3200" dirty="0"/>
          </a:p>
          <a:p>
            <a:pPr fontAlgn="ctr"/>
            <a:r>
              <a:rPr lang="en-US" altLang="ko-KR" sz="3200" b="1" dirty="0">
                <a:effectLst/>
                <a:latin typeface="inherit"/>
              </a:rPr>
              <a:t>What does LC</a:t>
            </a:r>
            <a:r>
              <a:rPr lang="en-US" altLang="ko-KR" sz="3200" b="1" baseline="-25000" dirty="0">
                <a:effectLst/>
                <a:latin typeface="inherit"/>
              </a:rPr>
              <a:t>50</a:t>
            </a:r>
            <a:r>
              <a:rPr lang="en-US" altLang="ko-KR" sz="3200" b="1" dirty="0">
                <a:effectLst/>
                <a:latin typeface="inherit"/>
              </a:rPr>
              <a:t> mean?</a:t>
            </a:r>
          </a:p>
          <a:p>
            <a:pPr fontAlgn="ctr"/>
            <a:endParaRPr lang="en-US" altLang="ko-KR" b="1" dirty="0">
              <a:effectLst/>
              <a:latin typeface="inherit"/>
            </a:endParaRPr>
          </a:p>
          <a:p>
            <a:r>
              <a:rPr lang="en-US" altLang="ko-KR" b="0" i="0" dirty="0">
                <a:solidFill>
                  <a:srgbClr val="333333"/>
                </a:solidFill>
                <a:effectLst/>
                <a:latin typeface="Helvetica Neue"/>
              </a:rPr>
              <a:t>LC stands for "Lethal Concentration". LC values usually refer to the concentration of a chemical in air but in environmental studies it can also mean the concentration of a chemical in water.</a:t>
            </a:r>
          </a:p>
          <a:p>
            <a:endParaRPr lang="en-US" altLang="ko-KR" b="0" i="0" dirty="0">
              <a:solidFill>
                <a:srgbClr val="333333"/>
              </a:solidFill>
              <a:effectLst/>
              <a:latin typeface="Helvetica Neue"/>
            </a:endParaRPr>
          </a:p>
          <a:p>
            <a:r>
              <a:rPr lang="en-US" altLang="ko-KR" b="0" i="0" dirty="0">
                <a:solidFill>
                  <a:srgbClr val="333333"/>
                </a:solidFill>
                <a:effectLst/>
                <a:latin typeface="Helvetica Neue"/>
              </a:rPr>
              <a:t>According to the (</a:t>
            </a:r>
            <a:r>
              <a:rPr lang="en-US" altLang="ko-KR" b="0" i="0" dirty="0" err="1">
                <a:solidFill>
                  <a:srgbClr val="333333"/>
                </a:solidFill>
                <a:effectLst/>
                <a:latin typeface="Helvetica Neue"/>
              </a:rPr>
              <a:t>Organisation</a:t>
            </a:r>
            <a:r>
              <a:rPr lang="en-US" altLang="ko-KR" b="0" i="0" dirty="0">
                <a:solidFill>
                  <a:srgbClr val="333333"/>
                </a:solidFill>
                <a:effectLst/>
                <a:latin typeface="Helvetica Neue"/>
              </a:rPr>
              <a:t> for Economic Cooperation and Development) (OECD) Guidelines for the Testing of Chemicals, a traditional experiment involves groups of animals exposed to a concentration (or series of concentrations) for a set period of time (usually 4 hours). The animals are clinically observed for up to 14 days.</a:t>
            </a:r>
          </a:p>
          <a:p>
            <a:endParaRPr lang="en-US" altLang="ko-KR" b="0" i="0" dirty="0">
              <a:solidFill>
                <a:srgbClr val="333333"/>
              </a:solidFill>
              <a:effectLst/>
              <a:latin typeface="Helvetica Neue"/>
            </a:endParaRPr>
          </a:p>
          <a:p>
            <a:r>
              <a:rPr lang="en-US" altLang="ko-KR" b="0" i="0" dirty="0">
                <a:solidFill>
                  <a:srgbClr val="333333"/>
                </a:solidFill>
                <a:effectLst/>
                <a:highlight>
                  <a:srgbClr val="FFFF00"/>
                </a:highlight>
                <a:latin typeface="Helvetica Neue"/>
              </a:rPr>
              <a:t>The concentrations of the chemical in air that kills 50% of the test animals during the observation period is the LC</a:t>
            </a:r>
            <a:r>
              <a:rPr lang="en-US" altLang="ko-KR" b="0" i="0" baseline="-25000" dirty="0">
                <a:solidFill>
                  <a:srgbClr val="333333"/>
                </a:solidFill>
                <a:effectLst/>
                <a:highlight>
                  <a:srgbClr val="FFFF00"/>
                </a:highlight>
                <a:latin typeface="Helvetica Neue"/>
              </a:rPr>
              <a:t>50</a:t>
            </a:r>
            <a:r>
              <a:rPr lang="en-US" altLang="ko-KR" b="0" i="0" dirty="0">
                <a:solidFill>
                  <a:srgbClr val="333333"/>
                </a:solidFill>
                <a:effectLst/>
                <a:highlight>
                  <a:srgbClr val="FFFF00"/>
                </a:highlight>
                <a:latin typeface="Helvetica Neue"/>
              </a:rPr>
              <a:t> value.</a:t>
            </a:r>
            <a:r>
              <a:rPr lang="en-US" altLang="ko-KR" b="0" i="0" dirty="0">
                <a:solidFill>
                  <a:srgbClr val="333333"/>
                </a:solidFill>
                <a:effectLst/>
                <a:latin typeface="Helvetica Neue"/>
              </a:rPr>
              <a:t> Other durations of exposure (versus the traditional 4 hours) may apply depending on specific laws.</a:t>
            </a:r>
          </a:p>
        </p:txBody>
      </p:sp>
    </p:spTree>
    <p:extLst>
      <p:ext uri="{BB962C8B-B14F-4D97-AF65-F5344CB8AC3E}">
        <p14:creationId xmlns:p14="http://schemas.microsoft.com/office/powerpoint/2010/main" val="190858473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347</Words>
  <Application>Microsoft Office PowerPoint</Application>
  <PresentationFormat>와이드스크린</PresentationFormat>
  <Paragraphs>22</Paragraphs>
  <Slides>6</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vt:i4>
      </vt:variant>
    </vt:vector>
  </HeadingPairs>
  <TitlesOfParts>
    <vt:vector size="12" baseType="lpstr">
      <vt:lpstr>Helvetica Neue</vt:lpstr>
      <vt:lpstr>inherit</vt:lpstr>
      <vt:lpstr>맑은 고딕</vt:lpstr>
      <vt:lpstr>Abadi</vt:lpstr>
      <vt:lpstr>Arial</vt:lpstr>
      <vt:lpstr>Office 테마</vt:lpstr>
      <vt:lpstr>물리화학적 특징의 귀납적 방식을 통한 마약 물질 분류</vt:lpstr>
      <vt:lpstr>Narcotic drugs(마약)</vt:lpstr>
      <vt:lpstr>분류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물리화학적 특징의 귀납적 방식을 통한 마약 물질 분류</dc:title>
  <dc:creator>Park Donghyun</dc:creator>
  <cp:lastModifiedBy>Park Donghyun</cp:lastModifiedBy>
  <cp:revision>8</cp:revision>
  <dcterms:created xsi:type="dcterms:W3CDTF">2019-05-12T07:10:56Z</dcterms:created>
  <dcterms:modified xsi:type="dcterms:W3CDTF">2019-05-12T10:46:10Z</dcterms:modified>
</cp:coreProperties>
</file>