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9" r:id="rId4"/>
    <p:sldId id="258" r:id="rId5"/>
    <p:sldId id="293" r:id="rId6"/>
    <p:sldId id="274" r:id="rId7"/>
    <p:sldId id="275" r:id="rId8"/>
    <p:sldId id="278" r:id="rId9"/>
    <p:sldId id="279" r:id="rId10"/>
    <p:sldId id="281" r:id="rId11"/>
    <p:sldId id="282" r:id="rId12"/>
    <p:sldId id="283" r:id="rId13"/>
    <p:sldId id="268" r:id="rId14"/>
    <p:sldId id="287" r:id="rId15"/>
    <p:sldId id="289" r:id="rId16"/>
    <p:sldId id="290" r:id="rId17"/>
    <p:sldId id="291" r:id="rId18"/>
    <p:sldId id="292" r:id="rId19"/>
    <p:sldId id="294" r:id="rId20"/>
    <p:sldId id="295" r:id="rId21"/>
    <p:sldId id="321" r:id="rId22"/>
    <p:sldId id="286" r:id="rId23"/>
    <p:sldId id="323" r:id="rId24"/>
    <p:sldId id="324" r:id="rId25"/>
    <p:sldId id="325" r:id="rId26"/>
    <p:sldId id="326" r:id="rId27"/>
    <p:sldId id="327" r:id="rId28"/>
    <p:sldId id="328" r:id="rId29"/>
    <p:sldId id="329" r:id="rId30"/>
    <p:sldId id="332" r:id="rId31"/>
    <p:sldId id="333" r:id="rId32"/>
    <p:sldId id="334" r:id="rId33"/>
    <p:sldId id="335" r:id="rId34"/>
    <p:sldId id="336" r:id="rId35"/>
    <p:sldId id="337" r:id="rId36"/>
    <p:sldId id="338" r:id="rId37"/>
    <p:sldId id="339" r:id="rId38"/>
    <p:sldId id="340" r:id="rId39"/>
    <p:sldId id="341" r:id="rId40"/>
    <p:sldId id="342" r:id="rId41"/>
    <p:sldId id="260" r:id="rId42"/>
    <p:sldId id="261" r:id="rId43"/>
    <p:sldId id="262" r:id="rId44"/>
    <p:sldId id="263" r:id="rId45"/>
    <p:sldId id="267" r:id="rId46"/>
    <p:sldId id="270" r:id="rId47"/>
    <p:sldId id="271" r:id="rId48"/>
    <p:sldId id="280" r:id="rId49"/>
    <p:sldId id="273" r:id="rId50"/>
    <p:sldId id="272" r:id="rId51"/>
    <p:sldId id="347" r:id="rId52"/>
    <p:sldId id="349" r:id="rId53"/>
    <p:sldId id="284" r:id="rId54"/>
    <p:sldId id="352" r:id="rId55"/>
    <p:sldId id="285" r:id="rId56"/>
    <p:sldId id="353" r:id="rId57"/>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0" autoAdjust="0"/>
    <p:restoredTop sz="94660"/>
  </p:normalViewPr>
  <p:slideViewPr>
    <p:cSldViewPr snapToGrid="0">
      <p:cViewPr varScale="1">
        <p:scale>
          <a:sx n="45" d="100"/>
          <a:sy n="45" d="100"/>
        </p:scale>
        <p:origin x="53" y="9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C2DE2-75E2-4920-902C-3459698C67BE}" type="datetimeFigureOut">
              <a:rPr lang="ko-KR" altLang="en-US" smtClean="0"/>
              <a:t>2019-05-14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1059EB-302D-4FFD-9997-1F41391BE7B2}" type="slidenum">
              <a:rPr lang="ko-KR" altLang="en-US" smtClean="0"/>
              <a:t>‹#›</a:t>
            </a:fld>
            <a:endParaRPr lang="ko-KR" altLang="en-US"/>
          </a:p>
        </p:txBody>
      </p:sp>
    </p:spTree>
    <p:extLst>
      <p:ext uri="{BB962C8B-B14F-4D97-AF65-F5344CB8AC3E}">
        <p14:creationId xmlns:p14="http://schemas.microsoft.com/office/powerpoint/2010/main" val="119811781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10</a:t>
            </a:r>
            <a:r>
              <a:rPr lang="ko-KR" altLang="en-US" dirty="0"/>
              <a:t>만명당</a:t>
            </a:r>
          </a:p>
        </p:txBody>
      </p:sp>
      <p:sp>
        <p:nvSpPr>
          <p:cNvPr id="4" name="슬라이드 번호 개체 틀 3"/>
          <p:cNvSpPr>
            <a:spLocks noGrp="1"/>
          </p:cNvSpPr>
          <p:nvPr>
            <p:ph type="sldNum" sz="quarter" idx="10"/>
          </p:nvPr>
        </p:nvSpPr>
        <p:spPr/>
        <p:txBody>
          <a:bodyPr/>
          <a:lstStyle/>
          <a:p>
            <a:fld id="{D2949AC7-B921-48DA-995F-84B6203B4697}" type="slidenum">
              <a:rPr lang="ko-KR" altLang="en-US" smtClean="0"/>
              <a:t>8</a:t>
            </a:fld>
            <a:endParaRPr lang="ko-KR" altLang="en-US"/>
          </a:p>
        </p:txBody>
      </p:sp>
    </p:spTree>
    <p:extLst>
      <p:ext uri="{BB962C8B-B14F-4D97-AF65-F5344CB8AC3E}">
        <p14:creationId xmlns:p14="http://schemas.microsoft.com/office/powerpoint/2010/main" val="3609004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2949AC7-B921-48DA-995F-84B6203B4697}" type="slidenum">
              <a:rPr lang="ko-KR" altLang="en-US" smtClean="0"/>
              <a:t>13</a:t>
            </a:fld>
            <a:endParaRPr lang="ko-KR" altLang="en-US"/>
          </a:p>
        </p:txBody>
      </p:sp>
    </p:spTree>
    <p:extLst>
      <p:ext uri="{BB962C8B-B14F-4D97-AF65-F5344CB8AC3E}">
        <p14:creationId xmlns:p14="http://schemas.microsoft.com/office/powerpoint/2010/main" val="522450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D2949AC7-B921-48DA-995F-84B6203B4697}" type="slidenum">
              <a:rPr lang="ko-KR" altLang="en-US" smtClean="0"/>
              <a:t>15</a:t>
            </a:fld>
            <a:endParaRPr lang="ko-KR" altLang="en-US"/>
          </a:p>
        </p:txBody>
      </p:sp>
    </p:spTree>
    <p:extLst>
      <p:ext uri="{BB962C8B-B14F-4D97-AF65-F5344CB8AC3E}">
        <p14:creationId xmlns:p14="http://schemas.microsoft.com/office/powerpoint/2010/main" val="218346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E89E88B-B99F-44C1-B9B0-A86F8EB95B5A}"/>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41A4E226-98B9-439F-A048-67DC0E089C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3CB4520C-09A4-4FDA-A231-8F5D6B98FE2D}"/>
              </a:ext>
            </a:extLst>
          </p:cNvPr>
          <p:cNvSpPr>
            <a:spLocks noGrp="1"/>
          </p:cNvSpPr>
          <p:nvPr>
            <p:ph type="dt" sz="half" idx="10"/>
          </p:nvPr>
        </p:nvSpPr>
        <p:spPr/>
        <p:txBody>
          <a:bodyPr/>
          <a:lstStyle/>
          <a:p>
            <a:fld id="{EA3330C3-C7AC-4AED-8FAF-BF5AAFDEC130}" type="datetimeFigureOut">
              <a:rPr lang="ko-KR" altLang="en-US" smtClean="0"/>
              <a:t>2019-05-14</a:t>
            </a:fld>
            <a:endParaRPr lang="ko-KR" altLang="en-US"/>
          </a:p>
        </p:txBody>
      </p:sp>
      <p:sp>
        <p:nvSpPr>
          <p:cNvPr id="5" name="바닥글 개체 틀 4">
            <a:extLst>
              <a:ext uri="{FF2B5EF4-FFF2-40B4-BE49-F238E27FC236}">
                <a16:creationId xmlns:a16="http://schemas.microsoft.com/office/drawing/2014/main" id="{A9111D51-5FDC-465A-AA85-50C174BB7B6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9AC7934-A13D-47AC-AB21-3760887EAF78}"/>
              </a:ext>
            </a:extLst>
          </p:cNvPr>
          <p:cNvSpPr>
            <a:spLocks noGrp="1"/>
          </p:cNvSpPr>
          <p:nvPr>
            <p:ph type="sldNum" sz="quarter" idx="12"/>
          </p:nvPr>
        </p:nvSpPr>
        <p:spPr/>
        <p:txBody>
          <a:bodyPr/>
          <a:lstStyle/>
          <a:p>
            <a:fld id="{E49762B8-1178-421D-8ADB-2932F2A7E26F}" type="slidenum">
              <a:rPr lang="ko-KR" altLang="en-US" smtClean="0"/>
              <a:t>‹#›</a:t>
            </a:fld>
            <a:endParaRPr lang="ko-KR" altLang="en-US"/>
          </a:p>
        </p:txBody>
      </p:sp>
    </p:spTree>
    <p:extLst>
      <p:ext uri="{BB962C8B-B14F-4D97-AF65-F5344CB8AC3E}">
        <p14:creationId xmlns:p14="http://schemas.microsoft.com/office/powerpoint/2010/main" val="190089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34C670C-E011-4F6A-B29C-24697FE116F5}"/>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B8FE6238-46AD-4AFD-8135-8EDF12C33AD3}"/>
              </a:ext>
            </a:extLst>
          </p:cNvPr>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CFA64F0D-3D69-442D-81F1-B8061AC4737A}"/>
              </a:ext>
            </a:extLst>
          </p:cNvPr>
          <p:cNvSpPr>
            <a:spLocks noGrp="1"/>
          </p:cNvSpPr>
          <p:nvPr>
            <p:ph type="dt" sz="half" idx="10"/>
          </p:nvPr>
        </p:nvSpPr>
        <p:spPr/>
        <p:txBody>
          <a:bodyPr/>
          <a:lstStyle/>
          <a:p>
            <a:fld id="{EA3330C3-C7AC-4AED-8FAF-BF5AAFDEC130}" type="datetimeFigureOut">
              <a:rPr lang="ko-KR" altLang="en-US" smtClean="0"/>
              <a:t>2019-05-14</a:t>
            </a:fld>
            <a:endParaRPr lang="ko-KR" altLang="en-US"/>
          </a:p>
        </p:txBody>
      </p:sp>
      <p:sp>
        <p:nvSpPr>
          <p:cNvPr id="5" name="바닥글 개체 틀 4">
            <a:extLst>
              <a:ext uri="{FF2B5EF4-FFF2-40B4-BE49-F238E27FC236}">
                <a16:creationId xmlns:a16="http://schemas.microsoft.com/office/drawing/2014/main" id="{F5AB9347-D69C-495F-BC47-85E7D044DEB1}"/>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0B6BBC8-C59F-4692-AE75-90122A17C403}"/>
              </a:ext>
            </a:extLst>
          </p:cNvPr>
          <p:cNvSpPr>
            <a:spLocks noGrp="1"/>
          </p:cNvSpPr>
          <p:nvPr>
            <p:ph type="sldNum" sz="quarter" idx="12"/>
          </p:nvPr>
        </p:nvSpPr>
        <p:spPr/>
        <p:txBody>
          <a:bodyPr/>
          <a:lstStyle/>
          <a:p>
            <a:fld id="{E49762B8-1178-421D-8ADB-2932F2A7E26F}" type="slidenum">
              <a:rPr lang="ko-KR" altLang="en-US" smtClean="0"/>
              <a:t>‹#›</a:t>
            </a:fld>
            <a:endParaRPr lang="ko-KR" altLang="en-US"/>
          </a:p>
        </p:txBody>
      </p:sp>
    </p:spTree>
    <p:extLst>
      <p:ext uri="{BB962C8B-B14F-4D97-AF65-F5344CB8AC3E}">
        <p14:creationId xmlns:p14="http://schemas.microsoft.com/office/powerpoint/2010/main" val="1069638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F7977F3C-C310-4A4B-A752-C7EF5E04C354}"/>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5A871C76-7D65-4F7A-B7B7-52A111EA0EBE}"/>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C5C31235-4A71-4F51-854C-298DAD13D917}"/>
              </a:ext>
            </a:extLst>
          </p:cNvPr>
          <p:cNvSpPr>
            <a:spLocks noGrp="1"/>
          </p:cNvSpPr>
          <p:nvPr>
            <p:ph type="dt" sz="half" idx="10"/>
          </p:nvPr>
        </p:nvSpPr>
        <p:spPr/>
        <p:txBody>
          <a:bodyPr/>
          <a:lstStyle/>
          <a:p>
            <a:fld id="{EA3330C3-C7AC-4AED-8FAF-BF5AAFDEC130}" type="datetimeFigureOut">
              <a:rPr lang="ko-KR" altLang="en-US" smtClean="0"/>
              <a:t>2019-05-14</a:t>
            </a:fld>
            <a:endParaRPr lang="ko-KR" altLang="en-US"/>
          </a:p>
        </p:txBody>
      </p:sp>
      <p:sp>
        <p:nvSpPr>
          <p:cNvPr id="5" name="바닥글 개체 틀 4">
            <a:extLst>
              <a:ext uri="{FF2B5EF4-FFF2-40B4-BE49-F238E27FC236}">
                <a16:creationId xmlns:a16="http://schemas.microsoft.com/office/drawing/2014/main" id="{158D3C05-5FD8-47BB-928D-75ED99717C4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5E0A96B-0C6E-4873-8DEE-EEAD372C04E6}"/>
              </a:ext>
            </a:extLst>
          </p:cNvPr>
          <p:cNvSpPr>
            <a:spLocks noGrp="1"/>
          </p:cNvSpPr>
          <p:nvPr>
            <p:ph type="sldNum" sz="quarter" idx="12"/>
          </p:nvPr>
        </p:nvSpPr>
        <p:spPr/>
        <p:txBody>
          <a:bodyPr/>
          <a:lstStyle/>
          <a:p>
            <a:fld id="{E49762B8-1178-421D-8ADB-2932F2A7E26F}" type="slidenum">
              <a:rPr lang="ko-KR" altLang="en-US" smtClean="0"/>
              <a:t>‹#›</a:t>
            </a:fld>
            <a:endParaRPr lang="ko-KR" altLang="en-US"/>
          </a:p>
        </p:txBody>
      </p:sp>
    </p:spTree>
    <p:extLst>
      <p:ext uri="{BB962C8B-B14F-4D97-AF65-F5344CB8AC3E}">
        <p14:creationId xmlns:p14="http://schemas.microsoft.com/office/powerpoint/2010/main" val="955852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B09BDC2-4EC0-46EF-9A7D-C89E6109212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D7742898-5EF1-4F30-9EFB-F852ECD0C9A2}"/>
              </a:ext>
            </a:extLst>
          </p:cNvPr>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D2E94665-8C73-46CA-8EE8-6B61F8989FDB}"/>
              </a:ext>
            </a:extLst>
          </p:cNvPr>
          <p:cNvSpPr>
            <a:spLocks noGrp="1"/>
          </p:cNvSpPr>
          <p:nvPr>
            <p:ph type="dt" sz="half" idx="10"/>
          </p:nvPr>
        </p:nvSpPr>
        <p:spPr/>
        <p:txBody>
          <a:bodyPr/>
          <a:lstStyle/>
          <a:p>
            <a:fld id="{EA3330C3-C7AC-4AED-8FAF-BF5AAFDEC130}" type="datetimeFigureOut">
              <a:rPr lang="ko-KR" altLang="en-US" smtClean="0"/>
              <a:t>2019-05-14</a:t>
            </a:fld>
            <a:endParaRPr lang="ko-KR" altLang="en-US"/>
          </a:p>
        </p:txBody>
      </p:sp>
      <p:sp>
        <p:nvSpPr>
          <p:cNvPr id="5" name="바닥글 개체 틀 4">
            <a:extLst>
              <a:ext uri="{FF2B5EF4-FFF2-40B4-BE49-F238E27FC236}">
                <a16:creationId xmlns:a16="http://schemas.microsoft.com/office/drawing/2014/main" id="{30C5C455-7597-434F-A6D1-A3EC86F6FAA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940E20F-6503-44E7-9C2B-83C6B0BE7AF0}"/>
              </a:ext>
            </a:extLst>
          </p:cNvPr>
          <p:cNvSpPr>
            <a:spLocks noGrp="1"/>
          </p:cNvSpPr>
          <p:nvPr>
            <p:ph type="sldNum" sz="quarter" idx="12"/>
          </p:nvPr>
        </p:nvSpPr>
        <p:spPr/>
        <p:txBody>
          <a:bodyPr/>
          <a:lstStyle/>
          <a:p>
            <a:fld id="{E49762B8-1178-421D-8ADB-2932F2A7E26F}" type="slidenum">
              <a:rPr lang="ko-KR" altLang="en-US" smtClean="0"/>
              <a:t>‹#›</a:t>
            </a:fld>
            <a:endParaRPr lang="ko-KR" altLang="en-US"/>
          </a:p>
        </p:txBody>
      </p:sp>
    </p:spTree>
    <p:extLst>
      <p:ext uri="{BB962C8B-B14F-4D97-AF65-F5344CB8AC3E}">
        <p14:creationId xmlns:p14="http://schemas.microsoft.com/office/powerpoint/2010/main" val="4146802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9304838-5946-4EA2-94B3-AA4F0BA03ABD}"/>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1729C109-94A2-4447-9FB4-E9851570C2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a:extLst>
              <a:ext uri="{FF2B5EF4-FFF2-40B4-BE49-F238E27FC236}">
                <a16:creationId xmlns:a16="http://schemas.microsoft.com/office/drawing/2014/main" id="{A4050414-A6AF-4469-885D-E58E92A81163}"/>
              </a:ext>
            </a:extLst>
          </p:cNvPr>
          <p:cNvSpPr>
            <a:spLocks noGrp="1"/>
          </p:cNvSpPr>
          <p:nvPr>
            <p:ph type="dt" sz="half" idx="10"/>
          </p:nvPr>
        </p:nvSpPr>
        <p:spPr/>
        <p:txBody>
          <a:bodyPr/>
          <a:lstStyle/>
          <a:p>
            <a:fld id="{EA3330C3-C7AC-4AED-8FAF-BF5AAFDEC130}" type="datetimeFigureOut">
              <a:rPr lang="ko-KR" altLang="en-US" smtClean="0"/>
              <a:t>2019-05-14</a:t>
            </a:fld>
            <a:endParaRPr lang="ko-KR" altLang="en-US"/>
          </a:p>
        </p:txBody>
      </p:sp>
      <p:sp>
        <p:nvSpPr>
          <p:cNvPr id="5" name="바닥글 개체 틀 4">
            <a:extLst>
              <a:ext uri="{FF2B5EF4-FFF2-40B4-BE49-F238E27FC236}">
                <a16:creationId xmlns:a16="http://schemas.microsoft.com/office/drawing/2014/main" id="{4E9382D2-D6CB-4C01-8A17-7E5944AB5FEF}"/>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F57B88B-AAAC-43A7-A5FD-D6A98746B183}"/>
              </a:ext>
            </a:extLst>
          </p:cNvPr>
          <p:cNvSpPr>
            <a:spLocks noGrp="1"/>
          </p:cNvSpPr>
          <p:nvPr>
            <p:ph type="sldNum" sz="quarter" idx="12"/>
          </p:nvPr>
        </p:nvSpPr>
        <p:spPr/>
        <p:txBody>
          <a:bodyPr/>
          <a:lstStyle/>
          <a:p>
            <a:fld id="{E49762B8-1178-421D-8ADB-2932F2A7E26F}" type="slidenum">
              <a:rPr lang="ko-KR" altLang="en-US" smtClean="0"/>
              <a:t>‹#›</a:t>
            </a:fld>
            <a:endParaRPr lang="ko-KR" altLang="en-US"/>
          </a:p>
        </p:txBody>
      </p:sp>
    </p:spTree>
    <p:extLst>
      <p:ext uri="{BB962C8B-B14F-4D97-AF65-F5344CB8AC3E}">
        <p14:creationId xmlns:p14="http://schemas.microsoft.com/office/powerpoint/2010/main" val="4117477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DD7BF5-52CE-4B84-9257-4A3901B7910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D394D49-25B1-436D-A2FB-FBB059DAF0C9}"/>
              </a:ext>
            </a:extLst>
          </p:cNvPr>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a:extLst>
              <a:ext uri="{FF2B5EF4-FFF2-40B4-BE49-F238E27FC236}">
                <a16:creationId xmlns:a16="http://schemas.microsoft.com/office/drawing/2014/main" id="{56E211FA-507E-474E-BA89-53B41A158CB3}"/>
              </a:ext>
            </a:extLst>
          </p:cNvPr>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a:extLst>
              <a:ext uri="{FF2B5EF4-FFF2-40B4-BE49-F238E27FC236}">
                <a16:creationId xmlns:a16="http://schemas.microsoft.com/office/drawing/2014/main" id="{1A2CA25B-F96C-4757-8437-DC7DDBB6509A}"/>
              </a:ext>
            </a:extLst>
          </p:cNvPr>
          <p:cNvSpPr>
            <a:spLocks noGrp="1"/>
          </p:cNvSpPr>
          <p:nvPr>
            <p:ph type="dt" sz="half" idx="10"/>
          </p:nvPr>
        </p:nvSpPr>
        <p:spPr/>
        <p:txBody>
          <a:bodyPr/>
          <a:lstStyle/>
          <a:p>
            <a:fld id="{EA3330C3-C7AC-4AED-8FAF-BF5AAFDEC130}" type="datetimeFigureOut">
              <a:rPr lang="ko-KR" altLang="en-US" smtClean="0"/>
              <a:t>2019-05-14</a:t>
            </a:fld>
            <a:endParaRPr lang="ko-KR" altLang="en-US"/>
          </a:p>
        </p:txBody>
      </p:sp>
      <p:sp>
        <p:nvSpPr>
          <p:cNvPr id="6" name="바닥글 개체 틀 5">
            <a:extLst>
              <a:ext uri="{FF2B5EF4-FFF2-40B4-BE49-F238E27FC236}">
                <a16:creationId xmlns:a16="http://schemas.microsoft.com/office/drawing/2014/main" id="{A8B94C35-F5A2-47CF-A464-BE3CD13DFF60}"/>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3608B41-2695-4FC4-9172-4F4EE293B58A}"/>
              </a:ext>
            </a:extLst>
          </p:cNvPr>
          <p:cNvSpPr>
            <a:spLocks noGrp="1"/>
          </p:cNvSpPr>
          <p:nvPr>
            <p:ph type="sldNum" sz="quarter" idx="12"/>
          </p:nvPr>
        </p:nvSpPr>
        <p:spPr/>
        <p:txBody>
          <a:bodyPr/>
          <a:lstStyle/>
          <a:p>
            <a:fld id="{E49762B8-1178-421D-8ADB-2932F2A7E26F}" type="slidenum">
              <a:rPr lang="ko-KR" altLang="en-US" smtClean="0"/>
              <a:t>‹#›</a:t>
            </a:fld>
            <a:endParaRPr lang="ko-KR" altLang="en-US"/>
          </a:p>
        </p:txBody>
      </p:sp>
    </p:spTree>
    <p:extLst>
      <p:ext uri="{BB962C8B-B14F-4D97-AF65-F5344CB8AC3E}">
        <p14:creationId xmlns:p14="http://schemas.microsoft.com/office/powerpoint/2010/main" val="3771907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9D5E2F3-35AE-42F0-84DF-B14D9392F403}"/>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EE40EAC9-9D4A-464E-ACEE-C3442C046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a:extLst>
              <a:ext uri="{FF2B5EF4-FFF2-40B4-BE49-F238E27FC236}">
                <a16:creationId xmlns:a16="http://schemas.microsoft.com/office/drawing/2014/main" id="{FC81C99A-D547-4507-8E07-55BE7C940038}"/>
              </a:ext>
            </a:extLst>
          </p:cNvPr>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a:extLst>
              <a:ext uri="{FF2B5EF4-FFF2-40B4-BE49-F238E27FC236}">
                <a16:creationId xmlns:a16="http://schemas.microsoft.com/office/drawing/2014/main" id="{3C1F0A41-0AE9-41DB-A679-252A3748AC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a:extLst>
              <a:ext uri="{FF2B5EF4-FFF2-40B4-BE49-F238E27FC236}">
                <a16:creationId xmlns:a16="http://schemas.microsoft.com/office/drawing/2014/main" id="{CBABB9DB-18D7-4A61-97F4-BF86A2C0F7BA}"/>
              </a:ext>
            </a:extLst>
          </p:cNvPr>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a:extLst>
              <a:ext uri="{FF2B5EF4-FFF2-40B4-BE49-F238E27FC236}">
                <a16:creationId xmlns:a16="http://schemas.microsoft.com/office/drawing/2014/main" id="{0DD8CA0C-2D77-4E07-A3CB-31109081C4C3}"/>
              </a:ext>
            </a:extLst>
          </p:cNvPr>
          <p:cNvSpPr>
            <a:spLocks noGrp="1"/>
          </p:cNvSpPr>
          <p:nvPr>
            <p:ph type="dt" sz="half" idx="10"/>
          </p:nvPr>
        </p:nvSpPr>
        <p:spPr/>
        <p:txBody>
          <a:bodyPr/>
          <a:lstStyle/>
          <a:p>
            <a:fld id="{EA3330C3-C7AC-4AED-8FAF-BF5AAFDEC130}" type="datetimeFigureOut">
              <a:rPr lang="ko-KR" altLang="en-US" smtClean="0"/>
              <a:t>2019-05-14</a:t>
            </a:fld>
            <a:endParaRPr lang="ko-KR" altLang="en-US"/>
          </a:p>
        </p:txBody>
      </p:sp>
      <p:sp>
        <p:nvSpPr>
          <p:cNvPr id="8" name="바닥글 개체 틀 7">
            <a:extLst>
              <a:ext uri="{FF2B5EF4-FFF2-40B4-BE49-F238E27FC236}">
                <a16:creationId xmlns:a16="http://schemas.microsoft.com/office/drawing/2014/main" id="{45632947-7F6D-44CC-A1E2-61364E549D9F}"/>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2518FE19-5FE1-421E-8147-71D11516C3E3}"/>
              </a:ext>
            </a:extLst>
          </p:cNvPr>
          <p:cNvSpPr>
            <a:spLocks noGrp="1"/>
          </p:cNvSpPr>
          <p:nvPr>
            <p:ph type="sldNum" sz="quarter" idx="12"/>
          </p:nvPr>
        </p:nvSpPr>
        <p:spPr/>
        <p:txBody>
          <a:bodyPr/>
          <a:lstStyle/>
          <a:p>
            <a:fld id="{E49762B8-1178-421D-8ADB-2932F2A7E26F}" type="slidenum">
              <a:rPr lang="ko-KR" altLang="en-US" smtClean="0"/>
              <a:t>‹#›</a:t>
            </a:fld>
            <a:endParaRPr lang="ko-KR" altLang="en-US"/>
          </a:p>
        </p:txBody>
      </p:sp>
    </p:spTree>
    <p:extLst>
      <p:ext uri="{BB962C8B-B14F-4D97-AF65-F5344CB8AC3E}">
        <p14:creationId xmlns:p14="http://schemas.microsoft.com/office/powerpoint/2010/main" val="1103778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94D25D3-F141-4E0F-BA77-10E1D4D689B6}"/>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8B510ED-8378-46CB-A88D-0AE9F2C36FD8}"/>
              </a:ext>
            </a:extLst>
          </p:cNvPr>
          <p:cNvSpPr>
            <a:spLocks noGrp="1"/>
          </p:cNvSpPr>
          <p:nvPr>
            <p:ph type="dt" sz="half" idx="10"/>
          </p:nvPr>
        </p:nvSpPr>
        <p:spPr/>
        <p:txBody>
          <a:bodyPr/>
          <a:lstStyle/>
          <a:p>
            <a:fld id="{EA3330C3-C7AC-4AED-8FAF-BF5AAFDEC130}" type="datetimeFigureOut">
              <a:rPr lang="ko-KR" altLang="en-US" smtClean="0"/>
              <a:t>2019-05-14</a:t>
            </a:fld>
            <a:endParaRPr lang="ko-KR" altLang="en-US"/>
          </a:p>
        </p:txBody>
      </p:sp>
      <p:sp>
        <p:nvSpPr>
          <p:cNvPr id="4" name="바닥글 개체 틀 3">
            <a:extLst>
              <a:ext uri="{FF2B5EF4-FFF2-40B4-BE49-F238E27FC236}">
                <a16:creationId xmlns:a16="http://schemas.microsoft.com/office/drawing/2014/main" id="{6AEC4CA4-4129-4DDD-9956-47314A2910D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90D44D54-BB5C-4EC6-9D6A-43E9824D04F5}"/>
              </a:ext>
            </a:extLst>
          </p:cNvPr>
          <p:cNvSpPr>
            <a:spLocks noGrp="1"/>
          </p:cNvSpPr>
          <p:nvPr>
            <p:ph type="sldNum" sz="quarter" idx="12"/>
          </p:nvPr>
        </p:nvSpPr>
        <p:spPr/>
        <p:txBody>
          <a:bodyPr/>
          <a:lstStyle/>
          <a:p>
            <a:fld id="{E49762B8-1178-421D-8ADB-2932F2A7E26F}" type="slidenum">
              <a:rPr lang="ko-KR" altLang="en-US" smtClean="0"/>
              <a:t>‹#›</a:t>
            </a:fld>
            <a:endParaRPr lang="ko-KR" altLang="en-US"/>
          </a:p>
        </p:txBody>
      </p:sp>
    </p:spTree>
    <p:extLst>
      <p:ext uri="{BB962C8B-B14F-4D97-AF65-F5344CB8AC3E}">
        <p14:creationId xmlns:p14="http://schemas.microsoft.com/office/powerpoint/2010/main" val="230943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AC3155A-CE4F-488F-B303-F79A77E9AE4A}"/>
              </a:ext>
            </a:extLst>
          </p:cNvPr>
          <p:cNvSpPr>
            <a:spLocks noGrp="1"/>
          </p:cNvSpPr>
          <p:nvPr>
            <p:ph type="dt" sz="half" idx="10"/>
          </p:nvPr>
        </p:nvSpPr>
        <p:spPr/>
        <p:txBody>
          <a:bodyPr/>
          <a:lstStyle/>
          <a:p>
            <a:fld id="{EA3330C3-C7AC-4AED-8FAF-BF5AAFDEC130}" type="datetimeFigureOut">
              <a:rPr lang="ko-KR" altLang="en-US" smtClean="0"/>
              <a:t>2019-05-14</a:t>
            </a:fld>
            <a:endParaRPr lang="ko-KR" altLang="en-US"/>
          </a:p>
        </p:txBody>
      </p:sp>
      <p:sp>
        <p:nvSpPr>
          <p:cNvPr id="3" name="바닥글 개체 틀 2">
            <a:extLst>
              <a:ext uri="{FF2B5EF4-FFF2-40B4-BE49-F238E27FC236}">
                <a16:creationId xmlns:a16="http://schemas.microsoft.com/office/drawing/2014/main" id="{66867E8E-A2E5-4653-9131-8F24AED1C657}"/>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12AD6EE4-1A9F-42A6-9228-DA2239EA53EC}"/>
              </a:ext>
            </a:extLst>
          </p:cNvPr>
          <p:cNvSpPr>
            <a:spLocks noGrp="1"/>
          </p:cNvSpPr>
          <p:nvPr>
            <p:ph type="sldNum" sz="quarter" idx="12"/>
          </p:nvPr>
        </p:nvSpPr>
        <p:spPr/>
        <p:txBody>
          <a:bodyPr/>
          <a:lstStyle/>
          <a:p>
            <a:fld id="{E49762B8-1178-421D-8ADB-2932F2A7E26F}" type="slidenum">
              <a:rPr lang="ko-KR" altLang="en-US" smtClean="0"/>
              <a:t>‹#›</a:t>
            </a:fld>
            <a:endParaRPr lang="ko-KR" altLang="en-US"/>
          </a:p>
        </p:txBody>
      </p:sp>
    </p:spTree>
    <p:extLst>
      <p:ext uri="{BB962C8B-B14F-4D97-AF65-F5344CB8AC3E}">
        <p14:creationId xmlns:p14="http://schemas.microsoft.com/office/powerpoint/2010/main" val="1545342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1C9D4ED-285C-40BC-9A7E-68663AD1C83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7B3DA23-1C94-4036-BD41-582C61242D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a:extLst>
              <a:ext uri="{FF2B5EF4-FFF2-40B4-BE49-F238E27FC236}">
                <a16:creationId xmlns:a16="http://schemas.microsoft.com/office/drawing/2014/main" id="{84E80642-3B67-40EF-95A6-FDEC802BC3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C72D937D-6632-46C8-9A9A-3FD327154C45}"/>
              </a:ext>
            </a:extLst>
          </p:cNvPr>
          <p:cNvSpPr>
            <a:spLocks noGrp="1"/>
          </p:cNvSpPr>
          <p:nvPr>
            <p:ph type="dt" sz="half" idx="10"/>
          </p:nvPr>
        </p:nvSpPr>
        <p:spPr/>
        <p:txBody>
          <a:bodyPr/>
          <a:lstStyle/>
          <a:p>
            <a:fld id="{EA3330C3-C7AC-4AED-8FAF-BF5AAFDEC130}" type="datetimeFigureOut">
              <a:rPr lang="ko-KR" altLang="en-US" smtClean="0"/>
              <a:t>2019-05-14</a:t>
            </a:fld>
            <a:endParaRPr lang="ko-KR" altLang="en-US"/>
          </a:p>
        </p:txBody>
      </p:sp>
      <p:sp>
        <p:nvSpPr>
          <p:cNvPr id="6" name="바닥글 개체 틀 5">
            <a:extLst>
              <a:ext uri="{FF2B5EF4-FFF2-40B4-BE49-F238E27FC236}">
                <a16:creationId xmlns:a16="http://schemas.microsoft.com/office/drawing/2014/main" id="{5CED62E1-5200-4557-9E2E-E1675B5623F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20264995-C82F-48AC-8B81-13CC171D1CD0}"/>
              </a:ext>
            </a:extLst>
          </p:cNvPr>
          <p:cNvSpPr>
            <a:spLocks noGrp="1"/>
          </p:cNvSpPr>
          <p:nvPr>
            <p:ph type="sldNum" sz="quarter" idx="12"/>
          </p:nvPr>
        </p:nvSpPr>
        <p:spPr/>
        <p:txBody>
          <a:bodyPr/>
          <a:lstStyle/>
          <a:p>
            <a:fld id="{E49762B8-1178-421D-8ADB-2932F2A7E26F}" type="slidenum">
              <a:rPr lang="ko-KR" altLang="en-US" smtClean="0"/>
              <a:t>‹#›</a:t>
            </a:fld>
            <a:endParaRPr lang="ko-KR" altLang="en-US"/>
          </a:p>
        </p:txBody>
      </p:sp>
    </p:spTree>
    <p:extLst>
      <p:ext uri="{BB962C8B-B14F-4D97-AF65-F5344CB8AC3E}">
        <p14:creationId xmlns:p14="http://schemas.microsoft.com/office/powerpoint/2010/main" val="1057967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6C0C0B-AD2F-40B8-A789-7146B80C457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FACC1189-FD6B-46B8-A3D2-E570CF8B2B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7C6C606B-7323-4DA4-BDAF-E9EA795C16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a:extLst>
              <a:ext uri="{FF2B5EF4-FFF2-40B4-BE49-F238E27FC236}">
                <a16:creationId xmlns:a16="http://schemas.microsoft.com/office/drawing/2014/main" id="{7DB71AF8-2837-4DAF-83DB-845879E82D85}"/>
              </a:ext>
            </a:extLst>
          </p:cNvPr>
          <p:cNvSpPr>
            <a:spLocks noGrp="1"/>
          </p:cNvSpPr>
          <p:nvPr>
            <p:ph type="dt" sz="half" idx="10"/>
          </p:nvPr>
        </p:nvSpPr>
        <p:spPr/>
        <p:txBody>
          <a:bodyPr/>
          <a:lstStyle/>
          <a:p>
            <a:fld id="{EA3330C3-C7AC-4AED-8FAF-BF5AAFDEC130}" type="datetimeFigureOut">
              <a:rPr lang="ko-KR" altLang="en-US" smtClean="0"/>
              <a:t>2019-05-14</a:t>
            </a:fld>
            <a:endParaRPr lang="ko-KR" altLang="en-US"/>
          </a:p>
        </p:txBody>
      </p:sp>
      <p:sp>
        <p:nvSpPr>
          <p:cNvPr id="6" name="바닥글 개체 틀 5">
            <a:extLst>
              <a:ext uri="{FF2B5EF4-FFF2-40B4-BE49-F238E27FC236}">
                <a16:creationId xmlns:a16="http://schemas.microsoft.com/office/drawing/2014/main" id="{490420E1-7764-4B23-820D-747F719230D1}"/>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4635155-927F-4320-B3C6-17EEA62F49E6}"/>
              </a:ext>
            </a:extLst>
          </p:cNvPr>
          <p:cNvSpPr>
            <a:spLocks noGrp="1"/>
          </p:cNvSpPr>
          <p:nvPr>
            <p:ph type="sldNum" sz="quarter" idx="12"/>
          </p:nvPr>
        </p:nvSpPr>
        <p:spPr/>
        <p:txBody>
          <a:bodyPr/>
          <a:lstStyle/>
          <a:p>
            <a:fld id="{E49762B8-1178-421D-8ADB-2932F2A7E26F}" type="slidenum">
              <a:rPr lang="ko-KR" altLang="en-US" smtClean="0"/>
              <a:t>‹#›</a:t>
            </a:fld>
            <a:endParaRPr lang="ko-KR" altLang="en-US"/>
          </a:p>
        </p:txBody>
      </p:sp>
    </p:spTree>
    <p:extLst>
      <p:ext uri="{BB962C8B-B14F-4D97-AF65-F5344CB8AC3E}">
        <p14:creationId xmlns:p14="http://schemas.microsoft.com/office/powerpoint/2010/main" val="1448143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AE32E8E4-6947-4223-ABC8-09E25CC802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D6A6FC4E-78A2-4247-B164-1F30514E7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a:extLst>
              <a:ext uri="{FF2B5EF4-FFF2-40B4-BE49-F238E27FC236}">
                <a16:creationId xmlns:a16="http://schemas.microsoft.com/office/drawing/2014/main" id="{21BF5F53-4010-41C7-A8A5-B40EC2FA24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3330C3-C7AC-4AED-8FAF-BF5AAFDEC130}" type="datetimeFigureOut">
              <a:rPr lang="ko-KR" altLang="en-US" smtClean="0"/>
              <a:t>2019-05-14</a:t>
            </a:fld>
            <a:endParaRPr lang="ko-KR" altLang="en-US"/>
          </a:p>
        </p:txBody>
      </p:sp>
      <p:sp>
        <p:nvSpPr>
          <p:cNvPr id="5" name="바닥글 개체 틀 4">
            <a:extLst>
              <a:ext uri="{FF2B5EF4-FFF2-40B4-BE49-F238E27FC236}">
                <a16:creationId xmlns:a16="http://schemas.microsoft.com/office/drawing/2014/main" id="{C26AAEBF-307C-413F-B777-75E4EE8592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64E22A37-9519-4367-9B71-DDE029260A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9762B8-1178-421D-8ADB-2932F2A7E26F}" type="slidenum">
              <a:rPr lang="ko-KR" altLang="en-US" smtClean="0"/>
              <a:t>‹#›</a:t>
            </a:fld>
            <a:endParaRPr lang="ko-KR" altLang="en-US"/>
          </a:p>
        </p:txBody>
      </p:sp>
    </p:spTree>
    <p:extLst>
      <p:ext uri="{BB962C8B-B14F-4D97-AF65-F5344CB8AC3E}">
        <p14:creationId xmlns:p14="http://schemas.microsoft.com/office/powerpoint/2010/main" val="1147254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cd.who.int/browse10/2016/en"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scielosp.org/scielo.php?pid=S0042-96862008000900017&amp;script=sci_arttext"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openhealthdata.metajnl.com/articles/10.5334/ohd.ao/" TargetMode="External"/><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19FFAA-4B59-4AB7-A648-27FE066FA511}"/>
              </a:ext>
            </a:extLst>
          </p:cNvPr>
          <p:cNvSpPr>
            <a:spLocks noGrp="1"/>
          </p:cNvSpPr>
          <p:nvPr>
            <p:ph type="ctrTitle"/>
          </p:nvPr>
        </p:nvSpPr>
        <p:spPr>
          <a:xfrm>
            <a:off x="1524000" y="2561696"/>
            <a:ext cx="9144000" cy="2387600"/>
          </a:xfrm>
        </p:spPr>
        <p:txBody>
          <a:bodyPr>
            <a:normAutofit fontScale="90000"/>
          </a:bodyPr>
          <a:lstStyle/>
          <a:p>
            <a:r>
              <a:rPr lang="en-US" altLang="ko-KR" dirty="0"/>
              <a:t>Method</a:t>
            </a:r>
            <a:r>
              <a:rPr lang="ko-KR" altLang="en-US" dirty="0"/>
              <a:t> </a:t>
            </a:r>
            <a:r>
              <a:rPr lang="en-US" altLang="ko-KR" dirty="0"/>
              <a:t>of</a:t>
            </a:r>
            <a:r>
              <a:rPr lang="ko-KR" altLang="en-US" dirty="0"/>
              <a:t> </a:t>
            </a:r>
            <a:r>
              <a:rPr lang="en-US" altLang="ko-KR" dirty="0" err="1"/>
              <a:t>sucide</a:t>
            </a:r>
            <a:r>
              <a:rPr lang="en-US" altLang="ko-KR" dirty="0"/>
              <a:t>:</a:t>
            </a:r>
            <a:r>
              <a:rPr lang="ko-KR" altLang="en-US" dirty="0"/>
              <a:t> </a:t>
            </a:r>
            <a:r>
              <a:rPr lang="en-US" altLang="ko-KR" dirty="0"/>
              <a:t>international </a:t>
            </a:r>
            <a:r>
              <a:rPr lang="en-US" altLang="ko-KR" dirty="0" err="1"/>
              <a:t>sucide</a:t>
            </a:r>
            <a:r>
              <a:rPr lang="en-US" altLang="ko-KR" dirty="0"/>
              <a:t> patterns derived from the WHO </a:t>
            </a:r>
            <a:r>
              <a:rPr lang="en-US" altLang="ko-KR" dirty="0" err="1"/>
              <a:t>motality</a:t>
            </a:r>
            <a:r>
              <a:rPr lang="en-US" altLang="ko-KR" dirty="0"/>
              <a:t> database</a:t>
            </a:r>
            <a:endParaRPr lang="ko-KR" altLang="en-US" dirty="0"/>
          </a:p>
        </p:txBody>
      </p:sp>
    </p:spTree>
    <p:extLst>
      <p:ext uri="{BB962C8B-B14F-4D97-AF65-F5344CB8AC3E}">
        <p14:creationId xmlns:p14="http://schemas.microsoft.com/office/powerpoint/2010/main" val="2142574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a:t>International Classification of disease (ICD)</a:t>
            </a:r>
            <a:endParaRPr lang="ko-KR" altLang="en-US" sz="4000" dirty="0"/>
          </a:p>
        </p:txBody>
      </p:sp>
      <p:sp>
        <p:nvSpPr>
          <p:cNvPr id="3" name="내용 개체 틀 2"/>
          <p:cNvSpPr>
            <a:spLocks noGrp="1"/>
          </p:cNvSpPr>
          <p:nvPr>
            <p:ph idx="1"/>
          </p:nvPr>
        </p:nvSpPr>
        <p:spPr>
          <a:xfrm>
            <a:off x="838200" y="1690688"/>
            <a:ext cx="10515600" cy="4351338"/>
          </a:xfrm>
        </p:spPr>
        <p:txBody>
          <a:bodyPr/>
          <a:lstStyle/>
          <a:p>
            <a:r>
              <a:rPr lang="en-US" altLang="ko-KR" dirty="0"/>
              <a:t>ICD -10 </a:t>
            </a:r>
            <a:r>
              <a:rPr lang="ko-KR" altLang="en-US" dirty="0"/>
              <a:t>질병의 코드 예시</a:t>
            </a:r>
            <a:endParaRPr lang="en-US" altLang="ko-KR" dirty="0"/>
          </a:p>
          <a:p>
            <a:endParaRPr lang="ko-KR" altLang="en-US" dirty="0"/>
          </a:p>
        </p:txBody>
      </p:sp>
      <p:pic>
        <p:nvPicPr>
          <p:cNvPr id="4" name="그림 3"/>
          <p:cNvPicPr>
            <a:picLocks noChangeAspect="1"/>
          </p:cNvPicPr>
          <p:nvPr/>
        </p:nvPicPr>
        <p:blipFill rotWithShape="1">
          <a:blip r:embed="rId2"/>
          <a:srcRect b="43112"/>
          <a:stretch/>
        </p:blipFill>
        <p:spPr>
          <a:xfrm>
            <a:off x="1242451" y="2250141"/>
            <a:ext cx="7585414" cy="4429313"/>
          </a:xfrm>
          <a:prstGeom prst="rect">
            <a:avLst/>
          </a:prstGeom>
        </p:spPr>
      </p:pic>
    </p:spTree>
    <p:extLst>
      <p:ext uri="{BB962C8B-B14F-4D97-AF65-F5344CB8AC3E}">
        <p14:creationId xmlns:p14="http://schemas.microsoft.com/office/powerpoint/2010/main" val="788121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2378" y="970232"/>
            <a:ext cx="5642495" cy="1128963"/>
          </a:xfrm>
          <a:prstGeom prst="rect">
            <a:avLst/>
          </a:prstGeom>
          <a:noFill/>
        </p:spPr>
        <p:txBody>
          <a:bodyPr wrap="square" rtlCol="0">
            <a:spAutoFit/>
          </a:bodyPr>
          <a:lstStyle/>
          <a:p>
            <a:pPr>
              <a:lnSpc>
                <a:spcPct val="150000"/>
              </a:lnSpc>
            </a:pPr>
            <a:r>
              <a:rPr lang="en-US" altLang="ko-KR" sz="2400" u="dbl" dirty="0"/>
              <a:t>Final Output</a:t>
            </a:r>
          </a:p>
          <a:p>
            <a:pPr>
              <a:lnSpc>
                <a:spcPct val="150000"/>
              </a:lnSpc>
            </a:pPr>
            <a:r>
              <a:rPr lang="ko-KR" altLang="en-US" sz="2400" dirty="0"/>
              <a:t>사망률 테이블</a:t>
            </a:r>
            <a:r>
              <a:rPr lang="en-US" altLang="ko-KR" sz="2400" dirty="0"/>
              <a:t>(mortrate2)</a:t>
            </a:r>
            <a:endParaRPr lang="ko-KR" altLang="en-US" sz="2400" dirty="0"/>
          </a:p>
        </p:txBody>
      </p:sp>
      <p:pic>
        <p:nvPicPr>
          <p:cNvPr id="6" name="그림 5"/>
          <p:cNvPicPr>
            <a:picLocks noChangeAspect="1"/>
          </p:cNvPicPr>
          <p:nvPr/>
        </p:nvPicPr>
        <p:blipFill rotWithShape="1">
          <a:blip r:embed="rId2"/>
          <a:srcRect r="24849"/>
          <a:stretch/>
        </p:blipFill>
        <p:spPr>
          <a:xfrm>
            <a:off x="322378" y="2704406"/>
            <a:ext cx="11497448" cy="1809405"/>
          </a:xfrm>
          <a:prstGeom prst="rect">
            <a:avLst/>
          </a:prstGeom>
        </p:spPr>
      </p:pic>
      <p:sp>
        <p:nvSpPr>
          <p:cNvPr id="7" name="TextBox 6"/>
          <p:cNvSpPr txBox="1"/>
          <p:nvPr/>
        </p:nvSpPr>
        <p:spPr>
          <a:xfrm>
            <a:off x="523702" y="2410691"/>
            <a:ext cx="11230494" cy="369332"/>
          </a:xfrm>
          <a:prstGeom prst="rect">
            <a:avLst/>
          </a:prstGeom>
          <a:noFill/>
        </p:spPr>
        <p:txBody>
          <a:bodyPr wrap="square" rtlCol="0">
            <a:spAutoFit/>
          </a:bodyPr>
          <a:lstStyle/>
          <a:p>
            <a:r>
              <a:rPr lang="en-US" altLang="ko-KR" b="1" dirty="0"/>
              <a:t>   </a:t>
            </a:r>
            <a:r>
              <a:rPr lang="ko-KR" altLang="en-US" b="1" dirty="0"/>
              <a:t>국가      년도  </a:t>
            </a:r>
            <a:r>
              <a:rPr lang="en-US" altLang="ko-KR" b="1" dirty="0">
                <a:solidFill>
                  <a:srgbClr val="C00000"/>
                </a:solidFill>
              </a:rPr>
              <a:t>ICD</a:t>
            </a:r>
            <a:r>
              <a:rPr lang="ko-KR" altLang="en-US" b="1" dirty="0">
                <a:solidFill>
                  <a:srgbClr val="C00000"/>
                </a:solidFill>
              </a:rPr>
              <a:t>버전  사망원인</a:t>
            </a:r>
            <a:r>
              <a:rPr lang="ko-KR" altLang="en-US" b="1" dirty="0"/>
              <a:t>    성별         나이</a:t>
            </a:r>
            <a:r>
              <a:rPr lang="en-US" altLang="ko-KR" b="1" dirty="0"/>
              <a:t>0~4</a:t>
            </a:r>
            <a:r>
              <a:rPr lang="ko-KR" altLang="en-US" b="1" dirty="0"/>
              <a:t>세</a:t>
            </a:r>
            <a:r>
              <a:rPr lang="en-US" altLang="ko-KR" b="1" dirty="0"/>
              <a:t> </a:t>
            </a:r>
            <a:r>
              <a:rPr lang="ko-KR" altLang="en-US" b="1" dirty="0"/>
              <a:t>사망률</a:t>
            </a:r>
          </a:p>
        </p:txBody>
      </p:sp>
      <p:sp>
        <p:nvSpPr>
          <p:cNvPr id="2" name="직사각형 1"/>
          <p:cNvSpPr/>
          <p:nvPr/>
        </p:nvSpPr>
        <p:spPr>
          <a:xfrm>
            <a:off x="322377" y="4807526"/>
            <a:ext cx="6517693" cy="461665"/>
          </a:xfrm>
          <a:prstGeom prst="rect">
            <a:avLst/>
          </a:prstGeom>
        </p:spPr>
        <p:txBody>
          <a:bodyPr wrap="square">
            <a:spAutoFit/>
          </a:bodyPr>
          <a:lstStyle/>
          <a:p>
            <a:r>
              <a:rPr lang="en-US" altLang="ko-KR" sz="2400" dirty="0"/>
              <a:t>ICD-10: </a:t>
            </a:r>
            <a:r>
              <a:rPr lang="en-US" altLang="ko-KR" sz="2400" dirty="0">
                <a:hlinkClick r:id="rId3"/>
              </a:rPr>
              <a:t>https://icd.who.int/browse10/2016/en</a:t>
            </a:r>
            <a:endParaRPr lang="ko-KR" altLang="en-US" sz="2400" dirty="0"/>
          </a:p>
        </p:txBody>
      </p:sp>
    </p:spTree>
    <p:extLst>
      <p:ext uri="{BB962C8B-B14F-4D97-AF65-F5344CB8AC3E}">
        <p14:creationId xmlns:p14="http://schemas.microsoft.com/office/powerpoint/2010/main" val="1299935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icdcodes</a:t>
            </a:r>
            <a:r>
              <a:rPr lang="en-US" altLang="ko-KR" dirty="0"/>
              <a:t> table</a:t>
            </a:r>
            <a:endParaRPr lang="ko-KR" altLang="en-US" dirty="0"/>
          </a:p>
        </p:txBody>
      </p:sp>
      <p:pic>
        <p:nvPicPr>
          <p:cNvPr id="5" name="그림 4"/>
          <p:cNvPicPr>
            <a:picLocks noChangeAspect="1"/>
          </p:cNvPicPr>
          <p:nvPr/>
        </p:nvPicPr>
        <p:blipFill rotWithShape="1">
          <a:blip r:embed="rId2"/>
          <a:srcRect b="43074"/>
          <a:stretch/>
        </p:blipFill>
        <p:spPr>
          <a:xfrm>
            <a:off x="931688" y="1825625"/>
            <a:ext cx="10328624" cy="2405716"/>
          </a:xfrm>
          <a:prstGeom prst="rect">
            <a:avLst/>
          </a:prstGeom>
        </p:spPr>
      </p:pic>
    </p:spTree>
    <p:extLst>
      <p:ext uri="{BB962C8B-B14F-4D97-AF65-F5344CB8AC3E}">
        <p14:creationId xmlns:p14="http://schemas.microsoft.com/office/powerpoint/2010/main" val="747763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덧셈 기호 7"/>
          <p:cNvSpPr/>
          <p:nvPr/>
        </p:nvSpPr>
        <p:spPr>
          <a:xfrm>
            <a:off x="5161988" y="3428999"/>
            <a:ext cx="352037" cy="272504"/>
          </a:xfrm>
          <a:prstGeom prst="mathPlus">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597199" y="642977"/>
            <a:ext cx="7139342" cy="400110"/>
          </a:xfrm>
          <a:prstGeom prst="rect">
            <a:avLst/>
          </a:prstGeom>
          <a:noFill/>
        </p:spPr>
        <p:txBody>
          <a:bodyPr wrap="square" rtlCol="0">
            <a:spAutoFit/>
          </a:bodyPr>
          <a:lstStyle/>
          <a:p>
            <a:r>
              <a:rPr lang="en-US" altLang="ko-KR" sz="2000" dirty="0"/>
              <a:t>population1 – </a:t>
            </a:r>
            <a:r>
              <a:rPr lang="ko-KR" altLang="en-US" sz="2000" dirty="0"/>
              <a:t>각 국가의 해당 년도에 인구 수</a:t>
            </a:r>
          </a:p>
        </p:txBody>
      </p:sp>
      <p:sp>
        <p:nvSpPr>
          <p:cNvPr id="11" name="TextBox 10"/>
          <p:cNvSpPr txBox="1"/>
          <p:nvPr/>
        </p:nvSpPr>
        <p:spPr>
          <a:xfrm>
            <a:off x="486054" y="3778804"/>
            <a:ext cx="10540534" cy="369332"/>
          </a:xfrm>
          <a:prstGeom prst="rect">
            <a:avLst/>
          </a:prstGeom>
          <a:noFill/>
        </p:spPr>
        <p:txBody>
          <a:bodyPr wrap="square" rtlCol="0">
            <a:spAutoFit/>
          </a:bodyPr>
          <a:lstStyle/>
          <a:p>
            <a:r>
              <a:rPr lang="en-US" altLang="ko-KR" dirty="0"/>
              <a:t>mortality2 – </a:t>
            </a:r>
            <a:r>
              <a:rPr lang="ko-KR" altLang="en-US" dirty="0"/>
              <a:t>각 국가의 해당 년도에 특정 사망 원인으로 죽은 사람 수 </a:t>
            </a:r>
          </a:p>
        </p:txBody>
      </p:sp>
      <p:pic>
        <p:nvPicPr>
          <p:cNvPr id="13" name="그림 12"/>
          <p:cNvPicPr>
            <a:picLocks noChangeAspect="1"/>
          </p:cNvPicPr>
          <p:nvPr/>
        </p:nvPicPr>
        <p:blipFill>
          <a:blip r:embed="rId3"/>
          <a:stretch>
            <a:fillRect/>
          </a:stretch>
        </p:blipFill>
        <p:spPr>
          <a:xfrm>
            <a:off x="486054" y="4148136"/>
            <a:ext cx="11076532" cy="2055439"/>
          </a:xfrm>
          <a:prstGeom prst="rect">
            <a:avLst/>
          </a:prstGeom>
        </p:spPr>
      </p:pic>
      <p:sp>
        <p:nvSpPr>
          <p:cNvPr id="15" name="TextBox 14"/>
          <p:cNvSpPr txBox="1"/>
          <p:nvPr/>
        </p:nvSpPr>
        <p:spPr>
          <a:xfrm>
            <a:off x="486054" y="6311297"/>
            <a:ext cx="9458715" cy="523220"/>
          </a:xfrm>
          <a:prstGeom prst="rect">
            <a:avLst/>
          </a:prstGeom>
          <a:noFill/>
        </p:spPr>
        <p:txBody>
          <a:bodyPr wrap="square" rtlCol="0">
            <a:spAutoFit/>
          </a:bodyPr>
          <a:lstStyle/>
          <a:p>
            <a:r>
              <a:rPr lang="en-US" altLang="ko-KR" sz="2800" b="1" dirty="0" err="1">
                <a:solidFill>
                  <a:srgbClr val="C00000"/>
                </a:solidFill>
              </a:rPr>
              <a:t>mortrate</a:t>
            </a:r>
            <a:r>
              <a:rPr lang="en-US" altLang="ko-KR" sz="2800" b="1" dirty="0">
                <a:solidFill>
                  <a:srgbClr val="C00000"/>
                </a:solidFill>
              </a:rPr>
              <a:t>=100000 * (Deaths/Pop))</a:t>
            </a:r>
            <a:endParaRPr lang="ko-KR" altLang="en-US" sz="2800" b="1" dirty="0">
              <a:solidFill>
                <a:srgbClr val="C00000"/>
              </a:solidFill>
            </a:endParaRPr>
          </a:p>
        </p:txBody>
      </p:sp>
      <p:pic>
        <p:nvPicPr>
          <p:cNvPr id="16" name="그림 15"/>
          <p:cNvPicPr>
            <a:picLocks noChangeAspect="1"/>
          </p:cNvPicPr>
          <p:nvPr/>
        </p:nvPicPr>
        <p:blipFill rotWithShape="1">
          <a:blip r:embed="rId4"/>
          <a:srcRect l="-1" r="819"/>
          <a:stretch/>
        </p:blipFill>
        <p:spPr>
          <a:xfrm>
            <a:off x="597199" y="1053588"/>
            <a:ext cx="7605508" cy="2034437"/>
          </a:xfrm>
          <a:prstGeom prst="rect">
            <a:avLst/>
          </a:prstGeom>
        </p:spPr>
      </p:pic>
    </p:spTree>
    <p:extLst>
      <p:ext uri="{BB962C8B-B14F-4D97-AF65-F5344CB8AC3E}">
        <p14:creationId xmlns:p14="http://schemas.microsoft.com/office/powerpoint/2010/main" val="178721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Population table</a:t>
            </a:r>
            <a:endParaRPr lang="ko-KR" altLang="en-US" dirty="0"/>
          </a:p>
        </p:txBody>
      </p:sp>
      <p:sp>
        <p:nvSpPr>
          <p:cNvPr id="3" name="내용 개체 틀 2"/>
          <p:cNvSpPr>
            <a:spLocks noGrp="1"/>
          </p:cNvSpPr>
          <p:nvPr>
            <p:ph idx="1"/>
          </p:nvPr>
        </p:nvSpPr>
        <p:spPr/>
        <p:txBody>
          <a:bodyPr/>
          <a:lstStyle/>
          <a:p>
            <a:endParaRPr lang="ko-KR" altLang="en-US"/>
          </a:p>
        </p:txBody>
      </p:sp>
      <p:pic>
        <p:nvPicPr>
          <p:cNvPr id="4" name="그림 3"/>
          <p:cNvPicPr>
            <a:picLocks noChangeAspect="1"/>
          </p:cNvPicPr>
          <p:nvPr/>
        </p:nvPicPr>
        <p:blipFill>
          <a:blip r:embed="rId2"/>
          <a:stretch>
            <a:fillRect/>
          </a:stretch>
        </p:blipFill>
        <p:spPr>
          <a:xfrm>
            <a:off x="838200" y="1756963"/>
            <a:ext cx="10006014" cy="7594532"/>
          </a:xfrm>
          <a:prstGeom prst="rect">
            <a:avLst/>
          </a:prstGeom>
        </p:spPr>
      </p:pic>
    </p:spTree>
    <p:extLst>
      <p:ext uri="{BB962C8B-B14F-4D97-AF65-F5344CB8AC3E}">
        <p14:creationId xmlns:p14="http://schemas.microsoft.com/office/powerpoint/2010/main" val="237587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3"/>
          <a:srcRect l="-1" r="819"/>
          <a:stretch/>
        </p:blipFill>
        <p:spPr>
          <a:xfrm>
            <a:off x="901998" y="3501837"/>
            <a:ext cx="7605508" cy="2034437"/>
          </a:xfrm>
          <a:prstGeom prst="rect">
            <a:avLst/>
          </a:prstGeom>
        </p:spPr>
      </p:pic>
      <p:sp>
        <p:nvSpPr>
          <p:cNvPr id="10" name="TextBox 9"/>
          <p:cNvSpPr txBox="1"/>
          <p:nvPr/>
        </p:nvSpPr>
        <p:spPr>
          <a:xfrm>
            <a:off x="812351" y="2973800"/>
            <a:ext cx="7139342" cy="400110"/>
          </a:xfrm>
          <a:prstGeom prst="rect">
            <a:avLst/>
          </a:prstGeom>
          <a:noFill/>
        </p:spPr>
        <p:txBody>
          <a:bodyPr wrap="square" rtlCol="0">
            <a:spAutoFit/>
          </a:bodyPr>
          <a:lstStyle/>
          <a:p>
            <a:r>
              <a:rPr lang="en-US" altLang="ko-KR" sz="2000" dirty="0"/>
              <a:t>population1 – </a:t>
            </a:r>
            <a:r>
              <a:rPr lang="ko-KR" altLang="en-US" sz="2000" dirty="0"/>
              <a:t>각 국가의 해당 년도에 인구 수</a:t>
            </a:r>
          </a:p>
        </p:txBody>
      </p:sp>
      <p:pic>
        <p:nvPicPr>
          <p:cNvPr id="9" name="그림 8"/>
          <p:cNvPicPr>
            <a:picLocks noChangeAspect="1"/>
          </p:cNvPicPr>
          <p:nvPr/>
        </p:nvPicPr>
        <p:blipFill rotWithShape="1">
          <a:blip r:embed="rId4"/>
          <a:srcRect b="68777"/>
          <a:stretch/>
        </p:blipFill>
        <p:spPr>
          <a:xfrm>
            <a:off x="812351" y="320837"/>
            <a:ext cx="10006014" cy="2371166"/>
          </a:xfrm>
          <a:prstGeom prst="rect">
            <a:avLst/>
          </a:prstGeom>
        </p:spPr>
      </p:pic>
      <p:sp>
        <p:nvSpPr>
          <p:cNvPr id="2" name="TextBox 1"/>
          <p:cNvSpPr txBox="1"/>
          <p:nvPr/>
        </p:nvSpPr>
        <p:spPr>
          <a:xfrm>
            <a:off x="993363" y="5701550"/>
            <a:ext cx="6777318" cy="923330"/>
          </a:xfrm>
          <a:prstGeom prst="rect">
            <a:avLst/>
          </a:prstGeom>
          <a:noFill/>
        </p:spPr>
        <p:txBody>
          <a:bodyPr wrap="square" rtlCol="0">
            <a:spAutoFit/>
          </a:bodyPr>
          <a:lstStyle/>
          <a:p>
            <a:pPr marL="285750" indent="-285750">
              <a:buFont typeface="Arial" panose="020B0604020202020204" pitchFamily="34" charset="0"/>
              <a:buChar char="•"/>
            </a:pPr>
            <a:r>
              <a:rPr lang="ko-KR" altLang="en-US" dirty="0"/>
              <a:t>첫번째 행의 </a:t>
            </a:r>
            <a:r>
              <a:rPr lang="en-US" altLang="ko-KR" dirty="0"/>
              <a:t>Pop1: 1060 </a:t>
            </a:r>
            <a:r>
              <a:rPr lang="ko-KR" altLang="en-US" dirty="0"/>
              <a:t>국가에 </a:t>
            </a:r>
            <a:r>
              <a:rPr lang="en-US" altLang="ko-KR" dirty="0"/>
              <a:t>1980</a:t>
            </a:r>
            <a:r>
              <a:rPr lang="ko-KR" altLang="en-US" dirty="0"/>
              <a:t>년 총 남자 인구 수</a:t>
            </a:r>
            <a:endParaRPr lang="en-US" altLang="ko-KR" dirty="0"/>
          </a:p>
          <a:p>
            <a:pPr marL="285750" indent="-285750">
              <a:buFont typeface="Arial" panose="020B0604020202020204" pitchFamily="34" charset="0"/>
              <a:buChar char="•"/>
            </a:pPr>
            <a:r>
              <a:rPr lang="ko-KR" altLang="en-US" dirty="0"/>
              <a:t>첫번째 행의 </a:t>
            </a:r>
            <a:r>
              <a:rPr lang="en-US" altLang="ko-KR" dirty="0"/>
              <a:t>Pop2: 1060 </a:t>
            </a:r>
            <a:r>
              <a:rPr lang="ko-KR" altLang="en-US" dirty="0"/>
              <a:t>국가에서 </a:t>
            </a:r>
            <a:r>
              <a:rPr lang="en-US" altLang="ko-KR" dirty="0"/>
              <a:t>1980</a:t>
            </a:r>
            <a:r>
              <a:rPr lang="ko-KR" altLang="en-US" dirty="0"/>
              <a:t>년 남자 </a:t>
            </a:r>
            <a:r>
              <a:rPr lang="en-US" altLang="ko-KR" dirty="0"/>
              <a:t>0</a:t>
            </a:r>
            <a:r>
              <a:rPr lang="ko-KR" altLang="en-US" dirty="0"/>
              <a:t>세 인구 수</a:t>
            </a:r>
            <a:endParaRPr lang="en-US" altLang="ko-KR" dirty="0"/>
          </a:p>
          <a:p>
            <a:pPr marL="285750" indent="-285750">
              <a:buFont typeface="Arial" panose="020B0604020202020204" pitchFamily="34" charset="0"/>
              <a:buChar char="•"/>
            </a:pPr>
            <a:r>
              <a:rPr lang="ko-KR" altLang="en-US" dirty="0"/>
              <a:t>첫번째 행의 </a:t>
            </a:r>
            <a:r>
              <a:rPr lang="en-US" altLang="ko-KR" dirty="0"/>
              <a:t>Pop3: 1060 </a:t>
            </a:r>
            <a:r>
              <a:rPr lang="ko-KR" altLang="en-US" dirty="0"/>
              <a:t>국가에서 </a:t>
            </a:r>
            <a:r>
              <a:rPr lang="en-US" altLang="ko-KR" dirty="0"/>
              <a:t>1980</a:t>
            </a:r>
            <a:r>
              <a:rPr lang="ko-KR" altLang="en-US" dirty="0"/>
              <a:t>년 남자 </a:t>
            </a:r>
            <a:r>
              <a:rPr lang="en-US" altLang="ko-KR" dirty="0"/>
              <a:t>1</a:t>
            </a:r>
            <a:r>
              <a:rPr lang="ko-KR" altLang="en-US" dirty="0"/>
              <a:t>세 인구 수</a:t>
            </a:r>
          </a:p>
        </p:txBody>
      </p:sp>
      <p:sp>
        <p:nvSpPr>
          <p:cNvPr id="3" name="직사각형 2"/>
          <p:cNvSpPr/>
          <p:nvPr/>
        </p:nvSpPr>
        <p:spPr>
          <a:xfrm>
            <a:off x="901998" y="3935506"/>
            <a:ext cx="7569649" cy="41237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44597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Mortality table</a:t>
            </a:r>
            <a:endParaRPr lang="ko-KR" altLang="en-US" dirty="0"/>
          </a:p>
        </p:txBody>
      </p:sp>
      <p:pic>
        <p:nvPicPr>
          <p:cNvPr id="4" name="그림 3"/>
          <p:cNvPicPr>
            <a:picLocks noChangeAspect="1"/>
          </p:cNvPicPr>
          <p:nvPr/>
        </p:nvPicPr>
        <p:blipFill>
          <a:blip r:embed="rId2"/>
          <a:stretch>
            <a:fillRect/>
          </a:stretch>
        </p:blipFill>
        <p:spPr>
          <a:xfrm>
            <a:off x="838200" y="1515034"/>
            <a:ext cx="10594122" cy="8638615"/>
          </a:xfrm>
          <a:prstGeom prst="rect">
            <a:avLst/>
          </a:prstGeom>
        </p:spPr>
      </p:pic>
    </p:spTree>
    <p:extLst>
      <p:ext uri="{BB962C8B-B14F-4D97-AF65-F5344CB8AC3E}">
        <p14:creationId xmlns:p14="http://schemas.microsoft.com/office/powerpoint/2010/main" val="3590728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내용 개체 틀 3"/>
          <p:cNvPicPr>
            <a:picLocks noGrp="1" noChangeAspect="1"/>
          </p:cNvPicPr>
          <p:nvPr>
            <p:ph idx="1"/>
          </p:nvPr>
        </p:nvPicPr>
        <p:blipFill rotWithShape="1">
          <a:blip r:embed="rId2"/>
          <a:srcRect r="46532" b="73855"/>
          <a:stretch/>
        </p:blipFill>
        <p:spPr>
          <a:xfrm>
            <a:off x="730810" y="393987"/>
            <a:ext cx="5799298" cy="2312267"/>
          </a:xfrm>
          <a:prstGeom prst="rect">
            <a:avLst/>
          </a:prstGeom>
        </p:spPr>
      </p:pic>
      <p:sp>
        <p:nvSpPr>
          <p:cNvPr id="5" name="TextBox 4"/>
          <p:cNvSpPr txBox="1"/>
          <p:nvPr/>
        </p:nvSpPr>
        <p:spPr>
          <a:xfrm>
            <a:off x="647419" y="2882334"/>
            <a:ext cx="10540534" cy="369332"/>
          </a:xfrm>
          <a:prstGeom prst="rect">
            <a:avLst/>
          </a:prstGeom>
          <a:noFill/>
        </p:spPr>
        <p:txBody>
          <a:bodyPr wrap="square" rtlCol="0">
            <a:spAutoFit/>
          </a:bodyPr>
          <a:lstStyle/>
          <a:p>
            <a:r>
              <a:rPr lang="en-US" altLang="ko-KR" dirty="0"/>
              <a:t>mortality2 – </a:t>
            </a:r>
            <a:r>
              <a:rPr lang="ko-KR" altLang="en-US" dirty="0"/>
              <a:t>각 국가의 해당 년도에 특정 사망 원인으로 죽은 사람 수 </a:t>
            </a:r>
          </a:p>
        </p:txBody>
      </p:sp>
      <p:pic>
        <p:nvPicPr>
          <p:cNvPr id="6" name="그림 5"/>
          <p:cNvPicPr>
            <a:picLocks noChangeAspect="1"/>
          </p:cNvPicPr>
          <p:nvPr/>
        </p:nvPicPr>
        <p:blipFill rotWithShape="1">
          <a:blip r:embed="rId3"/>
          <a:srcRect b="21371"/>
          <a:stretch/>
        </p:blipFill>
        <p:spPr>
          <a:xfrm>
            <a:off x="647419" y="3251666"/>
            <a:ext cx="11076532" cy="1616169"/>
          </a:xfrm>
          <a:prstGeom prst="rect">
            <a:avLst/>
          </a:prstGeom>
        </p:spPr>
      </p:pic>
      <p:sp>
        <p:nvSpPr>
          <p:cNvPr id="7" name="TextBox 6"/>
          <p:cNvSpPr txBox="1"/>
          <p:nvPr/>
        </p:nvSpPr>
        <p:spPr>
          <a:xfrm>
            <a:off x="730810" y="5048908"/>
            <a:ext cx="10708155" cy="12852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ko-KR" altLang="en-US" dirty="0"/>
              <a:t>첫번째 행의 </a:t>
            </a:r>
            <a:r>
              <a:rPr lang="en-US" altLang="ko-KR" dirty="0"/>
              <a:t>Deaths1: 1060 </a:t>
            </a:r>
            <a:r>
              <a:rPr lang="ko-KR" altLang="en-US" dirty="0"/>
              <a:t>국가에 </a:t>
            </a:r>
            <a:r>
              <a:rPr lang="en-US" altLang="ko-KR" dirty="0"/>
              <a:t>1980</a:t>
            </a:r>
            <a:r>
              <a:rPr lang="ko-KR" altLang="en-US" dirty="0"/>
              <a:t>년 </a:t>
            </a:r>
            <a:r>
              <a:rPr lang="en-US" altLang="ko-KR" dirty="0"/>
              <a:t>A000 </a:t>
            </a:r>
            <a:r>
              <a:rPr lang="ko-KR" altLang="en-US" dirty="0"/>
              <a:t>사망원인으로 죽은 총 남자 사망자 수</a:t>
            </a:r>
            <a:endParaRPr lang="en-US" altLang="ko-KR" dirty="0"/>
          </a:p>
          <a:p>
            <a:pPr marL="285750" indent="-285750">
              <a:lnSpc>
                <a:spcPct val="150000"/>
              </a:lnSpc>
              <a:buFont typeface="Arial" panose="020B0604020202020204" pitchFamily="34" charset="0"/>
              <a:buChar char="•"/>
            </a:pPr>
            <a:r>
              <a:rPr lang="ko-KR" altLang="en-US" dirty="0"/>
              <a:t>첫번째 행의 </a:t>
            </a:r>
            <a:r>
              <a:rPr lang="en-US" altLang="ko-KR" dirty="0"/>
              <a:t>Deaths2: 1060 </a:t>
            </a:r>
            <a:r>
              <a:rPr lang="ko-KR" altLang="en-US" dirty="0"/>
              <a:t>국가에서 </a:t>
            </a:r>
            <a:r>
              <a:rPr lang="en-US" altLang="ko-KR" dirty="0"/>
              <a:t>1980</a:t>
            </a:r>
            <a:r>
              <a:rPr lang="ko-KR" altLang="en-US" dirty="0"/>
              <a:t>년 </a:t>
            </a:r>
            <a:r>
              <a:rPr lang="en-US" altLang="ko-KR" dirty="0"/>
              <a:t>A000 </a:t>
            </a:r>
            <a:r>
              <a:rPr lang="ko-KR" altLang="en-US" dirty="0"/>
              <a:t>사망원인으로 죽은 </a:t>
            </a:r>
            <a:r>
              <a:rPr lang="en-US" altLang="ko-KR" dirty="0"/>
              <a:t>0</a:t>
            </a:r>
            <a:r>
              <a:rPr lang="ko-KR" altLang="en-US" dirty="0"/>
              <a:t>세 남자 사망자 수</a:t>
            </a:r>
            <a:endParaRPr lang="en-US" altLang="ko-KR" dirty="0"/>
          </a:p>
          <a:p>
            <a:pPr marL="285750" indent="-285750">
              <a:lnSpc>
                <a:spcPct val="150000"/>
              </a:lnSpc>
              <a:buFont typeface="Arial" panose="020B0604020202020204" pitchFamily="34" charset="0"/>
              <a:buChar char="•"/>
            </a:pPr>
            <a:r>
              <a:rPr lang="ko-KR" altLang="en-US" dirty="0"/>
              <a:t>첫번째 행의 </a:t>
            </a:r>
            <a:r>
              <a:rPr lang="en-US" altLang="ko-KR" dirty="0"/>
              <a:t>Deaths3: 1060 </a:t>
            </a:r>
            <a:r>
              <a:rPr lang="ko-KR" altLang="en-US" dirty="0"/>
              <a:t>국가에서 </a:t>
            </a:r>
            <a:r>
              <a:rPr lang="en-US" altLang="ko-KR" dirty="0"/>
              <a:t>1980</a:t>
            </a:r>
            <a:r>
              <a:rPr lang="ko-KR" altLang="en-US" dirty="0"/>
              <a:t>년 </a:t>
            </a:r>
            <a:r>
              <a:rPr lang="en-US" altLang="ko-KR" dirty="0"/>
              <a:t>A000 </a:t>
            </a:r>
            <a:r>
              <a:rPr lang="ko-KR" altLang="en-US" dirty="0"/>
              <a:t>사망원인으로 죽은 </a:t>
            </a:r>
            <a:r>
              <a:rPr lang="en-US" altLang="ko-KR" dirty="0"/>
              <a:t>1</a:t>
            </a:r>
            <a:r>
              <a:rPr lang="ko-KR" altLang="en-US" dirty="0"/>
              <a:t>세 남자 사망자 수</a:t>
            </a:r>
            <a:endParaRPr lang="en-US" altLang="ko-KR" dirty="0"/>
          </a:p>
        </p:txBody>
      </p:sp>
      <p:sp>
        <p:nvSpPr>
          <p:cNvPr id="8" name="직사각형 7"/>
          <p:cNvSpPr/>
          <p:nvPr/>
        </p:nvSpPr>
        <p:spPr>
          <a:xfrm>
            <a:off x="569445" y="3740061"/>
            <a:ext cx="11154506" cy="3119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153762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rotWithShape="1">
          <a:blip r:embed="rId2"/>
          <a:srcRect l="-1" r="819" b="59739"/>
          <a:stretch/>
        </p:blipFill>
        <p:spPr>
          <a:xfrm>
            <a:off x="776492" y="685214"/>
            <a:ext cx="7605508" cy="819090"/>
          </a:xfrm>
          <a:prstGeom prst="rect">
            <a:avLst/>
          </a:prstGeom>
        </p:spPr>
      </p:pic>
      <p:sp>
        <p:nvSpPr>
          <p:cNvPr id="5" name="TextBox 4"/>
          <p:cNvSpPr txBox="1"/>
          <p:nvPr/>
        </p:nvSpPr>
        <p:spPr>
          <a:xfrm>
            <a:off x="776492" y="285103"/>
            <a:ext cx="7139342" cy="400110"/>
          </a:xfrm>
          <a:prstGeom prst="rect">
            <a:avLst/>
          </a:prstGeom>
          <a:noFill/>
        </p:spPr>
        <p:txBody>
          <a:bodyPr wrap="square" rtlCol="0">
            <a:spAutoFit/>
          </a:bodyPr>
          <a:lstStyle/>
          <a:p>
            <a:r>
              <a:rPr lang="en-US" altLang="ko-KR" sz="2000" dirty="0"/>
              <a:t>population1 –</a:t>
            </a:r>
            <a:r>
              <a:rPr lang="ko-KR" altLang="en-US" sz="2000" dirty="0"/>
              <a:t>인구수 정보</a:t>
            </a:r>
          </a:p>
        </p:txBody>
      </p:sp>
      <p:sp>
        <p:nvSpPr>
          <p:cNvPr id="6" name="직사각형 5"/>
          <p:cNvSpPr/>
          <p:nvPr/>
        </p:nvSpPr>
        <p:spPr>
          <a:xfrm>
            <a:off x="4446494" y="1118882"/>
            <a:ext cx="878541" cy="41237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TextBox 6"/>
          <p:cNvSpPr txBox="1"/>
          <p:nvPr/>
        </p:nvSpPr>
        <p:spPr>
          <a:xfrm>
            <a:off x="776492" y="1618834"/>
            <a:ext cx="10540534" cy="369332"/>
          </a:xfrm>
          <a:prstGeom prst="rect">
            <a:avLst/>
          </a:prstGeom>
          <a:noFill/>
        </p:spPr>
        <p:txBody>
          <a:bodyPr wrap="square" rtlCol="0">
            <a:spAutoFit/>
          </a:bodyPr>
          <a:lstStyle/>
          <a:p>
            <a:r>
              <a:rPr lang="en-US" altLang="ko-KR" dirty="0"/>
              <a:t>mortality2 – </a:t>
            </a:r>
            <a:r>
              <a:rPr lang="ko-KR" altLang="en-US" dirty="0"/>
              <a:t>사망자 정보</a:t>
            </a:r>
          </a:p>
        </p:txBody>
      </p:sp>
      <p:pic>
        <p:nvPicPr>
          <p:cNvPr id="8" name="그림 7"/>
          <p:cNvPicPr>
            <a:picLocks noChangeAspect="1"/>
          </p:cNvPicPr>
          <p:nvPr/>
        </p:nvPicPr>
        <p:blipFill rotWithShape="1">
          <a:blip r:embed="rId3"/>
          <a:srcRect b="58580"/>
          <a:stretch/>
        </p:blipFill>
        <p:spPr>
          <a:xfrm>
            <a:off x="776492" y="1988166"/>
            <a:ext cx="11076532" cy="851361"/>
          </a:xfrm>
          <a:prstGeom prst="rect">
            <a:avLst/>
          </a:prstGeom>
        </p:spPr>
      </p:pic>
      <p:sp>
        <p:nvSpPr>
          <p:cNvPr id="9" name="직사각형 8"/>
          <p:cNvSpPr/>
          <p:nvPr/>
        </p:nvSpPr>
        <p:spPr>
          <a:xfrm>
            <a:off x="7180728" y="2476561"/>
            <a:ext cx="1004047" cy="311986"/>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Box 9"/>
          <p:cNvSpPr txBox="1"/>
          <p:nvPr/>
        </p:nvSpPr>
        <p:spPr>
          <a:xfrm>
            <a:off x="290576" y="3617170"/>
            <a:ext cx="5642495" cy="461665"/>
          </a:xfrm>
          <a:prstGeom prst="rect">
            <a:avLst/>
          </a:prstGeom>
          <a:noFill/>
        </p:spPr>
        <p:txBody>
          <a:bodyPr wrap="square" rtlCol="0">
            <a:spAutoFit/>
          </a:bodyPr>
          <a:lstStyle/>
          <a:p>
            <a:r>
              <a:rPr lang="en-US" altLang="ko-KR" sz="2400" dirty="0"/>
              <a:t>mortrate2 </a:t>
            </a:r>
            <a:r>
              <a:rPr lang="en-US" altLang="ko-KR" dirty="0"/>
              <a:t>(mortrate1=100000 * (Deaths1/Pop1))</a:t>
            </a:r>
            <a:endParaRPr lang="ko-KR" altLang="en-US" dirty="0"/>
          </a:p>
        </p:txBody>
      </p:sp>
      <p:pic>
        <p:nvPicPr>
          <p:cNvPr id="11" name="그림 10"/>
          <p:cNvPicPr>
            <a:picLocks noChangeAspect="1"/>
          </p:cNvPicPr>
          <p:nvPr/>
        </p:nvPicPr>
        <p:blipFill>
          <a:blip r:embed="rId4"/>
          <a:stretch>
            <a:fillRect/>
          </a:stretch>
        </p:blipFill>
        <p:spPr>
          <a:xfrm>
            <a:off x="290576" y="4051881"/>
            <a:ext cx="11440648" cy="913816"/>
          </a:xfrm>
          <a:prstGeom prst="rect">
            <a:avLst/>
          </a:prstGeom>
        </p:spPr>
      </p:pic>
      <p:sp>
        <p:nvSpPr>
          <p:cNvPr id="12" name="직사각형 11"/>
          <p:cNvSpPr/>
          <p:nvPr/>
        </p:nvSpPr>
        <p:spPr>
          <a:xfrm>
            <a:off x="9891774" y="4508789"/>
            <a:ext cx="1004047" cy="456908"/>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p:cNvSpPr txBox="1"/>
          <p:nvPr/>
        </p:nvSpPr>
        <p:spPr>
          <a:xfrm>
            <a:off x="494742" y="5367611"/>
            <a:ext cx="11358282" cy="1261884"/>
          </a:xfrm>
          <a:prstGeom prst="rect">
            <a:avLst/>
          </a:prstGeom>
          <a:noFill/>
        </p:spPr>
        <p:txBody>
          <a:bodyPr wrap="square" rtlCol="0">
            <a:spAutoFit/>
          </a:bodyPr>
          <a:lstStyle/>
          <a:p>
            <a:r>
              <a:rPr lang="en-US" altLang="ko-KR" sz="2400" dirty="0"/>
              <a:t>mortrate1 = (1087/137100) x 100000 = 792.8519</a:t>
            </a:r>
          </a:p>
          <a:p>
            <a:endParaRPr lang="en-US" altLang="ko-KR" sz="400" dirty="0"/>
          </a:p>
          <a:p>
            <a:r>
              <a:rPr lang="en-US" altLang="ko-KR" sz="2400" dirty="0"/>
              <a:t>mortrate1 = 1060 </a:t>
            </a:r>
            <a:r>
              <a:rPr lang="ko-KR" altLang="en-US" sz="2400" dirty="0"/>
              <a:t>국가에서 </a:t>
            </a:r>
            <a:r>
              <a:rPr lang="en-US" altLang="ko-KR" sz="2400" dirty="0"/>
              <a:t>1980</a:t>
            </a:r>
            <a:r>
              <a:rPr lang="ko-KR" altLang="en-US" sz="2400" dirty="0"/>
              <a:t>년도에 </a:t>
            </a:r>
            <a:r>
              <a:rPr lang="en-US" altLang="ko-KR" sz="2400" dirty="0"/>
              <a:t>A000</a:t>
            </a:r>
            <a:r>
              <a:rPr lang="ko-KR" altLang="en-US" sz="2400" dirty="0"/>
              <a:t>의 사망 원인으로 죽은 남성은 </a:t>
            </a:r>
            <a:endParaRPr lang="en-US" altLang="ko-KR" sz="2400" dirty="0"/>
          </a:p>
          <a:p>
            <a:r>
              <a:rPr lang="en-US" altLang="ko-KR" sz="2400" dirty="0"/>
              <a:t>                 10</a:t>
            </a:r>
            <a:r>
              <a:rPr lang="ko-KR" altLang="en-US" sz="2400" dirty="0"/>
              <a:t>만명당 </a:t>
            </a:r>
            <a:r>
              <a:rPr lang="en-US" altLang="ko-KR" sz="2400" dirty="0"/>
              <a:t>792</a:t>
            </a:r>
            <a:r>
              <a:rPr lang="ko-KR" altLang="en-US" sz="2400" dirty="0"/>
              <a:t>명</a:t>
            </a:r>
          </a:p>
        </p:txBody>
      </p:sp>
      <p:sp>
        <p:nvSpPr>
          <p:cNvPr id="15" name="아래쪽 화살표 14"/>
          <p:cNvSpPr/>
          <p:nvPr/>
        </p:nvSpPr>
        <p:spPr>
          <a:xfrm>
            <a:off x="6046759" y="3077734"/>
            <a:ext cx="690282" cy="30122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2378682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WHO mortality database concept</a:t>
            </a:r>
            <a:endParaRPr lang="ko-KR" altLang="en-US" dirty="0"/>
          </a:p>
        </p:txBody>
      </p:sp>
      <p:grpSp>
        <p:nvGrpSpPr>
          <p:cNvPr id="4" name="Group 47"/>
          <p:cNvGrpSpPr>
            <a:grpSpLocks/>
          </p:cNvGrpSpPr>
          <p:nvPr/>
        </p:nvGrpSpPr>
        <p:grpSpPr bwMode="auto">
          <a:xfrm>
            <a:off x="2745379" y="2261814"/>
            <a:ext cx="6551612" cy="2374900"/>
            <a:chOff x="879" y="1146"/>
            <a:chExt cx="4127" cy="1496"/>
          </a:xfrm>
        </p:grpSpPr>
        <p:sp>
          <p:nvSpPr>
            <p:cNvPr id="5" name="Rectangle 4"/>
            <p:cNvSpPr>
              <a:spLocks noChangeArrowheads="1"/>
            </p:cNvSpPr>
            <p:nvPr/>
          </p:nvSpPr>
          <p:spPr bwMode="auto">
            <a:xfrm>
              <a:off x="2965" y="1146"/>
              <a:ext cx="998"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dirty="0">
                  <a:ea typeface="굴림" panose="020B0600000101010101" pitchFamily="50" charset="-127"/>
                </a:rPr>
                <a:t>Mortality</a:t>
              </a:r>
              <a:endParaRPr lang="en-US" altLang="ko-KR" sz="1000" dirty="0">
                <a:ea typeface="굴림" panose="020B0600000101010101" pitchFamily="50" charset="-127"/>
              </a:endParaRPr>
            </a:p>
          </p:txBody>
        </p:sp>
        <p:sp>
          <p:nvSpPr>
            <p:cNvPr id="6" name="Rectangle 7"/>
            <p:cNvSpPr>
              <a:spLocks noChangeArrowheads="1"/>
            </p:cNvSpPr>
            <p:nvPr/>
          </p:nvSpPr>
          <p:spPr bwMode="auto">
            <a:xfrm>
              <a:off x="2441" y="1548"/>
              <a:ext cx="998" cy="272"/>
            </a:xfrm>
            <a:prstGeom prst="rect">
              <a:avLst/>
            </a:prstGeom>
            <a:solidFill>
              <a:srgbClr val="C00000"/>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dirty="0">
                  <a:solidFill>
                    <a:schemeClr val="bg1"/>
                  </a:solidFill>
                  <a:ea typeface="굴림" panose="020B0600000101010101" pitchFamily="50" charset="-127"/>
                </a:rPr>
                <a:t>Mortality Rate</a:t>
              </a:r>
            </a:p>
          </p:txBody>
        </p:sp>
        <p:sp>
          <p:nvSpPr>
            <p:cNvPr id="7" name="Rectangle 9"/>
            <p:cNvSpPr>
              <a:spLocks noChangeArrowheads="1"/>
            </p:cNvSpPr>
            <p:nvPr/>
          </p:nvSpPr>
          <p:spPr bwMode="auto">
            <a:xfrm>
              <a:off x="1922" y="1146"/>
              <a:ext cx="998" cy="27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a:ea typeface="굴림" panose="020B0600000101010101" pitchFamily="50" charset="-127"/>
                </a:rPr>
                <a:t>Population</a:t>
              </a:r>
            </a:p>
          </p:txBody>
        </p:sp>
        <p:sp>
          <p:nvSpPr>
            <p:cNvPr id="8" name="Rectangle 30"/>
            <p:cNvSpPr>
              <a:spLocks noChangeArrowheads="1"/>
            </p:cNvSpPr>
            <p:nvPr/>
          </p:nvSpPr>
          <p:spPr bwMode="auto">
            <a:xfrm>
              <a:off x="879" y="2370"/>
              <a:ext cx="998" cy="272"/>
            </a:xfrm>
            <a:prstGeom prst="rect">
              <a:avLst/>
            </a:prstGeom>
            <a:solidFill>
              <a:srgbClr val="F5B1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dirty="0">
                  <a:ea typeface="굴림" panose="020B0600000101010101" pitchFamily="50" charset="-127"/>
                </a:rPr>
                <a:t>Year</a:t>
              </a:r>
            </a:p>
            <a:p>
              <a:pPr algn="ctr"/>
              <a:r>
                <a:rPr lang="en-US" altLang="ko-KR" sz="1000" dirty="0">
                  <a:ea typeface="굴림" panose="020B0600000101010101" pitchFamily="50" charset="-127"/>
                </a:rPr>
                <a:t>1950-2010 span</a:t>
              </a:r>
            </a:p>
          </p:txBody>
        </p:sp>
        <p:sp>
          <p:nvSpPr>
            <p:cNvPr id="9" name="Rectangle 31"/>
            <p:cNvSpPr>
              <a:spLocks noChangeArrowheads="1"/>
            </p:cNvSpPr>
            <p:nvPr/>
          </p:nvSpPr>
          <p:spPr bwMode="auto">
            <a:xfrm>
              <a:off x="1922" y="2370"/>
              <a:ext cx="998" cy="272"/>
            </a:xfrm>
            <a:prstGeom prst="rect">
              <a:avLst/>
            </a:prstGeom>
            <a:solidFill>
              <a:srgbClr val="F5B1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a:ea typeface="굴림" panose="020B0600000101010101" pitchFamily="50" charset="-127"/>
                </a:rPr>
                <a:t>Cause of Death</a:t>
              </a:r>
            </a:p>
            <a:p>
              <a:pPr algn="ctr"/>
              <a:r>
                <a:rPr lang="en-US" altLang="ko-KR" sz="1000">
                  <a:ea typeface="굴림" panose="020B0600000101010101" pitchFamily="50" charset="-127"/>
                </a:rPr>
                <a:t>Icd coded, disease groups</a:t>
              </a:r>
            </a:p>
          </p:txBody>
        </p:sp>
        <p:sp>
          <p:nvSpPr>
            <p:cNvPr id="10" name="Rectangle 32"/>
            <p:cNvSpPr>
              <a:spLocks noChangeArrowheads="1"/>
            </p:cNvSpPr>
            <p:nvPr/>
          </p:nvSpPr>
          <p:spPr bwMode="auto">
            <a:xfrm>
              <a:off x="2965" y="2370"/>
              <a:ext cx="998" cy="272"/>
            </a:xfrm>
            <a:prstGeom prst="rect">
              <a:avLst/>
            </a:prstGeom>
            <a:solidFill>
              <a:srgbClr val="F5B1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a:ea typeface="굴림" panose="020B0600000101010101" pitchFamily="50" charset="-127"/>
                </a:rPr>
                <a:t>Country</a:t>
              </a:r>
            </a:p>
            <a:p>
              <a:pPr algn="ctr"/>
              <a:r>
                <a:rPr lang="en-US" altLang="ko-KR" sz="1000">
                  <a:ea typeface="굴림" panose="020B0600000101010101" pitchFamily="50" charset="-127"/>
                </a:rPr>
                <a:t>Iso-coded, subcontinental</a:t>
              </a:r>
            </a:p>
          </p:txBody>
        </p:sp>
        <p:sp>
          <p:nvSpPr>
            <p:cNvPr id="11" name="Rectangle 34"/>
            <p:cNvSpPr>
              <a:spLocks noChangeArrowheads="1"/>
            </p:cNvSpPr>
            <p:nvPr/>
          </p:nvSpPr>
          <p:spPr bwMode="auto">
            <a:xfrm>
              <a:off x="4008" y="2370"/>
              <a:ext cx="998" cy="272"/>
            </a:xfrm>
            <a:prstGeom prst="rect">
              <a:avLst/>
            </a:prstGeom>
            <a:solidFill>
              <a:srgbClr val="F5B1D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sz="1400">
                  <a:ea typeface="굴림" panose="020B0600000101010101" pitchFamily="50" charset="-127"/>
                </a:rPr>
                <a:t>Age cohorts</a:t>
              </a:r>
            </a:p>
            <a:p>
              <a:pPr algn="ctr"/>
              <a:r>
                <a:rPr lang="en-US" altLang="ko-KR" sz="1000">
                  <a:ea typeface="굴림" panose="020B0600000101010101" pitchFamily="50" charset="-127"/>
                </a:rPr>
                <a:t>5yr cohort (Infant 1yr) </a:t>
              </a:r>
            </a:p>
          </p:txBody>
        </p:sp>
        <p:cxnSp>
          <p:nvCxnSpPr>
            <p:cNvPr id="12" name="AutoShape 35"/>
            <p:cNvCxnSpPr>
              <a:cxnSpLocks noChangeShapeType="1"/>
              <a:stCxn id="6" idx="2"/>
              <a:endCxn id="8" idx="0"/>
            </p:cNvCxnSpPr>
            <p:nvPr/>
          </p:nvCxnSpPr>
          <p:spPr bwMode="auto">
            <a:xfrm flipH="1">
              <a:off x="1378" y="1820"/>
              <a:ext cx="1562" cy="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36"/>
            <p:cNvCxnSpPr>
              <a:cxnSpLocks noChangeShapeType="1"/>
              <a:stCxn id="6" idx="2"/>
              <a:endCxn id="9" idx="0"/>
            </p:cNvCxnSpPr>
            <p:nvPr/>
          </p:nvCxnSpPr>
          <p:spPr bwMode="auto">
            <a:xfrm flipH="1">
              <a:off x="2421" y="1820"/>
              <a:ext cx="519" cy="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37"/>
            <p:cNvCxnSpPr>
              <a:cxnSpLocks noChangeShapeType="1"/>
              <a:stCxn id="6" idx="2"/>
              <a:endCxn id="10" idx="0"/>
            </p:cNvCxnSpPr>
            <p:nvPr/>
          </p:nvCxnSpPr>
          <p:spPr bwMode="auto">
            <a:xfrm>
              <a:off x="2940" y="1820"/>
              <a:ext cx="524" cy="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38"/>
            <p:cNvCxnSpPr>
              <a:cxnSpLocks noChangeShapeType="1"/>
              <a:stCxn id="6" idx="2"/>
              <a:endCxn id="11" idx="0"/>
            </p:cNvCxnSpPr>
            <p:nvPr/>
          </p:nvCxnSpPr>
          <p:spPr bwMode="auto">
            <a:xfrm>
              <a:off x="2940" y="1820"/>
              <a:ext cx="1567" cy="55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 name="AutoShape 45"/>
            <p:cNvCxnSpPr>
              <a:cxnSpLocks noChangeShapeType="1"/>
              <a:stCxn id="7" idx="2"/>
              <a:endCxn id="6" idx="0"/>
            </p:cNvCxnSpPr>
            <p:nvPr/>
          </p:nvCxnSpPr>
          <p:spPr bwMode="auto">
            <a:xfrm>
              <a:off x="2421" y="1418"/>
              <a:ext cx="519" cy="13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46"/>
            <p:cNvCxnSpPr>
              <a:cxnSpLocks noChangeShapeType="1"/>
              <a:stCxn id="5" idx="2"/>
              <a:endCxn id="6" idx="0"/>
            </p:cNvCxnSpPr>
            <p:nvPr/>
          </p:nvCxnSpPr>
          <p:spPr bwMode="auto">
            <a:xfrm flipH="1">
              <a:off x="2940" y="1418"/>
              <a:ext cx="524" cy="13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8" name="직사각형 17"/>
          <p:cNvSpPr/>
          <p:nvPr/>
        </p:nvSpPr>
        <p:spPr>
          <a:xfrm>
            <a:off x="1826028" y="5207840"/>
            <a:ext cx="9211887" cy="1089529"/>
          </a:xfrm>
          <a:prstGeom prst="rect">
            <a:avLst/>
          </a:prstGeom>
        </p:spPr>
        <p:txBody>
          <a:bodyPr wrap="square">
            <a:spAutoFit/>
          </a:bodyPr>
          <a:lstStyle/>
          <a:p>
            <a:pPr>
              <a:lnSpc>
                <a:spcPct val="120000"/>
              </a:lnSpc>
              <a:spcAft>
                <a:spcPts val="0"/>
              </a:spcAft>
            </a:pPr>
            <a:r>
              <a:rPr lang="en-US" altLang="ko-KR" dirty="0">
                <a:latin typeface="Arial" panose="020B0604020202020204" pitchFamily="34" charset="0"/>
                <a:cs typeface="Times New Roman" panose="02020603050405020304" pitchFamily="18" charset="0"/>
              </a:rPr>
              <a:t>Mortality rates were calculated from the population and mortality data. Within the mortality dataset, one can look at the data from different perspectives using the variables year, cause of death, country, age cohort and sex.</a:t>
            </a:r>
            <a:endParaRPr lang="ko-KR" altLang="ko-KR" dirty="0">
              <a:latin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952019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Papers</a:t>
            </a:r>
            <a:endParaRPr lang="ko-KR" altLang="en-US" dirty="0"/>
          </a:p>
        </p:txBody>
      </p:sp>
      <p:pic>
        <p:nvPicPr>
          <p:cNvPr id="4" name="그림 3"/>
          <p:cNvPicPr>
            <a:picLocks noChangeAspect="1"/>
          </p:cNvPicPr>
          <p:nvPr/>
        </p:nvPicPr>
        <p:blipFill>
          <a:blip r:embed="rId2"/>
          <a:stretch>
            <a:fillRect/>
          </a:stretch>
        </p:blipFill>
        <p:spPr>
          <a:xfrm>
            <a:off x="1211424" y="2094528"/>
            <a:ext cx="8543925" cy="3676650"/>
          </a:xfrm>
          <a:prstGeom prst="rect">
            <a:avLst/>
          </a:prstGeom>
        </p:spPr>
      </p:pic>
      <p:sp>
        <p:nvSpPr>
          <p:cNvPr id="3" name="직사각형 2"/>
          <p:cNvSpPr/>
          <p:nvPr/>
        </p:nvSpPr>
        <p:spPr>
          <a:xfrm>
            <a:off x="4631958" y="6422053"/>
            <a:ext cx="12292676" cy="307777"/>
          </a:xfrm>
          <a:prstGeom prst="rect">
            <a:avLst/>
          </a:prstGeom>
        </p:spPr>
        <p:txBody>
          <a:bodyPr wrap="square">
            <a:spAutoFit/>
          </a:bodyPr>
          <a:lstStyle/>
          <a:p>
            <a:r>
              <a:rPr lang="ko-KR" altLang="en-US" sz="1400" dirty="0">
                <a:hlinkClick r:id="rId3"/>
              </a:rPr>
              <a:t>https://www.scielosp.org/scielo.php?pid=S0042</a:t>
            </a:r>
            <a:r>
              <a:rPr lang="en-US" altLang="ko-KR" sz="1400" dirty="0">
                <a:hlinkClick r:id="rId3"/>
              </a:rPr>
              <a:t>-</a:t>
            </a:r>
            <a:r>
              <a:rPr lang="ko-KR" altLang="en-US" sz="1400" dirty="0">
                <a:hlinkClick r:id="rId3"/>
              </a:rPr>
              <a:t>96862008000900017&amp;script=</a:t>
            </a:r>
            <a:r>
              <a:rPr lang="ko-KR" altLang="en-US" sz="1400" dirty="0" err="1">
                <a:hlinkClick r:id="rId3"/>
              </a:rPr>
              <a:t>sci_arttext</a:t>
            </a:r>
            <a:endParaRPr lang="ko-KR" altLang="en-US" sz="1400" dirty="0"/>
          </a:p>
        </p:txBody>
      </p:sp>
    </p:spTree>
    <p:extLst>
      <p:ext uri="{BB962C8B-B14F-4D97-AF65-F5344CB8AC3E}">
        <p14:creationId xmlns:p14="http://schemas.microsoft.com/office/powerpoint/2010/main" val="2990075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sz="4400" dirty="0"/>
              <a:t>WHO Mortality database </a:t>
            </a:r>
            <a:br>
              <a:rPr lang="en-US" altLang="ko-KR" sz="4400" dirty="0"/>
            </a:br>
            <a:r>
              <a:rPr lang="en-US" altLang="ko-KR" sz="4400" dirty="0"/>
              <a:t>Quality Control</a:t>
            </a:r>
            <a:endParaRPr lang="ko-KR" altLang="en-US" sz="4400"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3566789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Mortality QC</a:t>
            </a:r>
            <a:endParaRPr lang="ko-KR" altLang="en-US" dirty="0"/>
          </a:p>
        </p:txBody>
      </p:sp>
    </p:spTree>
    <p:extLst>
      <p:ext uri="{BB962C8B-B14F-4D97-AF65-F5344CB8AC3E}">
        <p14:creationId xmlns:p14="http://schemas.microsoft.com/office/powerpoint/2010/main" val="3613893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Quality Control </a:t>
            </a:r>
            <a:r>
              <a:rPr lang="ko-KR" altLang="en-US" dirty="0"/>
              <a:t>과정 </a:t>
            </a:r>
          </a:p>
        </p:txBody>
      </p:sp>
      <p:grpSp>
        <p:nvGrpSpPr>
          <p:cNvPr id="10" name="그룹 9"/>
          <p:cNvGrpSpPr/>
          <p:nvPr/>
        </p:nvGrpSpPr>
        <p:grpSpPr>
          <a:xfrm>
            <a:off x="2019019" y="1690688"/>
            <a:ext cx="8613444" cy="4817689"/>
            <a:chOff x="2019020" y="1959629"/>
            <a:chExt cx="8613444" cy="4817689"/>
          </a:xfrm>
        </p:grpSpPr>
        <p:pic>
          <p:nvPicPr>
            <p:cNvPr id="4" name="그림 3"/>
            <p:cNvPicPr>
              <a:picLocks noChangeAspect="1"/>
            </p:cNvPicPr>
            <p:nvPr/>
          </p:nvPicPr>
          <p:blipFill>
            <a:blip r:embed="rId2"/>
            <a:stretch>
              <a:fillRect/>
            </a:stretch>
          </p:blipFill>
          <p:spPr>
            <a:xfrm>
              <a:off x="2019020" y="1959629"/>
              <a:ext cx="8613444" cy="4817689"/>
            </a:xfrm>
            <a:prstGeom prst="rect">
              <a:avLst/>
            </a:prstGeom>
          </p:spPr>
        </p:pic>
        <p:sp>
          <p:nvSpPr>
            <p:cNvPr id="5" name="직사각형 4"/>
            <p:cNvSpPr/>
            <p:nvPr/>
          </p:nvSpPr>
          <p:spPr>
            <a:xfrm>
              <a:off x="2994213" y="2411506"/>
              <a:ext cx="1837764" cy="573741"/>
            </a:xfrm>
            <a:prstGeom prst="rect">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6">
                    <a:lumMod val="50000"/>
                  </a:schemeClr>
                </a:solidFill>
              </a:endParaRPr>
            </a:p>
          </p:txBody>
        </p:sp>
        <p:sp>
          <p:nvSpPr>
            <p:cNvPr id="6" name="직사각형 5"/>
            <p:cNvSpPr/>
            <p:nvPr/>
          </p:nvSpPr>
          <p:spPr>
            <a:xfrm>
              <a:off x="7351059" y="3424518"/>
              <a:ext cx="1882588" cy="555811"/>
            </a:xfrm>
            <a:prstGeom prst="rect">
              <a:avLst/>
            </a:prstGeom>
            <a:noFill/>
            <a:ln w="571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6">
                    <a:lumMod val="50000"/>
                  </a:schemeClr>
                </a:solidFill>
              </a:endParaRPr>
            </a:p>
          </p:txBody>
        </p:sp>
        <p:sp>
          <p:nvSpPr>
            <p:cNvPr id="7" name="직사각형 6"/>
            <p:cNvSpPr/>
            <p:nvPr/>
          </p:nvSpPr>
          <p:spPr>
            <a:xfrm>
              <a:off x="5177118" y="4894729"/>
              <a:ext cx="1837764" cy="57374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6">
                    <a:lumMod val="50000"/>
                  </a:schemeClr>
                </a:solidFill>
              </a:endParaRPr>
            </a:p>
          </p:txBody>
        </p:sp>
        <p:sp>
          <p:nvSpPr>
            <p:cNvPr id="8" name="직사각형 7"/>
            <p:cNvSpPr/>
            <p:nvPr/>
          </p:nvSpPr>
          <p:spPr>
            <a:xfrm>
              <a:off x="5177118" y="5836023"/>
              <a:ext cx="1837764" cy="57374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6">
                    <a:lumMod val="50000"/>
                  </a:schemeClr>
                </a:solidFill>
              </a:endParaRPr>
            </a:p>
          </p:txBody>
        </p:sp>
      </p:grpSp>
      <p:sp>
        <p:nvSpPr>
          <p:cNvPr id="9" name="직사각형 8"/>
          <p:cNvSpPr/>
          <p:nvPr/>
        </p:nvSpPr>
        <p:spPr>
          <a:xfrm>
            <a:off x="5686758" y="6488668"/>
            <a:ext cx="9891411" cy="369332"/>
          </a:xfrm>
          <a:prstGeom prst="rect">
            <a:avLst/>
          </a:prstGeom>
        </p:spPr>
        <p:txBody>
          <a:bodyPr wrap="square">
            <a:spAutoFit/>
          </a:bodyPr>
          <a:lstStyle/>
          <a:p>
            <a:r>
              <a:rPr lang="ko-KR" altLang="en-US" dirty="0">
                <a:hlinkClick r:id="rId3"/>
              </a:rPr>
              <a:t>https://openhealthdata.metajnl.com/articles/10.5334/ohd.ao/</a:t>
            </a:r>
            <a:endParaRPr lang="ko-KR" altLang="en-US" dirty="0"/>
          </a:p>
        </p:txBody>
      </p:sp>
    </p:spTree>
    <p:extLst>
      <p:ext uri="{BB962C8B-B14F-4D97-AF65-F5344CB8AC3E}">
        <p14:creationId xmlns:p14="http://schemas.microsoft.com/office/powerpoint/2010/main" val="2723730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Quality Control </a:t>
            </a:r>
            <a:r>
              <a:rPr lang="en-US" altLang="ko-KR" sz="3600" dirty="0"/>
              <a:t>– mortality table</a:t>
            </a:r>
            <a:endParaRPr lang="ko-KR" altLang="en-US" sz="3600" dirty="0"/>
          </a:p>
        </p:txBody>
      </p:sp>
      <p:grpSp>
        <p:nvGrpSpPr>
          <p:cNvPr id="4" name="Group 53"/>
          <p:cNvGrpSpPr>
            <a:grpSpLocks/>
          </p:cNvGrpSpPr>
          <p:nvPr/>
        </p:nvGrpSpPr>
        <p:grpSpPr bwMode="auto">
          <a:xfrm>
            <a:off x="1481010" y="2242212"/>
            <a:ext cx="11096301" cy="3094157"/>
            <a:chOff x="874" y="885"/>
            <a:chExt cx="6879" cy="2155"/>
          </a:xfrm>
        </p:grpSpPr>
        <p:sp>
          <p:nvSpPr>
            <p:cNvPr id="16" name="Line 24"/>
            <p:cNvSpPr>
              <a:spLocks noChangeShapeType="1"/>
            </p:cNvSpPr>
            <p:nvPr/>
          </p:nvSpPr>
          <p:spPr bwMode="auto">
            <a:xfrm>
              <a:off x="1338" y="2355"/>
              <a:ext cx="0"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14" name="Line 22"/>
            <p:cNvSpPr>
              <a:spLocks noChangeShapeType="1"/>
            </p:cNvSpPr>
            <p:nvPr/>
          </p:nvSpPr>
          <p:spPr bwMode="auto">
            <a:xfrm>
              <a:off x="1338" y="1170"/>
              <a:ext cx="0" cy="2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 name="Rectangle 4"/>
            <p:cNvSpPr>
              <a:spLocks noChangeArrowheads="1"/>
            </p:cNvSpPr>
            <p:nvPr/>
          </p:nvSpPr>
          <p:spPr bwMode="auto">
            <a:xfrm>
              <a:off x="874" y="885"/>
              <a:ext cx="1054" cy="36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ea typeface="굴림" panose="020B0600000101010101" pitchFamily="50" charset="-127"/>
                </a:rPr>
                <a:t>Mortality0</a:t>
              </a:r>
            </a:p>
            <a:p>
              <a:pPr algn="ctr"/>
              <a:r>
                <a:rPr lang="en-US" altLang="ko-KR" sz="1100" dirty="0">
                  <a:ea typeface="굴림" panose="020B0600000101010101" pitchFamily="50" charset="-127"/>
                </a:rPr>
                <a:t>raw WHO data</a:t>
              </a:r>
            </a:p>
          </p:txBody>
        </p:sp>
        <p:sp>
          <p:nvSpPr>
            <p:cNvPr id="6" name="Rectangle 5"/>
            <p:cNvSpPr>
              <a:spLocks noChangeArrowheads="1"/>
            </p:cNvSpPr>
            <p:nvPr/>
          </p:nvSpPr>
          <p:spPr bwMode="auto">
            <a:xfrm>
              <a:off x="874" y="1468"/>
              <a:ext cx="1054" cy="367"/>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ea typeface="굴림" panose="020B0600000101010101" pitchFamily="50" charset="-127"/>
                </a:rPr>
                <a:t>Mortality1</a:t>
              </a:r>
            </a:p>
            <a:p>
              <a:pPr algn="ctr"/>
              <a:r>
                <a:rPr lang="en-US" altLang="ko-KR" sz="1100" dirty="0">
                  <a:ea typeface="굴림" panose="020B0600000101010101" pitchFamily="50" charset="-127"/>
                </a:rPr>
                <a:t>simplified</a:t>
              </a:r>
            </a:p>
          </p:txBody>
        </p:sp>
        <p:sp>
          <p:nvSpPr>
            <p:cNvPr id="7" name="Rectangle 6"/>
            <p:cNvSpPr>
              <a:spLocks noChangeArrowheads="1"/>
            </p:cNvSpPr>
            <p:nvPr/>
          </p:nvSpPr>
          <p:spPr bwMode="auto">
            <a:xfrm>
              <a:off x="874" y="2052"/>
              <a:ext cx="1054" cy="367"/>
            </a:xfrm>
            <a:prstGeom prst="rect">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ea typeface="굴림" panose="020B0600000101010101" pitchFamily="50" charset="-127"/>
                </a:rPr>
                <a:t>Mortality2</a:t>
              </a:r>
            </a:p>
            <a:p>
              <a:pPr algn="ctr"/>
              <a:r>
                <a:rPr lang="en-US" altLang="ko-KR" sz="1100" dirty="0">
                  <a:ea typeface="굴림" panose="020B0600000101010101" pitchFamily="50" charset="-127"/>
                </a:rPr>
                <a:t>Separate sexes</a:t>
              </a:r>
            </a:p>
          </p:txBody>
        </p:sp>
        <p:sp>
          <p:nvSpPr>
            <p:cNvPr id="8" name="Rectangle 8"/>
            <p:cNvSpPr>
              <a:spLocks noChangeArrowheads="1"/>
            </p:cNvSpPr>
            <p:nvPr/>
          </p:nvSpPr>
          <p:spPr bwMode="auto">
            <a:xfrm>
              <a:off x="874" y="2673"/>
              <a:ext cx="1054" cy="367"/>
            </a:xfrm>
            <a:prstGeom prst="rect">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ea typeface="굴림" panose="020B0600000101010101" pitchFamily="50" charset="-127"/>
                </a:rPr>
                <a:t>Mortality3</a:t>
              </a:r>
            </a:p>
            <a:p>
              <a:pPr algn="ctr"/>
              <a:r>
                <a:rPr lang="en-US" altLang="ko-KR" sz="1100" dirty="0">
                  <a:ea typeface="굴림" panose="020B0600000101010101" pitchFamily="50" charset="-127"/>
                </a:rPr>
                <a:t>sexes combined</a:t>
              </a:r>
            </a:p>
          </p:txBody>
        </p:sp>
        <p:sp>
          <p:nvSpPr>
            <p:cNvPr id="15" name="Line 23"/>
            <p:cNvSpPr>
              <a:spLocks noChangeShapeType="1"/>
            </p:cNvSpPr>
            <p:nvPr/>
          </p:nvSpPr>
          <p:spPr bwMode="auto">
            <a:xfrm>
              <a:off x="1338" y="1860"/>
              <a:ext cx="0" cy="19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Text Box 38"/>
            <p:cNvSpPr txBox="1">
              <a:spLocks noChangeArrowheads="1"/>
            </p:cNvSpPr>
            <p:nvPr/>
          </p:nvSpPr>
          <p:spPr bwMode="auto">
            <a:xfrm>
              <a:off x="2029" y="1252"/>
              <a:ext cx="4567"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2000" dirty="0">
                  <a:ea typeface="굴림" panose="020B0600000101010101" pitchFamily="50" charset="-127"/>
                </a:rPr>
                <a:t>1. sub-divisions </a:t>
              </a:r>
              <a:r>
                <a:rPr lang="ko-KR" altLang="en-US" sz="2000" dirty="0">
                  <a:ea typeface="굴림" panose="020B0600000101010101" pitchFamily="50" charset="-127"/>
                </a:rPr>
                <a:t>또는</a:t>
              </a:r>
              <a:r>
                <a:rPr lang="en-US" altLang="ko-KR" sz="2000" dirty="0">
                  <a:ea typeface="굴림" panose="020B0600000101010101" pitchFamily="50" charset="-127"/>
                </a:rPr>
                <a:t> regions </a:t>
              </a:r>
              <a:r>
                <a:rPr lang="ko-KR" altLang="en-US" sz="2000" dirty="0">
                  <a:ea typeface="굴림" panose="020B0600000101010101" pitchFamily="50" charset="-127"/>
                </a:rPr>
                <a:t>정보가 있는 행은 모두 지우기</a:t>
              </a:r>
              <a:r>
                <a:rPr lang="en-US" altLang="ko-KR" sz="2000" dirty="0">
                  <a:ea typeface="굴림" panose="020B0600000101010101" pitchFamily="50" charset="-127"/>
                </a:rPr>
                <a:t> </a:t>
              </a:r>
            </a:p>
          </p:txBody>
        </p:sp>
        <p:sp>
          <p:nvSpPr>
            <p:cNvPr id="23" name="Text Box 39"/>
            <p:cNvSpPr txBox="1">
              <a:spLocks noChangeArrowheads="1"/>
            </p:cNvSpPr>
            <p:nvPr/>
          </p:nvSpPr>
          <p:spPr bwMode="auto">
            <a:xfrm>
              <a:off x="2029" y="1869"/>
              <a:ext cx="572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2000" dirty="0">
                  <a:latin typeface="+mj-lt"/>
                  <a:ea typeface="굴림" panose="020B0600000101010101" pitchFamily="50" charset="-127"/>
                </a:rPr>
                <a:t>2. icd10 </a:t>
              </a:r>
              <a:r>
                <a:rPr lang="ko-KR" altLang="en-US" sz="2000" dirty="0">
                  <a:latin typeface="+mj-lt"/>
                  <a:ea typeface="굴림" panose="020B0600000101010101" pitchFamily="50" charset="-127"/>
                </a:rPr>
                <a:t>코드가 </a:t>
              </a:r>
              <a:r>
                <a:rPr lang="en-US" altLang="ko-KR" sz="2000" dirty="0">
                  <a:latin typeface="+mj-lt"/>
                  <a:ea typeface="굴림" panose="020B0600000101010101" pitchFamily="50" charset="-127"/>
                </a:rPr>
                <a:t>4</a:t>
              </a:r>
              <a:r>
                <a:rPr lang="ko-KR" altLang="en-US" sz="2000" dirty="0">
                  <a:latin typeface="+mj-lt"/>
                  <a:ea typeface="굴림" panose="020B0600000101010101" pitchFamily="50" charset="-127"/>
                </a:rPr>
                <a:t>글자로 되어있으면</a:t>
              </a:r>
              <a:r>
                <a:rPr lang="en-US" altLang="ko-KR" sz="2000" dirty="0">
                  <a:latin typeface="+mj-lt"/>
                  <a:ea typeface="굴림" panose="020B0600000101010101" pitchFamily="50" charset="-127"/>
                </a:rPr>
                <a:t>,</a:t>
              </a:r>
              <a:r>
                <a:rPr lang="ko-KR" altLang="en-US" sz="2000" dirty="0">
                  <a:latin typeface="+mj-lt"/>
                  <a:ea typeface="굴림" panose="020B0600000101010101" pitchFamily="50" charset="-127"/>
                </a:rPr>
                <a:t> </a:t>
              </a:r>
              <a:r>
                <a:rPr lang="en-US" altLang="ko-KR" sz="2000" dirty="0">
                  <a:latin typeface="+mj-lt"/>
                  <a:ea typeface="굴림" panose="020B0600000101010101" pitchFamily="50" charset="-127"/>
                </a:rPr>
                <a:t>3</a:t>
              </a:r>
              <a:r>
                <a:rPr lang="ko-KR" altLang="en-US" sz="2000" dirty="0">
                  <a:latin typeface="+mj-lt"/>
                  <a:ea typeface="굴림" panose="020B0600000101010101" pitchFamily="50" charset="-127"/>
                </a:rPr>
                <a:t>글자로 치환</a:t>
              </a:r>
              <a:endParaRPr lang="en-US" altLang="ko-KR" sz="2000" dirty="0">
                <a:latin typeface="+mj-lt"/>
                <a:ea typeface="굴림" panose="020B0600000101010101" pitchFamily="50" charset="-127"/>
              </a:endParaRPr>
            </a:p>
          </p:txBody>
        </p:sp>
        <p:sp>
          <p:nvSpPr>
            <p:cNvPr id="24" name="Text Box 40"/>
            <p:cNvSpPr txBox="1">
              <a:spLocks noChangeArrowheads="1"/>
            </p:cNvSpPr>
            <p:nvPr/>
          </p:nvSpPr>
          <p:spPr bwMode="auto">
            <a:xfrm>
              <a:off x="2029" y="2419"/>
              <a:ext cx="3534" cy="2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2000" dirty="0">
                  <a:latin typeface="+mj-lt"/>
                  <a:ea typeface="굴림" panose="020B0600000101010101" pitchFamily="50" charset="-127"/>
                </a:rPr>
                <a:t>3. </a:t>
              </a:r>
              <a:r>
                <a:rPr lang="ko-KR" altLang="en-US" sz="2000" dirty="0">
                  <a:latin typeface="+mj-lt"/>
                  <a:ea typeface="굴림" panose="020B0600000101010101" pitchFamily="50" charset="-127"/>
                </a:rPr>
                <a:t>남녀 정보 통합</a:t>
              </a:r>
              <a:endParaRPr lang="en-US" altLang="ko-KR" sz="2000" dirty="0">
                <a:latin typeface="+mj-lt"/>
                <a:ea typeface="굴림" panose="020B0600000101010101" pitchFamily="50" charset="-127"/>
              </a:endParaRPr>
            </a:p>
          </p:txBody>
        </p:sp>
      </p:grpSp>
    </p:spTree>
    <p:extLst>
      <p:ext uri="{BB962C8B-B14F-4D97-AF65-F5344CB8AC3E}">
        <p14:creationId xmlns:p14="http://schemas.microsoft.com/office/powerpoint/2010/main" val="3608358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3429" y="156360"/>
            <a:ext cx="10515600" cy="1325563"/>
          </a:xfrm>
        </p:spPr>
        <p:txBody>
          <a:bodyPr/>
          <a:lstStyle/>
          <a:p>
            <a:r>
              <a:rPr lang="en-US" altLang="ko-KR" dirty="0"/>
              <a:t>QC 1</a:t>
            </a:r>
            <a:r>
              <a:rPr lang="en-US" altLang="ko-KR" baseline="30000" dirty="0"/>
              <a:t>st</a:t>
            </a:r>
            <a:r>
              <a:rPr lang="en-US" altLang="ko-KR" dirty="0"/>
              <a:t> step </a:t>
            </a:r>
            <a:r>
              <a:rPr lang="en-US" altLang="ko-KR" sz="2000" dirty="0"/>
              <a:t>in mortality</a:t>
            </a:r>
            <a:r>
              <a:rPr lang="en-US" altLang="ko-KR" dirty="0"/>
              <a:t>   </a:t>
            </a:r>
            <a:endParaRPr lang="ko-KR" altLang="en-US" dirty="0"/>
          </a:p>
        </p:txBody>
      </p:sp>
      <p:pic>
        <p:nvPicPr>
          <p:cNvPr id="4" name="그림 3"/>
          <p:cNvPicPr>
            <a:picLocks noChangeAspect="1"/>
          </p:cNvPicPr>
          <p:nvPr/>
        </p:nvPicPr>
        <p:blipFill rotWithShape="1">
          <a:blip r:embed="rId2"/>
          <a:srcRect l="-356" t="2928" r="38066" b="1061"/>
          <a:stretch/>
        </p:blipFill>
        <p:spPr>
          <a:xfrm>
            <a:off x="6293864" y="2281123"/>
            <a:ext cx="4902400" cy="4222172"/>
          </a:xfrm>
          <a:prstGeom prst="rect">
            <a:avLst/>
          </a:prstGeom>
        </p:spPr>
      </p:pic>
      <p:sp>
        <p:nvSpPr>
          <p:cNvPr id="7" name="직사각형 6"/>
          <p:cNvSpPr/>
          <p:nvPr/>
        </p:nvSpPr>
        <p:spPr>
          <a:xfrm>
            <a:off x="878528" y="1481923"/>
            <a:ext cx="8920199" cy="1754326"/>
          </a:xfrm>
          <a:prstGeom prst="rect">
            <a:avLst/>
          </a:prstGeom>
        </p:spPr>
        <p:txBody>
          <a:bodyPr wrap="none">
            <a:spAutoFit/>
          </a:bodyPr>
          <a:lstStyle/>
          <a:p>
            <a:pPr marL="342900" indent="-342900">
              <a:lnSpc>
                <a:spcPct val="200000"/>
              </a:lnSpc>
              <a:buAutoNum type="arabicPeriod"/>
            </a:pPr>
            <a:r>
              <a:rPr lang="en-US" altLang="ko-KR" dirty="0">
                <a:ea typeface="굴림" panose="020B0600000101010101" pitchFamily="50" charset="-127"/>
              </a:rPr>
              <a:t>mortality0 </a:t>
            </a:r>
            <a:r>
              <a:rPr lang="ko-KR" altLang="en-US" dirty="0">
                <a:ea typeface="굴림" panose="020B0600000101010101" pitchFamily="50" charset="-127"/>
              </a:rPr>
              <a:t>테이블에서 </a:t>
            </a:r>
            <a:r>
              <a:rPr lang="en-US" altLang="ko-KR" dirty="0">
                <a:ea typeface="굴림" panose="020B0600000101010101" pitchFamily="50" charset="-127"/>
              </a:rPr>
              <a:t>sub-divisions </a:t>
            </a:r>
            <a:r>
              <a:rPr lang="ko-KR" altLang="en-US" dirty="0">
                <a:ea typeface="굴림" panose="020B0600000101010101" pitchFamily="50" charset="-127"/>
              </a:rPr>
              <a:t>또는</a:t>
            </a:r>
            <a:r>
              <a:rPr lang="en-US" altLang="ko-KR" dirty="0">
                <a:ea typeface="굴림" panose="020B0600000101010101" pitchFamily="50" charset="-127"/>
              </a:rPr>
              <a:t> regions </a:t>
            </a:r>
            <a:r>
              <a:rPr lang="ko-KR" altLang="en-US" dirty="0">
                <a:ea typeface="굴림" panose="020B0600000101010101" pitchFamily="50" charset="-127"/>
              </a:rPr>
              <a:t>정보가 있는 행은 모두 지우기</a:t>
            </a:r>
            <a:r>
              <a:rPr lang="en-US" altLang="ko-KR" dirty="0">
                <a:ea typeface="굴림" panose="020B0600000101010101" pitchFamily="50" charset="-127"/>
              </a:rPr>
              <a:t> </a:t>
            </a:r>
          </a:p>
          <a:p>
            <a:pPr marL="342900" indent="-342900">
              <a:lnSpc>
                <a:spcPct val="200000"/>
              </a:lnSpc>
              <a:buAutoNum type="arabicPeriod"/>
            </a:pPr>
            <a:r>
              <a:rPr lang="en-US" altLang="ko-KR" dirty="0">
                <a:ea typeface="굴림" panose="020B0600000101010101" pitchFamily="50" charset="-127"/>
              </a:rPr>
              <a:t>1</a:t>
            </a:r>
            <a:r>
              <a:rPr lang="ko-KR" altLang="en-US" dirty="0">
                <a:ea typeface="굴림" panose="020B0600000101010101" pitchFamily="50" charset="-127"/>
              </a:rPr>
              <a:t>번의 결과를 </a:t>
            </a:r>
            <a:r>
              <a:rPr lang="en-US" altLang="ko-KR" dirty="0">
                <a:ea typeface="굴림" panose="020B0600000101010101" pitchFamily="50" charset="-127"/>
              </a:rPr>
              <a:t>mortality1 </a:t>
            </a:r>
            <a:r>
              <a:rPr lang="ko-KR" altLang="en-US" dirty="0">
                <a:ea typeface="굴림" panose="020B0600000101010101" pitchFamily="50" charset="-127"/>
              </a:rPr>
              <a:t>테이블로 저장</a:t>
            </a:r>
            <a:endParaRPr lang="en-US" altLang="ko-KR" dirty="0">
              <a:ea typeface="굴림" panose="020B0600000101010101" pitchFamily="50" charset="-127"/>
            </a:endParaRPr>
          </a:p>
          <a:p>
            <a:pPr>
              <a:lnSpc>
                <a:spcPct val="200000"/>
              </a:lnSpc>
            </a:pPr>
            <a:endParaRPr lang="en-US" altLang="ko-KR" dirty="0">
              <a:ea typeface="굴림" panose="020B0600000101010101" pitchFamily="50" charset="-127"/>
            </a:endParaRPr>
          </a:p>
        </p:txBody>
      </p:sp>
    </p:spTree>
    <p:extLst>
      <p:ext uri="{BB962C8B-B14F-4D97-AF65-F5344CB8AC3E}">
        <p14:creationId xmlns:p14="http://schemas.microsoft.com/office/powerpoint/2010/main" val="31228974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QC 1</a:t>
            </a:r>
            <a:r>
              <a:rPr lang="en-US" altLang="ko-KR" baseline="30000" dirty="0"/>
              <a:t>st</a:t>
            </a:r>
            <a:r>
              <a:rPr lang="en-US" altLang="ko-KR" dirty="0"/>
              <a:t> step </a:t>
            </a:r>
            <a:r>
              <a:rPr lang="en-US" altLang="ko-KR" sz="2000" dirty="0"/>
              <a:t>in mortality</a:t>
            </a:r>
            <a:r>
              <a:rPr lang="en-US" altLang="ko-KR" dirty="0"/>
              <a:t> </a:t>
            </a:r>
            <a:endParaRPr lang="ko-KR" altLang="en-US" dirty="0"/>
          </a:p>
        </p:txBody>
      </p:sp>
      <p:sp>
        <p:nvSpPr>
          <p:cNvPr id="3" name="내용 개체 틀 2"/>
          <p:cNvSpPr>
            <a:spLocks noGrp="1"/>
          </p:cNvSpPr>
          <p:nvPr>
            <p:ph idx="1"/>
          </p:nvPr>
        </p:nvSpPr>
        <p:spPr>
          <a:xfrm>
            <a:off x="838200" y="1834590"/>
            <a:ext cx="10515600" cy="4351338"/>
          </a:xfrm>
        </p:spPr>
        <p:txBody>
          <a:bodyPr/>
          <a:lstStyle/>
          <a:p>
            <a:r>
              <a:rPr lang="en-US" altLang="ko-KR" sz="2000" dirty="0">
                <a:ea typeface="굴림" panose="020B0600000101010101" pitchFamily="50" charset="-127"/>
              </a:rPr>
              <a:t>mortality0 </a:t>
            </a:r>
            <a:r>
              <a:rPr lang="ko-KR" altLang="en-US" sz="2000" dirty="0">
                <a:ea typeface="굴림" panose="020B0600000101010101" pitchFamily="50" charset="-127"/>
              </a:rPr>
              <a:t>테이블에서 </a:t>
            </a:r>
            <a:r>
              <a:rPr lang="en-US" altLang="ko-KR" sz="2000" dirty="0">
                <a:ea typeface="굴림" panose="020B0600000101010101" pitchFamily="50" charset="-127"/>
              </a:rPr>
              <a:t>sub-divisions </a:t>
            </a:r>
            <a:r>
              <a:rPr lang="ko-KR" altLang="en-US" sz="2000" dirty="0">
                <a:ea typeface="굴림" panose="020B0600000101010101" pitchFamily="50" charset="-127"/>
              </a:rPr>
              <a:t>또는</a:t>
            </a:r>
            <a:r>
              <a:rPr lang="en-US" altLang="ko-KR" sz="2000" dirty="0">
                <a:ea typeface="굴림" panose="020B0600000101010101" pitchFamily="50" charset="-127"/>
              </a:rPr>
              <a:t> regions </a:t>
            </a:r>
            <a:r>
              <a:rPr lang="ko-KR" altLang="en-US" sz="2000" dirty="0">
                <a:ea typeface="굴림" panose="020B0600000101010101" pitchFamily="50" charset="-127"/>
              </a:rPr>
              <a:t>정보가 있는 </a:t>
            </a:r>
            <a:r>
              <a:rPr lang="ko-KR" altLang="en-US" sz="2000" b="1" dirty="0">
                <a:solidFill>
                  <a:srgbClr val="C00000"/>
                </a:solidFill>
                <a:ea typeface="굴림" panose="020B0600000101010101" pitchFamily="50" charset="-127"/>
              </a:rPr>
              <a:t>행</a:t>
            </a:r>
            <a:r>
              <a:rPr lang="ko-KR" altLang="en-US" sz="2000" dirty="0">
                <a:ea typeface="굴림" panose="020B0600000101010101" pitchFamily="50" charset="-127"/>
              </a:rPr>
              <a:t>은 모두 지우기</a:t>
            </a:r>
            <a:r>
              <a:rPr lang="en-US" altLang="ko-KR" sz="2000" dirty="0">
                <a:ea typeface="굴림" panose="020B0600000101010101" pitchFamily="50" charset="-127"/>
              </a:rPr>
              <a:t> </a:t>
            </a:r>
          </a:p>
          <a:p>
            <a:endParaRPr lang="ko-KR" altLang="en-US" dirty="0"/>
          </a:p>
        </p:txBody>
      </p:sp>
      <p:graphicFrame>
        <p:nvGraphicFramePr>
          <p:cNvPr id="4" name="표 3"/>
          <p:cNvGraphicFramePr>
            <a:graphicFrameLocks noGrp="1"/>
          </p:cNvGraphicFramePr>
          <p:nvPr>
            <p:extLst/>
          </p:nvPr>
        </p:nvGraphicFramePr>
        <p:xfrm>
          <a:off x="1162419" y="2458818"/>
          <a:ext cx="7510434" cy="1371600"/>
        </p:xfrm>
        <a:graphic>
          <a:graphicData uri="http://schemas.openxmlformats.org/drawingml/2006/table">
            <a:tbl>
              <a:tblPr firstRow="1">
                <a:tableStyleId>{5FD0F851-EC5A-4D38-B0AD-8093EC10F338}</a:tableStyleId>
              </a:tblPr>
              <a:tblGrid>
                <a:gridCol w="1840757">
                  <a:extLst>
                    <a:ext uri="{9D8B030D-6E8A-4147-A177-3AD203B41FA5}">
                      <a16:colId xmlns:a16="http://schemas.microsoft.com/office/drawing/2014/main" val="1187799606"/>
                    </a:ext>
                  </a:extLst>
                </a:gridCol>
                <a:gridCol w="1183342">
                  <a:extLst>
                    <a:ext uri="{9D8B030D-6E8A-4147-A177-3AD203B41FA5}">
                      <a16:colId xmlns:a16="http://schemas.microsoft.com/office/drawing/2014/main" val="1622289518"/>
                    </a:ext>
                  </a:extLst>
                </a:gridCol>
                <a:gridCol w="1757082">
                  <a:extLst>
                    <a:ext uri="{9D8B030D-6E8A-4147-A177-3AD203B41FA5}">
                      <a16:colId xmlns:a16="http://schemas.microsoft.com/office/drawing/2014/main" val="2875716166"/>
                    </a:ext>
                  </a:extLst>
                </a:gridCol>
                <a:gridCol w="1461247">
                  <a:extLst>
                    <a:ext uri="{9D8B030D-6E8A-4147-A177-3AD203B41FA5}">
                      <a16:colId xmlns:a16="http://schemas.microsoft.com/office/drawing/2014/main" val="2955506522"/>
                    </a:ext>
                  </a:extLst>
                </a:gridCol>
                <a:gridCol w="1268006">
                  <a:extLst>
                    <a:ext uri="{9D8B030D-6E8A-4147-A177-3AD203B41FA5}">
                      <a16:colId xmlns:a16="http://schemas.microsoft.com/office/drawing/2014/main" val="2936429"/>
                    </a:ext>
                  </a:extLst>
                </a:gridCol>
              </a:tblGrid>
              <a:tr h="409888">
                <a:tc>
                  <a:txBody>
                    <a:bodyPr/>
                    <a:lstStyle/>
                    <a:p>
                      <a:pPr latinLnBrk="1"/>
                      <a:r>
                        <a:rPr lang="en-US" altLang="ko-KR" dirty="0"/>
                        <a:t> </a:t>
                      </a:r>
                      <a:r>
                        <a:rPr lang="en-US" altLang="ko-KR" dirty="0" err="1"/>
                        <a:t>Country_code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r>
                        <a:rPr lang="en-US" altLang="ko-KR" dirty="0"/>
                        <a:t>Admin1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a:t>Sub-division</a:t>
                      </a:r>
                      <a:endParaRPr lang="ko-KR" altLang="en-US" dirty="0"/>
                    </a:p>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r>
                        <a:rPr lang="en-US" altLang="ko-KR" dirty="0" err="1"/>
                        <a:t>Cause_code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r>
                        <a:rPr lang="en-US" altLang="ko-KR" dirty="0"/>
                        <a:t>Death0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36500903"/>
                  </a:ext>
                </a:extLst>
              </a:tr>
              <a:tr h="348625">
                <a:tc>
                  <a:txBody>
                    <a:bodyPr/>
                    <a:lstStyle/>
                    <a:p>
                      <a:pPr latinLnBrk="1"/>
                      <a:r>
                        <a:rPr lang="en-US" altLang="ko-KR" dirty="0"/>
                        <a:t>1101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dirty="0"/>
                        <a:t>NULL</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dirty="0"/>
                        <a:t>NULL</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dirty="0"/>
                        <a:t>A00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dirty="0"/>
                        <a:t>1000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0761279"/>
                  </a:ext>
                </a:extLst>
              </a:tr>
              <a:tr h="348625">
                <a:tc>
                  <a:txBody>
                    <a:bodyPr/>
                    <a:lstStyle/>
                    <a:p>
                      <a:pPr latinLnBrk="1"/>
                      <a:r>
                        <a:rPr lang="en-US" altLang="ko-KR" dirty="0"/>
                        <a:t>1101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dirty="0">
                          <a:solidFill>
                            <a:schemeClr val="tx1"/>
                          </a:solidFill>
                        </a:rPr>
                        <a:t>NULL</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b="1" dirty="0">
                          <a:solidFill>
                            <a:srgbClr val="C00000"/>
                          </a:solidFill>
                        </a:rPr>
                        <a:t>North</a:t>
                      </a:r>
                      <a:endParaRPr lang="ko-KR" alt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dirty="0"/>
                        <a:t>A00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dirty="0"/>
                        <a:t>50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2148446"/>
                  </a:ext>
                </a:extLst>
              </a:tr>
            </a:tbl>
          </a:graphicData>
        </a:graphic>
      </p:graphicFrame>
      <p:sp>
        <p:nvSpPr>
          <p:cNvPr id="5" name="TextBox 4"/>
          <p:cNvSpPr txBox="1"/>
          <p:nvPr/>
        </p:nvSpPr>
        <p:spPr>
          <a:xfrm>
            <a:off x="606606" y="4154603"/>
            <a:ext cx="11415063" cy="2446824"/>
          </a:xfrm>
          <a:prstGeom prst="rect">
            <a:avLst/>
          </a:prstGeom>
          <a:noFill/>
        </p:spPr>
        <p:txBody>
          <a:bodyPr wrap="square" rtlCol="0">
            <a:spAutoFit/>
          </a:bodyPr>
          <a:lstStyle/>
          <a:p>
            <a:r>
              <a:rPr lang="ko-KR" altLang="en-US" dirty="0"/>
              <a:t>첫번째 줄</a:t>
            </a:r>
            <a:r>
              <a:rPr lang="en-US" altLang="ko-KR" dirty="0"/>
              <a:t>: 1101 </a:t>
            </a:r>
            <a:r>
              <a:rPr lang="ko-KR" altLang="en-US" dirty="0"/>
              <a:t>국가의 </a:t>
            </a:r>
            <a:r>
              <a:rPr lang="en-US" altLang="ko-KR" dirty="0"/>
              <a:t>A00 </a:t>
            </a:r>
            <a:r>
              <a:rPr lang="ko-KR" altLang="en-US" dirty="0"/>
              <a:t>사망원인으로 죽은 전체 사망자 수는 </a:t>
            </a:r>
            <a:r>
              <a:rPr lang="en-US" altLang="ko-KR" dirty="0"/>
              <a:t>1000</a:t>
            </a:r>
            <a:r>
              <a:rPr lang="ko-KR" altLang="en-US" dirty="0"/>
              <a:t>명이다</a:t>
            </a:r>
            <a:endParaRPr lang="en-US" altLang="ko-KR" dirty="0"/>
          </a:p>
          <a:p>
            <a:r>
              <a:rPr lang="ko-KR" altLang="en-US" dirty="0"/>
              <a:t>두번째 줄</a:t>
            </a:r>
            <a:r>
              <a:rPr lang="en-US" altLang="ko-KR" dirty="0"/>
              <a:t>: 1101 </a:t>
            </a:r>
            <a:r>
              <a:rPr lang="ko-KR" altLang="en-US" dirty="0"/>
              <a:t>국가의 </a:t>
            </a:r>
            <a:r>
              <a:rPr lang="ko-KR" altLang="en-US" dirty="0">
                <a:solidFill>
                  <a:srgbClr val="C00000"/>
                </a:solidFill>
              </a:rPr>
              <a:t>북쪽 지역에서 </a:t>
            </a:r>
            <a:r>
              <a:rPr lang="en-US" altLang="ko-KR" dirty="0"/>
              <a:t>AOO </a:t>
            </a:r>
            <a:r>
              <a:rPr lang="ko-KR" altLang="en-US" dirty="0"/>
              <a:t>사망원인으로 죽은 전체 사망자 수는 </a:t>
            </a:r>
            <a:r>
              <a:rPr lang="en-US" altLang="ko-KR" dirty="0"/>
              <a:t>100</a:t>
            </a:r>
            <a:r>
              <a:rPr lang="ko-KR" altLang="en-US" dirty="0"/>
              <a:t>명이다</a:t>
            </a:r>
            <a:endParaRPr lang="en-US" altLang="ko-KR" dirty="0"/>
          </a:p>
          <a:p>
            <a:endParaRPr lang="en-US" altLang="ko-KR" dirty="0"/>
          </a:p>
          <a:p>
            <a:endParaRPr lang="en-US" altLang="ko-KR" dirty="0"/>
          </a:p>
          <a:p>
            <a:pPr>
              <a:lnSpc>
                <a:spcPct val="150000"/>
              </a:lnSpc>
            </a:pPr>
            <a:r>
              <a:rPr lang="en-US" altLang="ko-KR" dirty="0"/>
              <a:t>-&gt; </a:t>
            </a:r>
            <a:r>
              <a:rPr lang="ko-KR" altLang="en-US" dirty="0"/>
              <a:t>두번째 줄은 첫번째 줄의 정보의 </a:t>
            </a:r>
            <a:r>
              <a:rPr lang="ko-KR" altLang="en-US" b="1" dirty="0">
                <a:solidFill>
                  <a:srgbClr val="C00000"/>
                </a:solidFill>
              </a:rPr>
              <a:t>부분집합</a:t>
            </a:r>
            <a:r>
              <a:rPr lang="ko-KR" altLang="en-US" dirty="0"/>
              <a:t>이다</a:t>
            </a:r>
            <a:r>
              <a:rPr lang="en-US" altLang="ko-KR" dirty="0"/>
              <a:t>.</a:t>
            </a:r>
          </a:p>
          <a:p>
            <a:pPr>
              <a:lnSpc>
                <a:spcPct val="150000"/>
              </a:lnSpc>
            </a:pPr>
            <a:r>
              <a:rPr lang="en-US" altLang="ko-KR" dirty="0"/>
              <a:t>-&gt; </a:t>
            </a:r>
            <a:r>
              <a:rPr lang="ko-KR" altLang="en-US" dirty="0"/>
              <a:t>우리는 국가별 사망률을 분석</a:t>
            </a:r>
            <a:endParaRPr lang="en-US" altLang="ko-KR" dirty="0"/>
          </a:p>
          <a:p>
            <a:pPr>
              <a:lnSpc>
                <a:spcPct val="150000"/>
              </a:lnSpc>
            </a:pPr>
            <a:r>
              <a:rPr lang="en-US" altLang="ko-KR" dirty="0"/>
              <a:t>-&gt; Sub-division</a:t>
            </a:r>
            <a:r>
              <a:rPr lang="ko-KR" altLang="en-US" dirty="0"/>
              <a:t>에 값이 있는 행 제거</a:t>
            </a:r>
            <a:r>
              <a:rPr lang="en-US" altLang="ko-KR" dirty="0"/>
              <a:t>! ( </a:t>
            </a:r>
            <a:r>
              <a:rPr lang="ko-KR" altLang="en-US" dirty="0"/>
              <a:t>즉</a:t>
            </a:r>
            <a:r>
              <a:rPr lang="en-US" altLang="ko-KR" dirty="0"/>
              <a:t>, </a:t>
            </a:r>
            <a:r>
              <a:rPr lang="ko-KR" altLang="en-US" dirty="0"/>
              <a:t>두번째 줄 제거</a:t>
            </a:r>
            <a:r>
              <a:rPr lang="en-US" altLang="ko-KR" dirty="0"/>
              <a:t>)</a:t>
            </a:r>
          </a:p>
        </p:txBody>
      </p:sp>
    </p:spTree>
    <p:extLst>
      <p:ext uri="{BB962C8B-B14F-4D97-AF65-F5344CB8AC3E}">
        <p14:creationId xmlns:p14="http://schemas.microsoft.com/office/powerpoint/2010/main" val="2818487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QC 1</a:t>
            </a:r>
            <a:r>
              <a:rPr lang="en-US" altLang="ko-KR" baseline="30000" dirty="0"/>
              <a:t>st</a:t>
            </a:r>
            <a:r>
              <a:rPr lang="en-US" altLang="ko-KR" dirty="0"/>
              <a:t> step </a:t>
            </a:r>
            <a:r>
              <a:rPr lang="en-US" altLang="ko-KR" sz="2000" dirty="0"/>
              <a:t>in mortality</a:t>
            </a:r>
            <a:r>
              <a:rPr lang="en-US" altLang="ko-KR" dirty="0"/>
              <a:t> </a:t>
            </a:r>
            <a:endParaRPr lang="ko-KR" altLang="en-US" dirty="0"/>
          </a:p>
        </p:txBody>
      </p:sp>
      <p:sp>
        <p:nvSpPr>
          <p:cNvPr id="3" name="내용 개체 틀 2"/>
          <p:cNvSpPr>
            <a:spLocks noGrp="1"/>
          </p:cNvSpPr>
          <p:nvPr>
            <p:ph idx="1"/>
          </p:nvPr>
        </p:nvSpPr>
        <p:spPr>
          <a:xfrm>
            <a:off x="838200" y="1834590"/>
            <a:ext cx="10515600" cy="4351338"/>
          </a:xfrm>
        </p:spPr>
        <p:txBody>
          <a:bodyPr/>
          <a:lstStyle/>
          <a:p>
            <a:r>
              <a:rPr lang="en-US" altLang="ko-KR" sz="2000" dirty="0">
                <a:ea typeface="굴림" panose="020B0600000101010101" pitchFamily="50" charset="-127"/>
              </a:rPr>
              <a:t>mortality0 </a:t>
            </a:r>
            <a:r>
              <a:rPr lang="ko-KR" altLang="en-US" sz="2000" dirty="0">
                <a:ea typeface="굴림" panose="020B0600000101010101" pitchFamily="50" charset="-127"/>
              </a:rPr>
              <a:t>테이블에서 </a:t>
            </a:r>
            <a:r>
              <a:rPr lang="en-US" altLang="ko-KR" sz="2000" dirty="0">
                <a:ea typeface="굴림" panose="020B0600000101010101" pitchFamily="50" charset="-127"/>
              </a:rPr>
              <a:t>sub-divisions </a:t>
            </a:r>
            <a:r>
              <a:rPr lang="ko-KR" altLang="en-US" sz="2000" dirty="0">
                <a:ea typeface="굴림" panose="020B0600000101010101" pitchFamily="50" charset="-127"/>
              </a:rPr>
              <a:t>또는</a:t>
            </a:r>
            <a:r>
              <a:rPr lang="en-US" altLang="ko-KR" sz="2000" dirty="0">
                <a:ea typeface="굴림" panose="020B0600000101010101" pitchFamily="50" charset="-127"/>
              </a:rPr>
              <a:t> regions </a:t>
            </a:r>
            <a:r>
              <a:rPr lang="ko-KR" altLang="en-US" sz="2000" dirty="0">
                <a:ea typeface="굴림" panose="020B0600000101010101" pitchFamily="50" charset="-127"/>
              </a:rPr>
              <a:t>정보가 있는 </a:t>
            </a:r>
            <a:r>
              <a:rPr lang="ko-KR" altLang="en-US" sz="2000" b="1" dirty="0">
                <a:solidFill>
                  <a:srgbClr val="C00000"/>
                </a:solidFill>
                <a:ea typeface="굴림" panose="020B0600000101010101" pitchFamily="50" charset="-127"/>
              </a:rPr>
              <a:t>행</a:t>
            </a:r>
            <a:r>
              <a:rPr lang="ko-KR" altLang="en-US" sz="2000" dirty="0">
                <a:ea typeface="굴림" panose="020B0600000101010101" pitchFamily="50" charset="-127"/>
              </a:rPr>
              <a:t>은 모두 지우기</a:t>
            </a:r>
            <a:r>
              <a:rPr lang="en-US" altLang="ko-KR" sz="2000" dirty="0">
                <a:ea typeface="굴림" panose="020B0600000101010101" pitchFamily="50" charset="-127"/>
              </a:rPr>
              <a:t> </a:t>
            </a:r>
          </a:p>
          <a:p>
            <a:endParaRPr lang="ko-KR" altLang="en-US" dirty="0"/>
          </a:p>
        </p:txBody>
      </p:sp>
      <p:graphicFrame>
        <p:nvGraphicFramePr>
          <p:cNvPr id="4" name="표 3"/>
          <p:cNvGraphicFramePr>
            <a:graphicFrameLocks noGrp="1"/>
          </p:cNvGraphicFramePr>
          <p:nvPr>
            <p:extLst/>
          </p:nvPr>
        </p:nvGraphicFramePr>
        <p:xfrm>
          <a:off x="1162419" y="2458818"/>
          <a:ext cx="7510434" cy="1371600"/>
        </p:xfrm>
        <a:graphic>
          <a:graphicData uri="http://schemas.openxmlformats.org/drawingml/2006/table">
            <a:tbl>
              <a:tblPr firstRow="1">
                <a:tableStyleId>{5FD0F851-EC5A-4D38-B0AD-8093EC10F338}</a:tableStyleId>
              </a:tblPr>
              <a:tblGrid>
                <a:gridCol w="1840757">
                  <a:extLst>
                    <a:ext uri="{9D8B030D-6E8A-4147-A177-3AD203B41FA5}">
                      <a16:colId xmlns:a16="http://schemas.microsoft.com/office/drawing/2014/main" val="1187799606"/>
                    </a:ext>
                  </a:extLst>
                </a:gridCol>
                <a:gridCol w="1183342">
                  <a:extLst>
                    <a:ext uri="{9D8B030D-6E8A-4147-A177-3AD203B41FA5}">
                      <a16:colId xmlns:a16="http://schemas.microsoft.com/office/drawing/2014/main" val="1622289518"/>
                    </a:ext>
                  </a:extLst>
                </a:gridCol>
                <a:gridCol w="1757082">
                  <a:extLst>
                    <a:ext uri="{9D8B030D-6E8A-4147-A177-3AD203B41FA5}">
                      <a16:colId xmlns:a16="http://schemas.microsoft.com/office/drawing/2014/main" val="2875716166"/>
                    </a:ext>
                  </a:extLst>
                </a:gridCol>
                <a:gridCol w="1461247">
                  <a:extLst>
                    <a:ext uri="{9D8B030D-6E8A-4147-A177-3AD203B41FA5}">
                      <a16:colId xmlns:a16="http://schemas.microsoft.com/office/drawing/2014/main" val="2955506522"/>
                    </a:ext>
                  </a:extLst>
                </a:gridCol>
                <a:gridCol w="1268006">
                  <a:extLst>
                    <a:ext uri="{9D8B030D-6E8A-4147-A177-3AD203B41FA5}">
                      <a16:colId xmlns:a16="http://schemas.microsoft.com/office/drawing/2014/main" val="2936429"/>
                    </a:ext>
                  </a:extLst>
                </a:gridCol>
              </a:tblGrid>
              <a:tr h="409888">
                <a:tc>
                  <a:txBody>
                    <a:bodyPr/>
                    <a:lstStyle/>
                    <a:p>
                      <a:pPr latinLnBrk="1"/>
                      <a:r>
                        <a:rPr lang="en-US" altLang="ko-KR" dirty="0"/>
                        <a:t> </a:t>
                      </a:r>
                      <a:r>
                        <a:rPr lang="en-US" altLang="ko-KR" dirty="0" err="1"/>
                        <a:t>Country_code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r>
                        <a:rPr lang="en-US" altLang="ko-KR" dirty="0"/>
                        <a:t>Admin1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dirty="0"/>
                        <a:t>Sub-division</a:t>
                      </a:r>
                      <a:endParaRPr lang="ko-KR" altLang="en-US" dirty="0"/>
                    </a:p>
                    <a:p>
                      <a:pPr latinLnBrk="1"/>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r>
                        <a:rPr lang="en-US" altLang="ko-KR" dirty="0" err="1"/>
                        <a:t>Cause_code</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r>
                        <a:rPr lang="en-US" altLang="ko-KR" dirty="0"/>
                        <a:t>Death0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136500903"/>
                  </a:ext>
                </a:extLst>
              </a:tr>
              <a:tr h="348625">
                <a:tc>
                  <a:txBody>
                    <a:bodyPr/>
                    <a:lstStyle/>
                    <a:p>
                      <a:pPr latinLnBrk="1"/>
                      <a:r>
                        <a:rPr lang="en-US" altLang="ko-KR" dirty="0"/>
                        <a:t>1101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dirty="0"/>
                        <a:t>NULL</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dirty="0"/>
                        <a:t>NULL</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dirty="0"/>
                        <a:t>A00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dirty="0"/>
                        <a:t>1000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0761279"/>
                  </a:ext>
                </a:extLst>
              </a:tr>
              <a:tr h="348625">
                <a:tc>
                  <a:txBody>
                    <a:bodyPr/>
                    <a:lstStyle/>
                    <a:p>
                      <a:pPr latinLnBrk="1"/>
                      <a:r>
                        <a:rPr lang="en-US" altLang="ko-KR" dirty="0"/>
                        <a:t>1101</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b="1" dirty="0">
                          <a:solidFill>
                            <a:srgbClr val="C00000"/>
                          </a:solidFill>
                        </a:rPr>
                        <a:t>Cities</a:t>
                      </a:r>
                      <a:endParaRPr lang="ko-KR" altLang="en-US" b="1"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dirty="0">
                          <a:solidFill>
                            <a:schemeClr val="tx1"/>
                          </a:solidFill>
                        </a:rPr>
                        <a:t>NULL</a:t>
                      </a:r>
                      <a:endParaRPr lang="ko-KR"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dirty="0"/>
                        <a:t>A00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atinLnBrk="1"/>
                      <a:r>
                        <a:rPr lang="en-US" altLang="ko-KR" dirty="0"/>
                        <a:t>100</a:t>
                      </a:r>
                      <a:endParaRPr lang="ko-KR"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2148446"/>
                  </a:ext>
                </a:extLst>
              </a:tr>
            </a:tbl>
          </a:graphicData>
        </a:graphic>
      </p:graphicFrame>
      <p:sp>
        <p:nvSpPr>
          <p:cNvPr id="5" name="TextBox 4"/>
          <p:cNvSpPr txBox="1"/>
          <p:nvPr/>
        </p:nvSpPr>
        <p:spPr>
          <a:xfrm>
            <a:off x="660395" y="4010259"/>
            <a:ext cx="11791581" cy="2862322"/>
          </a:xfrm>
          <a:prstGeom prst="rect">
            <a:avLst/>
          </a:prstGeom>
          <a:noFill/>
        </p:spPr>
        <p:txBody>
          <a:bodyPr wrap="square" rtlCol="0">
            <a:spAutoFit/>
          </a:bodyPr>
          <a:lstStyle/>
          <a:p>
            <a:r>
              <a:rPr lang="ko-KR" altLang="en-US" dirty="0"/>
              <a:t>첫번째 줄</a:t>
            </a:r>
            <a:r>
              <a:rPr lang="en-US" altLang="ko-KR" dirty="0"/>
              <a:t>: 1101 </a:t>
            </a:r>
            <a:r>
              <a:rPr lang="ko-KR" altLang="en-US" dirty="0"/>
              <a:t>국가의 </a:t>
            </a:r>
            <a:r>
              <a:rPr lang="en-US" altLang="ko-KR" dirty="0"/>
              <a:t>A00 </a:t>
            </a:r>
            <a:r>
              <a:rPr lang="ko-KR" altLang="en-US" dirty="0"/>
              <a:t>사망원인으로 죽은 전체 사망자 수는 </a:t>
            </a:r>
            <a:r>
              <a:rPr lang="en-US" altLang="ko-KR" dirty="0"/>
              <a:t>1000</a:t>
            </a:r>
            <a:r>
              <a:rPr lang="ko-KR" altLang="en-US" dirty="0"/>
              <a:t>명이다</a:t>
            </a:r>
            <a:endParaRPr lang="en-US" altLang="ko-KR" dirty="0"/>
          </a:p>
          <a:p>
            <a:r>
              <a:rPr lang="ko-KR" altLang="en-US" dirty="0"/>
              <a:t>두번째 줄</a:t>
            </a:r>
            <a:r>
              <a:rPr lang="en-US" altLang="ko-KR" dirty="0"/>
              <a:t>: 1101 </a:t>
            </a:r>
            <a:r>
              <a:rPr lang="ko-KR" altLang="en-US" dirty="0"/>
              <a:t>국가에서 도시에서 </a:t>
            </a:r>
            <a:r>
              <a:rPr lang="en-US" altLang="ko-KR" dirty="0"/>
              <a:t>AOO </a:t>
            </a:r>
            <a:r>
              <a:rPr lang="ko-KR" altLang="en-US" dirty="0"/>
              <a:t>사망원인으로 죽은 전체 사망자 수는 </a:t>
            </a:r>
            <a:r>
              <a:rPr lang="en-US" altLang="ko-KR" dirty="0"/>
              <a:t>100</a:t>
            </a:r>
            <a:r>
              <a:rPr lang="ko-KR" altLang="en-US" dirty="0"/>
              <a:t>명이다</a:t>
            </a:r>
            <a:endParaRPr lang="en-US" altLang="ko-KR" dirty="0"/>
          </a:p>
          <a:p>
            <a:endParaRPr lang="en-US" altLang="ko-KR" dirty="0"/>
          </a:p>
          <a:p>
            <a:endParaRPr lang="en-US" altLang="ko-KR" dirty="0"/>
          </a:p>
          <a:p>
            <a:pPr>
              <a:lnSpc>
                <a:spcPct val="150000"/>
              </a:lnSpc>
            </a:pPr>
            <a:r>
              <a:rPr lang="en-US" altLang="ko-KR" dirty="0"/>
              <a:t>-&gt; </a:t>
            </a:r>
            <a:r>
              <a:rPr lang="ko-KR" altLang="en-US" dirty="0"/>
              <a:t>두번째 줄은 첫번째 줄의 정보의 </a:t>
            </a:r>
            <a:r>
              <a:rPr lang="ko-KR" altLang="en-US" b="1" dirty="0">
                <a:solidFill>
                  <a:srgbClr val="C00000"/>
                </a:solidFill>
              </a:rPr>
              <a:t>부분집합</a:t>
            </a:r>
            <a:r>
              <a:rPr lang="ko-KR" altLang="en-US" dirty="0"/>
              <a:t>이다</a:t>
            </a:r>
            <a:r>
              <a:rPr lang="en-US" altLang="ko-KR" dirty="0"/>
              <a:t>.</a:t>
            </a:r>
          </a:p>
          <a:p>
            <a:pPr>
              <a:lnSpc>
                <a:spcPct val="150000"/>
              </a:lnSpc>
            </a:pPr>
            <a:r>
              <a:rPr lang="en-US" altLang="ko-KR" dirty="0"/>
              <a:t>-&gt; </a:t>
            </a:r>
            <a:r>
              <a:rPr lang="ko-KR" altLang="en-US" dirty="0"/>
              <a:t>우리는 국가별 사망률을 분석</a:t>
            </a:r>
            <a:endParaRPr lang="en-US" altLang="ko-KR" dirty="0"/>
          </a:p>
          <a:p>
            <a:pPr>
              <a:lnSpc>
                <a:spcPct val="150000"/>
              </a:lnSpc>
            </a:pPr>
            <a:r>
              <a:rPr lang="en-US" altLang="ko-KR" dirty="0"/>
              <a:t>-&gt; Admin1</a:t>
            </a:r>
            <a:r>
              <a:rPr lang="ko-KR" altLang="en-US" dirty="0"/>
              <a:t>에 값이 있는 행 제거</a:t>
            </a:r>
            <a:r>
              <a:rPr lang="en-US" altLang="ko-KR" dirty="0"/>
              <a:t>! ( </a:t>
            </a:r>
            <a:r>
              <a:rPr lang="ko-KR" altLang="en-US" dirty="0"/>
              <a:t>즉</a:t>
            </a:r>
            <a:r>
              <a:rPr lang="en-US" altLang="ko-KR" dirty="0"/>
              <a:t>, </a:t>
            </a:r>
            <a:r>
              <a:rPr lang="ko-KR" altLang="en-US" dirty="0"/>
              <a:t>두번째 줄 제거</a:t>
            </a:r>
            <a:r>
              <a:rPr lang="en-US" altLang="ko-KR" dirty="0"/>
              <a:t>)</a:t>
            </a:r>
          </a:p>
          <a:p>
            <a:pPr>
              <a:lnSpc>
                <a:spcPct val="150000"/>
              </a:lnSpc>
            </a:pPr>
            <a:endParaRPr lang="en-US" altLang="ko-KR" dirty="0"/>
          </a:p>
        </p:txBody>
      </p:sp>
    </p:spTree>
    <p:extLst>
      <p:ext uri="{BB962C8B-B14F-4D97-AF65-F5344CB8AC3E}">
        <p14:creationId xmlns:p14="http://schemas.microsoft.com/office/powerpoint/2010/main" val="3962353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QC 1</a:t>
            </a:r>
            <a:r>
              <a:rPr lang="en-US" altLang="ko-KR" baseline="30000" dirty="0"/>
              <a:t>st</a:t>
            </a:r>
            <a:r>
              <a:rPr lang="en-US" altLang="ko-KR" dirty="0"/>
              <a:t> step </a:t>
            </a:r>
            <a:r>
              <a:rPr lang="en-US" altLang="ko-KR" sz="2000"/>
              <a:t>in  raw mortality</a:t>
            </a:r>
            <a:r>
              <a:rPr lang="en-US" altLang="ko-KR"/>
              <a:t> </a:t>
            </a:r>
            <a:endParaRPr lang="ko-KR" altLang="en-US" dirty="0"/>
          </a:p>
        </p:txBody>
      </p:sp>
      <p:pic>
        <p:nvPicPr>
          <p:cNvPr id="4" name="내용 개체 틀 3"/>
          <p:cNvPicPr>
            <a:picLocks noGrp="1" noChangeAspect="1"/>
          </p:cNvPicPr>
          <p:nvPr>
            <p:ph idx="1"/>
          </p:nvPr>
        </p:nvPicPr>
        <p:blipFill>
          <a:blip r:embed="rId2"/>
          <a:stretch>
            <a:fillRect/>
          </a:stretch>
        </p:blipFill>
        <p:spPr>
          <a:xfrm>
            <a:off x="2620562" y="2671482"/>
            <a:ext cx="6950875" cy="2468890"/>
          </a:xfrm>
          <a:prstGeom prst="rect">
            <a:avLst/>
          </a:prstGeom>
        </p:spPr>
      </p:pic>
    </p:spTree>
    <p:extLst>
      <p:ext uri="{BB962C8B-B14F-4D97-AF65-F5344CB8AC3E}">
        <p14:creationId xmlns:p14="http://schemas.microsoft.com/office/powerpoint/2010/main" val="16714188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3429" y="156360"/>
            <a:ext cx="10515600" cy="1325563"/>
          </a:xfrm>
        </p:spPr>
        <p:txBody>
          <a:bodyPr/>
          <a:lstStyle/>
          <a:p>
            <a:r>
              <a:rPr lang="en-US" altLang="ko-KR" dirty="0"/>
              <a:t>QC 1</a:t>
            </a:r>
            <a:r>
              <a:rPr lang="en-US" altLang="ko-KR" baseline="30000" dirty="0"/>
              <a:t>st</a:t>
            </a:r>
            <a:r>
              <a:rPr lang="en-US" altLang="ko-KR" dirty="0"/>
              <a:t> step </a:t>
            </a:r>
            <a:r>
              <a:rPr lang="en-US" altLang="ko-KR" sz="2000" dirty="0"/>
              <a:t>in mortality</a:t>
            </a:r>
            <a:r>
              <a:rPr lang="en-US" altLang="ko-KR" dirty="0"/>
              <a:t>   </a:t>
            </a:r>
            <a:endParaRPr lang="ko-KR" altLang="en-US" dirty="0"/>
          </a:p>
        </p:txBody>
      </p:sp>
      <p:sp>
        <p:nvSpPr>
          <p:cNvPr id="7" name="직사각형 6"/>
          <p:cNvSpPr/>
          <p:nvPr/>
        </p:nvSpPr>
        <p:spPr>
          <a:xfrm>
            <a:off x="878528" y="1481923"/>
            <a:ext cx="8920199" cy="1754326"/>
          </a:xfrm>
          <a:prstGeom prst="rect">
            <a:avLst/>
          </a:prstGeom>
        </p:spPr>
        <p:txBody>
          <a:bodyPr wrap="none">
            <a:spAutoFit/>
          </a:bodyPr>
          <a:lstStyle/>
          <a:p>
            <a:pPr marL="342900" indent="-342900">
              <a:lnSpc>
                <a:spcPct val="200000"/>
              </a:lnSpc>
              <a:buAutoNum type="arabicPeriod"/>
            </a:pPr>
            <a:r>
              <a:rPr lang="en-US" altLang="ko-KR" dirty="0">
                <a:ea typeface="굴림" panose="020B0600000101010101" pitchFamily="50" charset="-127"/>
              </a:rPr>
              <a:t>mortality0 </a:t>
            </a:r>
            <a:r>
              <a:rPr lang="ko-KR" altLang="en-US" dirty="0">
                <a:ea typeface="굴림" panose="020B0600000101010101" pitchFamily="50" charset="-127"/>
              </a:rPr>
              <a:t>테이블에서 </a:t>
            </a:r>
            <a:r>
              <a:rPr lang="en-US" altLang="ko-KR" dirty="0">
                <a:ea typeface="굴림" panose="020B0600000101010101" pitchFamily="50" charset="-127"/>
              </a:rPr>
              <a:t>sub-divisions </a:t>
            </a:r>
            <a:r>
              <a:rPr lang="ko-KR" altLang="en-US" dirty="0">
                <a:ea typeface="굴림" panose="020B0600000101010101" pitchFamily="50" charset="-127"/>
              </a:rPr>
              <a:t>또는</a:t>
            </a:r>
            <a:r>
              <a:rPr lang="en-US" altLang="ko-KR" dirty="0">
                <a:ea typeface="굴림" panose="020B0600000101010101" pitchFamily="50" charset="-127"/>
              </a:rPr>
              <a:t> regions </a:t>
            </a:r>
            <a:r>
              <a:rPr lang="ko-KR" altLang="en-US" dirty="0">
                <a:ea typeface="굴림" panose="020B0600000101010101" pitchFamily="50" charset="-127"/>
              </a:rPr>
              <a:t>정보가 있는 행은 모두 지우기</a:t>
            </a:r>
            <a:r>
              <a:rPr lang="en-US" altLang="ko-KR" dirty="0">
                <a:ea typeface="굴림" panose="020B0600000101010101" pitchFamily="50" charset="-127"/>
              </a:rPr>
              <a:t> </a:t>
            </a:r>
          </a:p>
          <a:p>
            <a:pPr marL="342900" indent="-342900">
              <a:lnSpc>
                <a:spcPct val="200000"/>
              </a:lnSpc>
              <a:buAutoNum type="arabicPeriod"/>
            </a:pPr>
            <a:r>
              <a:rPr lang="en-US" altLang="ko-KR" dirty="0">
                <a:ea typeface="굴림" panose="020B0600000101010101" pitchFamily="50" charset="-127"/>
              </a:rPr>
              <a:t>1</a:t>
            </a:r>
            <a:r>
              <a:rPr lang="ko-KR" altLang="en-US" dirty="0">
                <a:ea typeface="굴림" panose="020B0600000101010101" pitchFamily="50" charset="-127"/>
              </a:rPr>
              <a:t>번의 결과를 </a:t>
            </a:r>
            <a:r>
              <a:rPr lang="en-US" altLang="ko-KR" dirty="0">
                <a:ea typeface="굴림" panose="020B0600000101010101" pitchFamily="50" charset="-127"/>
              </a:rPr>
              <a:t>mortality1 </a:t>
            </a:r>
            <a:r>
              <a:rPr lang="ko-KR" altLang="en-US" dirty="0">
                <a:ea typeface="굴림" panose="020B0600000101010101" pitchFamily="50" charset="-127"/>
              </a:rPr>
              <a:t>테이블로 저장</a:t>
            </a:r>
            <a:endParaRPr lang="en-US" altLang="ko-KR" dirty="0">
              <a:ea typeface="굴림" panose="020B0600000101010101" pitchFamily="50" charset="-127"/>
            </a:endParaRPr>
          </a:p>
          <a:p>
            <a:pPr>
              <a:lnSpc>
                <a:spcPct val="200000"/>
              </a:lnSpc>
            </a:pPr>
            <a:endParaRPr lang="en-US" altLang="ko-KR" dirty="0">
              <a:ea typeface="굴림" panose="020B0600000101010101" pitchFamily="50" charset="-127"/>
            </a:endParaRPr>
          </a:p>
        </p:txBody>
      </p:sp>
      <p:pic>
        <p:nvPicPr>
          <p:cNvPr id="6" name="그림 5"/>
          <p:cNvPicPr>
            <a:picLocks noChangeAspect="1"/>
          </p:cNvPicPr>
          <p:nvPr/>
        </p:nvPicPr>
        <p:blipFill>
          <a:blip r:embed="rId2"/>
          <a:stretch>
            <a:fillRect/>
          </a:stretch>
        </p:blipFill>
        <p:spPr>
          <a:xfrm>
            <a:off x="8011366" y="276828"/>
            <a:ext cx="3866542" cy="1147490"/>
          </a:xfrm>
          <a:prstGeom prst="rect">
            <a:avLst/>
          </a:prstGeom>
        </p:spPr>
      </p:pic>
      <p:pic>
        <p:nvPicPr>
          <p:cNvPr id="9" name="그림 8"/>
          <p:cNvPicPr>
            <a:picLocks noChangeAspect="1"/>
          </p:cNvPicPr>
          <p:nvPr/>
        </p:nvPicPr>
        <p:blipFill>
          <a:blip r:embed="rId3"/>
          <a:stretch>
            <a:fillRect/>
          </a:stretch>
        </p:blipFill>
        <p:spPr>
          <a:xfrm>
            <a:off x="9798727" y="1324434"/>
            <a:ext cx="2109359" cy="788717"/>
          </a:xfrm>
          <a:prstGeom prst="rect">
            <a:avLst/>
          </a:prstGeom>
        </p:spPr>
      </p:pic>
      <p:pic>
        <p:nvPicPr>
          <p:cNvPr id="3" name="그림 2"/>
          <p:cNvPicPr>
            <a:picLocks noChangeAspect="1"/>
          </p:cNvPicPr>
          <p:nvPr/>
        </p:nvPicPr>
        <p:blipFill>
          <a:blip r:embed="rId4"/>
          <a:stretch>
            <a:fillRect/>
          </a:stretch>
        </p:blipFill>
        <p:spPr>
          <a:xfrm>
            <a:off x="0" y="5442976"/>
            <a:ext cx="7755950" cy="1028317"/>
          </a:xfrm>
          <a:prstGeom prst="rect">
            <a:avLst/>
          </a:prstGeom>
        </p:spPr>
      </p:pic>
      <p:pic>
        <p:nvPicPr>
          <p:cNvPr id="5" name="그림 4"/>
          <p:cNvPicPr>
            <a:picLocks noChangeAspect="1"/>
          </p:cNvPicPr>
          <p:nvPr/>
        </p:nvPicPr>
        <p:blipFill>
          <a:blip r:embed="rId5"/>
          <a:stretch>
            <a:fillRect/>
          </a:stretch>
        </p:blipFill>
        <p:spPr>
          <a:xfrm>
            <a:off x="7941217" y="5442976"/>
            <a:ext cx="4250783" cy="1028317"/>
          </a:xfrm>
          <a:prstGeom prst="rect">
            <a:avLst/>
          </a:prstGeom>
        </p:spPr>
      </p:pic>
      <p:pic>
        <p:nvPicPr>
          <p:cNvPr id="4" name="그림 3"/>
          <p:cNvPicPr>
            <a:picLocks noChangeAspect="1"/>
          </p:cNvPicPr>
          <p:nvPr/>
        </p:nvPicPr>
        <p:blipFill>
          <a:blip r:embed="rId6"/>
          <a:stretch>
            <a:fillRect/>
          </a:stretch>
        </p:blipFill>
        <p:spPr>
          <a:xfrm>
            <a:off x="1316836" y="2807486"/>
            <a:ext cx="7531329" cy="2245255"/>
          </a:xfrm>
          <a:prstGeom prst="rect">
            <a:avLst/>
          </a:prstGeom>
        </p:spPr>
      </p:pic>
    </p:spTree>
    <p:extLst>
      <p:ext uri="{BB962C8B-B14F-4D97-AF65-F5344CB8AC3E}">
        <p14:creationId xmlns:p14="http://schemas.microsoft.com/office/powerpoint/2010/main" val="2647030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793376" y="-79793"/>
            <a:ext cx="10515600" cy="1325563"/>
          </a:xfrm>
        </p:spPr>
        <p:txBody>
          <a:bodyPr/>
          <a:lstStyle/>
          <a:p>
            <a:r>
              <a:rPr lang="en-US" altLang="ko-KR" dirty="0"/>
              <a:t>QC 2</a:t>
            </a:r>
            <a:r>
              <a:rPr lang="en-US" altLang="ko-KR" baseline="30000" dirty="0"/>
              <a:t>nd</a:t>
            </a:r>
            <a:r>
              <a:rPr lang="en-US" altLang="ko-KR" dirty="0"/>
              <a:t> step </a:t>
            </a:r>
            <a:r>
              <a:rPr lang="en-US" altLang="ko-KR" sz="2000" dirty="0"/>
              <a:t>in mortality</a:t>
            </a:r>
            <a:endParaRPr lang="ko-KR" altLang="en-US" sz="2000" dirty="0"/>
          </a:p>
        </p:txBody>
      </p:sp>
      <p:sp>
        <p:nvSpPr>
          <p:cNvPr id="4" name="직사각형 3"/>
          <p:cNvSpPr/>
          <p:nvPr/>
        </p:nvSpPr>
        <p:spPr>
          <a:xfrm>
            <a:off x="1033326" y="1061105"/>
            <a:ext cx="7459093" cy="1492716"/>
          </a:xfrm>
          <a:prstGeom prst="rect">
            <a:avLst/>
          </a:prstGeom>
        </p:spPr>
        <p:txBody>
          <a:bodyPr wrap="none">
            <a:spAutoFit/>
          </a:bodyPr>
          <a:lstStyle/>
          <a:p>
            <a:pPr marL="342900" indent="-342900">
              <a:buAutoNum type="arabicPeriod"/>
            </a:pPr>
            <a:r>
              <a:rPr lang="en-US" altLang="ko-KR" dirty="0">
                <a:ea typeface="굴림" panose="020B0600000101010101" pitchFamily="50" charset="-127"/>
              </a:rPr>
              <a:t>mortality table1</a:t>
            </a:r>
            <a:r>
              <a:rPr lang="ko-KR" altLang="en-US" dirty="0">
                <a:ea typeface="굴림" panose="020B0600000101010101" pitchFamily="50" charset="-127"/>
              </a:rPr>
              <a:t>에서 </a:t>
            </a:r>
            <a:r>
              <a:rPr lang="en-US" altLang="ko-KR" dirty="0">
                <a:ea typeface="굴림" panose="020B0600000101010101" pitchFamily="50" charset="-127"/>
              </a:rPr>
              <a:t>ICD-10 </a:t>
            </a:r>
            <a:r>
              <a:rPr lang="ko-KR" altLang="en-US" dirty="0">
                <a:ea typeface="굴림" panose="020B0600000101010101" pitchFamily="50" charset="-127"/>
              </a:rPr>
              <a:t>버전이면서</a:t>
            </a:r>
            <a:r>
              <a:rPr lang="en-US" altLang="ko-KR" dirty="0">
                <a:ea typeface="굴림" panose="020B0600000101010101" pitchFamily="50" charset="-127"/>
              </a:rPr>
              <a:t>, </a:t>
            </a:r>
          </a:p>
          <a:p>
            <a:r>
              <a:rPr lang="en-US" altLang="ko-KR" dirty="0">
                <a:ea typeface="굴림" panose="020B0600000101010101" pitchFamily="50" charset="-127"/>
              </a:rPr>
              <a:t>    </a:t>
            </a:r>
            <a:r>
              <a:rPr lang="en-US" altLang="ko-KR" dirty="0" err="1">
                <a:ea typeface="굴림" panose="020B0600000101010101" pitchFamily="50" charset="-127"/>
              </a:rPr>
              <a:t>Cause_code</a:t>
            </a:r>
            <a:r>
              <a:rPr lang="ko-KR" altLang="en-US" dirty="0">
                <a:ea typeface="굴림" panose="020B0600000101010101" pitchFamily="50" charset="-127"/>
              </a:rPr>
              <a:t>가 </a:t>
            </a:r>
            <a:r>
              <a:rPr lang="en-US" altLang="ko-KR" dirty="0">
                <a:ea typeface="굴림" panose="020B0600000101010101" pitchFamily="50" charset="-127"/>
              </a:rPr>
              <a:t>4</a:t>
            </a:r>
            <a:r>
              <a:rPr lang="ko-KR" altLang="en-US" dirty="0">
                <a:ea typeface="굴림" panose="020B0600000101010101" pitchFamily="50" charset="-127"/>
              </a:rPr>
              <a:t>글자로 되어 있으면 </a:t>
            </a:r>
            <a:r>
              <a:rPr lang="en-US" altLang="ko-KR" dirty="0" err="1">
                <a:ea typeface="굴림" panose="020B0600000101010101" pitchFamily="50" charset="-127"/>
              </a:rPr>
              <a:t>Cause_code</a:t>
            </a:r>
            <a:r>
              <a:rPr lang="ko-KR" altLang="en-US" dirty="0">
                <a:ea typeface="굴림" panose="020B0600000101010101" pitchFamily="50" charset="-127"/>
              </a:rPr>
              <a:t>를 </a:t>
            </a:r>
            <a:r>
              <a:rPr lang="en-US" altLang="ko-KR" dirty="0">
                <a:ea typeface="굴림" panose="020B0600000101010101" pitchFamily="50" charset="-127"/>
              </a:rPr>
              <a:t>3</a:t>
            </a:r>
            <a:r>
              <a:rPr lang="ko-KR" altLang="en-US" dirty="0">
                <a:ea typeface="굴림" panose="020B0600000101010101" pitchFamily="50" charset="-127"/>
              </a:rPr>
              <a:t>글자로 바꾼다</a:t>
            </a:r>
            <a:r>
              <a:rPr lang="en-US" altLang="ko-KR" dirty="0">
                <a:ea typeface="굴림" panose="020B0600000101010101" pitchFamily="50" charset="-127"/>
              </a:rPr>
              <a:t>.</a:t>
            </a:r>
          </a:p>
          <a:p>
            <a:endParaRPr lang="en-US" altLang="ko-KR" sz="500" dirty="0">
              <a:ea typeface="굴림" panose="020B0600000101010101" pitchFamily="50" charset="-127"/>
            </a:endParaRPr>
          </a:p>
          <a:p>
            <a:pPr marL="342900" indent="-342900">
              <a:buAutoNum type="arabicPeriod" startAt="2"/>
            </a:pPr>
            <a:r>
              <a:rPr lang="en-US" altLang="ko-KR" dirty="0">
                <a:ea typeface="굴림" panose="020B0600000101010101" pitchFamily="50" charset="-127"/>
              </a:rPr>
              <a:t>2. </a:t>
            </a:r>
            <a:r>
              <a:rPr lang="ko-KR" altLang="en-US" dirty="0">
                <a:ea typeface="굴림" panose="020B0600000101010101" pitchFamily="50" charset="-127"/>
              </a:rPr>
              <a:t>동일한 </a:t>
            </a:r>
            <a:r>
              <a:rPr lang="en-US" altLang="ko-KR" dirty="0" err="1">
                <a:ea typeface="굴림" panose="020B0600000101010101" pitchFamily="50" charset="-127"/>
              </a:rPr>
              <a:t>Cause_code</a:t>
            </a:r>
            <a:r>
              <a:rPr lang="ko-KR" altLang="en-US" dirty="0">
                <a:ea typeface="굴림" panose="020B0600000101010101" pitchFamily="50" charset="-127"/>
              </a:rPr>
              <a:t>끼리 묶어서 사망자 수 합산</a:t>
            </a:r>
            <a:endParaRPr lang="en-US" altLang="ko-KR" dirty="0">
              <a:ea typeface="굴림" panose="020B0600000101010101" pitchFamily="50" charset="-127"/>
            </a:endParaRPr>
          </a:p>
          <a:p>
            <a:endParaRPr lang="en-US" altLang="ko-KR" sz="1600" dirty="0">
              <a:ea typeface="굴림" panose="020B0600000101010101" pitchFamily="50" charset="-127"/>
            </a:endParaRPr>
          </a:p>
          <a:p>
            <a:r>
              <a:rPr lang="ko-KR" altLang="en-US" sz="1600" dirty="0">
                <a:ea typeface="굴림" panose="020B0600000101010101" pitchFamily="50" charset="-127"/>
              </a:rPr>
              <a:t>예시</a:t>
            </a:r>
            <a:r>
              <a:rPr lang="en-US" altLang="ko-KR" sz="1600" dirty="0">
                <a:ea typeface="굴림" panose="020B0600000101010101" pitchFamily="50" charset="-127"/>
              </a:rPr>
              <a:t>)</a:t>
            </a:r>
          </a:p>
        </p:txBody>
      </p:sp>
      <p:pic>
        <p:nvPicPr>
          <p:cNvPr id="5" name="그림 4"/>
          <p:cNvPicPr>
            <a:picLocks noChangeAspect="1"/>
          </p:cNvPicPr>
          <p:nvPr/>
        </p:nvPicPr>
        <p:blipFill>
          <a:blip r:embed="rId2"/>
          <a:stretch>
            <a:fillRect/>
          </a:stretch>
        </p:blipFill>
        <p:spPr>
          <a:xfrm>
            <a:off x="1033326" y="2553821"/>
            <a:ext cx="8292238" cy="2329445"/>
          </a:xfrm>
          <a:prstGeom prst="rect">
            <a:avLst/>
          </a:prstGeom>
        </p:spPr>
      </p:pic>
      <p:sp>
        <p:nvSpPr>
          <p:cNvPr id="6" name="직사각형 5"/>
          <p:cNvSpPr/>
          <p:nvPr/>
        </p:nvSpPr>
        <p:spPr>
          <a:xfrm>
            <a:off x="961608" y="5008842"/>
            <a:ext cx="10515600" cy="1846659"/>
          </a:xfrm>
          <a:prstGeom prst="rect">
            <a:avLst/>
          </a:prstGeom>
        </p:spPr>
        <p:txBody>
          <a:bodyPr wrap="square">
            <a:spAutoFit/>
          </a:bodyPr>
          <a:lstStyle/>
          <a:p>
            <a:r>
              <a:rPr lang="ko-KR" altLang="en-US" sz="1600" dirty="0"/>
              <a:t>C34 </a:t>
            </a:r>
            <a:r>
              <a:rPr lang="ko-KR" altLang="en-US" sz="1600" dirty="0" err="1"/>
              <a:t>Malignant</a:t>
            </a:r>
            <a:r>
              <a:rPr lang="ko-KR" altLang="en-US" sz="1600" dirty="0"/>
              <a:t> </a:t>
            </a:r>
            <a:r>
              <a:rPr lang="ko-KR" altLang="en-US" sz="1600" dirty="0" err="1"/>
              <a:t>neoplasm</a:t>
            </a:r>
            <a:r>
              <a:rPr lang="ko-KR" altLang="en-US" sz="1600" dirty="0"/>
              <a:t> of </a:t>
            </a:r>
            <a:r>
              <a:rPr lang="ko-KR" altLang="en-US" sz="1600" dirty="0" err="1"/>
              <a:t>bronchus</a:t>
            </a:r>
            <a:r>
              <a:rPr lang="ko-KR" altLang="en-US" sz="1600" dirty="0"/>
              <a:t> and </a:t>
            </a:r>
            <a:r>
              <a:rPr lang="ko-KR" altLang="en-US" sz="1600" dirty="0" err="1"/>
              <a:t>lung</a:t>
            </a:r>
            <a:endParaRPr lang="ko-KR" altLang="en-US" sz="1600" dirty="0"/>
          </a:p>
          <a:p>
            <a:r>
              <a:rPr lang="ko-KR" altLang="en-US" sz="1600" dirty="0"/>
              <a:t>C340 </a:t>
            </a:r>
            <a:r>
              <a:rPr lang="ko-KR" altLang="en-US" sz="1600" dirty="0" err="1"/>
              <a:t>Malignant</a:t>
            </a:r>
            <a:r>
              <a:rPr lang="ko-KR" altLang="en-US" sz="1600" dirty="0"/>
              <a:t> </a:t>
            </a:r>
            <a:r>
              <a:rPr lang="ko-KR" altLang="en-US" sz="1600" dirty="0" err="1"/>
              <a:t>neoplasm</a:t>
            </a:r>
            <a:r>
              <a:rPr lang="ko-KR" altLang="en-US" sz="1600" dirty="0"/>
              <a:t>: </a:t>
            </a:r>
            <a:r>
              <a:rPr lang="ko-KR" altLang="en-US" sz="1600" dirty="0" err="1"/>
              <a:t>Main</a:t>
            </a:r>
            <a:r>
              <a:rPr lang="ko-KR" altLang="en-US" sz="1600" dirty="0"/>
              <a:t> </a:t>
            </a:r>
            <a:r>
              <a:rPr lang="ko-KR" altLang="en-US" sz="1600" dirty="0" err="1"/>
              <a:t>bronchus</a:t>
            </a:r>
            <a:endParaRPr lang="ko-KR" altLang="en-US" sz="1600" dirty="0"/>
          </a:p>
          <a:p>
            <a:r>
              <a:rPr lang="ko-KR" altLang="en-US" sz="1600" dirty="0"/>
              <a:t>C341 </a:t>
            </a:r>
            <a:r>
              <a:rPr lang="ko-KR" altLang="en-US" sz="1600" dirty="0" err="1"/>
              <a:t>Malignant</a:t>
            </a:r>
            <a:r>
              <a:rPr lang="ko-KR" altLang="en-US" sz="1600" dirty="0"/>
              <a:t> </a:t>
            </a:r>
            <a:r>
              <a:rPr lang="ko-KR" altLang="en-US" sz="1600" dirty="0" err="1"/>
              <a:t>neoplasm</a:t>
            </a:r>
            <a:r>
              <a:rPr lang="ko-KR" altLang="en-US" sz="1600" dirty="0"/>
              <a:t>: </a:t>
            </a:r>
            <a:r>
              <a:rPr lang="ko-KR" altLang="en-US" sz="1600" dirty="0" err="1"/>
              <a:t>Upper</a:t>
            </a:r>
            <a:r>
              <a:rPr lang="ko-KR" altLang="en-US" sz="1600" dirty="0"/>
              <a:t> </a:t>
            </a:r>
            <a:r>
              <a:rPr lang="ko-KR" altLang="en-US" sz="1600" dirty="0" err="1"/>
              <a:t>lobe</a:t>
            </a:r>
            <a:r>
              <a:rPr lang="ko-KR" altLang="en-US" sz="1600" dirty="0"/>
              <a:t>, </a:t>
            </a:r>
            <a:r>
              <a:rPr lang="ko-KR" altLang="en-US" sz="1600" dirty="0" err="1"/>
              <a:t>bronchus</a:t>
            </a:r>
            <a:r>
              <a:rPr lang="ko-KR" altLang="en-US" sz="1600" dirty="0"/>
              <a:t> </a:t>
            </a:r>
            <a:r>
              <a:rPr lang="ko-KR" altLang="en-US" sz="1600" dirty="0" err="1"/>
              <a:t>or</a:t>
            </a:r>
            <a:r>
              <a:rPr lang="ko-KR" altLang="en-US" sz="1600" dirty="0"/>
              <a:t> </a:t>
            </a:r>
            <a:r>
              <a:rPr lang="ko-KR" altLang="en-US" sz="1600" dirty="0" err="1"/>
              <a:t>lung</a:t>
            </a:r>
            <a:endParaRPr lang="ko-KR" altLang="en-US" sz="1600" dirty="0"/>
          </a:p>
          <a:p>
            <a:r>
              <a:rPr lang="ko-KR" altLang="en-US" sz="1600" dirty="0"/>
              <a:t>C342 </a:t>
            </a:r>
            <a:r>
              <a:rPr lang="ko-KR" altLang="en-US" sz="1600" dirty="0" err="1"/>
              <a:t>Malignant</a:t>
            </a:r>
            <a:r>
              <a:rPr lang="ko-KR" altLang="en-US" sz="1600" dirty="0"/>
              <a:t> </a:t>
            </a:r>
            <a:r>
              <a:rPr lang="ko-KR" altLang="en-US" sz="1600" dirty="0" err="1"/>
              <a:t>neoplasm</a:t>
            </a:r>
            <a:r>
              <a:rPr lang="ko-KR" altLang="en-US" sz="1600" dirty="0"/>
              <a:t>: </a:t>
            </a:r>
            <a:r>
              <a:rPr lang="ko-KR" altLang="en-US" sz="1600" dirty="0" err="1"/>
              <a:t>Middle</a:t>
            </a:r>
            <a:r>
              <a:rPr lang="ko-KR" altLang="en-US" sz="1600" dirty="0"/>
              <a:t> </a:t>
            </a:r>
            <a:r>
              <a:rPr lang="ko-KR" altLang="en-US" sz="1600" dirty="0" err="1"/>
              <a:t>lobe</a:t>
            </a:r>
            <a:r>
              <a:rPr lang="ko-KR" altLang="en-US" sz="1600" dirty="0"/>
              <a:t>, </a:t>
            </a:r>
            <a:r>
              <a:rPr lang="ko-KR" altLang="en-US" sz="1600" dirty="0" err="1"/>
              <a:t>bronchus</a:t>
            </a:r>
            <a:r>
              <a:rPr lang="ko-KR" altLang="en-US" sz="1600" dirty="0"/>
              <a:t> </a:t>
            </a:r>
            <a:r>
              <a:rPr lang="ko-KR" altLang="en-US" sz="1600" dirty="0" err="1"/>
              <a:t>or</a:t>
            </a:r>
            <a:r>
              <a:rPr lang="ko-KR" altLang="en-US" sz="1600" dirty="0"/>
              <a:t> </a:t>
            </a:r>
            <a:r>
              <a:rPr lang="ko-KR" altLang="en-US" sz="1600" dirty="0" err="1"/>
              <a:t>lung</a:t>
            </a:r>
            <a:endParaRPr lang="ko-KR" altLang="en-US" sz="1600" dirty="0"/>
          </a:p>
          <a:p>
            <a:r>
              <a:rPr lang="ko-KR" altLang="en-US" sz="1600" dirty="0"/>
              <a:t>C343 </a:t>
            </a:r>
            <a:r>
              <a:rPr lang="ko-KR" altLang="en-US" sz="1600" dirty="0" err="1"/>
              <a:t>Malignant</a:t>
            </a:r>
            <a:r>
              <a:rPr lang="ko-KR" altLang="en-US" sz="1600" dirty="0"/>
              <a:t> </a:t>
            </a:r>
            <a:r>
              <a:rPr lang="ko-KR" altLang="en-US" sz="1600" dirty="0" err="1"/>
              <a:t>neoplasm</a:t>
            </a:r>
            <a:r>
              <a:rPr lang="ko-KR" altLang="en-US" sz="1600" dirty="0"/>
              <a:t>: </a:t>
            </a:r>
            <a:r>
              <a:rPr lang="ko-KR" altLang="en-US" sz="1600" dirty="0" err="1"/>
              <a:t>Lower</a:t>
            </a:r>
            <a:r>
              <a:rPr lang="ko-KR" altLang="en-US" sz="1600" dirty="0"/>
              <a:t> </a:t>
            </a:r>
            <a:r>
              <a:rPr lang="ko-KR" altLang="en-US" sz="1600" dirty="0" err="1"/>
              <a:t>lobe</a:t>
            </a:r>
            <a:r>
              <a:rPr lang="ko-KR" altLang="en-US" sz="1600" dirty="0"/>
              <a:t>, </a:t>
            </a:r>
            <a:r>
              <a:rPr lang="ko-KR" altLang="en-US" sz="1600" dirty="0" err="1"/>
              <a:t>bronchus</a:t>
            </a:r>
            <a:r>
              <a:rPr lang="ko-KR" altLang="en-US" sz="1600" dirty="0"/>
              <a:t> </a:t>
            </a:r>
            <a:r>
              <a:rPr lang="ko-KR" altLang="en-US" sz="1600" dirty="0" err="1"/>
              <a:t>or</a:t>
            </a:r>
            <a:r>
              <a:rPr lang="ko-KR" altLang="en-US" sz="1600" dirty="0"/>
              <a:t> </a:t>
            </a:r>
            <a:r>
              <a:rPr lang="ko-KR" altLang="en-US" sz="1600" dirty="0" err="1"/>
              <a:t>lung</a:t>
            </a:r>
            <a:endParaRPr lang="ko-KR" altLang="en-US" sz="1600" dirty="0"/>
          </a:p>
          <a:p>
            <a:r>
              <a:rPr lang="ko-KR" altLang="en-US" sz="1600" dirty="0"/>
              <a:t>C348 </a:t>
            </a:r>
            <a:r>
              <a:rPr lang="ko-KR" altLang="en-US" sz="1600" dirty="0" err="1"/>
              <a:t>Malignant</a:t>
            </a:r>
            <a:r>
              <a:rPr lang="ko-KR" altLang="en-US" sz="1600" dirty="0"/>
              <a:t> </a:t>
            </a:r>
            <a:r>
              <a:rPr lang="ko-KR" altLang="en-US" sz="1600" dirty="0" err="1"/>
              <a:t>neoplasm</a:t>
            </a:r>
            <a:r>
              <a:rPr lang="ko-KR" altLang="en-US" sz="1600" dirty="0"/>
              <a:t>: </a:t>
            </a:r>
            <a:r>
              <a:rPr lang="ko-KR" altLang="en-US" sz="1600" dirty="0" err="1"/>
              <a:t>Overlapping</a:t>
            </a:r>
            <a:r>
              <a:rPr lang="ko-KR" altLang="en-US" sz="1600" dirty="0"/>
              <a:t> </a:t>
            </a:r>
            <a:r>
              <a:rPr lang="ko-KR" altLang="en-US" sz="1600" dirty="0" err="1"/>
              <a:t>lesion</a:t>
            </a:r>
            <a:r>
              <a:rPr lang="ko-KR" altLang="en-US" sz="1600" dirty="0"/>
              <a:t> of </a:t>
            </a:r>
            <a:r>
              <a:rPr lang="ko-KR" altLang="en-US" sz="1600" dirty="0" err="1"/>
              <a:t>bronchus</a:t>
            </a:r>
            <a:r>
              <a:rPr lang="ko-KR" altLang="en-US" sz="1600" dirty="0"/>
              <a:t> and </a:t>
            </a:r>
            <a:r>
              <a:rPr lang="ko-KR" altLang="en-US" sz="1600" dirty="0" err="1"/>
              <a:t>lung</a:t>
            </a:r>
            <a:endParaRPr lang="ko-KR" altLang="en-US" sz="1600" dirty="0"/>
          </a:p>
          <a:p>
            <a:r>
              <a:rPr lang="ko-KR" altLang="en-US" sz="1600" dirty="0"/>
              <a:t>C349 </a:t>
            </a:r>
            <a:r>
              <a:rPr lang="ko-KR" altLang="en-US" sz="1600" dirty="0" err="1"/>
              <a:t>Malignant</a:t>
            </a:r>
            <a:r>
              <a:rPr lang="ko-KR" altLang="en-US" sz="1600" dirty="0"/>
              <a:t> </a:t>
            </a:r>
            <a:r>
              <a:rPr lang="ko-KR" altLang="en-US" sz="1600" dirty="0" err="1"/>
              <a:t>neoplasm</a:t>
            </a:r>
            <a:r>
              <a:rPr lang="ko-KR" altLang="en-US" sz="1600" dirty="0"/>
              <a:t>: </a:t>
            </a:r>
            <a:r>
              <a:rPr lang="ko-KR" altLang="en-US" sz="1600" dirty="0" err="1"/>
              <a:t>Bronchus</a:t>
            </a:r>
            <a:r>
              <a:rPr lang="ko-KR" altLang="en-US" sz="1600" dirty="0"/>
              <a:t> </a:t>
            </a:r>
            <a:r>
              <a:rPr lang="ko-KR" altLang="en-US" sz="1600" dirty="0" err="1"/>
              <a:t>or</a:t>
            </a:r>
            <a:r>
              <a:rPr lang="ko-KR" altLang="en-US" sz="1600" dirty="0"/>
              <a:t> </a:t>
            </a:r>
            <a:r>
              <a:rPr lang="ko-KR" altLang="en-US" sz="1600" dirty="0" err="1"/>
              <a:t>lung</a:t>
            </a:r>
            <a:r>
              <a:rPr lang="ko-KR" altLang="en-US" sz="1600" dirty="0"/>
              <a:t>, </a:t>
            </a:r>
            <a:r>
              <a:rPr lang="ko-KR" altLang="en-US" sz="1600" dirty="0" err="1"/>
              <a:t>unspecified</a:t>
            </a:r>
            <a:endParaRPr lang="ko-KR" altLang="en-US" sz="1600" dirty="0"/>
          </a:p>
        </p:txBody>
      </p:sp>
    </p:spTree>
    <p:extLst>
      <p:ext uri="{BB962C8B-B14F-4D97-AF65-F5344CB8AC3E}">
        <p14:creationId xmlns:p14="http://schemas.microsoft.com/office/powerpoint/2010/main" val="349543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266700" y="2529753"/>
            <a:ext cx="11925300" cy="2047875"/>
          </a:xfrm>
          <a:prstGeom prst="rect">
            <a:avLst/>
          </a:prstGeom>
        </p:spPr>
      </p:pic>
      <p:cxnSp>
        <p:nvCxnSpPr>
          <p:cNvPr id="6" name="직선 연결선 5"/>
          <p:cNvCxnSpPr/>
          <p:nvPr/>
        </p:nvCxnSpPr>
        <p:spPr>
          <a:xfrm flipV="1">
            <a:off x="3200400" y="2818015"/>
            <a:ext cx="7523018" cy="2493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flipV="1">
            <a:off x="315710" y="3848793"/>
            <a:ext cx="5769379" cy="19399"/>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직선 연결선 10"/>
          <p:cNvCxnSpPr/>
          <p:nvPr/>
        </p:nvCxnSpPr>
        <p:spPr>
          <a:xfrm flipV="1">
            <a:off x="9634451" y="3534292"/>
            <a:ext cx="2364278" cy="19398"/>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3830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927846" y="331604"/>
            <a:ext cx="10515600" cy="1325563"/>
          </a:xfrm>
        </p:spPr>
        <p:txBody>
          <a:bodyPr/>
          <a:lstStyle/>
          <a:p>
            <a:r>
              <a:rPr lang="en-US" altLang="ko-KR" dirty="0"/>
              <a:t>QC 2</a:t>
            </a:r>
            <a:r>
              <a:rPr lang="en-US" altLang="ko-KR" baseline="30000" dirty="0"/>
              <a:t>nd</a:t>
            </a:r>
            <a:r>
              <a:rPr lang="en-US" altLang="ko-KR" dirty="0"/>
              <a:t> step </a:t>
            </a:r>
            <a:r>
              <a:rPr lang="en-US" altLang="ko-KR" sz="2000" dirty="0"/>
              <a:t>in mortality</a:t>
            </a:r>
            <a:endParaRPr lang="ko-KR" altLang="en-US" sz="2000" dirty="0"/>
          </a:p>
        </p:txBody>
      </p:sp>
      <p:sp>
        <p:nvSpPr>
          <p:cNvPr id="4" name="직사각형 3"/>
          <p:cNvSpPr/>
          <p:nvPr/>
        </p:nvSpPr>
        <p:spPr>
          <a:xfrm>
            <a:off x="927846" y="1691906"/>
            <a:ext cx="9895658" cy="1831271"/>
          </a:xfrm>
          <a:prstGeom prst="rect">
            <a:avLst/>
          </a:prstGeom>
        </p:spPr>
        <p:txBody>
          <a:bodyPr wrap="none">
            <a:spAutoFit/>
          </a:bodyPr>
          <a:lstStyle/>
          <a:p>
            <a:pPr marL="342900" indent="-342900">
              <a:buAutoNum type="arabicPeriod"/>
            </a:pPr>
            <a:r>
              <a:rPr lang="en-US" altLang="ko-KR" sz="2400" dirty="0">
                <a:ea typeface="굴림" panose="020B0600000101010101" pitchFamily="50" charset="-127"/>
              </a:rPr>
              <a:t>mortality table1</a:t>
            </a:r>
            <a:r>
              <a:rPr lang="ko-KR" altLang="en-US" sz="2400" dirty="0">
                <a:ea typeface="굴림" panose="020B0600000101010101" pitchFamily="50" charset="-127"/>
              </a:rPr>
              <a:t>에서</a:t>
            </a:r>
            <a:endParaRPr lang="en-US" altLang="ko-KR" sz="2400" dirty="0">
              <a:ea typeface="굴림" panose="020B0600000101010101" pitchFamily="50" charset="-127"/>
            </a:endParaRPr>
          </a:p>
          <a:p>
            <a:r>
              <a:rPr lang="en-US" altLang="ko-KR" sz="2400" dirty="0">
                <a:ea typeface="굴림" panose="020B0600000101010101" pitchFamily="50" charset="-127"/>
              </a:rPr>
              <a:t>   </a:t>
            </a:r>
            <a:r>
              <a:rPr lang="en-US" altLang="ko-KR" sz="2400" dirty="0" err="1">
                <a:ea typeface="굴림" panose="020B0600000101010101" pitchFamily="50" charset="-127"/>
              </a:rPr>
              <a:t>Cause_code</a:t>
            </a:r>
            <a:r>
              <a:rPr lang="ko-KR" altLang="en-US" sz="2400" dirty="0">
                <a:ea typeface="굴림" panose="020B0600000101010101" pitchFamily="50" charset="-127"/>
              </a:rPr>
              <a:t>가 </a:t>
            </a:r>
            <a:r>
              <a:rPr lang="en-US" altLang="ko-KR" sz="2400" dirty="0">
                <a:ea typeface="굴림" panose="020B0600000101010101" pitchFamily="50" charset="-127"/>
              </a:rPr>
              <a:t>4</a:t>
            </a:r>
            <a:r>
              <a:rPr lang="ko-KR" altLang="en-US" sz="2400" dirty="0">
                <a:ea typeface="굴림" panose="020B0600000101010101" pitchFamily="50" charset="-127"/>
              </a:rPr>
              <a:t>글자로 되어 있으면 </a:t>
            </a:r>
            <a:r>
              <a:rPr lang="en-US" altLang="ko-KR" sz="2400" dirty="0" err="1">
                <a:ea typeface="굴림" panose="020B0600000101010101" pitchFamily="50" charset="-127"/>
              </a:rPr>
              <a:t>Cause_code</a:t>
            </a:r>
            <a:r>
              <a:rPr lang="ko-KR" altLang="en-US" sz="2400" dirty="0">
                <a:ea typeface="굴림" panose="020B0600000101010101" pitchFamily="50" charset="-127"/>
              </a:rPr>
              <a:t>를 </a:t>
            </a:r>
            <a:r>
              <a:rPr lang="en-US" altLang="ko-KR" sz="2400" dirty="0">
                <a:ea typeface="굴림" panose="020B0600000101010101" pitchFamily="50" charset="-127"/>
              </a:rPr>
              <a:t>3</a:t>
            </a:r>
            <a:r>
              <a:rPr lang="ko-KR" altLang="en-US" sz="2400" dirty="0">
                <a:ea typeface="굴림" panose="020B0600000101010101" pitchFamily="50" charset="-127"/>
              </a:rPr>
              <a:t>글자로 바꾼다</a:t>
            </a:r>
            <a:r>
              <a:rPr lang="en-US" altLang="ko-KR" sz="2400" dirty="0">
                <a:ea typeface="굴림" panose="020B0600000101010101" pitchFamily="50" charset="-127"/>
              </a:rPr>
              <a:t>.</a:t>
            </a:r>
          </a:p>
          <a:p>
            <a:endParaRPr lang="en-US" altLang="ko-KR" sz="700" dirty="0">
              <a:ea typeface="굴림" panose="020B0600000101010101" pitchFamily="50" charset="-127"/>
            </a:endParaRPr>
          </a:p>
          <a:p>
            <a:pPr marL="342900" indent="-342900">
              <a:buAutoNum type="arabicPeriod" startAt="2"/>
            </a:pPr>
            <a:r>
              <a:rPr lang="ko-KR" altLang="en-US" sz="2400" dirty="0">
                <a:ea typeface="굴림" panose="020B0600000101010101" pitchFamily="50" charset="-127"/>
              </a:rPr>
              <a:t>동일한 </a:t>
            </a:r>
            <a:r>
              <a:rPr lang="en-US" altLang="ko-KR" sz="2400" dirty="0" err="1">
                <a:ea typeface="굴림" panose="020B0600000101010101" pitchFamily="50" charset="-127"/>
              </a:rPr>
              <a:t>Cause_code</a:t>
            </a:r>
            <a:r>
              <a:rPr lang="ko-KR" altLang="en-US" sz="2400" dirty="0">
                <a:ea typeface="굴림" panose="020B0600000101010101" pitchFamily="50" charset="-127"/>
              </a:rPr>
              <a:t>끼리 묶어서 사망자 수 합산</a:t>
            </a:r>
            <a:endParaRPr lang="en-US" altLang="ko-KR" sz="2400" dirty="0">
              <a:ea typeface="굴림" panose="020B0600000101010101" pitchFamily="50" charset="-127"/>
            </a:endParaRPr>
          </a:p>
          <a:p>
            <a:pPr marL="342900" indent="-342900">
              <a:buAutoNum type="arabicPeriod" startAt="2"/>
            </a:pPr>
            <a:endParaRPr lang="en-US" altLang="ko-KR" sz="800" dirty="0">
              <a:ea typeface="굴림" panose="020B0600000101010101" pitchFamily="50" charset="-127"/>
            </a:endParaRPr>
          </a:p>
          <a:p>
            <a:pPr marL="342900" indent="-342900">
              <a:buAutoNum type="arabicPeriod" startAt="2"/>
            </a:pPr>
            <a:endParaRPr lang="en-US" altLang="ko-KR" sz="600" dirty="0">
              <a:ea typeface="굴림" panose="020B0600000101010101" pitchFamily="50" charset="-127"/>
            </a:endParaRPr>
          </a:p>
          <a:p>
            <a:pPr marL="342900" indent="-342900">
              <a:buAutoNum type="arabicPeriod" startAt="2"/>
            </a:pPr>
            <a:r>
              <a:rPr lang="en-US" altLang="ko-KR" sz="2000" dirty="0">
                <a:ea typeface="굴림" panose="020B0600000101010101" pitchFamily="50" charset="-127"/>
              </a:rPr>
              <a:t>Mortality2</a:t>
            </a:r>
            <a:r>
              <a:rPr lang="ko-KR" altLang="en-US" sz="2000" dirty="0">
                <a:ea typeface="굴림" panose="020B0600000101010101" pitchFamily="50" charset="-127"/>
              </a:rPr>
              <a:t>로 저장</a:t>
            </a:r>
            <a:endParaRPr lang="en-US" altLang="ko-KR" sz="2000" dirty="0">
              <a:ea typeface="굴림" panose="020B0600000101010101" pitchFamily="50" charset="-127"/>
            </a:endParaRPr>
          </a:p>
        </p:txBody>
      </p:sp>
      <p:pic>
        <p:nvPicPr>
          <p:cNvPr id="3" name="그림 2"/>
          <p:cNvPicPr>
            <a:picLocks noChangeAspect="1"/>
          </p:cNvPicPr>
          <p:nvPr/>
        </p:nvPicPr>
        <p:blipFill>
          <a:blip r:embed="rId2"/>
          <a:stretch>
            <a:fillRect/>
          </a:stretch>
        </p:blipFill>
        <p:spPr>
          <a:xfrm>
            <a:off x="8669616" y="167075"/>
            <a:ext cx="3133725" cy="1905000"/>
          </a:xfrm>
          <a:prstGeom prst="rect">
            <a:avLst/>
          </a:prstGeom>
        </p:spPr>
      </p:pic>
      <p:pic>
        <p:nvPicPr>
          <p:cNvPr id="7" name="그림 6"/>
          <p:cNvPicPr>
            <a:picLocks noChangeAspect="1"/>
          </p:cNvPicPr>
          <p:nvPr/>
        </p:nvPicPr>
        <p:blipFill>
          <a:blip r:embed="rId3"/>
          <a:stretch>
            <a:fillRect/>
          </a:stretch>
        </p:blipFill>
        <p:spPr>
          <a:xfrm>
            <a:off x="31821" y="5389189"/>
            <a:ext cx="7116296" cy="1020576"/>
          </a:xfrm>
          <a:prstGeom prst="rect">
            <a:avLst/>
          </a:prstGeom>
        </p:spPr>
      </p:pic>
      <p:pic>
        <p:nvPicPr>
          <p:cNvPr id="8" name="그림 7"/>
          <p:cNvPicPr>
            <a:picLocks noChangeAspect="1"/>
          </p:cNvPicPr>
          <p:nvPr/>
        </p:nvPicPr>
        <p:blipFill>
          <a:blip r:embed="rId4"/>
          <a:stretch>
            <a:fillRect/>
          </a:stretch>
        </p:blipFill>
        <p:spPr>
          <a:xfrm>
            <a:off x="7677491" y="5389189"/>
            <a:ext cx="4514509" cy="921964"/>
          </a:xfrm>
          <a:prstGeom prst="rect">
            <a:avLst/>
          </a:prstGeom>
        </p:spPr>
      </p:pic>
    </p:spTree>
    <p:extLst>
      <p:ext uri="{BB962C8B-B14F-4D97-AF65-F5344CB8AC3E}">
        <p14:creationId xmlns:p14="http://schemas.microsoft.com/office/powerpoint/2010/main" val="2030747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QC 3</a:t>
            </a:r>
            <a:r>
              <a:rPr lang="en-US" altLang="ko-KR" baseline="30000" dirty="0"/>
              <a:t>rd</a:t>
            </a:r>
            <a:r>
              <a:rPr lang="en-US" altLang="ko-KR" dirty="0"/>
              <a:t> step </a:t>
            </a:r>
            <a:r>
              <a:rPr lang="en-US" altLang="ko-KR" sz="2000" dirty="0"/>
              <a:t>in mortality</a:t>
            </a:r>
            <a:endParaRPr lang="ko-KR" altLang="en-US" dirty="0"/>
          </a:p>
        </p:txBody>
      </p:sp>
      <p:pic>
        <p:nvPicPr>
          <p:cNvPr id="5" name="그림 4"/>
          <p:cNvPicPr>
            <a:picLocks noChangeAspect="1"/>
          </p:cNvPicPr>
          <p:nvPr/>
        </p:nvPicPr>
        <p:blipFill rotWithShape="1">
          <a:blip r:embed="rId2"/>
          <a:srcRect b="47820"/>
          <a:stretch/>
        </p:blipFill>
        <p:spPr>
          <a:xfrm>
            <a:off x="969829" y="3241529"/>
            <a:ext cx="7288861" cy="1868354"/>
          </a:xfrm>
          <a:prstGeom prst="rect">
            <a:avLst/>
          </a:prstGeom>
        </p:spPr>
      </p:pic>
      <p:sp>
        <p:nvSpPr>
          <p:cNvPr id="6" name="직사각형 5"/>
          <p:cNvSpPr/>
          <p:nvPr/>
        </p:nvSpPr>
        <p:spPr>
          <a:xfrm>
            <a:off x="838200" y="1592084"/>
            <a:ext cx="6308971" cy="1283365"/>
          </a:xfrm>
          <a:prstGeom prst="rect">
            <a:avLst/>
          </a:prstGeom>
        </p:spPr>
        <p:txBody>
          <a:bodyPr wrap="none">
            <a:spAutoFit/>
          </a:bodyPr>
          <a:lstStyle/>
          <a:p>
            <a:pPr>
              <a:lnSpc>
                <a:spcPct val="150000"/>
              </a:lnSpc>
            </a:pPr>
            <a:r>
              <a:rPr lang="en-US" altLang="ko-KR" dirty="0">
                <a:ea typeface="굴림" panose="020B0600000101010101" pitchFamily="50" charset="-127"/>
              </a:rPr>
              <a:t> mortality2</a:t>
            </a:r>
            <a:r>
              <a:rPr lang="ko-KR" altLang="en-US" dirty="0">
                <a:ea typeface="굴림" panose="020B0600000101010101" pitchFamily="50" charset="-127"/>
              </a:rPr>
              <a:t>에는 남자</a:t>
            </a:r>
            <a:r>
              <a:rPr lang="en-US" altLang="ko-KR" dirty="0">
                <a:ea typeface="굴림" panose="020B0600000101010101" pitchFamily="50" charset="-127"/>
              </a:rPr>
              <a:t>, </a:t>
            </a:r>
            <a:r>
              <a:rPr lang="ko-KR" altLang="en-US" dirty="0">
                <a:ea typeface="굴림" panose="020B0600000101010101" pitchFamily="50" charset="-127"/>
              </a:rPr>
              <a:t>여자 따로 사망자수가 기록되어 있다</a:t>
            </a:r>
            <a:r>
              <a:rPr lang="en-US" altLang="ko-KR" dirty="0">
                <a:ea typeface="굴림" panose="020B0600000101010101" pitchFamily="50" charset="-127"/>
              </a:rPr>
              <a:t>.</a:t>
            </a:r>
          </a:p>
          <a:p>
            <a:pPr marL="342900" indent="-342900">
              <a:lnSpc>
                <a:spcPct val="150000"/>
              </a:lnSpc>
              <a:buAutoNum type="arabicPeriod"/>
            </a:pPr>
            <a:r>
              <a:rPr lang="ko-KR" altLang="en-US" dirty="0">
                <a:ea typeface="굴림" panose="020B0600000101010101" pitchFamily="50" charset="-127"/>
              </a:rPr>
              <a:t>남자 여자 합쳐서 사망자수가 기록되도록 한다</a:t>
            </a:r>
            <a:r>
              <a:rPr lang="en-US" altLang="ko-KR" dirty="0">
                <a:ea typeface="굴림" panose="020B0600000101010101" pitchFamily="50" charset="-127"/>
              </a:rPr>
              <a:t>.</a:t>
            </a:r>
          </a:p>
          <a:p>
            <a:pPr marL="342900" indent="-342900">
              <a:lnSpc>
                <a:spcPct val="150000"/>
              </a:lnSpc>
              <a:buAutoNum type="arabicPeriod"/>
            </a:pPr>
            <a:r>
              <a:rPr lang="en-US" altLang="ko-KR" dirty="0">
                <a:ea typeface="굴림" panose="020B0600000101010101" pitchFamily="50" charset="-127"/>
              </a:rPr>
              <a:t>1</a:t>
            </a:r>
            <a:r>
              <a:rPr lang="ko-KR" altLang="en-US" dirty="0">
                <a:ea typeface="굴림" panose="020B0600000101010101" pitchFamily="50" charset="-127"/>
              </a:rPr>
              <a:t>번 결과값을 </a:t>
            </a:r>
            <a:r>
              <a:rPr lang="en-US" altLang="ko-KR" dirty="0">
                <a:ea typeface="굴림" panose="020B0600000101010101" pitchFamily="50" charset="-127"/>
              </a:rPr>
              <a:t>mortality3 table</a:t>
            </a:r>
            <a:r>
              <a:rPr lang="ko-KR" altLang="en-US" dirty="0">
                <a:ea typeface="굴림" panose="020B0600000101010101" pitchFamily="50" charset="-127"/>
              </a:rPr>
              <a:t>에 저장</a:t>
            </a:r>
            <a:endParaRPr lang="en-US" altLang="ko-KR" dirty="0">
              <a:ea typeface="굴림" panose="020B0600000101010101" pitchFamily="50" charset="-127"/>
            </a:endParaRPr>
          </a:p>
        </p:txBody>
      </p:sp>
    </p:spTree>
    <p:extLst>
      <p:ext uri="{BB962C8B-B14F-4D97-AF65-F5344CB8AC3E}">
        <p14:creationId xmlns:p14="http://schemas.microsoft.com/office/powerpoint/2010/main" val="22867841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QC 3</a:t>
            </a:r>
            <a:r>
              <a:rPr lang="en-US" altLang="ko-KR" baseline="30000" dirty="0"/>
              <a:t>rd</a:t>
            </a:r>
            <a:r>
              <a:rPr lang="en-US" altLang="ko-KR" dirty="0"/>
              <a:t> step </a:t>
            </a:r>
            <a:r>
              <a:rPr lang="en-US" altLang="ko-KR" sz="2000" dirty="0"/>
              <a:t>in mortality</a:t>
            </a:r>
            <a:endParaRPr lang="ko-KR" altLang="en-US" dirty="0"/>
          </a:p>
        </p:txBody>
      </p:sp>
      <p:sp>
        <p:nvSpPr>
          <p:cNvPr id="6" name="직사각형 5"/>
          <p:cNvSpPr/>
          <p:nvPr/>
        </p:nvSpPr>
        <p:spPr>
          <a:xfrm>
            <a:off x="838200" y="1592084"/>
            <a:ext cx="6308971" cy="1283365"/>
          </a:xfrm>
          <a:prstGeom prst="rect">
            <a:avLst/>
          </a:prstGeom>
        </p:spPr>
        <p:txBody>
          <a:bodyPr wrap="none">
            <a:spAutoFit/>
          </a:bodyPr>
          <a:lstStyle/>
          <a:p>
            <a:pPr>
              <a:lnSpc>
                <a:spcPct val="150000"/>
              </a:lnSpc>
            </a:pPr>
            <a:r>
              <a:rPr lang="en-US" altLang="ko-KR" dirty="0">
                <a:ea typeface="굴림" panose="020B0600000101010101" pitchFamily="50" charset="-127"/>
              </a:rPr>
              <a:t> mortality2</a:t>
            </a:r>
            <a:r>
              <a:rPr lang="ko-KR" altLang="en-US" dirty="0">
                <a:ea typeface="굴림" panose="020B0600000101010101" pitchFamily="50" charset="-127"/>
              </a:rPr>
              <a:t>에는 남자</a:t>
            </a:r>
            <a:r>
              <a:rPr lang="en-US" altLang="ko-KR" dirty="0">
                <a:ea typeface="굴림" panose="020B0600000101010101" pitchFamily="50" charset="-127"/>
              </a:rPr>
              <a:t>, </a:t>
            </a:r>
            <a:r>
              <a:rPr lang="ko-KR" altLang="en-US" dirty="0">
                <a:ea typeface="굴림" panose="020B0600000101010101" pitchFamily="50" charset="-127"/>
              </a:rPr>
              <a:t>여자 따로 사망자수가 기록되어 있다</a:t>
            </a:r>
            <a:r>
              <a:rPr lang="en-US" altLang="ko-KR" dirty="0">
                <a:ea typeface="굴림" panose="020B0600000101010101" pitchFamily="50" charset="-127"/>
              </a:rPr>
              <a:t>.</a:t>
            </a:r>
          </a:p>
          <a:p>
            <a:pPr marL="342900" indent="-342900">
              <a:lnSpc>
                <a:spcPct val="150000"/>
              </a:lnSpc>
              <a:buAutoNum type="arabicPeriod"/>
            </a:pPr>
            <a:r>
              <a:rPr lang="ko-KR" altLang="en-US" dirty="0">
                <a:ea typeface="굴림" panose="020B0600000101010101" pitchFamily="50" charset="-127"/>
              </a:rPr>
              <a:t>남자 여자 합쳐서 사망자수가 기록되도록 한다</a:t>
            </a:r>
            <a:r>
              <a:rPr lang="en-US" altLang="ko-KR" dirty="0">
                <a:ea typeface="굴림" panose="020B0600000101010101" pitchFamily="50" charset="-127"/>
              </a:rPr>
              <a:t>.</a:t>
            </a:r>
          </a:p>
          <a:p>
            <a:pPr marL="342900" indent="-342900">
              <a:lnSpc>
                <a:spcPct val="150000"/>
              </a:lnSpc>
              <a:buAutoNum type="arabicPeriod"/>
            </a:pPr>
            <a:r>
              <a:rPr lang="en-US" altLang="ko-KR" dirty="0">
                <a:ea typeface="굴림" panose="020B0600000101010101" pitchFamily="50" charset="-127"/>
              </a:rPr>
              <a:t>1</a:t>
            </a:r>
            <a:r>
              <a:rPr lang="ko-KR" altLang="en-US" dirty="0">
                <a:ea typeface="굴림" panose="020B0600000101010101" pitchFamily="50" charset="-127"/>
              </a:rPr>
              <a:t>번 결과값을 </a:t>
            </a:r>
            <a:r>
              <a:rPr lang="en-US" altLang="ko-KR" dirty="0">
                <a:ea typeface="굴림" panose="020B0600000101010101" pitchFamily="50" charset="-127"/>
              </a:rPr>
              <a:t>mortality3 table</a:t>
            </a:r>
            <a:r>
              <a:rPr lang="ko-KR" altLang="en-US" dirty="0">
                <a:ea typeface="굴림" panose="020B0600000101010101" pitchFamily="50" charset="-127"/>
              </a:rPr>
              <a:t>에 저장</a:t>
            </a:r>
            <a:endParaRPr lang="en-US" altLang="ko-KR" dirty="0">
              <a:ea typeface="굴림" panose="020B0600000101010101" pitchFamily="50" charset="-127"/>
            </a:endParaRPr>
          </a:p>
        </p:txBody>
      </p:sp>
      <p:pic>
        <p:nvPicPr>
          <p:cNvPr id="7" name="그림 6"/>
          <p:cNvPicPr>
            <a:picLocks noChangeAspect="1"/>
          </p:cNvPicPr>
          <p:nvPr/>
        </p:nvPicPr>
        <p:blipFill>
          <a:blip r:embed="rId2"/>
          <a:stretch>
            <a:fillRect/>
          </a:stretch>
        </p:blipFill>
        <p:spPr>
          <a:xfrm>
            <a:off x="8529358" y="589683"/>
            <a:ext cx="3219450" cy="1876425"/>
          </a:xfrm>
          <a:prstGeom prst="rect">
            <a:avLst/>
          </a:prstGeom>
        </p:spPr>
      </p:pic>
      <p:pic>
        <p:nvPicPr>
          <p:cNvPr id="3" name="그림 2"/>
          <p:cNvPicPr>
            <a:picLocks noChangeAspect="1"/>
          </p:cNvPicPr>
          <p:nvPr/>
        </p:nvPicPr>
        <p:blipFill>
          <a:blip r:embed="rId3"/>
          <a:stretch>
            <a:fillRect/>
          </a:stretch>
        </p:blipFill>
        <p:spPr>
          <a:xfrm>
            <a:off x="237005" y="3802370"/>
            <a:ext cx="5997834" cy="939959"/>
          </a:xfrm>
          <a:prstGeom prst="rect">
            <a:avLst/>
          </a:prstGeom>
        </p:spPr>
      </p:pic>
      <p:pic>
        <p:nvPicPr>
          <p:cNvPr id="4" name="그림 3"/>
          <p:cNvPicPr>
            <a:picLocks noChangeAspect="1"/>
          </p:cNvPicPr>
          <p:nvPr/>
        </p:nvPicPr>
        <p:blipFill>
          <a:blip r:embed="rId4"/>
          <a:stretch>
            <a:fillRect/>
          </a:stretch>
        </p:blipFill>
        <p:spPr>
          <a:xfrm>
            <a:off x="6696367" y="3883052"/>
            <a:ext cx="5377889" cy="859277"/>
          </a:xfrm>
          <a:prstGeom prst="rect">
            <a:avLst/>
          </a:prstGeom>
        </p:spPr>
      </p:pic>
    </p:spTree>
    <p:extLst>
      <p:ext uri="{BB962C8B-B14F-4D97-AF65-F5344CB8AC3E}">
        <p14:creationId xmlns:p14="http://schemas.microsoft.com/office/powerpoint/2010/main" val="16871890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Population QC</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4136873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Quality Control </a:t>
            </a:r>
            <a:r>
              <a:rPr lang="en-US" altLang="ko-KR" sz="3600" dirty="0"/>
              <a:t>– population table</a:t>
            </a:r>
            <a:endParaRPr lang="ko-KR" altLang="en-US" sz="3600" dirty="0"/>
          </a:p>
        </p:txBody>
      </p:sp>
      <p:grpSp>
        <p:nvGrpSpPr>
          <p:cNvPr id="3" name="그룹 2"/>
          <p:cNvGrpSpPr/>
          <p:nvPr/>
        </p:nvGrpSpPr>
        <p:grpSpPr>
          <a:xfrm>
            <a:off x="1642375" y="2360238"/>
            <a:ext cx="9176192" cy="2330671"/>
            <a:chOff x="1624445" y="3202921"/>
            <a:chExt cx="9176192" cy="2330671"/>
          </a:xfrm>
        </p:grpSpPr>
        <p:sp>
          <p:nvSpPr>
            <p:cNvPr id="16" name="Line 24"/>
            <p:cNvSpPr>
              <a:spLocks noChangeShapeType="1"/>
            </p:cNvSpPr>
            <p:nvPr/>
          </p:nvSpPr>
          <p:spPr bwMode="auto">
            <a:xfrm>
              <a:off x="2372909" y="4550066"/>
              <a:ext cx="0" cy="3905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5" name="Rectangle 4"/>
            <p:cNvSpPr>
              <a:spLocks noChangeArrowheads="1"/>
            </p:cNvSpPr>
            <p:nvPr/>
          </p:nvSpPr>
          <p:spPr bwMode="auto">
            <a:xfrm>
              <a:off x="1624445" y="3202921"/>
              <a:ext cx="1700175" cy="52694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ea typeface="굴림" panose="020B0600000101010101" pitchFamily="50" charset="-127"/>
                </a:rPr>
                <a:t>Population0</a:t>
              </a:r>
            </a:p>
            <a:p>
              <a:pPr algn="ctr"/>
              <a:r>
                <a:rPr lang="en-US" altLang="ko-KR" sz="1100" dirty="0">
                  <a:ea typeface="굴림" panose="020B0600000101010101" pitchFamily="50" charset="-127"/>
                </a:rPr>
                <a:t>raw WHO data</a:t>
              </a:r>
            </a:p>
          </p:txBody>
        </p:sp>
        <p:sp>
          <p:nvSpPr>
            <p:cNvPr id="7" name="Rectangle 6"/>
            <p:cNvSpPr>
              <a:spLocks noChangeArrowheads="1"/>
            </p:cNvSpPr>
            <p:nvPr/>
          </p:nvSpPr>
          <p:spPr bwMode="auto">
            <a:xfrm>
              <a:off x="1624445" y="4115018"/>
              <a:ext cx="1700175" cy="526940"/>
            </a:xfrm>
            <a:prstGeom prst="rect">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ea typeface="굴림" panose="020B0600000101010101" pitchFamily="50" charset="-127"/>
                </a:rPr>
                <a:t>Population1</a:t>
              </a:r>
            </a:p>
            <a:p>
              <a:pPr algn="ctr"/>
              <a:r>
                <a:rPr lang="en-US" altLang="ko-KR" sz="1100" dirty="0">
                  <a:ea typeface="굴림" panose="020B0600000101010101" pitchFamily="50" charset="-127"/>
                </a:rPr>
                <a:t>Separate sexes</a:t>
              </a:r>
            </a:p>
          </p:txBody>
        </p:sp>
        <p:sp>
          <p:nvSpPr>
            <p:cNvPr id="8" name="Rectangle 8"/>
            <p:cNvSpPr>
              <a:spLocks noChangeArrowheads="1"/>
            </p:cNvSpPr>
            <p:nvPr/>
          </p:nvSpPr>
          <p:spPr bwMode="auto">
            <a:xfrm>
              <a:off x="1624445" y="5006652"/>
              <a:ext cx="1700175" cy="526940"/>
            </a:xfrm>
            <a:prstGeom prst="rect">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ko-KR" dirty="0">
                  <a:ea typeface="굴림" panose="020B0600000101010101" pitchFamily="50" charset="-127"/>
                </a:rPr>
                <a:t>Population2</a:t>
              </a:r>
            </a:p>
            <a:p>
              <a:pPr algn="ctr"/>
              <a:r>
                <a:rPr lang="en-US" altLang="ko-KR" sz="1100" dirty="0">
                  <a:ea typeface="굴림" panose="020B0600000101010101" pitchFamily="50" charset="-127"/>
                </a:rPr>
                <a:t>sexes combined</a:t>
              </a:r>
            </a:p>
          </p:txBody>
        </p:sp>
        <p:sp>
          <p:nvSpPr>
            <p:cNvPr id="15" name="Line 23"/>
            <p:cNvSpPr>
              <a:spLocks noChangeShapeType="1"/>
            </p:cNvSpPr>
            <p:nvPr/>
          </p:nvSpPr>
          <p:spPr bwMode="auto">
            <a:xfrm>
              <a:off x="2372909" y="3839344"/>
              <a:ext cx="0" cy="27280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ko-KR" altLang="en-US"/>
            </a:p>
          </p:txBody>
        </p:sp>
        <p:sp>
          <p:nvSpPr>
            <p:cNvPr id="22" name="Text Box 38"/>
            <p:cNvSpPr txBox="1">
              <a:spLocks noChangeArrowheads="1"/>
            </p:cNvSpPr>
            <p:nvPr/>
          </p:nvSpPr>
          <p:spPr bwMode="auto">
            <a:xfrm>
              <a:off x="3433752" y="3711558"/>
              <a:ext cx="736688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2000" dirty="0">
                  <a:ea typeface="굴림" panose="020B0600000101010101" pitchFamily="50" charset="-127"/>
                </a:rPr>
                <a:t>1. sub-divisions </a:t>
              </a:r>
              <a:r>
                <a:rPr lang="ko-KR" altLang="en-US" sz="2000" dirty="0">
                  <a:ea typeface="굴림" panose="020B0600000101010101" pitchFamily="50" charset="-127"/>
                </a:rPr>
                <a:t>또는</a:t>
              </a:r>
              <a:r>
                <a:rPr lang="en-US" altLang="ko-KR" sz="2000" dirty="0">
                  <a:ea typeface="굴림" panose="020B0600000101010101" pitchFamily="50" charset="-127"/>
                </a:rPr>
                <a:t> regions </a:t>
              </a:r>
              <a:r>
                <a:rPr lang="ko-KR" altLang="en-US" sz="2000" dirty="0">
                  <a:ea typeface="굴림" panose="020B0600000101010101" pitchFamily="50" charset="-127"/>
                </a:rPr>
                <a:t>정보가 있는 행은 모두 지우기</a:t>
              </a:r>
              <a:r>
                <a:rPr lang="en-US" altLang="ko-KR" sz="2000" dirty="0">
                  <a:ea typeface="굴림" panose="020B0600000101010101" pitchFamily="50" charset="-127"/>
                </a:rPr>
                <a:t> </a:t>
              </a:r>
            </a:p>
            <a:p>
              <a:endParaRPr lang="en-US" altLang="ko-KR" sz="2000" dirty="0">
                <a:ea typeface="굴림" panose="020B0600000101010101" pitchFamily="50" charset="-127"/>
              </a:endParaRPr>
            </a:p>
          </p:txBody>
        </p:sp>
        <p:sp>
          <p:nvSpPr>
            <p:cNvPr id="24" name="Text Box 40"/>
            <p:cNvSpPr txBox="1">
              <a:spLocks noChangeArrowheads="1"/>
            </p:cNvSpPr>
            <p:nvPr/>
          </p:nvSpPr>
          <p:spPr bwMode="auto">
            <a:xfrm>
              <a:off x="3433752" y="4540016"/>
              <a:ext cx="5700585" cy="400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ko-KR" sz="2000" dirty="0">
                  <a:ea typeface="굴림" panose="020B0600000101010101" pitchFamily="50" charset="-127"/>
                </a:rPr>
                <a:t>2. </a:t>
              </a:r>
              <a:r>
                <a:rPr lang="ko-KR" altLang="en-US" sz="2000" dirty="0">
                  <a:ea typeface="굴림" panose="020B0600000101010101" pitchFamily="50" charset="-127"/>
                </a:rPr>
                <a:t>남녀 정보 통합</a:t>
              </a:r>
              <a:endParaRPr lang="en-US" altLang="ko-KR" sz="2000" dirty="0">
                <a:ea typeface="굴림" panose="020B0600000101010101" pitchFamily="50" charset="-127"/>
              </a:endParaRPr>
            </a:p>
          </p:txBody>
        </p:sp>
      </p:grpSp>
    </p:spTree>
    <p:extLst>
      <p:ext uri="{BB962C8B-B14F-4D97-AF65-F5344CB8AC3E}">
        <p14:creationId xmlns:p14="http://schemas.microsoft.com/office/powerpoint/2010/main" val="343850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613429" y="156360"/>
            <a:ext cx="10515600" cy="1325563"/>
          </a:xfrm>
        </p:spPr>
        <p:txBody>
          <a:bodyPr/>
          <a:lstStyle/>
          <a:p>
            <a:r>
              <a:rPr lang="en-US" altLang="ko-KR" dirty="0"/>
              <a:t>QC 1</a:t>
            </a:r>
            <a:r>
              <a:rPr lang="en-US" altLang="ko-KR" baseline="30000" dirty="0"/>
              <a:t>st</a:t>
            </a:r>
            <a:r>
              <a:rPr lang="en-US" altLang="ko-KR" dirty="0"/>
              <a:t> step </a:t>
            </a:r>
            <a:r>
              <a:rPr lang="en-US" altLang="ko-KR" sz="2400" dirty="0"/>
              <a:t>in population   </a:t>
            </a:r>
            <a:endParaRPr lang="ko-KR" altLang="en-US" dirty="0"/>
          </a:p>
        </p:txBody>
      </p:sp>
      <p:sp>
        <p:nvSpPr>
          <p:cNvPr id="7" name="직사각형 6"/>
          <p:cNvSpPr/>
          <p:nvPr/>
        </p:nvSpPr>
        <p:spPr>
          <a:xfrm>
            <a:off x="878528" y="1481923"/>
            <a:ext cx="9113329" cy="1754326"/>
          </a:xfrm>
          <a:prstGeom prst="rect">
            <a:avLst/>
          </a:prstGeom>
        </p:spPr>
        <p:txBody>
          <a:bodyPr wrap="none">
            <a:spAutoFit/>
          </a:bodyPr>
          <a:lstStyle/>
          <a:p>
            <a:pPr marL="342900" indent="-342900">
              <a:lnSpc>
                <a:spcPct val="200000"/>
              </a:lnSpc>
              <a:buAutoNum type="arabicPeriod"/>
            </a:pPr>
            <a:r>
              <a:rPr lang="en-US" altLang="ko-KR" dirty="0">
                <a:ea typeface="굴림" panose="020B0600000101010101" pitchFamily="50" charset="-127"/>
              </a:rPr>
              <a:t>population0 </a:t>
            </a:r>
            <a:r>
              <a:rPr lang="ko-KR" altLang="en-US" dirty="0">
                <a:ea typeface="굴림" panose="020B0600000101010101" pitchFamily="50" charset="-127"/>
              </a:rPr>
              <a:t>테이블에서 </a:t>
            </a:r>
            <a:r>
              <a:rPr lang="en-US" altLang="ko-KR" dirty="0">
                <a:ea typeface="굴림" panose="020B0600000101010101" pitchFamily="50" charset="-127"/>
              </a:rPr>
              <a:t>sub-divisions </a:t>
            </a:r>
            <a:r>
              <a:rPr lang="ko-KR" altLang="en-US" dirty="0">
                <a:ea typeface="굴림" panose="020B0600000101010101" pitchFamily="50" charset="-127"/>
              </a:rPr>
              <a:t>또는</a:t>
            </a:r>
            <a:r>
              <a:rPr lang="en-US" altLang="ko-KR" dirty="0">
                <a:ea typeface="굴림" panose="020B0600000101010101" pitchFamily="50" charset="-127"/>
              </a:rPr>
              <a:t> regions </a:t>
            </a:r>
            <a:r>
              <a:rPr lang="ko-KR" altLang="en-US" dirty="0">
                <a:ea typeface="굴림" panose="020B0600000101010101" pitchFamily="50" charset="-127"/>
              </a:rPr>
              <a:t>정보가 있는 행은 모두 지우기</a:t>
            </a:r>
            <a:r>
              <a:rPr lang="en-US" altLang="ko-KR" dirty="0">
                <a:ea typeface="굴림" panose="020B0600000101010101" pitchFamily="50" charset="-127"/>
              </a:rPr>
              <a:t> </a:t>
            </a:r>
          </a:p>
          <a:p>
            <a:pPr marL="342900" indent="-342900">
              <a:lnSpc>
                <a:spcPct val="200000"/>
              </a:lnSpc>
              <a:buAutoNum type="arabicPeriod"/>
            </a:pPr>
            <a:r>
              <a:rPr lang="en-US" altLang="ko-KR" dirty="0">
                <a:ea typeface="굴림" panose="020B0600000101010101" pitchFamily="50" charset="-127"/>
              </a:rPr>
              <a:t>1</a:t>
            </a:r>
            <a:r>
              <a:rPr lang="ko-KR" altLang="en-US" dirty="0">
                <a:ea typeface="굴림" panose="020B0600000101010101" pitchFamily="50" charset="-127"/>
              </a:rPr>
              <a:t>번의 결과를 </a:t>
            </a:r>
            <a:r>
              <a:rPr lang="en-US" altLang="ko-KR" dirty="0">
                <a:ea typeface="굴림" panose="020B0600000101010101" pitchFamily="50" charset="-127"/>
              </a:rPr>
              <a:t>population1 </a:t>
            </a:r>
            <a:r>
              <a:rPr lang="ko-KR" altLang="en-US" dirty="0">
                <a:ea typeface="굴림" panose="020B0600000101010101" pitchFamily="50" charset="-127"/>
              </a:rPr>
              <a:t>테이블로 저장</a:t>
            </a:r>
            <a:endParaRPr lang="en-US" altLang="ko-KR" dirty="0">
              <a:ea typeface="굴림" panose="020B0600000101010101" pitchFamily="50" charset="-127"/>
            </a:endParaRPr>
          </a:p>
          <a:p>
            <a:pPr>
              <a:lnSpc>
                <a:spcPct val="200000"/>
              </a:lnSpc>
            </a:pPr>
            <a:endParaRPr lang="en-US" altLang="ko-KR" dirty="0">
              <a:ea typeface="굴림" panose="020B0600000101010101" pitchFamily="50" charset="-127"/>
            </a:endParaRPr>
          </a:p>
        </p:txBody>
      </p:sp>
      <p:pic>
        <p:nvPicPr>
          <p:cNvPr id="3" name="그림 2"/>
          <p:cNvPicPr>
            <a:picLocks noChangeAspect="1"/>
          </p:cNvPicPr>
          <p:nvPr/>
        </p:nvPicPr>
        <p:blipFill>
          <a:blip r:embed="rId2"/>
          <a:stretch>
            <a:fillRect/>
          </a:stretch>
        </p:blipFill>
        <p:spPr>
          <a:xfrm>
            <a:off x="8794376" y="138120"/>
            <a:ext cx="2980422" cy="1458335"/>
          </a:xfrm>
          <a:prstGeom prst="rect">
            <a:avLst/>
          </a:prstGeom>
        </p:spPr>
      </p:pic>
      <p:pic>
        <p:nvPicPr>
          <p:cNvPr id="4" name="그림 3"/>
          <p:cNvPicPr>
            <a:picLocks noChangeAspect="1"/>
          </p:cNvPicPr>
          <p:nvPr/>
        </p:nvPicPr>
        <p:blipFill>
          <a:blip r:embed="rId3"/>
          <a:stretch>
            <a:fillRect/>
          </a:stretch>
        </p:blipFill>
        <p:spPr>
          <a:xfrm>
            <a:off x="1113304" y="3462617"/>
            <a:ext cx="5932829" cy="1360394"/>
          </a:xfrm>
          <a:prstGeom prst="rect">
            <a:avLst/>
          </a:prstGeom>
        </p:spPr>
      </p:pic>
      <p:pic>
        <p:nvPicPr>
          <p:cNvPr id="5" name="그림 4"/>
          <p:cNvPicPr>
            <a:picLocks noChangeAspect="1"/>
          </p:cNvPicPr>
          <p:nvPr/>
        </p:nvPicPr>
        <p:blipFill rotWithShape="1">
          <a:blip r:embed="rId4"/>
          <a:srcRect b="40083"/>
          <a:stretch/>
        </p:blipFill>
        <p:spPr>
          <a:xfrm>
            <a:off x="7688682" y="3375388"/>
            <a:ext cx="2749816" cy="1340047"/>
          </a:xfrm>
          <a:prstGeom prst="rect">
            <a:avLst/>
          </a:prstGeom>
        </p:spPr>
      </p:pic>
    </p:spTree>
    <p:extLst>
      <p:ext uri="{BB962C8B-B14F-4D97-AF65-F5344CB8AC3E}">
        <p14:creationId xmlns:p14="http://schemas.microsoft.com/office/powerpoint/2010/main" val="27051348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QC 2</a:t>
            </a:r>
            <a:r>
              <a:rPr lang="en-US" altLang="ko-KR" baseline="30000" dirty="0"/>
              <a:t>nd</a:t>
            </a:r>
            <a:r>
              <a:rPr lang="en-US" altLang="ko-KR" dirty="0"/>
              <a:t>  step </a:t>
            </a:r>
            <a:r>
              <a:rPr lang="en-US" altLang="ko-KR" sz="2400" dirty="0"/>
              <a:t>in population</a:t>
            </a:r>
            <a:endParaRPr lang="ko-KR" altLang="en-US" sz="2400" dirty="0"/>
          </a:p>
        </p:txBody>
      </p:sp>
      <p:sp>
        <p:nvSpPr>
          <p:cNvPr id="6" name="직사각형 5"/>
          <p:cNvSpPr/>
          <p:nvPr/>
        </p:nvSpPr>
        <p:spPr>
          <a:xfrm>
            <a:off x="838200" y="1592084"/>
            <a:ext cx="6420347" cy="1338828"/>
          </a:xfrm>
          <a:prstGeom prst="rect">
            <a:avLst/>
          </a:prstGeom>
        </p:spPr>
        <p:txBody>
          <a:bodyPr wrap="none">
            <a:spAutoFit/>
          </a:bodyPr>
          <a:lstStyle/>
          <a:p>
            <a:pPr>
              <a:lnSpc>
                <a:spcPct val="150000"/>
              </a:lnSpc>
            </a:pPr>
            <a:r>
              <a:rPr lang="en-US" altLang="ko-KR" dirty="0">
                <a:ea typeface="굴림" panose="020B0600000101010101" pitchFamily="50" charset="-127"/>
              </a:rPr>
              <a:t>population1</a:t>
            </a:r>
            <a:r>
              <a:rPr lang="ko-KR" altLang="en-US" dirty="0">
                <a:ea typeface="굴림" panose="020B0600000101010101" pitchFamily="50" charset="-127"/>
              </a:rPr>
              <a:t>에는 남자</a:t>
            </a:r>
            <a:r>
              <a:rPr lang="en-US" altLang="ko-KR" dirty="0">
                <a:ea typeface="굴림" panose="020B0600000101010101" pitchFamily="50" charset="-127"/>
              </a:rPr>
              <a:t>, </a:t>
            </a:r>
            <a:r>
              <a:rPr lang="ko-KR" altLang="en-US" dirty="0">
                <a:ea typeface="굴림" panose="020B0600000101010101" pitchFamily="50" charset="-127"/>
              </a:rPr>
              <a:t>여자 따로 사망자수가 기록되어 있다</a:t>
            </a:r>
            <a:r>
              <a:rPr lang="en-US" altLang="ko-KR" dirty="0">
                <a:ea typeface="굴림" panose="020B0600000101010101" pitchFamily="50" charset="-127"/>
              </a:rPr>
              <a:t>.</a:t>
            </a:r>
          </a:p>
          <a:p>
            <a:pPr marL="342900" indent="-342900">
              <a:lnSpc>
                <a:spcPct val="150000"/>
              </a:lnSpc>
              <a:buAutoNum type="arabicPeriod"/>
            </a:pPr>
            <a:r>
              <a:rPr lang="ko-KR" altLang="en-US" dirty="0">
                <a:ea typeface="굴림" panose="020B0600000101010101" pitchFamily="50" charset="-127"/>
              </a:rPr>
              <a:t>남자 여자 합쳐서 사망자수가 기록되도록 한다</a:t>
            </a:r>
            <a:r>
              <a:rPr lang="en-US" altLang="ko-KR" dirty="0">
                <a:ea typeface="굴림" panose="020B0600000101010101" pitchFamily="50" charset="-127"/>
              </a:rPr>
              <a:t>.</a:t>
            </a:r>
          </a:p>
          <a:p>
            <a:pPr marL="342900" indent="-342900">
              <a:lnSpc>
                <a:spcPct val="150000"/>
              </a:lnSpc>
              <a:buAutoNum type="arabicPeriod"/>
            </a:pPr>
            <a:r>
              <a:rPr lang="en-US" altLang="ko-KR" dirty="0">
                <a:ea typeface="굴림" panose="020B0600000101010101" pitchFamily="50" charset="-127"/>
              </a:rPr>
              <a:t>1</a:t>
            </a:r>
            <a:r>
              <a:rPr lang="ko-KR" altLang="en-US" dirty="0">
                <a:ea typeface="굴림" panose="020B0600000101010101" pitchFamily="50" charset="-127"/>
              </a:rPr>
              <a:t>번 결과값을 </a:t>
            </a:r>
            <a:r>
              <a:rPr lang="en-US" altLang="ko-KR" dirty="0">
                <a:ea typeface="굴림" panose="020B0600000101010101" pitchFamily="50" charset="-127"/>
              </a:rPr>
              <a:t>population2 table</a:t>
            </a:r>
            <a:r>
              <a:rPr lang="ko-KR" altLang="en-US" dirty="0">
                <a:ea typeface="굴림" panose="020B0600000101010101" pitchFamily="50" charset="-127"/>
              </a:rPr>
              <a:t>에 저장</a:t>
            </a:r>
            <a:endParaRPr lang="en-US" altLang="ko-KR" dirty="0">
              <a:ea typeface="굴림" panose="020B0600000101010101" pitchFamily="50" charset="-127"/>
            </a:endParaRPr>
          </a:p>
        </p:txBody>
      </p:sp>
      <p:pic>
        <p:nvPicPr>
          <p:cNvPr id="3" name="그림 2"/>
          <p:cNvPicPr>
            <a:picLocks noChangeAspect="1"/>
          </p:cNvPicPr>
          <p:nvPr/>
        </p:nvPicPr>
        <p:blipFill>
          <a:blip r:embed="rId2"/>
          <a:stretch>
            <a:fillRect/>
          </a:stretch>
        </p:blipFill>
        <p:spPr>
          <a:xfrm>
            <a:off x="8416178" y="443900"/>
            <a:ext cx="3409950" cy="1866900"/>
          </a:xfrm>
          <a:prstGeom prst="rect">
            <a:avLst/>
          </a:prstGeom>
        </p:spPr>
      </p:pic>
      <p:pic>
        <p:nvPicPr>
          <p:cNvPr id="4" name="그림 3"/>
          <p:cNvPicPr>
            <a:picLocks noChangeAspect="1"/>
          </p:cNvPicPr>
          <p:nvPr/>
        </p:nvPicPr>
        <p:blipFill>
          <a:blip r:embed="rId3"/>
          <a:stretch>
            <a:fillRect/>
          </a:stretch>
        </p:blipFill>
        <p:spPr>
          <a:xfrm>
            <a:off x="0" y="3336551"/>
            <a:ext cx="6336821" cy="1952625"/>
          </a:xfrm>
          <a:prstGeom prst="rect">
            <a:avLst/>
          </a:prstGeom>
        </p:spPr>
      </p:pic>
      <p:pic>
        <p:nvPicPr>
          <p:cNvPr id="5" name="그림 4"/>
          <p:cNvPicPr>
            <a:picLocks noChangeAspect="1"/>
          </p:cNvPicPr>
          <p:nvPr/>
        </p:nvPicPr>
        <p:blipFill rotWithShape="1">
          <a:blip r:embed="rId4"/>
          <a:srcRect b="37702"/>
          <a:stretch/>
        </p:blipFill>
        <p:spPr>
          <a:xfrm>
            <a:off x="6856099" y="3363445"/>
            <a:ext cx="5335901" cy="1925731"/>
          </a:xfrm>
          <a:prstGeom prst="rect">
            <a:avLst/>
          </a:prstGeom>
        </p:spPr>
      </p:pic>
    </p:spTree>
    <p:extLst>
      <p:ext uri="{BB962C8B-B14F-4D97-AF65-F5344CB8AC3E}">
        <p14:creationId xmlns:p14="http://schemas.microsoft.com/office/powerpoint/2010/main" val="1168268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Quality Control </a:t>
            </a:r>
            <a:r>
              <a:rPr lang="ko-KR" altLang="en-US" dirty="0"/>
              <a:t>과정 </a:t>
            </a:r>
          </a:p>
        </p:txBody>
      </p:sp>
      <p:pic>
        <p:nvPicPr>
          <p:cNvPr id="4" name="그림 3"/>
          <p:cNvPicPr>
            <a:picLocks noChangeAspect="1"/>
          </p:cNvPicPr>
          <p:nvPr/>
        </p:nvPicPr>
        <p:blipFill rotWithShape="1">
          <a:blip r:embed="rId2"/>
          <a:srcRect t="51247"/>
          <a:stretch/>
        </p:blipFill>
        <p:spPr>
          <a:xfrm>
            <a:off x="1983975" y="2886636"/>
            <a:ext cx="8613444" cy="2348753"/>
          </a:xfrm>
          <a:prstGeom prst="rect">
            <a:avLst/>
          </a:prstGeom>
        </p:spPr>
      </p:pic>
      <p:sp>
        <p:nvSpPr>
          <p:cNvPr id="7" name="직사각형 6"/>
          <p:cNvSpPr/>
          <p:nvPr/>
        </p:nvSpPr>
        <p:spPr>
          <a:xfrm>
            <a:off x="5142073" y="3352800"/>
            <a:ext cx="1837764" cy="57374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6">
                  <a:lumMod val="50000"/>
                </a:schemeClr>
              </a:solidFill>
            </a:endParaRPr>
          </a:p>
        </p:txBody>
      </p:sp>
      <p:sp>
        <p:nvSpPr>
          <p:cNvPr id="8" name="직사각형 7"/>
          <p:cNvSpPr/>
          <p:nvPr/>
        </p:nvSpPr>
        <p:spPr>
          <a:xfrm>
            <a:off x="5142073" y="4294094"/>
            <a:ext cx="1837764" cy="573741"/>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accent6">
                  <a:lumMod val="50000"/>
                </a:schemeClr>
              </a:solidFill>
            </a:endParaRPr>
          </a:p>
        </p:txBody>
      </p:sp>
    </p:spTree>
    <p:extLst>
      <p:ext uri="{BB962C8B-B14F-4D97-AF65-F5344CB8AC3E}">
        <p14:creationId xmlns:p14="http://schemas.microsoft.com/office/powerpoint/2010/main" val="1821021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err="1"/>
              <a:t>Mortrate</a:t>
            </a:r>
            <a:r>
              <a:rPr lang="en-US" altLang="ko-KR" dirty="0"/>
              <a:t> table </a:t>
            </a:r>
            <a:r>
              <a:rPr lang="ko-KR" altLang="en-US" dirty="0"/>
              <a:t>만들기 </a:t>
            </a:r>
            <a:r>
              <a:rPr lang="en-US" altLang="ko-KR" sz="3600" dirty="0"/>
              <a:t>(join)</a:t>
            </a:r>
            <a:r>
              <a:rPr lang="ko-KR" altLang="en-US" dirty="0"/>
              <a:t> </a:t>
            </a:r>
          </a:p>
        </p:txBody>
      </p:sp>
      <p:sp>
        <p:nvSpPr>
          <p:cNvPr id="4" name="직사각형 3"/>
          <p:cNvSpPr/>
          <p:nvPr/>
        </p:nvSpPr>
        <p:spPr>
          <a:xfrm>
            <a:off x="1039905" y="2429435"/>
            <a:ext cx="2384612" cy="1147482"/>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800" dirty="0"/>
              <a:t>mortality2</a:t>
            </a:r>
            <a:endParaRPr lang="ko-KR" altLang="en-US" sz="2800" dirty="0"/>
          </a:p>
        </p:txBody>
      </p:sp>
      <p:sp>
        <p:nvSpPr>
          <p:cNvPr id="5" name="직사각형 4"/>
          <p:cNvSpPr/>
          <p:nvPr/>
        </p:nvSpPr>
        <p:spPr>
          <a:xfrm>
            <a:off x="1039905" y="4554070"/>
            <a:ext cx="2384612" cy="1147482"/>
          </a:xfrm>
          <a:prstGeom prst="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800" dirty="0"/>
              <a:t>mortality3</a:t>
            </a:r>
            <a:endParaRPr lang="ko-KR" altLang="en-US" sz="2800" dirty="0"/>
          </a:p>
        </p:txBody>
      </p:sp>
      <p:sp>
        <p:nvSpPr>
          <p:cNvPr id="6" name="직사각형 5"/>
          <p:cNvSpPr/>
          <p:nvPr/>
        </p:nvSpPr>
        <p:spPr>
          <a:xfrm>
            <a:off x="4338917" y="2429435"/>
            <a:ext cx="2384612" cy="1147482"/>
          </a:xfrm>
          <a:prstGeom prst="rect">
            <a:avLst/>
          </a:prstGeom>
          <a:ln w="38100">
            <a:solidFill>
              <a:schemeClr val="accent6">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800" dirty="0"/>
              <a:t>population1</a:t>
            </a:r>
            <a:endParaRPr lang="ko-KR" altLang="en-US" sz="2800" dirty="0"/>
          </a:p>
        </p:txBody>
      </p:sp>
      <p:sp>
        <p:nvSpPr>
          <p:cNvPr id="7" name="십자형 6"/>
          <p:cNvSpPr/>
          <p:nvPr/>
        </p:nvSpPr>
        <p:spPr>
          <a:xfrm>
            <a:off x="3693458" y="2782630"/>
            <a:ext cx="376518" cy="441091"/>
          </a:xfrm>
          <a:prstGeom prst="plus">
            <a:avLst>
              <a:gd name="adj" fmla="val 3214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8" name="직사각형 7"/>
          <p:cNvSpPr/>
          <p:nvPr/>
        </p:nvSpPr>
        <p:spPr>
          <a:xfrm>
            <a:off x="4338917" y="4554070"/>
            <a:ext cx="2384612" cy="1147482"/>
          </a:xfrm>
          <a:prstGeom prst="rect">
            <a:avLst/>
          </a:prstGeom>
          <a:ln w="38100">
            <a:solidFill>
              <a:schemeClr val="accent6">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800" dirty="0"/>
              <a:t>population2</a:t>
            </a:r>
            <a:endParaRPr lang="ko-KR" altLang="en-US" sz="2800" dirty="0"/>
          </a:p>
        </p:txBody>
      </p:sp>
      <p:sp>
        <p:nvSpPr>
          <p:cNvPr id="9" name="십자형 8"/>
          <p:cNvSpPr/>
          <p:nvPr/>
        </p:nvSpPr>
        <p:spPr>
          <a:xfrm>
            <a:off x="3684493" y="4907264"/>
            <a:ext cx="376518" cy="441091"/>
          </a:xfrm>
          <a:prstGeom prst="plus">
            <a:avLst>
              <a:gd name="adj" fmla="val 32143"/>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p>
        </p:txBody>
      </p:sp>
      <p:sp>
        <p:nvSpPr>
          <p:cNvPr id="10" name="등호 9"/>
          <p:cNvSpPr/>
          <p:nvPr/>
        </p:nvSpPr>
        <p:spPr>
          <a:xfrm>
            <a:off x="7234517" y="2782630"/>
            <a:ext cx="717177" cy="441091"/>
          </a:xfrm>
          <a:prstGeom prst="mathEqua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solidFill>
                <a:schemeClr val="tx1"/>
              </a:solidFill>
            </a:endParaRPr>
          </a:p>
        </p:txBody>
      </p:sp>
      <p:sp>
        <p:nvSpPr>
          <p:cNvPr id="11" name="등호 10"/>
          <p:cNvSpPr/>
          <p:nvPr/>
        </p:nvSpPr>
        <p:spPr>
          <a:xfrm>
            <a:off x="7234516" y="4907265"/>
            <a:ext cx="717177" cy="441091"/>
          </a:xfrm>
          <a:prstGeom prst="mathEqual">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ko-KR" altLang="en-US">
              <a:solidFill>
                <a:schemeClr val="tx1"/>
              </a:solidFill>
            </a:endParaRPr>
          </a:p>
        </p:txBody>
      </p:sp>
      <p:sp>
        <p:nvSpPr>
          <p:cNvPr id="12" name="직사각형 11"/>
          <p:cNvSpPr/>
          <p:nvPr/>
        </p:nvSpPr>
        <p:spPr>
          <a:xfrm>
            <a:off x="8516470" y="2429435"/>
            <a:ext cx="2384612" cy="1147482"/>
          </a:xfrm>
          <a:prstGeom prst="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800" dirty="0"/>
              <a:t>mortrate2</a:t>
            </a:r>
            <a:endParaRPr lang="ko-KR" altLang="en-US" sz="2800" dirty="0"/>
          </a:p>
        </p:txBody>
      </p:sp>
      <p:sp>
        <p:nvSpPr>
          <p:cNvPr id="13" name="직사각형 12"/>
          <p:cNvSpPr/>
          <p:nvPr/>
        </p:nvSpPr>
        <p:spPr>
          <a:xfrm>
            <a:off x="8516470" y="4554068"/>
            <a:ext cx="2384612" cy="1147482"/>
          </a:xfrm>
          <a:prstGeom prst="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ko-KR" sz="2800" dirty="0"/>
              <a:t>mortrate3</a:t>
            </a:r>
            <a:endParaRPr lang="ko-KR" altLang="en-US" sz="2800" dirty="0"/>
          </a:p>
        </p:txBody>
      </p:sp>
      <p:sp>
        <p:nvSpPr>
          <p:cNvPr id="14" name="TextBox 13"/>
          <p:cNvSpPr txBox="1"/>
          <p:nvPr/>
        </p:nvSpPr>
        <p:spPr>
          <a:xfrm>
            <a:off x="1030940" y="2011638"/>
            <a:ext cx="8130989" cy="369332"/>
          </a:xfrm>
          <a:prstGeom prst="rect">
            <a:avLst/>
          </a:prstGeom>
          <a:noFill/>
        </p:spPr>
        <p:txBody>
          <a:bodyPr wrap="square" rtlCol="0">
            <a:spAutoFit/>
          </a:bodyPr>
          <a:lstStyle/>
          <a:p>
            <a:r>
              <a:rPr lang="en-US" altLang="ko-KR" dirty="0"/>
              <a:t>mortrate2: </a:t>
            </a:r>
            <a:r>
              <a:rPr lang="ko-KR" altLang="en-US" dirty="0"/>
              <a:t>국가</a:t>
            </a:r>
            <a:r>
              <a:rPr lang="en-US" altLang="ko-KR" dirty="0"/>
              <a:t>, </a:t>
            </a:r>
            <a:r>
              <a:rPr lang="ko-KR" altLang="en-US" dirty="0"/>
              <a:t>연도</a:t>
            </a:r>
            <a:r>
              <a:rPr lang="en-US" altLang="ko-KR" dirty="0"/>
              <a:t>, </a:t>
            </a:r>
            <a:r>
              <a:rPr lang="ko-KR" altLang="en-US" dirty="0"/>
              <a:t>사망원인</a:t>
            </a:r>
            <a:r>
              <a:rPr lang="en-US" altLang="ko-KR" dirty="0"/>
              <a:t>, </a:t>
            </a:r>
            <a:r>
              <a:rPr lang="ko-KR" altLang="en-US" dirty="0"/>
              <a:t>성별</a:t>
            </a:r>
            <a:r>
              <a:rPr lang="en-US" altLang="ko-KR" dirty="0"/>
              <a:t>, </a:t>
            </a:r>
            <a:r>
              <a:rPr lang="ko-KR" altLang="en-US" dirty="0"/>
              <a:t>나이별 사망률</a:t>
            </a:r>
          </a:p>
        </p:txBody>
      </p:sp>
      <p:sp>
        <p:nvSpPr>
          <p:cNvPr id="15" name="TextBox 14"/>
          <p:cNvSpPr txBox="1"/>
          <p:nvPr/>
        </p:nvSpPr>
        <p:spPr>
          <a:xfrm>
            <a:off x="1030939" y="4181095"/>
            <a:ext cx="8130989" cy="369332"/>
          </a:xfrm>
          <a:prstGeom prst="rect">
            <a:avLst/>
          </a:prstGeom>
          <a:noFill/>
        </p:spPr>
        <p:txBody>
          <a:bodyPr wrap="square" rtlCol="0">
            <a:spAutoFit/>
          </a:bodyPr>
          <a:lstStyle/>
          <a:p>
            <a:r>
              <a:rPr lang="en-US" altLang="ko-KR" dirty="0"/>
              <a:t>mortrate3: </a:t>
            </a:r>
            <a:r>
              <a:rPr lang="ko-KR" altLang="en-US" dirty="0"/>
              <a:t>국가</a:t>
            </a:r>
            <a:r>
              <a:rPr lang="en-US" altLang="ko-KR" dirty="0"/>
              <a:t>, </a:t>
            </a:r>
            <a:r>
              <a:rPr lang="ko-KR" altLang="en-US" dirty="0"/>
              <a:t>연도</a:t>
            </a:r>
            <a:r>
              <a:rPr lang="en-US" altLang="ko-KR" dirty="0"/>
              <a:t>, </a:t>
            </a:r>
            <a:r>
              <a:rPr lang="ko-KR" altLang="en-US" dirty="0"/>
              <a:t>사망원인</a:t>
            </a:r>
            <a:r>
              <a:rPr lang="en-US" altLang="ko-KR" dirty="0"/>
              <a:t>, </a:t>
            </a:r>
            <a:r>
              <a:rPr lang="ko-KR" altLang="en-US" dirty="0"/>
              <a:t>나이별 사망률</a:t>
            </a:r>
          </a:p>
        </p:txBody>
      </p:sp>
    </p:spTree>
    <p:extLst>
      <p:ext uri="{BB962C8B-B14F-4D97-AF65-F5344CB8AC3E}">
        <p14:creationId xmlns:p14="http://schemas.microsoft.com/office/powerpoint/2010/main" val="1144232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p:cNvPicPr>
            <a:picLocks noChangeAspect="1"/>
          </p:cNvPicPr>
          <p:nvPr/>
        </p:nvPicPr>
        <p:blipFill>
          <a:blip r:embed="rId2"/>
          <a:stretch>
            <a:fillRect/>
          </a:stretch>
        </p:blipFill>
        <p:spPr>
          <a:xfrm>
            <a:off x="329441" y="3729330"/>
            <a:ext cx="5851159" cy="925607"/>
          </a:xfrm>
          <a:prstGeom prst="rect">
            <a:avLst/>
          </a:prstGeom>
        </p:spPr>
      </p:pic>
      <p:pic>
        <p:nvPicPr>
          <p:cNvPr id="8" name="그림 7"/>
          <p:cNvPicPr>
            <a:picLocks noChangeAspect="1"/>
          </p:cNvPicPr>
          <p:nvPr/>
        </p:nvPicPr>
        <p:blipFill>
          <a:blip r:embed="rId3"/>
          <a:stretch>
            <a:fillRect/>
          </a:stretch>
        </p:blipFill>
        <p:spPr>
          <a:xfrm>
            <a:off x="6687109" y="3729330"/>
            <a:ext cx="4970852" cy="925607"/>
          </a:xfrm>
          <a:prstGeom prst="rect">
            <a:avLst/>
          </a:prstGeom>
        </p:spPr>
      </p:pic>
      <p:sp>
        <p:nvSpPr>
          <p:cNvPr id="9" name="TextBox 8"/>
          <p:cNvSpPr txBox="1"/>
          <p:nvPr/>
        </p:nvSpPr>
        <p:spPr>
          <a:xfrm>
            <a:off x="329441" y="3148868"/>
            <a:ext cx="3191435" cy="461665"/>
          </a:xfrm>
          <a:prstGeom prst="rect">
            <a:avLst/>
          </a:prstGeom>
          <a:noFill/>
        </p:spPr>
        <p:txBody>
          <a:bodyPr wrap="square" rtlCol="0">
            <a:spAutoFit/>
          </a:bodyPr>
          <a:lstStyle/>
          <a:p>
            <a:r>
              <a:rPr lang="en-US" altLang="ko-KR" sz="2400" dirty="0"/>
              <a:t>mortrate3</a:t>
            </a:r>
            <a:endParaRPr lang="ko-KR" altLang="en-US" sz="2400" dirty="0"/>
          </a:p>
        </p:txBody>
      </p:sp>
      <p:pic>
        <p:nvPicPr>
          <p:cNvPr id="10" name="그림 9"/>
          <p:cNvPicPr>
            <a:picLocks noChangeAspect="1"/>
          </p:cNvPicPr>
          <p:nvPr/>
        </p:nvPicPr>
        <p:blipFill rotWithShape="1">
          <a:blip r:embed="rId4"/>
          <a:srcRect r="16926"/>
          <a:stretch/>
        </p:blipFill>
        <p:spPr>
          <a:xfrm>
            <a:off x="440110" y="1923770"/>
            <a:ext cx="5502349" cy="1106301"/>
          </a:xfrm>
          <a:prstGeom prst="rect">
            <a:avLst/>
          </a:prstGeom>
        </p:spPr>
      </p:pic>
      <p:pic>
        <p:nvPicPr>
          <p:cNvPr id="11" name="그림 10"/>
          <p:cNvPicPr>
            <a:picLocks noChangeAspect="1"/>
          </p:cNvPicPr>
          <p:nvPr/>
        </p:nvPicPr>
        <p:blipFill>
          <a:blip r:embed="rId5"/>
          <a:stretch>
            <a:fillRect/>
          </a:stretch>
        </p:blipFill>
        <p:spPr>
          <a:xfrm>
            <a:off x="6601130" y="1862207"/>
            <a:ext cx="5142810" cy="1229426"/>
          </a:xfrm>
          <a:prstGeom prst="rect">
            <a:avLst/>
          </a:prstGeom>
        </p:spPr>
      </p:pic>
      <p:sp>
        <p:nvSpPr>
          <p:cNvPr id="12" name="TextBox 11"/>
          <p:cNvSpPr txBox="1"/>
          <p:nvPr/>
        </p:nvSpPr>
        <p:spPr>
          <a:xfrm>
            <a:off x="329441" y="1343308"/>
            <a:ext cx="3191435" cy="461665"/>
          </a:xfrm>
          <a:prstGeom prst="rect">
            <a:avLst/>
          </a:prstGeom>
          <a:noFill/>
        </p:spPr>
        <p:txBody>
          <a:bodyPr wrap="square" rtlCol="0">
            <a:spAutoFit/>
          </a:bodyPr>
          <a:lstStyle/>
          <a:p>
            <a:r>
              <a:rPr lang="en-US" altLang="ko-KR" sz="2400" dirty="0"/>
              <a:t>mortrate2</a:t>
            </a:r>
            <a:endParaRPr lang="ko-KR" altLang="en-US" sz="2400" dirty="0"/>
          </a:p>
        </p:txBody>
      </p:sp>
      <p:pic>
        <p:nvPicPr>
          <p:cNvPr id="13" name="그림 12"/>
          <p:cNvPicPr>
            <a:picLocks noChangeAspect="1"/>
          </p:cNvPicPr>
          <p:nvPr/>
        </p:nvPicPr>
        <p:blipFill rotWithShape="1">
          <a:blip r:embed="rId6"/>
          <a:srcRect b="14075"/>
          <a:stretch/>
        </p:blipFill>
        <p:spPr>
          <a:xfrm>
            <a:off x="6834727" y="4887726"/>
            <a:ext cx="2838366" cy="1970274"/>
          </a:xfrm>
          <a:prstGeom prst="rect">
            <a:avLst/>
          </a:prstGeom>
        </p:spPr>
      </p:pic>
      <p:pic>
        <p:nvPicPr>
          <p:cNvPr id="14" name="그림 13"/>
          <p:cNvPicPr>
            <a:picLocks noChangeAspect="1"/>
          </p:cNvPicPr>
          <p:nvPr/>
        </p:nvPicPr>
        <p:blipFill>
          <a:blip r:embed="rId7"/>
          <a:stretch>
            <a:fillRect/>
          </a:stretch>
        </p:blipFill>
        <p:spPr>
          <a:xfrm>
            <a:off x="1145522" y="5082988"/>
            <a:ext cx="3383251" cy="1594653"/>
          </a:xfrm>
          <a:prstGeom prst="rect">
            <a:avLst/>
          </a:prstGeom>
        </p:spPr>
      </p:pic>
      <p:sp>
        <p:nvSpPr>
          <p:cNvPr id="15" name="TextBox 14"/>
          <p:cNvSpPr txBox="1"/>
          <p:nvPr/>
        </p:nvSpPr>
        <p:spPr>
          <a:xfrm>
            <a:off x="214378" y="470459"/>
            <a:ext cx="9458715" cy="523220"/>
          </a:xfrm>
          <a:prstGeom prst="rect">
            <a:avLst/>
          </a:prstGeom>
          <a:noFill/>
        </p:spPr>
        <p:txBody>
          <a:bodyPr wrap="square" rtlCol="0">
            <a:spAutoFit/>
          </a:bodyPr>
          <a:lstStyle/>
          <a:p>
            <a:r>
              <a:rPr lang="en-US" altLang="ko-KR" sz="2800" b="1" dirty="0" err="1">
                <a:solidFill>
                  <a:srgbClr val="C00000"/>
                </a:solidFill>
              </a:rPr>
              <a:t>mortrate</a:t>
            </a:r>
            <a:r>
              <a:rPr lang="en-US" altLang="ko-KR" sz="2800" b="1" dirty="0">
                <a:solidFill>
                  <a:srgbClr val="C00000"/>
                </a:solidFill>
              </a:rPr>
              <a:t>=100000 * (Deaths/Pop)</a:t>
            </a:r>
            <a:endParaRPr lang="ko-KR" altLang="en-US" sz="2800" b="1" dirty="0">
              <a:solidFill>
                <a:srgbClr val="C00000"/>
              </a:solidFill>
            </a:endParaRPr>
          </a:p>
        </p:txBody>
      </p:sp>
    </p:spTree>
    <p:extLst>
      <p:ext uri="{BB962C8B-B14F-4D97-AF65-F5344CB8AC3E}">
        <p14:creationId xmlns:p14="http://schemas.microsoft.com/office/powerpoint/2010/main" val="71100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7123747" y="432261"/>
            <a:ext cx="4411217" cy="5958867"/>
          </a:xfrm>
          <a:prstGeom prst="rect">
            <a:avLst/>
          </a:prstGeom>
        </p:spPr>
      </p:pic>
      <p:sp>
        <p:nvSpPr>
          <p:cNvPr id="3" name="제목 2"/>
          <p:cNvSpPr>
            <a:spLocks noGrp="1"/>
          </p:cNvSpPr>
          <p:nvPr>
            <p:ph type="title"/>
          </p:nvPr>
        </p:nvSpPr>
        <p:spPr/>
        <p:txBody>
          <a:bodyPr/>
          <a:lstStyle/>
          <a:p>
            <a:r>
              <a:rPr lang="ko-KR" altLang="en-US" dirty="0"/>
              <a:t>논문 </a:t>
            </a:r>
            <a:r>
              <a:rPr lang="en-US" altLang="ko-KR" dirty="0"/>
              <a:t>method</a:t>
            </a:r>
            <a:endParaRPr lang="ko-KR" altLang="en-US" dirty="0"/>
          </a:p>
        </p:txBody>
      </p:sp>
      <p:sp>
        <p:nvSpPr>
          <p:cNvPr id="5" name="TextBox 4"/>
          <p:cNvSpPr txBox="1"/>
          <p:nvPr/>
        </p:nvSpPr>
        <p:spPr>
          <a:xfrm>
            <a:off x="838200" y="1612669"/>
            <a:ext cx="11496502" cy="1200329"/>
          </a:xfrm>
          <a:prstGeom prst="rect">
            <a:avLst/>
          </a:prstGeom>
          <a:noFill/>
        </p:spPr>
        <p:txBody>
          <a:bodyPr wrap="square" rtlCol="0">
            <a:spAutoFit/>
          </a:bodyPr>
          <a:lstStyle/>
          <a:p>
            <a:r>
              <a:rPr lang="en-US" altLang="ko-KR" dirty="0"/>
              <a:t>1. WHO mortality database</a:t>
            </a:r>
            <a:r>
              <a:rPr lang="ko-KR" altLang="en-US" dirty="0"/>
              <a:t>에서 </a:t>
            </a:r>
            <a:endParaRPr lang="en-US" altLang="ko-KR" dirty="0"/>
          </a:p>
          <a:p>
            <a:r>
              <a:rPr lang="ko-KR" altLang="en-US" dirty="0"/>
              <a:t>   국가</a:t>
            </a:r>
            <a:r>
              <a:rPr lang="en-US" altLang="ko-KR" dirty="0"/>
              <a:t>, </a:t>
            </a:r>
            <a:r>
              <a:rPr lang="ko-KR" altLang="en-US" dirty="0"/>
              <a:t>자살 </a:t>
            </a:r>
            <a:r>
              <a:rPr lang="ko-KR" altLang="en-US" dirty="0" err="1"/>
              <a:t>방법별</a:t>
            </a:r>
            <a:r>
              <a:rPr lang="ko-KR" altLang="en-US" dirty="0"/>
              <a:t> 사망률에 대한 정보 뽑기</a:t>
            </a:r>
            <a:endParaRPr lang="en-US" altLang="ko-KR" dirty="0"/>
          </a:p>
          <a:p>
            <a:endParaRPr lang="en-US" altLang="ko-KR" dirty="0"/>
          </a:p>
          <a:p>
            <a:r>
              <a:rPr lang="en-US" altLang="ko-KR" dirty="0"/>
              <a:t>2. PCA </a:t>
            </a:r>
            <a:r>
              <a:rPr lang="ko-KR" altLang="en-US" dirty="0"/>
              <a:t>분석으로</a:t>
            </a:r>
            <a:r>
              <a:rPr lang="en-US" altLang="ko-KR" dirty="0"/>
              <a:t>, </a:t>
            </a:r>
            <a:r>
              <a:rPr lang="ko-KR" altLang="en-US" dirty="0"/>
              <a:t>자살 패턴이 비슷한 나라 확인하기</a:t>
            </a:r>
          </a:p>
        </p:txBody>
      </p:sp>
    </p:spTree>
    <p:extLst>
      <p:ext uri="{BB962C8B-B14F-4D97-AF65-F5344CB8AC3E}">
        <p14:creationId xmlns:p14="http://schemas.microsoft.com/office/powerpoint/2010/main" val="3578405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WHO DB </a:t>
            </a:r>
            <a:r>
              <a:rPr lang="ko-KR" altLang="en-US" dirty="0"/>
              <a:t>분석</a:t>
            </a:r>
          </a:p>
        </p:txBody>
      </p:sp>
      <p:sp>
        <p:nvSpPr>
          <p:cNvPr id="3" name="부제목 2"/>
          <p:cNvSpPr>
            <a:spLocks noGrp="1"/>
          </p:cNvSpPr>
          <p:nvPr>
            <p:ph type="subTitle" idx="1"/>
          </p:nvPr>
        </p:nvSpPr>
        <p:spPr/>
        <p:txBody>
          <a:bodyPr/>
          <a:lstStyle/>
          <a:p>
            <a:pPr algn="r"/>
            <a:endParaRPr lang="ko-KR" altLang="en-US" dirty="0"/>
          </a:p>
        </p:txBody>
      </p:sp>
    </p:spTree>
    <p:extLst>
      <p:ext uri="{BB962C8B-B14F-4D97-AF65-F5344CB8AC3E}">
        <p14:creationId xmlns:p14="http://schemas.microsoft.com/office/powerpoint/2010/main" val="16825221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논문 분석을 위한 </a:t>
            </a:r>
            <a:r>
              <a:rPr lang="en-US" altLang="ko-KR" dirty="0"/>
              <a:t>Final Table</a:t>
            </a:r>
            <a:endParaRPr lang="ko-KR" altLang="en-US" dirty="0"/>
          </a:p>
        </p:txBody>
      </p:sp>
      <p:pic>
        <p:nvPicPr>
          <p:cNvPr id="5" name="내용 개체 틀 3"/>
          <p:cNvPicPr>
            <a:picLocks noGrp="1" noChangeAspect="1"/>
          </p:cNvPicPr>
          <p:nvPr>
            <p:ph idx="1"/>
          </p:nvPr>
        </p:nvPicPr>
        <p:blipFill>
          <a:blip r:embed="rId2"/>
          <a:stretch>
            <a:fillRect/>
          </a:stretch>
        </p:blipFill>
        <p:spPr>
          <a:xfrm>
            <a:off x="334862" y="2758903"/>
            <a:ext cx="11171338" cy="3178053"/>
          </a:xfrm>
          <a:prstGeom prst="rect">
            <a:avLst/>
          </a:prstGeom>
        </p:spPr>
      </p:pic>
      <p:sp>
        <p:nvSpPr>
          <p:cNvPr id="4" name="TextBox 3">
            <a:extLst>
              <a:ext uri="{FF2B5EF4-FFF2-40B4-BE49-F238E27FC236}">
                <a16:creationId xmlns:a16="http://schemas.microsoft.com/office/drawing/2014/main" id="{BBAA84BB-7DC0-4094-924C-853164F2E1D9}"/>
              </a:ext>
            </a:extLst>
          </p:cNvPr>
          <p:cNvSpPr txBox="1"/>
          <p:nvPr/>
        </p:nvSpPr>
        <p:spPr>
          <a:xfrm>
            <a:off x="334862" y="2040129"/>
            <a:ext cx="3795141" cy="369332"/>
          </a:xfrm>
          <a:prstGeom prst="rect">
            <a:avLst/>
          </a:prstGeom>
          <a:noFill/>
        </p:spPr>
        <p:txBody>
          <a:bodyPr wrap="none" rtlCol="0">
            <a:spAutoFit/>
          </a:bodyPr>
          <a:lstStyle/>
          <a:p>
            <a:r>
              <a:rPr lang="en-US" altLang="ko-KR" dirty="0"/>
              <a:t>Mortrate3 </a:t>
            </a:r>
            <a:r>
              <a:rPr lang="ko-KR" altLang="en-US" dirty="0"/>
              <a:t>를 통해 만들 </a:t>
            </a:r>
            <a:r>
              <a:rPr lang="en-US" altLang="ko-KR" dirty="0"/>
              <a:t>Final table</a:t>
            </a:r>
            <a:endParaRPr lang="ko-KR" altLang="en-US" dirty="0"/>
          </a:p>
        </p:txBody>
      </p:sp>
    </p:spTree>
    <p:extLst>
      <p:ext uri="{BB962C8B-B14F-4D97-AF65-F5344CB8AC3E}">
        <p14:creationId xmlns:p14="http://schemas.microsoft.com/office/powerpoint/2010/main" val="12609344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pPr>
              <a:lnSpc>
                <a:spcPct val="100000"/>
              </a:lnSpc>
            </a:pPr>
            <a:r>
              <a:rPr lang="en-US" altLang="ko-KR" sz="2400" dirty="0"/>
              <a:t>1.     Country, year, </a:t>
            </a:r>
            <a:r>
              <a:rPr lang="en-US" altLang="ko-KR" sz="2400" dirty="0" err="1"/>
              <a:t>cause_code</a:t>
            </a:r>
            <a:r>
              <a:rPr lang="ko-KR" altLang="en-US" sz="2400" dirty="0"/>
              <a:t>별 사망률을 </a:t>
            </a:r>
            <a:br>
              <a:rPr lang="en-US" altLang="ko-KR" sz="2400" dirty="0"/>
            </a:br>
            <a:r>
              <a:rPr lang="en-US" altLang="ko-KR" sz="2400" dirty="0"/>
              <a:t>       Country, </a:t>
            </a:r>
            <a:r>
              <a:rPr lang="en-US" altLang="ko-KR" sz="2400" dirty="0" err="1"/>
              <a:t>cause_code</a:t>
            </a:r>
            <a:r>
              <a:rPr lang="ko-KR" altLang="en-US" sz="2400" dirty="0"/>
              <a:t>별 사망률로</a:t>
            </a:r>
            <a:r>
              <a:rPr lang="en-US" altLang="ko-KR" sz="2400" dirty="0"/>
              <a:t> </a:t>
            </a:r>
            <a:r>
              <a:rPr lang="ko-KR" altLang="en-US" sz="2400" dirty="0"/>
              <a:t>바꾸기</a:t>
            </a:r>
            <a:br>
              <a:rPr lang="en-US" altLang="ko-KR" sz="2400" dirty="0"/>
            </a:br>
            <a:r>
              <a:rPr lang="en-US" altLang="ko-KR" sz="2400" dirty="0"/>
              <a:t>       (</a:t>
            </a:r>
            <a:r>
              <a:rPr lang="ko-KR" altLang="en-US" sz="2400" dirty="0"/>
              <a:t>연도별 사망률 합하기</a:t>
            </a:r>
            <a:r>
              <a:rPr lang="en-US" altLang="ko-KR" sz="2400" dirty="0"/>
              <a:t>)</a:t>
            </a:r>
            <a:endParaRPr lang="ko-KR" altLang="en-US" sz="2400" dirty="0"/>
          </a:p>
        </p:txBody>
      </p:sp>
      <p:pic>
        <p:nvPicPr>
          <p:cNvPr id="4" name="그림 3"/>
          <p:cNvPicPr>
            <a:picLocks noChangeAspect="1"/>
          </p:cNvPicPr>
          <p:nvPr/>
        </p:nvPicPr>
        <p:blipFill>
          <a:blip r:embed="rId2"/>
          <a:stretch>
            <a:fillRect/>
          </a:stretch>
        </p:blipFill>
        <p:spPr>
          <a:xfrm>
            <a:off x="7753981" y="2362528"/>
            <a:ext cx="4325216" cy="3896269"/>
          </a:xfrm>
          <a:prstGeom prst="rect">
            <a:avLst/>
          </a:prstGeom>
        </p:spPr>
      </p:pic>
      <p:sp>
        <p:nvSpPr>
          <p:cNvPr id="5" name="직사각형 4"/>
          <p:cNvSpPr/>
          <p:nvPr/>
        </p:nvSpPr>
        <p:spPr>
          <a:xfrm>
            <a:off x="7753981" y="1993196"/>
            <a:ext cx="3809827" cy="369332"/>
          </a:xfrm>
          <a:prstGeom prst="rect">
            <a:avLst/>
          </a:prstGeom>
        </p:spPr>
        <p:txBody>
          <a:bodyPr wrap="square">
            <a:spAutoFit/>
          </a:bodyPr>
          <a:lstStyle/>
          <a:p>
            <a:r>
              <a:rPr lang="ko-KR" altLang="en-US" b="1" dirty="0">
                <a:solidFill>
                  <a:schemeClr val="accent6">
                    <a:lumMod val="50000"/>
                  </a:schemeClr>
                </a:solidFill>
              </a:rPr>
              <a:t>analysis0 </a:t>
            </a:r>
            <a:r>
              <a:rPr lang="en-US" altLang="ko-KR" b="1" dirty="0">
                <a:solidFill>
                  <a:schemeClr val="accent6">
                    <a:lumMod val="50000"/>
                  </a:schemeClr>
                </a:solidFill>
              </a:rPr>
              <a:t>table</a:t>
            </a:r>
            <a:endParaRPr lang="ko-KR" altLang="en-US" b="1" dirty="0">
              <a:solidFill>
                <a:schemeClr val="accent6">
                  <a:lumMod val="50000"/>
                </a:schemeClr>
              </a:solidFill>
            </a:endParaRPr>
          </a:p>
        </p:txBody>
      </p:sp>
      <p:pic>
        <p:nvPicPr>
          <p:cNvPr id="6" name="그림 5">
            <a:extLst>
              <a:ext uri="{FF2B5EF4-FFF2-40B4-BE49-F238E27FC236}">
                <a16:creationId xmlns:a16="http://schemas.microsoft.com/office/drawing/2014/main" id="{A7055F3D-4979-4A55-90B6-E593DFDBAD46}"/>
              </a:ext>
            </a:extLst>
          </p:cNvPr>
          <p:cNvPicPr>
            <a:picLocks noChangeAspect="1"/>
          </p:cNvPicPr>
          <p:nvPr/>
        </p:nvPicPr>
        <p:blipFill rotWithShape="1">
          <a:blip r:embed="rId3"/>
          <a:srcRect r="5742"/>
          <a:stretch/>
        </p:blipFill>
        <p:spPr>
          <a:xfrm>
            <a:off x="302202" y="2362528"/>
            <a:ext cx="7451779" cy="2051136"/>
          </a:xfrm>
          <a:prstGeom prst="rect">
            <a:avLst/>
          </a:prstGeom>
        </p:spPr>
      </p:pic>
    </p:spTree>
    <p:extLst>
      <p:ext uri="{BB962C8B-B14F-4D97-AF65-F5344CB8AC3E}">
        <p14:creationId xmlns:p14="http://schemas.microsoft.com/office/powerpoint/2010/main" val="36652690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2. </a:t>
            </a:r>
            <a:r>
              <a:rPr lang="ko-KR" altLang="en-US" dirty="0"/>
              <a:t>자살과 관련된 </a:t>
            </a:r>
            <a:r>
              <a:rPr lang="en-US" altLang="ko-KR" dirty="0" err="1"/>
              <a:t>cause_code</a:t>
            </a:r>
            <a:r>
              <a:rPr lang="ko-KR" altLang="en-US" dirty="0"/>
              <a:t>만 추출</a:t>
            </a:r>
          </a:p>
        </p:txBody>
      </p:sp>
      <p:pic>
        <p:nvPicPr>
          <p:cNvPr id="4" name="그림 3"/>
          <p:cNvPicPr>
            <a:picLocks noChangeAspect="1"/>
          </p:cNvPicPr>
          <p:nvPr/>
        </p:nvPicPr>
        <p:blipFill>
          <a:blip r:embed="rId2"/>
          <a:stretch>
            <a:fillRect/>
          </a:stretch>
        </p:blipFill>
        <p:spPr>
          <a:xfrm>
            <a:off x="5897375" y="2561712"/>
            <a:ext cx="6294625" cy="2683366"/>
          </a:xfrm>
          <a:prstGeom prst="rect">
            <a:avLst/>
          </a:prstGeom>
        </p:spPr>
      </p:pic>
      <p:sp>
        <p:nvSpPr>
          <p:cNvPr id="5" name="TextBox 4"/>
          <p:cNvSpPr txBox="1"/>
          <p:nvPr/>
        </p:nvSpPr>
        <p:spPr>
          <a:xfrm>
            <a:off x="6193044" y="2192380"/>
            <a:ext cx="2464464" cy="369332"/>
          </a:xfrm>
          <a:prstGeom prst="rect">
            <a:avLst/>
          </a:prstGeom>
          <a:noFill/>
        </p:spPr>
        <p:txBody>
          <a:bodyPr wrap="square" rtlCol="0">
            <a:spAutoFit/>
          </a:bodyPr>
          <a:lstStyle/>
          <a:p>
            <a:r>
              <a:rPr lang="en-US" altLang="ko-KR" b="1" dirty="0">
                <a:solidFill>
                  <a:schemeClr val="accent6">
                    <a:lumMod val="50000"/>
                  </a:schemeClr>
                </a:solidFill>
              </a:rPr>
              <a:t>analysis1 table</a:t>
            </a:r>
            <a:endParaRPr lang="ko-KR" altLang="en-US" b="1" dirty="0">
              <a:solidFill>
                <a:schemeClr val="accent6">
                  <a:lumMod val="50000"/>
                </a:schemeClr>
              </a:solidFill>
            </a:endParaRPr>
          </a:p>
        </p:txBody>
      </p:sp>
      <p:pic>
        <p:nvPicPr>
          <p:cNvPr id="6" name="그림 5">
            <a:extLst>
              <a:ext uri="{FF2B5EF4-FFF2-40B4-BE49-F238E27FC236}">
                <a16:creationId xmlns:a16="http://schemas.microsoft.com/office/drawing/2014/main" id="{61FB7913-005C-4889-8AD7-8600609E880D}"/>
              </a:ext>
            </a:extLst>
          </p:cNvPr>
          <p:cNvPicPr>
            <a:picLocks noChangeAspect="1"/>
          </p:cNvPicPr>
          <p:nvPr/>
        </p:nvPicPr>
        <p:blipFill>
          <a:blip r:embed="rId3"/>
          <a:stretch>
            <a:fillRect/>
          </a:stretch>
        </p:blipFill>
        <p:spPr>
          <a:xfrm>
            <a:off x="251621" y="2485734"/>
            <a:ext cx="5450795" cy="2651405"/>
          </a:xfrm>
          <a:prstGeom prst="rect">
            <a:avLst/>
          </a:prstGeom>
        </p:spPr>
      </p:pic>
    </p:spTree>
    <p:extLst>
      <p:ext uri="{BB962C8B-B14F-4D97-AF65-F5344CB8AC3E}">
        <p14:creationId xmlns:p14="http://schemas.microsoft.com/office/powerpoint/2010/main" val="6360479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그림 3"/>
          <p:cNvPicPr>
            <a:picLocks noChangeAspect="1"/>
          </p:cNvPicPr>
          <p:nvPr/>
        </p:nvPicPr>
        <p:blipFill>
          <a:blip r:embed="rId2"/>
          <a:stretch>
            <a:fillRect/>
          </a:stretch>
        </p:blipFill>
        <p:spPr>
          <a:xfrm>
            <a:off x="649604" y="597043"/>
            <a:ext cx="10910499" cy="2038091"/>
          </a:xfrm>
          <a:prstGeom prst="rect">
            <a:avLst/>
          </a:prstGeom>
        </p:spPr>
      </p:pic>
      <p:sp>
        <p:nvSpPr>
          <p:cNvPr id="5" name="직사각형 4"/>
          <p:cNvSpPr/>
          <p:nvPr/>
        </p:nvSpPr>
        <p:spPr>
          <a:xfrm>
            <a:off x="2341417" y="3017350"/>
            <a:ext cx="8140931" cy="2308324"/>
          </a:xfrm>
          <a:prstGeom prst="rect">
            <a:avLst/>
          </a:prstGeom>
        </p:spPr>
        <p:txBody>
          <a:bodyPr wrap="square">
            <a:spAutoFit/>
          </a:bodyPr>
          <a:lstStyle/>
          <a:p>
            <a:pPr marL="285750" indent="-285750">
              <a:buFont typeface="Arial" panose="020B0604020202020204" pitchFamily="34" charset="0"/>
              <a:buChar char="•"/>
            </a:pPr>
            <a:r>
              <a:rPr lang="ko-KR" altLang="en-US" sz="2400" dirty="0" err="1"/>
              <a:t>pesticide</a:t>
            </a:r>
            <a:r>
              <a:rPr lang="ko-KR" altLang="en-US" sz="2400" dirty="0"/>
              <a:t> </a:t>
            </a:r>
            <a:r>
              <a:rPr lang="ko-KR" altLang="en-US" sz="2400" dirty="0" err="1"/>
              <a:t>or</a:t>
            </a:r>
            <a:r>
              <a:rPr lang="ko-KR" altLang="en-US" sz="2400" dirty="0"/>
              <a:t> </a:t>
            </a:r>
            <a:r>
              <a:rPr lang="ko-KR" altLang="en-US" sz="2400" dirty="0" err="1"/>
              <a:t>unspecified</a:t>
            </a:r>
            <a:r>
              <a:rPr lang="ko-KR" altLang="en-US" sz="2400" dirty="0"/>
              <a:t> </a:t>
            </a:r>
            <a:r>
              <a:rPr lang="ko-KR" altLang="en-US" sz="2400" dirty="0" err="1"/>
              <a:t>poision</a:t>
            </a:r>
            <a:r>
              <a:rPr lang="ko-KR" altLang="en-US" sz="2400" dirty="0"/>
              <a:t>: X68-X69</a:t>
            </a:r>
          </a:p>
          <a:p>
            <a:pPr marL="285750" indent="-285750">
              <a:buFont typeface="Arial" panose="020B0604020202020204" pitchFamily="34" charset="0"/>
              <a:buChar char="•"/>
            </a:pPr>
            <a:r>
              <a:rPr lang="ko-KR" altLang="en-US" sz="2400" dirty="0" err="1"/>
              <a:t>other</a:t>
            </a:r>
            <a:r>
              <a:rPr lang="ko-KR" altLang="en-US" sz="2400" dirty="0"/>
              <a:t> </a:t>
            </a:r>
            <a:r>
              <a:rPr lang="ko-KR" altLang="en-US" sz="2400" dirty="0" err="1"/>
              <a:t>poision</a:t>
            </a:r>
            <a:r>
              <a:rPr lang="ko-KR" altLang="en-US" sz="2400" dirty="0"/>
              <a:t>: X60-X67</a:t>
            </a:r>
          </a:p>
          <a:p>
            <a:pPr marL="285750" indent="-285750">
              <a:buFont typeface="Arial" panose="020B0604020202020204" pitchFamily="34" charset="0"/>
              <a:buChar char="•"/>
            </a:pPr>
            <a:r>
              <a:rPr lang="ko-KR" altLang="en-US" sz="2400" dirty="0" err="1"/>
              <a:t>hanging</a:t>
            </a:r>
            <a:r>
              <a:rPr lang="ko-KR" altLang="en-US" sz="2400" dirty="0"/>
              <a:t>: X70</a:t>
            </a:r>
          </a:p>
          <a:p>
            <a:pPr marL="285750" indent="-285750">
              <a:buFont typeface="Arial" panose="020B0604020202020204" pitchFamily="34" charset="0"/>
              <a:buChar char="•"/>
            </a:pPr>
            <a:r>
              <a:rPr lang="ko-KR" altLang="en-US" sz="2400" dirty="0" err="1"/>
              <a:t>drowning</a:t>
            </a:r>
            <a:r>
              <a:rPr lang="ko-KR" altLang="en-US" sz="2400" dirty="0"/>
              <a:t>: X71</a:t>
            </a:r>
          </a:p>
          <a:p>
            <a:pPr marL="285750" indent="-285750">
              <a:buFont typeface="Arial" panose="020B0604020202020204" pitchFamily="34" charset="0"/>
              <a:buChar char="•"/>
            </a:pPr>
            <a:r>
              <a:rPr lang="ko-KR" altLang="en-US" sz="2400" dirty="0" err="1"/>
              <a:t>firearms</a:t>
            </a:r>
            <a:r>
              <a:rPr lang="ko-KR" altLang="en-US" sz="2400" dirty="0"/>
              <a:t> and </a:t>
            </a:r>
            <a:r>
              <a:rPr lang="ko-KR" altLang="en-US" sz="2400" dirty="0" err="1"/>
              <a:t>explosives</a:t>
            </a:r>
            <a:r>
              <a:rPr lang="ko-KR" altLang="en-US" sz="2400" dirty="0"/>
              <a:t>: X72-X75</a:t>
            </a:r>
          </a:p>
          <a:p>
            <a:pPr marL="285750" indent="-285750">
              <a:buFont typeface="Arial" panose="020B0604020202020204" pitchFamily="34" charset="0"/>
              <a:buChar char="•"/>
            </a:pPr>
            <a:r>
              <a:rPr lang="ko-KR" altLang="en-US" sz="2400" dirty="0" err="1"/>
              <a:t>jumping</a:t>
            </a:r>
            <a:r>
              <a:rPr lang="ko-KR" altLang="en-US" sz="2400" dirty="0"/>
              <a:t> </a:t>
            </a:r>
            <a:r>
              <a:rPr lang="ko-KR" altLang="en-US" sz="2400" dirty="0" err="1"/>
              <a:t>from</a:t>
            </a:r>
            <a:r>
              <a:rPr lang="ko-KR" altLang="en-US" sz="2400" dirty="0"/>
              <a:t> </a:t>
            </a:r>
            <a:r>
              <a:rPr lang="ko-KR" altLang="en-US" sz="2400" dirty="0" err="1"/>
              <a:t>height</a:t>
            </a:r>
            <a:r>
              <a:rPr lang="ko-KR" altLang="en-US" sz="2400" dirty="0"/>
              <a:t>: X80</a:t>
            </a:r>
          </a:p>
        </p:txBody>
      </p:sp>
      <p:sp>
        <p:nvSpPr>
          <p:cNvPr id="2" name="직사각형 1"/>
          <p:cNvSpPr/>
          <p:nvPr/>
        </p:nvSpPr>
        <p:spPr>
          <a:xfrm>
            <a:off x="1105593" y="597043"/>
            <a:ext cx="2552007" cy="29241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0769496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a:t>3. </a:t>
            </a:r>
            <a:r>
              <a:rPr lang="ko-KR" altLang="en-US" sz="4000" dirty="0"/>
              <a:t>비슷한 </a:t>
            </a:r>
            <a:r>
              <a:rPr lang="ko-KR" altLang="en-US" sz="4000" dirty="0" err="1"/>
              <a:t>방법끼리</a:t>
            </a:r>
            <a:r>
              <a:rPr lang="ko-KR" altLang="en-US" sz="4000" dirty="0"/>
              <a:t> 같은 카테고리로 만들기</a:t>
            </a:r>
            <a:r>
              <a:rPr lang="en-US" altLang="ko-KR" sz="4000" dirty="0"/>
              <a:t> </a:t>
            </a:r>
            <a:endParaRPr lang="ko-KR" altLang="en-US" sz="4000" dirty="0"/>
          </a:p>
        </p:txBody>
      </p:sp>
      <p:pic>
        <p:nvPicPr>
          <p:cNvPr id="4" name="내용 개체 틀 3"/>
          <p:cNvPicPr>
            <a:picLocks noGrp="1" noChangeAspect="1"/>
          </p:cNvPicPr>
          <p:nvPr>
            <p:ph idx="1"/>
          </p:nvPr>
        </p:nvPicPr>
        <p:blipFill>
          <a:blip r:embed="rId2"/>
          <a:stretch>
            <a:fillRect/>
          </a:stretch>
        </p:blipFill>
        <p:spPr>
          <a:xfrm>
            <a:off x="199352" y="2386856"/>
            <a:ext cx="4965315" cy="3766912"/>
          </a:xfrm>
          <a:prstGeom prst="rect">
            <a:avLst/>
          </a:prstGeom>
        </p:spPr>
      </p:pic>
      <p:sp>
        <p:nvSpPr>
          <p:cNvPr id="5" name="TextBox 4"/>
          <p:cNvSpPr txBox="1"/>
          <p:nvPr/>
        </p:nvSpPr>
        <p:spPr>
          <a:xfrm>
            <a:off x="351752" y="1879754"/>
            <a:ext cx="4272742" cy="365760"/>
          </a:xfrm>
          <a:prstGeom prst="rect">
            <a:avLst/>
          </a:prstGeom>
          <a:noFill/>
        </p:spPr>
        <p:txBody>
          <a:bodyPr wrap="square" rtlCol="0">
            <a:spAutoFit/>
          </a:bodyPr>
          <a:lstStyle/>
          <a:p>
            <a:r>
              <a:rPr lang="en-US" altLang="ko-KR" b="1" dirty="0">
                <a:solidFill>
                  <a:schemeClr val="accent6">
                    <a:lumMod val="50000"/>
                  </a:schemeClr>
                </a:solidFill>
              </a:rPr>
              <a:t>analysis2 table</a:t>
            </a:r>
            <a:endParaRPr lang="ko-KR" altLang="en-US" b="1" dirty="0">
              <a:solidFill>
                <a:schemeClr val="accent6">
                  <a:lumMod val="50000"/>
                </a:schemeClr>
              </a:solidFill>
            </a:endParaRPr>
          </a:p>
        </p:txBody>
      </p:sp>
      <p:sp>
        <p:nvSpPr>
          <p:cNvPr id="6" name="직사각형 5"/>
          <p:cNvSpPr/>
          <p:nvPr/>
        </p:nvSpPr>
        <p:spPr>
          <a:xfrm>
            <a:off x="5367867" y="4343312"/>
            <a:ext cx="8140931" cy="2308324"/>
          </a:xfrm>
          <a:prstGeom prst="rect">
            <a:avLst/>
          </a:prstGeom>
        </p:spPr>
        <p:txBody>
          <a:bodyPr wrap="square">
            <a:spAutoFit/>
          </a:bodyPr>
          <a:lstStyle/>
          <a:p>
            <a:pPr marL="285750" indent="-285750">
              <a:buFont typeface="Arial" panose="020B0604020202020204" pitchFamily="34" charset="0"/>
              <a:buChar char="•"/>
            </a:pPr>
            <a:r>
              <a:rPr lang="ko-KR" altLang="en-US" sz="2400" dirty="0" err="1"/>
              <a:t>pesticide</a:t>
            </a:r>
            <a:r>
              <a:rPr lang="ko-KR" altLang="en-US" sz="2400" dirty="0"/>
              <a:t> </a:t>
            </a:r>
            <a:r>
              <a:rPr lang="ko-KR" altLang="en-US" sz="2400" dirty="0" err="1"/>
              <a:t>or</a:t>
            </a:r>
            <a:r>
              <a:rPr lang="ko-KR" altLang="en-US" sz="2400" dirty="0"/>
              <a:t> </a:t>
            </a:r>
            <a:r>
              <a:rPr lang="ko-KR" altLang="en-US" sz="2400" dirty="0" err="1"/>
              <a:t>unspecified</a:t>
            </a:r>
            <a:r>
              <a:rPr lang="ko-KR" altLang="en-US" sz="2400" dirty="0"/>
              <a:t> </a:t>
            </a:r>
            <a:r>
              <a:rPr lang="ko-KR" altLang="en-US" sz="2400" dirty="0" err="1"/>
              <a:t>poision</a:t>
            </a:r>
            <a:r>
              <a:rPr lang="ko-KR" altLang="en-US" sz="2400" dirty="0"/>
              <a:t>: X68-X69</a:t>
            </a:r>
          </a:p>
          <a:p>
            <a:pPr marL="285750" indent="-285750">
              <a:buFont typeface="Arial" panose="020B0604020202020204" pitchFamily="34" charset="0"/>
              <a:buChar char="•"/>
            </a:pPr>
            <a:r>
              <a:rPr lang="ko-KR" altLang="en-US" sz="2400" dirty="0" err="1"/>
              <a:t>other</a:t>
            </a:r>
            <a:r>
              <a:rPr lang="ko-KR" altLang="en-US" sz="2400" dirty="0"/>
              <a:t> </a:t>
            </a:r>
            <a:r>
              <a:rPr lang="ko-KR" altLang="en-US" sz="2400" dirty="0" err="1"/>
              <a:t>poision</a:t>
            </a:r>
            <a:r>
              <a:rPr lang="ko-KR" altLang="en-US" sz="2400" dirty="0"/>
              <a:t>: X60-X67</a:t>
            </a:r>
          </a:p>
          <a:p>
            <a:pPr marL="285750" indent="-285750">
              <a:buFont typeface="Arial" panose="020B0604020202020204" pitchFamily="34" charset="0"/>
              <a:buChar char="•"/>
            </a:pPr>
            <a:r>
              <a:rPr lang="ko-KR" altLang="en-US" sz="2400" dirty="0" err="1"/>
              <a:t>hanging</a:t>
            </a:r>
            <a:r>
              <a:rPr lang="ko-KR" altLang="en-US" sz="2400" dirty="0"/>
              <a:t>: X70</a:t>
            </a:r>
          </a:p>
          <a:p>
            <a:pPr marL="285750" indent="-285750">
              <a:buFont typeface="Arial" panose="020B0604020202020204" pitchFamily="34" charset="0"/>
              <a:buChar char="•"/>
            </a:pPr>
            <a:r>
              <a:rPr lang="ko-KR" altLang="en-US" sz="2400" dirty="0" err="1"/>
              <a:t>drowning</a:t>
            </a:r>
            <a:r>
              <a:rPr lang="ko-KR" altLang="en-US" sz="2400" dirty="0"/>
              <a:t>: X71</a:t>
            </a:r>
          </a:p>
          <a:p>
            <a:pPr marL="285750" indent="-285750">
              <a:buFont typeface="Arial" panose="020B0604020202020204" pitchFamily="34" charset="0"/>
              <a:buChar char="•"/>
            </a:pPr>
            <a:r>
              <a:rPr lang="ko-KR" altLang="en-US" sz="2400" dirty="0" err="1"/>
              <a:t>firearms</a:t>
            </a:r>
            <a:r>
              <a:rPr lang="ko-KR" altLang="en-US" sz="2400" dirty="0"/>
              <a:t> and </a:t>
            </a:r>
            <a:r>
              <a:rPr lang="ko-KR" altLang="en-US" sz="2400" dirty="0" err="1"/>
              <a:t>explosives</a:t>
            </a:r>
            <a:r>
              <a:rPr lang="ko-KR" altLang="en-US" sz="2400" dirty="0"/>
              <a:t>: X72-X75</a:t>
            </a:r>
          </a:p>
          <a:p>
            <a:pPr marL="285750" indent="-285750">
              <a:buFont typeface="Arial" panose="020B0604020202020204" pitchFamily="34" charset="0"/>
              <a:buChar char="•"/>
            </a:pPr>
            <a:r>
              <a:rPr lang="ko-KR" altLang="en-US" sz="2400" dirty="0" err="1"/>
              <a:t>jumping</a:t>
            </a:r>
            <a:r>
              <a:rPr lang="ko-KR" altLang="en-US" sz="2400" dirty="0"/>
              <a:t> </a:t>
            </a:r>
            <a:r>
              <a:rPr lang="ko-KR" altLang="en-US" sz="2400" dirty="0" err="1"/>
              <a:t>from</a:t>
            </a:r>
            <a:r>
              <a:rPr lang="ko-KR" altLang="en-US" sz="2400" dirty="0"/>
              <a:t> </a:t>
            </a:r>
            <a:r>
              <a:rPr lang="ko-KR" altLang="en-US" sz="2400" dirty="0" err="1"/>
              <a:t>height</a:t>
            </a:r>
            <a:r>
              <a:rPr lang="ko-KR" altLang="en-US" sz="2400" dirty="0"/>
              <a:t>: X80</a:t>
            </a:r>
          </a:p>
        </p:txBody>
      </p:sp>
      <p:pic>
        <p:nvPicPr>
          <p:cNvPr id="7" name="그림 6">
            <a:extLst>
              <a:ext uri="{FF2B5EF4-FFF2-40B4-BE49-F238E27FC236}">
                <a16:creationId xmlns:a16="http://schemas.microsoft.com/office/drawing/2014/main" id="{295AA104-808E-4F5C-8133-77A8F7AEEB80}"/>
              </a:ext>
            </a:extLst>
          </p:cNvPr>
          <p:cNvPicPr>
            <a:picLocks noChangeAspect="1"/>
          </p:cNvPicPr>
          <p:nvPr/>
        </p:nvPicPr>
        <p:blipFill>
          <a:blip r:embed="rId3"/>
          <a:stretch>
            <a:fillRect/>
          </a:stretch>
        </p:blipFill>
        <p:spPr>
          <a:xfrm>
            <a:off x="5638645" y="1573987"/>
            <a:ext cx="6172200" cy="2714625"/>
          </a:xfrm>
          <a:prstGeom prst="rect">
            <a:avLst/>
          </a:prstGeom>
        </p:spPr>
      </p:pic>
    </p:spTree>
    <p:extLst>
      <p:ext uri="{BB962C8B-B14F-4D97-AF65-F5344CB8AC3E}">
        <p14:creationId xmlns:p14="http://schemas.microsoft.com/office/powerpoint/2010/main" val="10728561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4. </a:t>
            </a:r>
            <a:r>
              <a:rPr lang="ko-KR" altLang="en-US" dirty="0"/>
              <a:t>자살 </a:t>
            </a:r>
            <a:r>
              <a:rPr lang="ko-KR" altLang="en-US" dirty="0" err="1"/>
              <a:t>방법별</a:t>
            </a:r>
            <a:r>
              <a:rPr lang="ko-KR" altLang="en-US" dirty="0"/>
              <a:t> 사망률 계산</a:t>
            </a:r>
          </a:p>
        </p:txBody>
      </p:sp>
      <p:sp>
        <p:nvSpPr>
          <p:cNvPr id="3" name="내용 개체 틀 2"/>
          <p:cNvSpPr>
            <a:spLocks noGrp="1"/>
          </p:cNvSpPr>
          <p:nvPr>
            <p:ph idx="1"/>
          </p:nvPr>
        </p:nvSpPr>
        <p:spPr>
          <a:xfrm>
            <a:off x="210119" y="1673748"/>
            <a:ext cx="10515600" cy="4351338"/>
          </a:xfrm>
        </p:spPr>
        <p:txBody>
          <a:bodyPr/>
          <a:lstStyle/>
          <a:p>
            <a:pPr marL="0" indent="0">
              <a:buNone/>
            </a:pPr>
            <a:r>
              <a:rPr lang="ko-KR" altLang="en-US" dirty="0"/>
              <a:t>     같은 그룹의 사망률 합산</a:t>
            </a:r>
          </a:p>
        </p:txBody>
      </p:sp>
      <p:pic>
        <p:nvPicPr>
          <p:cNvPr id="4" name="그림 3"/>
          <p:cNvPicPr>
            <a:picLocks noChangeAspect="1"/>
          </p:cNvPicPr>
          <p:nvPr/>
        </p:nvPicPr>
        <p:blipFill>
          <a:blip r:embed="rId2"/>
          <a:stretch>
            <a:fillRect/>
          </a:stretch>
        </p:blipFill>
        <p:spPr>
          <a:xfrm>
            <a:off x="7382933" y="2314630"/>
            <a:ext cx="4414475" cy="2717931"/>
          </a:xfrm>
          <a:prstGeom prst="rect">
            <a:avLst/>
          </a:prstGeom>
        </p:spPr>
      </p:pic>
      <p:sp>
        <p:nvSpPr>
          <p:cNvPr id="5" name="TextBox 4"/>
          <p:cNvSpPr txBox="1"/>
          <p:nvPr/>
        </p:nvSpPr>
        <p:spPr>
          <a:xfrm>
            <a:off x="7323579" y="1944549"/>
            <a:ext cx="3859757" cy="369332"/>
          </a:xfrm>
          <a:prstGeom prst="rect">
            <a:avLst/>
          </a:prstGeom>
          <a:noFill/>
        </p:spPr>
        <p:txBody>
          <a:bodyPr wrap="square" rtlCol="0">
            <a:spAutoFit/>
          </a:bodyPr>
          <a:lstStyle/>
          <a:p>
            <a:r>
              <a:rPr lang="en-US" altLang="ko-KR" b="1" dirty="0">
                <a:solidFill>
                  <a:schemeClr val="accent6">
                    <a:lumMod val="50000"/>
                  </a:schemeClr>
                </a:solidFill>
              </a:rPr>
              <a:t>analysis3 table</a:t>
            </a:r>
            <a:endParaRPr lang="ko-KR" altLang="en-US" b="1" dirty="0">
              <a:solidFill>
                <a:schemeClr val="accent6">
                  <a:lumMod val="50000"/>
                </a:schemeClr>
              </a:solidFill>
            </a:endParaRPr>
          </a:p>
        </p:txBody>
      </p:sp>
      <p:pic>
        <p:nvPicPr>
          <p:cNvPr id="7" name="그림 6">
            <a:extLst>
              <a:ext uri="{FF2B5EF4-FFF2-40B4-BE49-F238E27FC236}">
                <a16:creationId xmlns:a16="http://schemas.microsoft.com/office/drawing/2014/main" id="{6FA05374-4B7E-4926-B0A8-17E4141EBD45}"/>
              </a:ext>
            </a:extLst>
          </p:cNvPr>
          <p:cNvPicPr>
            <a:picLocks noChangeAspect="1"/>
          </p:cNvPicPr>
          <p:nvPr/>
        </p:nvPicPr>
        <p:blipFill>
          <a:blip r:embed="rId3"/>
          <a:stretch>
            <a:fillRect/>
          </a:stretch>
        </p:blipFill>
        <p:spPr>
          <a:xfrm>
            <a:off x="210119" y="2973911"/>
            <a:ext cx="6807856" cy="1701964"/>
          </a:xfrm>
          <a:prstGeom prst="rect">
            <a:avLst/>
          </a:prstGeom>
        </p:spPr>
      </p:pic>
    </p:spTree>
    <p:extLst>
      <p:ext uri="{BB962C8B-B14F-4D97-AF65-F5344CB8AC3E}">
        <p14:creationId xmlns:p14="http://schemas.microsoft.com/office/powerpoint/2010/main" val="13685611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42422"/>
            <a:ext cx="10515600" cy="1325563"/>
          </a:xfrm>
        </p:spPr>
        <p:txBody>
          <a:bodyPr/>
          <a:lstStyle/>
          <a:p>
            <a:r>
              <a:rPr lang="en-US" altLang="ko-KR" dirty="0"/>
              <a:t>5. Reformat</a:t>
            </a:r>
            <a:endParaRPr lang="ko-KR" altLang="en-US" dirty="0"/>
          </a:p>
        </p:txBody>
      </p:sp>
      <p:pic>
        <p:nvPicPr>
          <p:cNvPr id="4" name="그림 3"/>
          <p:cNvPicPr>
            <a:picLocks noChangeAspect="1"/>
          </p:cNvPicPr>
          <p:nvPr/>
        </p:nvPicPr>
        <p:blipFill>
          <a:blip r:embed="rId2"/>
          <a:stretch>
            <a:fillRect/>
          </a:stretch>
        </p:blipFill>
        <p:spPr>
          <a:xfrm>
            <a:off x="304800" y="4957626"/>
            <a:ext cx="8906933" cy="1723923"/>
          </a:xfrm>
          <a:prstGeom prst="rect">
            <a:avLst/>
          </a:prstGeom>
        </p:spPr>
      </p:pic>
      <p:sp>
        <p:nvSpPr>
          <p:cNvPr id="6" name="TextBox 5"/>
          <p:cNvSpPr txBox="1"/>
          <p:nvPr/>
        </p:nvSpPr>
        <p:spPr>
          <a:xfrm>
            <a:off x="304800" y="4503453"/>
            <a:ext cx="3487710" cy="369332"/>
          </a:xfrm>
          <a:prstGeom prst="rect">
            <a:avLst/>
          </a:prstGeom>
          <a:noFill/>
        </p:spPr>
        <p:txBody>
          <a:bodyPr wrap="square" rtlCol="0">
            <a:spAutoFit/>
          </a:bodyPr>
          <a:lstStyle/>
          <a:p>
            <a:r>
              <a:rPr lang="en-US" altLang="ko-KR" b="1" dirty="0">
                <a:solidFill>
                  <a:schemeClr val="accent6">
                    <a:lumMod val="50000"/>
                  </a:schemeClr>
                </a:solidFill>
              </a:rPr>
              <a:t>analysis4 table</a:t>
            </a:r>
            <a:endParaRPr lang="ko-KR" altLang="en-US" b="1" dirty="0">
              <a:solidFill>
                <a:schemeClr val="accent6">
                  <a:lumMod val="50000"/>
                </a:schemeClr>
              </a:solidFill>
            </a:endParaRPr>
          </a:p>
        </p:txBody>
      </p:sp>
      <p:pic>
        <p:nvPicPr>
          <p:cNvPr id="3" name="그림 2">
            <a:extLst>
              <a:ext uri="{FF2B5EF4-FFF2-40B4-BE49-F238E27FC236}">
                <a16:creationId xmlns:a16="http://schemas.microsoft.com/office/drawing/2014/main" id="{0A92B9DB-173A-4CFD-8F08-6A6000566D4D}"/>
              </a:ext>
            </a:extLst>
          </p:cNvPr>
          <p:cNvPicPr>
            <a:picLocks noChangeAspect="1"/>
          </p:cNvPicPr>
          <p:nvPr/>
        </p:nvPicPr>
        <p:blipFill>
          <a:blip r:embed="rId3"/>
          <a:stretch>
            <a:fillRect/>
          </a:stretch>
        </p:blipFill>
        <p:spPr>
          <a:xfrm>
            <a:off x="304800" y="1311762"/>
            <a:ext cx="9726746" cy="3106850"/>
          </a:xfrm>
          <a:prstGeom prst="rect">
            <a:avLst/>
          </a:prstGeom>
        </p:spPr>
      </p:pic>
    </p:spTree>
    <p:extLst>
      <p:ext uri="{BB962C8B-B14F-4D97-AF65-F5344CB8AC3E}">
        <p14:creationId xmlns:p14="http://schemas.microsoft.com/office/powerpoint/2010/main" val="21040848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0"/>
            <a:ext cx="10515600" cy="1325563"/>
          </a:xfrm>
        </p:spPr>
        <p:txBody>
          <a:bodyPr/>
          <a:lstStyle/>
          <a:p>
            <a:r>
              <a:rPr lang="en-US" altLang="ko-KR" dirty="0"/>
              <a:t>6. Final Output</a:t>
            </a:r>
            <a:endParaRPr lang="ko-KR" altLang="en-US" dirty="0"/>
          </a:p>
        </p:txBody>
      </p:sp>
      <p:pic>
        <p:nvPicPr>
          <p:cNvPr id="4" name="내용 개체 틀 3"/>
          <p:cNvPicPr>
            <a:picLocks noGrp="1" noChangeAspect="1"/>
          </p:cNvPicPr>
          <p:nvPr>
            <p:ph idx="1"/>
          </p:nvPr>
        </p:nvPicPr>
        <p:blipFill rotWithShape="1">
          <a:blip r:embed="rId2"/>
          <a:srcRect l="1" r="-54" b="49807"/>
          <a:stretch/>
        </p:blipFill>
        <p:spPr>
          <a:xfrm>
            <a:off x="0" y="5291300"/>
            <a:ext cx="9273270" cy="1323438"/>
          </a:xfrm>
          <a:prstGeom prst="rect">
            <a:avLst/>
          </a:prstGeom>
        </p:spPr>
      </p:pic>
      <p:sp>
        <p:nvSpPr>
          <p:cNvPr id="5" name="TextBox 4"/>
          <p:cNvSpPr txBox="1"/>
          <p:nvPr/>
        </p:nvSpPr>
        <p:spPr>
          <a:xfrm>
            <a:off x="0" y="4816536"/>
            <a:ext cx="4272742" cy="365760"/>
          </a:xfrm>
          <a:prstGeom prst="rect">
            <a:avLst/>
          </a:prstGeom>
          <a:noFill/>
        </p:spPr>
        <p:txBody>
          <a:bodyPr wrap="square" rtlCol="0">
            <a:spAutoFit/>
          </a:bodyPr>
          <a:lstStyle/>
          <a:p>
            <a:r>
              <a:rPr lang="en-US" altLang="ko-KR" b="1" dirty="0">
                <a:solidFill>
                  <a:schemeClr val="accent6">
                    <a:lumMod val="50000"/>
                  </a:schemeClr>
                </a:solidFill>
              </a:rPr>
              <a:t>analysis5 table</a:t>
            </a:r>
            <a:endParaRPr lang="ko-KR" altLang="en-US" b="1" dirty="0">
              <a:solidFill>
                <a:schemeClr val="accent6">
                  <a:lumMod val="50000"/>
                </a:schemeClr>
              </a:solidFill>
            </a:endParaRPr>
          </a:p>
        </p:txBody>
      </p:sp>
      <p:sp>
        <p:nvSpPr>
          <p:cNvPr id="6" name="TextBox 5"/>
          <p:cNvSpPr txBox="1"/>
          <p:nvPr/>
        </p:nvSpPr>
        <p:spPr>
          <a:xfrm>
            <a:off x="216304" y="1056900"/>
            <a:ext cx="8112875" cy="646331"/>
          </a:xfrm>
          <a:prstGeom prst="rect">
            <a:avLst/>
          </a:prstGeom>
          <a:noFill/>
        </p:spPr>
        <p:txBody>
          <a:bodyPr wrap="square" rtlCol="0">
            <a:spAutoFit/>
          </a:bodyPr>
          <a:lstStyle/>
          <a:p>
            <a:pPr marL="285750" indent="-285750">
              <a:buFontTx/>
              <a:buChar char="-"/>
            </a:pPr>
            <a:r>
              <a:rPr lang="ko-KR" altLang="en-US" dirty="0"/>
              <a:t>국가의  </a:t>
            </a:r>
            <a:r>
              <a:rPr lang="en-US" altLang="ko-KR" dirty="0" err="1"/>
              <a:t>whoregion</a:t>
            </a:r>
            <a:r>
              <a:rPr lang="en-US" altLang="ko-KR" dirty="0"/>
              <a:t> </a:t>
            </a:r>
            <a:r>
              <a:rPr lang="ko-KR" altLang="en-US" dirty="0"/>
              <a:t>정보와 이름 추가</a:t>
            </a:r>
            <a:endParaRPr lang="en-US" altLang="ko-KR" dirty="0"/>
          </a:p>
          <a:p>
            <a:pPr marL="285750" indent="-285750">
              <a:buFontTx/>
              <a:buChar char="-"/>
            </a:pPr>
            <a:r>
              <a:rPr lang="en-US" altLang="ko-KR" dirty="0" err="1"/>
              <a:t>whoregion</a:t>
            </a:r>
            <a:r>
              <a:rPr lang="en-US" altLang="ko-KR" dirty="0"/>
              <a:t>, name </a:t>
            </a:r>
            <a:r>
              <a:rPr lang="ko-KR" altLang="en-US" dirty="0"/>
              <a:t>기준으로 </a:t>
            </a:r>
            <a:r>
              <a:rPr lang="en-US" altLang="ko-KR" dirty="0"/>
              <a:t>table </a:t>
            </a:r>
            <a:r>
              <a:rPr lang="ko-KR" altLang="en-US" dirty="0"/>
              <a:t>정렬</a:t>
            </a:r>
          </a:p>
        </p:txBody>
      </p:sp>
      <p:pic>
        <p:nvPicPr>
          <p:cNvPr id="3" name="그림 2">
            <a:extLst>
              <a:ext uri="{FF2B5EF4-FFF2-40B4-BE49-F238E27FC236}">
                <a16:creationId xmlns:a16="http://schemas.microsoft.com/office/drawing/2014/main" id="{8400E249-6ED9-430C-99B9-7EA979C77669}"/>
              </a:ext>
            </a:extLst>
          </p:cNvPr>
          <p:cNvPicPr>
            <a:picLocks noChangeAspect="1"/>
          </p:cNvPicPr>
          <p:nvPr/>
        </p:nvPicPr>
        <p:blipFill>
          <a:blip r:embed="rId3"/>
          <a:stretch>
            <a:fillRect/>
          </a:stretch>
        </p:blipFill>
        <p:spPr>
          <a:xfrm>
            <a:off x="216304" y="1847163"/>
            <a:ext cx="8039100" cy="2771775"/>
          </a:xfrm>
          <a:prstGeom prst="rect">
            <a:avLst/>
          </a:prstGeom>
        </p:spPr>
      </p:pic>
    </p:spTree>
    <p:extLst>
      <p:ext uri="{BB962C8B-B14F-4D97-AF65-F5344CB8AC3E}">
        <p14:creationId xmlns:p14="http://schemas.microsoft.com/office/powerpoint/2010/main" val="4635709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err="1"/>
              <a:t>기계학습을</a:t>
            </a:r>
            <a:r>
              <a:rPr lang="ko-KR" altLang="en-US" dirty="0"/>
              <a:t> 이용한 분석</a:t>
            </a:r>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257125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sz="4400" dirty="0"/>
              <a:t>WHO Mortality database </a:t>
            </a:r>
            <a:r>
              <a:rPr lang="ko-KR" altLang="en-US" sz="4400" dirty="0"/>
              <a:t>구조</a:t>
            </a:r>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41416792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Principal Component Analysis (PCA)</a:t>
            </a:r>
            <a:endParaRPr lang="ko-KR" altLang="en-US" dirty="0"/>
          </a:p>
        </p:txBody>
      </p:sp>
      <p:sp>
        <p:nvSpPr>
          <p:cNvPr id="3" name="내용 개체 틀 2"/>
          <p:cNvSpPr>
            <a:spLocks noGrp="1"/>
          </p:cNvSpPr>
          <p:nvPr>
            <p:ph idx="1"/>
          </p:nvPr>
        </p:nvSpPr>
        <p:spPr/>
        <p:txBody>
          <a:bodyPr/>
          <a:lstStyle/>
          <a:p>
            <a:r>
              <a:rPr lang="ko-KR" altLang="en-US" dirty="0"/>
              <a:t>차원 축소</a:t>
            </a:r>
            <a:endParaRPr lang="en-US" altLang="ko-KR" dirty="0"/>
          </a:p>
          <a:p>
            <a:r>
              <a:rPr lang="ko-KR" altLang="en-US" dirty="0"/>
              <a:t>고차원에서 </a:t>
            </a:r>
            <a:r>
              <a:rPr lang="ko-KR" altLang="en-US" dirty="0" err="1"/>
              <a:t>저차원으로</a:t>
            </a:r>
            <a:r>
              <a:rPr lang="ko-KR" altLang="en-US" dirty="0"/>
              <a:t> 비슷한 </a:t>
            </a:r>
            <a:r>
              <a:rPr lang="ko-KR" altLang="en-US" dirty="0" err="1"/>
              <a:t>패턴끼리</a:t>
            </a:r>
            <a:r>
              <a:rPr lang="ko-KR" altLang="en-US" dirty="0"/>
              <a:t> 묶음</a:t>
            </a:r>
            <a:endParaRPr lang="en-US" altLang="ko-KR" dirty="0"/>
          </a:p>
          <a:p>
            <a:r>
              <a:rPr lang="ko-KR" altLang="en-US" dirty="0"/>
              <a:t>새로운 축을 </a:t>
            </a:r>
            <a:r>
              <a:rPr lang="ko-KR" altLang="en-US" dirty="0" err="1"/>
              <a:t>만듬</a:t>
            </a:r>
            <a:r>
              <a:rPr lang="ko-KR" altLang="en-US" dirty="0"/>
              <a:t> </a:t>
            </a:r>
            <a:r>
              <a:rPr lang="en-US" altLang="ko-KR" dirty="0"/>
              <a:t>-&gt; PC1, PC2 ,…</a:t>
            </a:r>
          </a:p>
          <a:p>
            <a:endParaRPr lang="en-US" altLang="ko-KR" dirty="0"/>
          </a:p>
          <a:p>
            <a:endParaRPr lang="ko-KR" altLang="en-US" dirty="0"/>
          </a:p>
        </p:txBody>
      </p:sp>
      <p:pic>
        <p:nvPicPr>
          <p:cNvPr id="7" name="그림 6"/>
          <p:cNvPicPr>
            <a:picLocks noChangeAspect="1"/>
          </p:cNvPicPr>
          <p:nvPr/>
        </p:nvPicPr>
        <p:blipFill>
          <a:blip r:embed="rId2"/>
          <a:stretch>
            <a:fillRect/>
          </a:stretch>
        </p:blipFill>
        <p:spPr>
          <a:xfrm>
            <a:off x="770312" y="3557847"/>
            <a:ext cx="4184213" cy="3075709"/>
          </a:xfrm>
          <a:prstGeom prst="rect">
            <a:avLst/>
          </a:prstGeom>
        </p:spPr>
      </p:pic>
      <p:sp>
        <p:nvSpPr>
          <p:cNvPr id="8" name="TextBox 7"/>
          <p:cNvSpPr txBox="1"/>
          <p:nvPr/>
        </p:nvSpPr>
        <p:spPr>
          <a:xfrm>
            <a:off x="4954525" y="4405745"/>
            <a:ext cx="4605251" cy="1200329"/>
          </a:xfrm>
          <a:prstGeom prst="rect">
            <a:avLst/>
          </a:prstGeom>
          <a:noFill/>
        </p:spPr>
        <p:txBody>
          <a:bodyPr wrap="square" rtlCol="0">
            <a:spAutoFit/>
          </a:bodyPr>
          <a:lstStyle/>
          <a:p>
            <a:r>
              <a:rPr lang="ko-KR" altLang="en-US" dirty="0"/>
              <a:t>예제</a:t>
            </a:r>
            <a:r>
              <a:rPr lang="en-US" altLang="ko-KR" dirty="0"/>
              <a:t>)</a:t>
            </a:r>
          </a:p>
          <a:p>
            <a:pPr marL="285750" indent="-285750">
              <a:buFont typeface="Arial" panose="020B0604020202020204" pitchFamily="34" charset="0"/>
              <a:buChar char="•"/>
            </a:pPr>
            <a:r>
              <a:rPr lang="en-US" altLang="ko-KR" dirty="0"/>
              <a:t>2</a:t>
            </a:r>
            <a:r>
              <a:rPr lang="ko-KR" altLang="en-US" dirty="0"/>
              <a:t>차원을 </a:t>
            </a:r>
            <a:r>
              <a:rPr lang="en-US" altLang="ko-KR" dirty="0"/>
              <a:t>1</a:t>
            </a:r>
            <a:r>
              <a:rPr lang="ko-KR" altLang="en-US" dirty="0"/>
              <a:t>차원으로 축소</a:t>
            </a:r>
            <a:endParaRPr lang="en-US" altLang="ko-KR"/>
          </a:p>
          <a:p>
            <a:pPr marL="285750" indent="-285750">
              <a:buFont typeface="Arial" panose="020B0604020202020204" pitchFamily="34" charset="0"/>
              <a:buChar char="•"/>
            </a:pPr>
            <a:r>
              <a:rPr lang="ko-KR" altLang="en-US"/>
              <a:t>초록색 </a:t>
            </a:r>
            <a:r>
              <a:rPr lang="ko-KR" altLang="en-US" dirty="0"/>
              <a:t>선이 새로운 축</a:t>
            </a:r>
            <a:r>
              <a:rPr lang="en-US" altLang="ko-KR" dirty="0"/>
              <a:t>(PC1)</a:t>
            </a:r>
          </a:p>
          <a:p>
            <a:pPr marL="285750" indent="-285750">
              <a:buFont typeface="Arial" panose="020B0604020202020204" pitchFamily="34" charset="0"/>
              <a:buChar char="•"/>
            </a:pPr>
            <a:endParaRPr lang="ko-KR" altLang="en-US" dirty="0"/>
          </a:p>
        </p:txBody>
      </p:sp>
    </p:spTree>
    <p:extLst>
      <p:ext uri="{BB962C8B-B14F-4D97-AF65-F5344CB8AC3E}">
        <p14:creationId xmlns:p14="http://schemas.microsoft.com/office/powerpoint/2010/main" val="15922685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PCA</a:t>
            </a:r>
            <a:endParaRPr lang="ko-KR" altLang="en-US" dirty="0"/>
          </a:p>
        </p:txBody>
      </p:sp>
      <p:pic>
        <p:nvPicPr>
          <p:cNvPr id="4" name="그림 3"/>
          <p:cNvPicPr>
            <a:picLocks noChangeAspect="1"/>
          </p:cNvPicPr>
          <p:nvPr/>
        </p:nvPicPr>
        <p:blipFill>
          <a:blip r:embed="rId2"/>
          <a:stretch>
            <a:fillRect/>
          </a:stretch>
        </p:blipFill>
        <p:spPr>
          <a:xfrm>
            <a:off x="964622" y="1951586"/>
            <a:ext cx="10096500" cy="3752850"/>
          </a:xfrm>
          <a:prstGeom prst="rect">
            <a:avLst/>
          </a:prstGeom>
        </p:spPr>
      </p:pic>
    </p:spTree>
    <p:extLst>
      <p:ext uri="{BB962C8B-B14F-4D97-AF65-F5344CB8AC3E}">
        <p14:creationId xmlns:p14="http://schemas.microsoft.com/office/powerpoint/2010/main" val="15164562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Suicide </a:t>
            </a:r>
            <a:r>
              <a:rPr lang="ko-KR" altLang="en-US" dirty="0"/>
              <a:t>분석 </a:t>
            </a:r>
            <a:r>
              <a:rPr lang="en-US" altLang="ko-KR" dirty="0"/>
              <a:t>– PCA</a:t>
            </a:r>
            <a:endParaRPr lang="ko-KR" altLang="en-US" dirty="0"/>
          </a:p>
        </p:txBody>
      </p:sp>
      <p:sp>
        <p:nvSpPr>
          <p:cNvPr id="3" name="부제목 2"/>
          <p:cNvSpPr>
            <a:spLocks noGrp="1"/>
          </p:cNvSpPr>
          <p:nvPr>
            <p:ph type="subTitle" idx="1"/>
          </p:nvPr>
        </p:nvSpPr>
        <p:spPr/>
        <p:txBody>
          <a:bodyPr/>
          <a:lstStyle/>
          <a:p>
            <a:pPr algn="r"/>
            <a:endParaRPr lang="ko-KR" altLang="en-US" dirty="0"/>
          </a:p>
        </p:txBody>
      </p:sp>
    </p:spTree>
    <p:extLst>
      <p:ext uri="{BB962C8B-B14F-4D97-AF65-F5344CB8AC3E}">
        <p14:creationId xmlns:p14="http://schemas.microsoft.com/office/powerpoint/2010/main" val="3163296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suicide pattern </a:t>
            </a:r>
            <a:r>
              <a:rPr lang="ko-KR" altLang="en-US" dirty="0"/>
              <a:t>분석</a:t>
            </a:r>
          </a:p>
        </p:txBody>
      </p:sp>
      <p:sp>
        <p:nvSpPr>
          <p:cNvPr id="3" name="내용 개체 틀 2"/>
          <p:cNvSpPr>
            <a:spLocks noGrp="1"/>
          </p:cNvSpPr>
          <p:nvPr>
            <p:ph idx="1"/>
          </p:nvPr>
        </p:nvSpPr>
        <p:spPr/>
        <p:txBody>
          <a:bodyPr>
            <a:normAutofit/>
          </a:bodyPr>
          <a:lstStyle/>
          <a:p>
            <a:pPr>
              <a:lnSpc>
                <a:spcPct val="150000"/>
              </a:lnSpc>
            </a:pPr>
            <a:r>
              <a:rPr lang="en-US" altLang="ko-KR" dirty="0"/>
              <a:t>data: suicide_mortrate2_final.csv </a:t>
            </a:r>
            <a:r>
              <a:rPr lang="ko-KR" altLang="en-US" dirty="0"/>
              <a:t>이용</a:t>
            </a:r>
            <a:endParaRPr lang="en-US" altLang="ko-KR" dirty="0"/>
          </a:p>
          <a:p>
            <a:pPr marL="0" indent="0">
              <a:lnSpc>
                <a:spcPct val="150000"/>
              </a:lnSpc>
              <a:buNone/>
            </a:pPr>
            <a:r>
              <a:rPr lang="en-US" altLang="ko-KR" sz="1800" dirty="0"/>
              <a:t>              (</a:t>
            </a:r>
            <a:r>
              <a:rPr lang="ko-KR" altLang="en-US" sz="1800" dirty="0"/>
              <a:t>전체 </a:t>
            </a:r>
            <a:r>
              <a:rPr lang="en-US" altLang="ko-KR" sz="1800" dirty="0"/>
              <a:t>62</a:t>
            </a:r>
            <a:r>
              <a:rPr lang="ko-KR" altLang="en-US" sz="1800" dirty="0"/>
              <a:t>개의 행</a:t>
            </a:r>
            <a:r>
              <a:rPr lang="en-US" altLang="ko-KR" sz="1800" dirty="0"/>
              <a:t>( analysis5 )</a:t>
            </a:r>
            <a:r>
              <a:rPr lang="ko-KR" altLang="en-US" sz="1800" dirty="0"/>
              <a:t>에서</a:t>
            </a:r>
            <a:r>
              <a:rPr lang="en-US" altLang="ko-KR" sz="1800" dirty="0"/>
              <a:t> </a:t>
            </a:r>
            <a:r>
              <a:rPr lang="ko-KR" altLang="en-US" sz="1800" dirty="0"/>
              <a:t>동일 국가의 다른 지역 데이터 삭제 후</a:t>
            </a:r>
            <a:r>
              <a:rPr lang="en-US" altLang="ko-KR" sz="1800" dirty="0"/>
              <a:t>,</a:t>
            </a:r>
          </a:p>
          <a:p>
            <a:pPr marL="0" indent="0">
              <a:lnSpc>
                <a:spcPct val="150000"/>
              </a:lnSpc>
              <a:buNone/>
            </a:pPr>
            <a:r>
              <a:rPr lang="en-US" altLang="ko-KR" sz="1800" dirty="0"/>
              <a:t>              </a:t>
            </a:r>
            <a:r>
              <a:rPr lang="ko-KR" altLang="en-US" sz="1800" dirty="0"/>
              <a:t> 총 </a:t>
            </a:r>
            <a:r>
              <a:rPr lang="en-US" altLang="ko-KR" sz="1800" dirty="0"/>
              <a:t>58</a:t>
            </a:r>
            <a:r>
              <a:rPr lang="ko-KR" altLang="en-US" sz="1800" dirty="0"/>
              <a:t>개의 국가에 대한 </a:t>
            </a:r>
            <a:r>
              <a:rPr lang="en-US" altLang="ko-KR" sz="1800" dirty="0"/>
              <a:t>table</a:t>
            </a:r>
            <a:r>
              <a:rPr lang="ko-KR" altLang="en-US" sz="1800" dirty="0"/>
              <a:t>이다</a:t>
            </a:r>
            <a:r>
              <a:rPr lang="en-US" altLang="ko-KR" sz="1800" dirty="0"/>
              <a:t>.)</a:t>
            </a:r>
          </a:p>
          <a:p>
            <a:pPr>
              <a:lnSpc>
                <a:spcPct val="150000"/>
              </a:lnSpc>
            </a:pPr>
            <a:r>
              <a:rPr lang="ko-KR" altLang="en-US" sz="2400" dirty="0"/>
              <a:t>분석 시</a:t>
            </a:r>
            <a:r>
              <a:rPr lang="en-US" altLang="ko-KR" sz="2400" dirty="0"/>
              <a:t>, code </a:t>
            </a:r>
            <a:r>
              <a:rPr lang="ko-KR" altLang="en-US" sz="2400" dirty="0"/>
              <a:t>작성 위치와 </a:t>
            </a:r>
            <a:r>
              <a:rPr lang="en-US" altLang="ko-KR" sz="2400" dirty="0"/>
              <a:t>csv </a:t>
            </a:r>
            <a:r>
              <a:rPr lang="ko-KR" altLang="en-US" sz="2400" dirty="0"/>
              <a:t>파일 위치 동일한 곳에서 하기</a:t>
            </a:r>
            <a:endParaRPr lang="en-US" altLang="ko-KR" sz="2400" dirty="0"/>
          </a:p>
          <a:p>
            <a:pPr>
              <a:lnSpc>
                <a:spcPct val="150000"/>
              </a:lnSpc>
            </a:pPr>
            <a:r>
              <a:rPr lang="en-US" altLang="ko-KR" sz="2400" dirty="0"/>
              <a:t>Python</a:t>
            </a:r>
            <a:r>
              <a:rPr lang="ko-KR" altLang="en-US" sz="2400" dirty="0"/>
              <a:t>으로 분석</a:t>
            </a:r>
            <a:r>
              <a:rPr lang="en-US" altLang="ko-KR" sz="2400" dirty="0"/>
              <a:t> </a:t>
            </a:r>
          </a:p>
          <a:p>
            <a:pPr marL="0" indent="0">
              <a:lnSpc>
                <a:spcPct val="150000"/>
              </a:lnSpc>
              <a:buNone/>
            </a:pPr>
            <a:endParaRPr lang="en-US" altLang="ko-KR" sz="1800" dirty="0"/>
          </a:p>
          <a:p>
            <a:pPr marL="0" indent="0">
              <a:lnSpc>
                <a:spcPct val="150000"/>
              </a:lnSpc>
              <a:buNone/>
            </a:pPr>
            <a:endParaRPr lang="ko-KR" altLang="en-US" sz="2400" dirty="0"/>
          </a:p>
        </p:txBody>
      </p:sp>
    </p:spTree>
    <p:extLst>
      <p:ext uri="{BB962C8B-B14F-4D97-AF65-F5344CB8AC3E}">
        <p14:creationId xmlns:p14="http://schemas.microsoft.com/office/powerpoint/2010/main" val="23446299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Python</a:t>
            </a:r>
            <a:r>
              <a:rPr lang="ko-KR" altLang="en-US" dirty="0"/>
              <a:t>으로 분석</a:t>
            </a:r>
          </a:p>
        </p:txBody>
      </p:sp>
      <p:sp>
        <p:nvSpPr>
          <p:cNvPr id="3" name="내용 개체 틀 2"/>
          <p:cNvSpPr>
            <a:spLocks noGrp="1"/>
          </p:cNvSpPr>
          <p:nvPr>
            <p:ph idx="1"/>
          </p:nvPr>
        </p:nvSpPr>
        <p:spPr/>
        <p:txBody>
          <a:bodyPr>
            <a:normAutofit/>
          </a:bodyPr>
          <a:lstStyle/>
          <a:p>
            <a:pPr marL="0" indent="0">
              <a:lnSpc>
                <a:spcPct val="150000"/>
              </a:lnSpc>
              <a:buNone/>
            </a:pPr>
            <a:r>
              <a:rPr lang="en-US" altLang="ko-KR" dirty="0"/>
              <a:t> 1) pip install -U matplotlib</a:t>
            </a:r>
          </a:p>
          <a:p>
            <a:pPr marL="0" indent="0">
              <a:lnSpc>
                <a:spcPct val="150000"/>
              </a:lnSpc>
              <a:buNone/>
            </a:pPr>
            <a:r>
              <a:rPr lang="en-US" altLang="ko-KR" dirty="0"/>
              <a:t> 2) pip install -U </a:t>
            </a:r>
            <a:r>
              <a:rPr lang="en-US" altLang="ko-KR" dirty="0" err="1"/>
              <a:t>scikit</a:t>
            </a:r>
            <a:r>
              <a:rPr lang="en-US" altLang="ko-KR" dirty="0"/>
              <a:t>-learn</a:t>
            </a:r>
          </a:p>
          <a:p>
            <a:pPr marL="0" indent="0">
              <a:lnSpc>
                <a:spcPct val="150000"/>
              </a:lnSpc>
              <a:buNone/>
            </a:pPr>
            <a:r>
              <a:rPr lang="en-US" altLang="ko-KR" dirty="0"/>
              <a:t> 3) pip install pandas</a:t>
            </a:r>
            <a:endParaRPr lang="ko-KR" altLang="en-US" dirty="0"/>
          </a:p>
        </p:txBody>
      </p:sp>
    </p:spTree>
    <p:extLst>
      <p:ext uri="{BB962C8B-B14F-4D97-AF65-F5344CB8AC3E}">
        <p14:creationId xmlns:p14="http://schemas.microsoft.com/office/powerpoint/2010/main" val="3378025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571" y="315884"/>
            <a:ext cx="2069869" cy="369332"/>
          </a:xfrm>
          <a:prstGeom prst="rect">
            <a:avLst/>
          </a:prstGeom>
          <a:noFill/>
        </p:spPr>
        <p:txBody>
          <a:bodyPr wrap="square" rtlCol="0">
            <a:spAutoFit/>
          </a:bodyPr>
          <a:lstStyle/>
          <a:p>
            <a:r>
              <a:rPr lang="en-US" altLang="ko-KR" dirty="0"/>
              <a:t>Python</a:t>
            </a:r>
            <a:r>
              <a:rPr lang="ko-KR" altLang="en-US" dirty="0"/>
              <a:t>으로 분석</a:t>
            </a:r>
          </a:p>
        </p:txBody>
      </p:sp>
      <p:pic>
        <p:nvPicPr>
          <p:cNvPr id="5" name="그림 4"/>
          <p:cNvPicPr>
            <a:picLocks noChangeAspect="1"/>
          </p:cNvPicPr>
          <p:nvPr/>
        </p:nvPicPr>
        <p:blipFill>
          <a:blip r:embed="rId2"/>
          <a:stretch>
            <a:fillRect/>
          </a:stretch>
        </p:blipFill>
        <p:spPr>
          <a:xfrm>
            <a:off x="3005137" y="419100"/>
            <a:ext cx="6181725" cy="6019800"/>
          </a:xfrm>
          <a:prstGeom prst="rect">
            <a:avLst/>
          </a:prstGeom>
        </p:spPr>
      </p:pic>
    </p:spTree>
    <p:extLst>
      <p:ext uri="{BB962C8B-B14F-4D97-AF65-F5344CB8AC3E}">
        <p14:creationId xmlns:p14="http://schemas.microsoft.com/office/powerpoint/2010/main" val="30751679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7571" y="315884"/>
            <a:ext cx="2069869" cy="369332"/>
          </a:xfrm>
          <a:prstGeom prst="rect">
            <a:avLst/>
          </a:prstGeom>
          <a:noFill/>
        </p:spPr>
        <p:txBody>
          <a:bodyPr wrap="square" rtlCol="0">
            <a:spAutoFit/>
          </a:bodyPr>
          <a:lstStyle/>
          <a:p>
            <a:r>
              <a:rPr lang="en-US" altLang="ko-KR" dirty="0"/>
              <a:t>Python</a:t>
            </a:r>
            <a:r>
              <a:rPr lang="ko-KR" altLang="en-US" dirty="0"/>
              <a:t>으로 분석</a:t>
            </a:r>
          </a:p>
        </p:txBody>
      </p:sp>
      <p:pic>
        <p:nvPicPr>
          <p:cNvPr id="2" name="그림 1"/>
          <p:cNvPicPr>
            <a:picLocks noChangeAspect="1"/>
          </p:cNvPicPr>
          <p:nvPr/>
        </p:nvPicPr>
        <p:blipFill>
          <a:blip r:embed="rId2"/>
          <a:stretch>
            <a:fillRect/>
          </a:stretch>
        </p:blipFill>
        <p:spPr>
          <a:xfrm>
            <a:off x="3040639" y="580506"/>
            <a:ext cx="6276975" cy="6096000"/>
          </a:xfrm>
          <a:prstGeom prst="rect">
            <a:avLst/>
          </a:prstGeom>
        </p:spPr>
      </p:pic>
    </p:spTree>
    <p:extLst>
      <p:ext uri="{BB962C8B-B14F-4D97-AF65-F5344CB8AC3E}">
        <p14:creationId xmlns:p14="http://schemas.microsoft.com/office/powerpoint/2010/main" val="1614179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WHO Mortality Database</a:t>
            </a:r>
            <a:endParaRPr lang="ko-KR" altLang="en-US" dirty="0"/>
          </a:p>
        </p:txBody>
      </p:sp>
      <p:sp>
        <p:nvSpPr>
          <p:cNvPr id="3" name="내용 개체 틀 2"/>
          <p:cNvSpPr>
            <a:spLocks noGrp="1"/>
          </p:cNvSpPr>
          <p:nvPr>
            <p:ph idx="1"/>
          </p:nvPr>
        </p:nvSpPr>
        <p:spPr/>
        <p:txBody>
          <a:bodyPr/>
          <a:lstStyle/>
          <a:p>
            <a:pPr>
              <a:lnSpc>
                <a:spcPct val="150000"/>
              </a:lnSpc>
            </a:pPr>
            <a:r>
              <a:rPr lang="en-US" altLang="ko-KR" dirty="0">
                <a:latin typeface="+mj-lt"/>
              </a:rPr>
              <a:t>World Health Organization</a:t>
            </a:r>
          </a:p>
          <a:p>
            <a:pPr>
              <a:lnSpc>
                <a:spcPct val="150000"/>
              </a:lnSpc>
            </a:pPr>
            <a:r>
              <a:rPr lang="en-US" altLang="ko-KR" dirty="0">
                <a:latin typeface="+mj-lt"/>
              </a:rPr>
              <a:t> WHO Mortality Database</a:t>
            </a:r>
            <a:r>
              <a:rPr lang="ko-KR" altLang="en-US" dirty="0">
                <a:latin typeface="+mj-lt"/>
              </a:rPr>
              <a:t>는 </a:t>
            </a:r>
            <a:endParaRPr lang="en-US" altLang="ko-KR" dirty="0">
              <a:latin typeface="+mj-lt"/>
            </a:endParaRPr>
          </a:p>
          <a:p>
            <a:pPr marL="0" indent="0">
              <a:lnSpc>
                <a:spcPct val="100000"/>
              </a:lnSpc>
              <a:buNone/>
            </a:pPr>
            <a:r>
              <a:rPr lang="en-US" altLang="ko-KR" dirty="0">
                <a:latin typeface="+mj-lt"/>
              </a:rPr>
              <a:t>  </a:t>
            </a:r>
            <a:r>
              <a:rPr lang="ko-KR" altLang="en-US" dirty="0">
                <a:latin typeface="+mj-lt"/>
              </a:rPr>
              <a:t>연령</a:t>
            </a:r>
            <a:r>
              <a:rPr lang="en-US" altLang="ko-KR" dirty="0">
                <a:latin typeface="+mj-lt"/>
              </a:rPr>
              <a:t>, </a:t>
            </a:r>
            <a:r>
              <a:rPr lang="ko-KR" altLang="en-US" dirty="0">
                <a:latin typeface="+mj-lt"/>
              </a:rPr>
              <a:t>성별 및 사망 원인 별 </a:t>
            </a:r>
            <a:r>
              <a:rPr lang="ko-KR" altLang="en-US" dirty="0">
                <a:solidFill>
                  <a:srgbClr val="C00000"/>
                </a:solidFill>
                <a:latin typeface="+mj-lt"/>
              </a:rPr>
              <a:t>사망률 데이터</a:t>
            </a:r>
            <a:r>
              <a:rPr lang="ko-KR" altLang="en-US" dirty="0">
                <a:latin typeface="+mj-lt"/>
              </a:rPr>
              <a:t>를 집계 한 것으로</a:t>
            </a:r>
            <a:r>
              <a:rPr lang="en-US" altLang="ko-KR" dirty="0">
                <a:latin typeface="+mj-lt"/>
              </a:rPr>
              <a:t>, </a:t>
            </a:r>
          </a:p>
          <a:p>
            <a:pPr marL="0" indent="0">
              <a:lnSpc>
                <a:spcPct val="100000"/>
              </a:lnSpc>
              <a:buNone/>
            </a:pPr>
            <a:r>
              <a:rPr lang="en-US" altLang="ko-KR" dirty="0">
                <a:latin typeface="+mj-lt"/>
              </a:rPr>
              <a:t>  </a:t>
            </a:r>
            <a:r>
              <a:rPr lang="ko-KR" altLang="en-US" dirty="0">
                <a:latin typeface="+mj-lt"/>
              </a:rPr>
              <a:t>회원국이 시민 등록 시스템을 통해 매년 보고합니다</a:t>
            </a:r>
            <a:r>
              <a:rPr lang="en-US" altLang="ko-KR" dirty="0">
                <a:latin typeface="+mj-lt"/>
              </a:rPr>
              <a:t>.</a:t>
            </a:r>
            <a:endParaRPr lang="ko-KR" altLang="en-US" dirty="0">
              <a:latin typeface="+mj-lt"/>
            </a:endParaRPr>
          </a:p>
        </p:txBody>
      </p:sp>
      <p:pic>
        <p:nvPicPr>
          <p:cNvPr id="4" name="그림 3"/>
          <p:cNvPicPr>
            <a:picLocks noChangeAspect="1"/>
          </p:cNvPicPr>
          <p:nvPr/>
        </p:nvPicPr>
        <p:blipFill>
          <a:blip r:embed="rId2"/>
          <a:stretch>
            <a:fillRect/>
          </a:stretch>
        </p:blipFill>
        <p:spPr>
          <a:xfrm>
            <a:off x="8262228" y="304396"/>
            <a:ext cx="3547733" cy="1121410"/>
          </a:xfrm>
          <a:prstGeom prst="rect">
            <a:avLst/>
          </a:prstGeom>
        </p:spPr>
      </p:pic>
    </p:spTree>
    <p:extLst>
      <p:ext uri="{BB962C8B-B14F-4D97-AF65-F5344CB8AC3E}">
        <p14:creationId xmlns:p14="http://schemas.microsoft.com/office/powerpoint/2010/main" val="275056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2378" y="970232"/>
            <a:ext cx="5642495" cy="1128963"/>
          </a:xfrm>
          <a:prstGeom prst="rect">
            <a:avLst/>
          </a:prstGeom>
          <a:noFill/>
        </p:spPr>
        <p:txBody>
          <a:bodyPr wrap="square" rtlCol="0">
            <a:spAutoFit/>
          </a:bodyPr>
          <a:lstStyle/>
          <a:p>
            <a:pPr>
              <a:lnSpc>
                <a:spcPct val="150000"/>
              </a:lnSpc>
            </a:pPr>
            <a:r>
              <a:rPr lang="en-US" altLang="ko-KR" sz="2400" u="dbl" dirty="0"/>
              <a:t>Final Output</a:t>
            </a:r>
          </a:p>
          <a:p>
            <a:pPr>
              <a:lnSpc>
                <a:spcPct val="150000"/>
              </a:lnSpc>
            </a:pPr>
            <a:r>
              <a:rPr lang="ko-KR" altLang="en-US" sz="2400" dirty="0"/>
              <a:t>사망률 테이블</a:t>
            </a:r>
            <a:r>
              <a:rPr lang="en-US" altLang="ko-KR" sz="2400" dirty="0"/>
              <a:t>(mortrate2)</a:t>
            </a:r>
            <a:endParaRPr lang="ko-KR" altLang="en-US" sz="2400" dirty="0"/>
          </a:p>
        </p:txBody>
      </p:sp>
      <p:pic>
        <p:nvPicPr>
          <p:cNvPr id="6" name="그림 5"/>
          <p:cNvPicPr>
            <a:picLocks noChangeAspect="1"/>
          </p:cNvPicPr>
          <p:nvPr/>
        </p:nvPicPr>
        <p:blipFill rotWithShape="1">
          <a:blip r:embed="rId2"/>
          <a:srcRect r="24849"/>
          <a:stretch/>
        </p:blipFill>
        <p:spPr>
          <a:xfrm>
            <a:off x="322378" y="2704406"/>
            <a:ext cx="11497448" cy="1809405"/>
          </a:xfrm>
          <a:prstGeom prst="rect">
            <a:avLst/>
          </a:prstGeom>
        </p:spPr>
      </p:pic>
      <p:sp>
        <p:nvSpPr>
          <p:cNvPr id="7" name="TextBox 6"/>
          <p:cNvSpPr txBox="1"/>
          <p:nvPr/>
        </p:nvSpPr>
        <p:spPr>
          <a:xfrm>
            <a:off x="523702" y="2410691"/>
            <a:ext cx="11230494" cy="369332"/>
          </a:xfrm>
          <a:prstGeom prst="rect">
            <a:avLst/>
          </a:prstGeom>
          <a:noFill/>
        </p:spPr>
        <p:txBody>
          <a:bodyPr wrap="square" rtlCol="0">
            <a:spAutoFit/>
          </a:bodyPr>
          <a:lstStyle/>
          <a:p>
            <a:r>
              <a:rPr lang="en-US" altLang="ko-KR" b="1" dirty="0"/>
              <a:t>   </a:t>
            </a:r>
            <a:r>
              <a:rPr lang="ko-KR" altLang="en-US" b="1" dirty="0"/>
              <a:t>국가      년도  </a:t>
            </a:r>
            <a:r>
              <a:rPr lang="en-US" altLang="ko-KR" b="1" dirty="0"/>
              <a:t>ICD</a:t>
            </a:r>
            <a:r>
              <a:rPr lang="ko-KR" altLang="en-US" b="1" dirty="0"/>
              <a:t>버전  사망원인    성별         나이</a:t>
            </a:r>
            <a:r>
              <a:rPr lang="en-US" altLang="ko-KR" b="1" dirty="0"/>
              <a:t>0~4</a:t>
            </a:r>
            <a:r>
              <a:rPr lang="ko-KR" altLang="en-US" b="1" dirty="0"/>
              <a:t>세</a:t>
            </a:r>
            <a:r>
              <a:rPr lang="en-US" altLang="ko-KR" b="1" dirty="0"/>
              <a:t> </a:t>
            </a:r>
            <a:r>
              <a:rPr lang="ko-KR" altLang="en-US" b="1" dirty="0"/>
              <a:t>사망률</a:t>
            </a:r>
          </a:p>
        </p:txBody>
      </p:sp>
    </p:spTree>
    <p:extLst>
      <p:ext uri="{BB962C8B-B14F-4D97-AF65-F5344CB8AC3E}">
        <p14:creationId xmlns:p14="http://schemas.microsoft.com/office/powerpoint/2010/main" val="2222225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p:cNvPicPr>
            <a:picLocks noChangeAspect="1"/>
          </p:cNvPicPr>
          <p:nvPr/>
        </p:nvPicPr>
        <p:blipFill rotWithShape="1">
          <a:blip r:embed="rId3"/>
          <a:srcRect r="24849"/>
          <a:stretch/>
        </p:blipFill>
        <p:spPr>
          <a:xfrm>
            <a:off x="405505" y="692726"/>
            <a:ext cx="11497448" cy="1809405"/>
          </a:xfrm>
          <a:prstGeom prst="rect">
            <a:avLst/>
          </a:prstGeom>
        </p:spPr>
      </p:pic>
      <p:sp>
        <p:nvSpPr>
          <p:cNvPr id="2" name="직사각형 1"/>
          <p:cNvSpPr/>
          <p:nvPr/>
        </p:nvSpPr>
        <p:spPr>
          <a:xfrm>
            <a:off x="523702" y="2945074"/>
            <a:ext cx="11668298" cy="3046988"/>
          </a:xfrm>
          <a:prstGeom prst="rect">
            <a:avLst/>
          </a:prstGeom>
        </p:spPr>
        <p:txBody>
          <a:bodyPr wrap="square">
            <a:spAutoFit/>
          </a:bodyPr>
          <a:lstStyle/>
          <a:p>
            <a:r>
              <a:rPr lang="ko-KR" altLang="en-US" sz="2400" dirty="0"/>
              <a:t>사망률 </a:t>
            </a:r>
            <a:r>
              <a:rPr lang="en-US" altLang="ko-KR" sz="2400" dirty="0"/>
              <a:t>= (</a:t>
            </a:r>
            <a:r>
              <a:rPr lang="ko-KR" altLang="en-US" sz="2400" dirty="0"/>
              <a:t>사망자 수</a:t>
            </a:r>
            <a:r>
              <a:rPr lang="en-US" altLang="ko-KR" sz="2400" dirty="0"/>
              <a:t>/ </a:t>
            </a:r>
            <a:r>
              <a:rPr lang="ko-KR" altLang="en-US" sz="2400" dirty="0"/>
              <a:t>전체 인구 수</a:t>
            </a:r>
            <a:r>
              <a:rPr lang="en-US" altLang="ko-KR" sz="2400" dirty="0"/>
              <a:t>) *100,000</a:t>
            </a:r>
          </a:p>
          <a:p>
            <a:r>
              <a:rPr lang="en-US" altLang="ko-KR" sz="2400" dirty="0"/>
              <a:t>          = 100,000</a:t>
            </a:r>
            <a:r>
              <a:rPr lang="ko-KR" altLang="en-US" sz="2400" dirty="0"/>
              <a:t>명 당 </a:t>
            </a:r>
            <a:r>
              <a:rPr lang="en-US" altLang="ko-KR" sz="2400" dirty="0"/>
              <a:t>___ </a:t>
            </a:r>
            <a:r>
              <a:rPr lang="ko-KR" altLang="en-US" sz="2400" dirty="0"/>
              <a:t>명 사망</a:t>
            </a:r>
            <a:endParaRPr lang="en-US" altLang="ko-KR" sz="2400" dirty="0"/>
          </a:p>
          <a:p>
            <a:endParaRPr lang="en-US" altLang="ko-KR" sz="2400" dirty="0"/>
          </a:p>
          <a:p>
            <a:pPr marL="342900" indent="-342900">
              <a:buFont typeface="Arial" panose="020B0604020202020204" pitchFamily="34" charset="0"/>
              <a:buChar char="•"/>
            </a:pPr>
            <a:r>
              <a:rPr lang="en-US" altLang="ko-KR" sz="2400" dirty="0"/>
              <a:t>1125 </a:t>
            </a:r>
            <a:r>
              <a:rPr lang="ko-KR" altLang="en-US" sz="2400" dirty="0"/>
              <a:t>국가에서 </a:t>
            </a:r>
            <a:r>
              <a:rPr lang="en-US" altLang="ko-KR" sz="2400" dirty="0"/>
              <a:t>1978</a:t>
            </a:r>
            <a:r>
              <a:rPr lang="ko-KR" altLang="en-US" sz="2400" dirty="0"/>
              <a:t>년에 </a:t>
            </a:r>
            <a:r>
              <a:rPr lang="en-US" altLang="ko-KR" sz="2400" dirty="0"/>
              <a:t>A000</a:t>
            </a:r>
            <a:r>
              <a:rPr lang="ko-KR" altLang="en-US" sz="2400" dirty="0"/>
              <a:t> 사망원인으로 죽은 남자 </a:t>
            </a:r>
            <a:r>
              <a:rPr lang="en-US" altLang="ko-KR" sz="2400" dirty="0"/>
              <a:t>0-4</a:t>
            </a:r>
            <a:r>
              <a:rPr lang="ko-KR" altLang="en-US" sz="2400" dirty="0"/>
              <a:t>세는 </a:t>
            </a:r>
            <a:endParaRPr lang="en-US" altLang="ko-KR" sz="2400" dirty="0"/>
          </a:p>
          <a:p>
            <a:r>
              <a:rPr lang="en-US" altLang="ko-KR" sz="2400" dirty="0"/>
              <a:t>   100,000</a:t>
            </a:r>
            <a:r>
              <a:rPr lang="ko-KR" altLang="en-US" sz="2400" dirty="0"/>
              <a:t>명 당 </a:t>
            </a:r>
            <a:r>
              <a:rPr lang="en-US" altLang="ko-KR" sz="2400" dirty="0"/>
              <a:t>2,997</a:t>
            </a:r>
            <a:r>
              <a:rPr lang="ko-KR" altLang="en-US" sz="2400" dirty="0"/>
              <a:t>명이다</a:t>
            </a:r>
            <a:r>
              <a:rPr lang="en-US" altLang="ko-KR" sz="2400" dirty="0"/>
              <a:t>.</a:t>
            </a:r>
          </a:p>
          <a:p>
            <a:endParaRPr lang="en-US" altLang="ko-KR" sz="2400" dirty="0"/>
          </a:p>
          <a:p>
            <a:pPr marL="342900" indent="-342900">
              <a:buFont typeface="Arial" panose="020B0604020202020204" pitchFamily="34" charset="0"/>
              <a:buChar char="•"/>
            </a:pPr>
            <a:r>
              <a:rPr lang="en-US" altLang="ko-KR" sz="2400" dirty="0"/>
              <a:t>1125 </a:t>
            </a:r>
            <a:r>
              <a:rPr lang="ko-KR" altLang="en-US" sz="2400" dirty="0"/>
              <a:t>국가에서 </a:t>
            </a:r>
            <a:r>
              <a:rPr lang="en-US" altLang="ko-KR" sz="2400" dirty="0"/>
              <a:t>1978</a:t>
            </a:r>
            <a:r>
              <a:rPr lang="ko-KR" altLang="en-US" sz="2400" dirty="0"/>
              <a:t>년 </a:t>
            </a:r>
            <a:r>
              <a:rPr lang="en-US" altLang="ko-KR" sz="2400" dirty="0"/>
              <a:t>A000 </a:t>
            </a:r>
            <a:r>
              <a:rPr lang="ko-KR" altLang="en-US" sz="2400" dirty="0"/>
              <a:t>사망원인으로 죽은 여자 </a:t>
            </a:r>
            <a:r>
              <a:rPr lang="en-US" altLang="ko-KR" sz="2400" dirty="0"/>
              <a:t>0-4</a:t>
            </a:r>
            <a:r>
              <a:rPr lang="ko-KR" altLang="en-US" sz="2400" dirty="0"/>
              <a:t>세는 </a:t>
            </a:r>
            <a:endParaRPr lang="en-US" altLang="ko-KR" sz="2400" dirty="0"/>
          </a:p>
          <a:p>
            <a:r>
              <a:rPr lang="en-US" altLang="ko-KR" sz="2400" dirty="0"/>
              <a:t>   100,000</a:t>
            </a:r>
            <a:r>
              <a:rPr lang="ko-KR" altLang="en-US" sz="2400" dirty="0"/>
              <a:t>명 당 </a:t>
            </a:r>
            <a:r>
              <a:rPr lang="en-US" altLang="ko-KR" sz="2400" dirty="0"/>
              <a:t>3,053</a:t>
            </a:r>
            <a:r>
              <a:rPr lang="ko-KR" altLang="en-US" sz="2400" dirty="0"/>
              <a:t>명이다</a:t>
            </a:r>
            <a:r>
              <a:rPr lang="en-US" altLang="ko-KR" sz="2400" dirty="0"/>
              <a:t>.</a:t>
            </a:r>
            <a:r>
              <a:rPr lang="ko-KR" altLang="en-US" sz="2400" dirty="0"/>
              <a:t> </a:t>
            </a:r>
          </a:p>
        </p:txBody>
      </p:sp>
      <p:sp>
        <p:nvSpPr>
          <p:cNvPr id="3" name="직사각형 2"/>
          <p:cNvSpPr/>
          <p:nvPr/>
        </p:nvSpPr>
        <p:spPr>
          <a:xfrm>
            <a:off x="405505" y="1194261"/>
            <a:ext cx="11605440" cy="78416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4750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p>
            <a:r>
              <a:rPr lang="en-US" altLang="ko-KR" sz="4000" dirty="0"/>
              <a:t>International Classification of disease (ICD)</a:t>
            </a:r>
            <a:endParaRPr lang="ko-KR" altLang="en-US" sz="4000" dirty="0"/>
          </a:p>
        </p:txBody>
      </p:sp>
      <p:sp>
        <p:nvSpPr>
          <p:cNvPr id="3" name="내용 개체 틀 2"/>
          <p:cNvSpPr>
            <a:spLocks noGrp="1"/>
          </p:cNvSpPr>
          <p:nvPr>
            <p:ph idx="1"/>
          </p:nvPr>
        </p:nvSpPr>
        <p:spPr/>
        <p:txBody>
          <a:bodyPr/>
          <a:lstStyle/>
          <a:p>
            <a:pPr>
              <a:lnSpc>
                <a:spcPct val="150000"/>
              </a:lnSpc>
            </a:pPr>
            <a:r>
              <a:rPr lang="en-US" altLang="ko-KR" dirty="0"/>
              <a:t>ICD: </a:t>
            </a:r>
            <a:r>
              <a:rPr lang="ko-KR" altLang="en-US" dirty="0"/>
              <a:t>질병 및 관련 건강 문제의 국제 통계 분류</a:t>
            </a:r>
            <a:endParaRPr lang="en-US" altLang="ko-KR" dirty="0"/>
          </a:p>
          <a:p>
            <a:pPr>
              <a:lnSpc>
                <a:spcPct val="150000"/>
              </a:lnSpc>
            </a:pPr>
            <a:r>
              <a:rPr lang="ko-KR" altLang="en-US" dirty="0"/>
              <a:t>세계 보건 기구에서 질병과 증상을 분류한 것</a:t>
            </a:r>
            <a:endParaRPr lang="en-US" altLang="ko-KR" dirty="0"/>
          </a:p>
          <a:p>
            <a:pPr>
              <a:lnSpc>
                <a:spcPct val="150000"/>
              </a:lnSpc>
            </a:pPr>
            <a:r>
              <a:rPr lang="en-US" altLang="ko-KR" dirty="0"/>
              <a:t>ICD - version7, 8, 9, 10</a:t>
            </a:r>
          </a:p>
          <a:p>
            <a:pPr marL="0" indent="0">
              <a:lnSpc>
                <a:spcPct val="150000"/>
              </a:lnSpc>
              <a:buNone/>
            </a:pPr>
            <a:endParaRPr lang="en-US" altLang="ko-KR" dirty="0"/>
          </a:p>
          <a:p>
            <a:pPr marL="0" indent="0">
              <a:lnSpc>
                <a:spcPct val="150000"/>
              </a:lnSpc>
              <a:buNone/>
            </a:pPr>
            <a:endParaRPr lang="en-US" altLang="ko-KR" dirty="0"/>
          </a:p>
          <a:p>
            <a:pPr>
              <a:lnSpc>
                <a:spcPct val="150000"/>
              </a:lnSpc>
            </a:pPr>
            <a:endParaRPr lang="ko-KR" altLang="en-US" dirty="0"/>
          </a:p>
        </p:txBody>
      </p:sp>
    </p:spTree>
    <p:extLst>
      <p:ext uri="{BB962C8B-B14F-4D97-AF65-F5344CB8AC3E}">
        <p14:creationId xmlns:p14="http://schemas.microsoft.com/office/powerpoint/2010/main" val="345113297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1400</Words>
  <Application>Microsoft Office PowerPoint</Application>
  <PresentationFormat>와이드스크린</PresentationFormat>
  <Paragraphs>257</Paragraphs>
  <Slides>56</Slides>
  <Notes>3</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56</vt:i4>
      </vt:variant>
    </vt:vector>
  </HeadingPairs>
  <TitlesOfParts>
    <vt:vector size="61" baseType="lpstr">
      <vt:lpstr>굴림</vt:lpstr>
      <vt:lpstr>맑은 고딕</vt:lpstr>
      <vt:lpstr>Arial</vt:lpstr>
      <vt:lpstr>Times New Roman</vt:lpstr>
      <vt:lpstr>Office 테마</vt:lpstr>
      <vt:lpstr>Method of sucide: international sucide patterns derived from the WHO motality database</vt:lpstr>
      <vt:lpstr>Papers</vt:lpstr>
      <vt:lpstr>PowerPoint 프레젠테이션</vt:lpstr>
      <vt:lpstr>논문 method</vt:lpstr>
      <vt:lpstr>WHO Mortality database 구조</vt:lpstr>
      <vt:lpstr>WHO Mortality Database</vt:lpstr>
      <vt:lpstr>PowerPoint 프레젠테이션</vt:lpstr>
      <vt:lpstr>PowerPoint 프레젠테이션</vt:lpstr>
      <vt:lpstr>International Classification of disease (ICD)</vt:lpstr>
      <vt:lpstr>International Classification of disease (ICD)</vt:lpstr>
      <vt:lpstr>PowerPoint 프레젠테이션</vt:lpstr>
      <vt:lpstr>icdcodes table</vt:lpstr>
      <vt:lpstr>PowerPoint 프레젠테이션</vt:lpstr>
      <vt:lpstr>Population table</vt:lpstr>
      <vt:lpstr>PowerPoint 프레젠테이션</vt:lpstr>
      <vt:lpstr>Mortality table</vt:lpstr>
      <vt:lpstr>PowerPoint 프레젠테이션</vt:lpstr>
      <vt:lpstr>PowerPoint 프레젠테이션</vt:lpstr>
      <vt:lpstr>WHO mortality database concept</vt:lpstr>
      <vt:lpstr>WHO Mortality database  Quality Control</vt:lpstr>
      <vt:lpstr>Mortality QC</vt:lpstr>
      <vt:lpstr>Quality Control 과정 </vt:lpstr>
      <vt:lpstr>Quality Control – mortality table</vt:lpstr>
      <vt:lpstr>QC 1st step in mortality   </vt:lpstr>
      <vt:lpstr>QC 1st step in mortality </vt:lpstr>
      <vt:lpstr>QC 1st step in mortality </vt:lpstr>
      <vt:lpstr>QC 1st step in  raw mortality </vt:lpstr>
      <vt:lpstr>QC 1st step in mortality   </vt:lpstr>
      <vt:lpstr>QC 2nd step in mortality</vt:lpstr>
      <vt:lpstr>QC 2nd step in mortality</vt:lpstr>
      <vt:lpstr>QC 3rd step in mortality</vt:lpstr>
      <vt:lpstr>QC 3rd step in mortality</vt:lpstr>
      <vt:lpstr>Population QC</vt:lpstr>
      <vt:lpstr>Quality Control – population table</vt:lpstr>
      <vt:lpstr>QC 1st step in population   </vt:lpstr>
      <vt:lpstr>QC 2nd  step in population</vt:lpstr>
      <vt:lpstr>Quality Control 과정 </vt:lpstr>
      <vt:lpstr>Mortrate table 만들기 (join) </vt:lpstr>
      <vt:lpstr>PowerPoint 프레젠테이션</vt:lpstr>
      <vt:lpstr>WHO DB 분석</vt:lpstr>
      <vt:lpstr>논문 분석을 위한 Final Table</vt:lpstr>
      <vt:lpstr>1.     Country, year, cause_code별 사망률을         Country, cause_code별 사망률로 바꾸기        (연도별 사망률 합하기)</vt:lpstr>
      <vt:lpstr>2. 자살과 관련된 cause_code만 추출</vt:lpstr>
      <vt:lpstr>PowerPoint 프레젠테이션</vt:lpstr>
      <vt:lpstr>3. 비슷한 방법끼리 같은 카테고리로 만들기 </vt:lpstr>
      <vt:lpstr>4. 자살 방법별 사망률 계산</vt:lpstr>
      <vt:lpstr>5. Reformat</vt:lpstr>
      <vt:lpstr>6. Final Output</vt:lpstr>
      <vt:lpstr>기계학습을 이용한 분석</vt:lpstr>
      <vt:lpstr>Principal Component Analysis (PCA)</vt:lpstr>
      <vt:lpstr>PCA</vt:lpstr>
      <vt:lpstr>Suicide 분석 – PCA</vt:lpstr>
      <vt:lpstr>suicide pattern 분석</vt:lpstr>
      <vt:lpstr>Python으로 분석</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 of sucide: international sucide patterns derived from the WHO motality database</dc:title>
  <dc:creator>Park Donghyun</dc:creator>
  <cp:lastModifiedBy>Park Donghyun</cp:lastModifiedBy>
  <cp:revision>5</cp:revision>
  <dcterms:created xsi:type="dcterms:W3CDTF">2019-05-14T02:50:21Z</dcterms:created>
  <dcterms:modified xsi:type="dcterms:W3CDTF">2019-05-14T03:36:37Z</dcterms:modified>
</cp:coreProperties>
</file>