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0" autoAdjust="0"/>
    <p:restoredTop sz="96391" autoAdjust="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29T15:43:06.010" idx="1">
    <p:pos x="3067" y="1319"/>
    <p:text>한국일보 뉴스기사중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189A53-E82A-40E7-A0ED-F7BD28C9FB66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2018년 11월 22일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38981C-615E-4757-9A5C-942E3CF09C96}" type="datetime4">
              <a:rPr lang="ko-KR" altLang="en-US" smtClean="0"/>
              <a:pPr/>
              <a:t>2018년 11월 22일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2818732-FA64-4F57-8EE6-57AA70E1F1E0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ZA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07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표지 제목 </a:t>
            </a:r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맑은 고딕 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2" name="그림 개체 틀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구역 머리글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구역 머리글</a:t>
            </a:r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구역 머리글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7" name="텍스트 개체 틀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구역 설명</a:t>
            </a:r>
            <a:endParaRPr lang="ko-KR" altLang="en-ZA" noProof="0" dirty="0"/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ko-KR" altLang="en-US" noProof="0" dirty="0"/>
              <a:t>구역 설명</a:t>
            </a:r>
          </a:p>
        </p:txBody>
      </p:sp>
      <p:sp>
        <p:nvSpPr>
          <p:cNvPr id="21" name="텍스트 개체 틀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ko-KR" altLang="en-US" noProof="0" dirty="0"/>
              <a:t>구역 설명</a:t>
            </a:r>
          </a:p>
        </p:txBody>
      </p:sp>
      <p:sp>
        <p:nvSpPr>
          <p:cNvPr id="25" name="텍스트 상자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ko-KR" altLang="en-US" noProof="0" dirty="0"/>
          </a:p>
        </p:txBody>
      </p:sp>
      <p:sp>
        <p:nvSpPr>
          <p:cNvPr id="26" name="텍스트 상자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왼쪽-오른쪽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화살표: 왼쪽-오른쪽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 err="1"/>
              <a:t>사분면</a:t>
            </a:r>
            <a:r>
              <a:rPr lang="ko-KR" altLang="en-US" noProof="0" dirty="0"/>
              <a:t> 제목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1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2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3 </a:t>
            </a:r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14" name="직사각형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5" name="직사각형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6" name="직사각형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7" name="직사각형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8" name="직사각형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9" name="직사각형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pic>
        <p:nvPicPr>
          <p:cNvPr id="20" name="그래픽 19" descr="오른쪽 화살표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그래픽 20" descr="오른쪽 화살표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연도</a:t>
            </a:r>
            <a:endParaRPr lang="ko-KR" altLang="en-ZA" noProof="0" dirty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ko-KR" noProof="0" dirty="0"/>
              <a:t>MM</a:t>
            </a:r>
            <a:endParaRPr lang="ko-KR" altLang="en-ZA" noProof="0" dirty="0"/>
          </a:p>
        </p:txBody>
      </p:sp>
      <p:sp>
        <p:nvSpPr>
          <p:cNvPr id="35" name="텍스트 개체 틀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항목 제목</a:t>
            </a:r>
            <a:endParaRPr lang="ko-KR" altLang="en-ZA" noProof="0" dirty="0"/>
          </a:p>
        </p:txBody>
      </p:sp>
      <p:sp>
        <p:nvSpPr>
          <p:cNvPr id="36" name="텍스트 개체 틀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연도 월</a:t>
            </a:r>
            <a:endParaRPr lang="ko-KR" altLang="en-ZA" noProof="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이미지 삽입 또는 끌어서 놓기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  <a:endParaRPr lang="ko-KR" altLang="en-ZA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간략한 소개</a:t>
            </a:r>
            <a:endParaRPr lang="ko-KR" altLang="en-ZA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  <a:endParaRPr lang="ko-KR" altLang="en-ZA" noProof="0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이미지 삽입 또는 끌어서 놓기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간략한 소개</a:t>
            </a:r>
            <a:endParaRPr lang="ko-KR" altLang="en-ZA" noProof="0" dirty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  <a:endParaRPr lang="ko-KR" altLang="en-ZA" noProof="0" dirty="0"/>
          </a:p>
        </p:txBody>
      </p:sp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이미지 삽입 또는 끌어서 놓기</a:t>
            </a: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  <a:endParaRPr lang="ko-KR" altLang="en-ZA" noProof="0" dirty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간략한 소개</a:t>
            </a:r>
            <a:endParaRPr lang="ko-KR" altLang="en-ZA" noProof="0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 rtl="0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  <a:endParaRPr lang="ko-KR" altLang="en-ZA" noProof="0" dirty="0"/>
          </a:p>
        </p:txBody>
      </p:sp>
      <p:sp>
        <p:nvSpPr>
          <p:cNvPr id="20" name="직사각형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1" name="직사각형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2" name="직사각형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ko-KR" altLang="en-US" noProof="0" dirty="0"/>
              <a:t>직함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2" name="그림 개체 틀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3" name="텍스트 개체 틀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ko-KR" altLang="en-US" noProof="0" dirty="0"/>
              <a:t>직함</a:t>
            </a:r>
          </a:p>
        </p:txBody>
      </p:sp>
      <p:sp>
        <p:nvSpPr>
          <p:cNvPr id="25" name="그림 개체 틀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표지 제목 </a:t>
            </a:r>
            <a:r>
              <a:rPr lang="en-US" altLang="ko-KR" noProof="0" dirty="0"/>
              <a:t>2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8C95A7-836C-4CD7-8EB0-6C95903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dirty="0"/>
              <a:t>전자 메일</a:t>
            </a:r>
            <a:endParaRPr lang="ko-KR" altLang="en-ZA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dirty="0"/>
              <a:t>웹 사이트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구분선 슬라이드 제목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12" name="그림 개체 틀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3" name="그림 개체 틀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US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US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US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5</a:t>
            </a:r>
            <a:endParaRPr lang="ko-KR" altLang="en-US" noProof="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</a:p>
        </p:txBody>
      </p:sp>
      <p:sp>
        <p:nvSpPr>
          <p:cNvPr id="17" name="그림 개체 틀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+mj-ea"/>
                <a:ea typeface="+mj-ea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23" name="직사각형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4" name="직사각형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5" name="직사각형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6" name="직사각형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7" name="직사각형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그림 개체 틀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1" name="그림 개체 틀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직사각형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  <p:sp>
          <p:nvSpPr>
            <p:cNvPr id="27" name="직사각형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</p:grpSp>
      <p:sp>
        <p:nvSpPr>
          <p:cNvPr id="24" name="직사각형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8" name="직사각형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9" name="직사각형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그림 개체 틀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직사각형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  <p:sp>
          <p:nvSpPr>
            <p:cNvPr id="27" name="직사각형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</p:grpSp>
      <p:sp>
        <p:nvSpPr>
          <p:cNvPr id="33" name="텍스트 개체 틀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1</a:t>
            </a:r>
            <a:endParaRPr lang="ko-KR" altLang="en-ZA" noProof="0" dirty="0"/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35" name="텍스트 개체 틀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36" name="텍스트 개체 틀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37" name="그림 개체 틀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38" name="그림 개체 틀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4" name="직사각형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8" name="직사각형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29" name="직사각형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30" name="직사각형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그림 개체 틀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 dirty="0"/>
              <a:t>여기에 화면 디자인 삽입 또는 끌어서 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  <a:endParaRPr lang="ko-KR" altLang="en-ZA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ko-KR" altLang="en-US" noProof="0" dirty="0"/>
              <a:t>강조 표시된 텍스트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2</a:t>
            </a:r>
            <a:endParaRPr lang="ko-KR" altLang="en-ZA" noProof="0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3</a:t>
            </a:r>
            <a:endParaRPr lang="ko-KR" altLang="en-ZA" noProof="0" dirty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 "/>
              </a:defRPr>
            </a:lvl1pPr>
          </a:lstStyle>
          <a:p>
            <a:pPr lvl="0" rtl="0"/>
            <a:r>
              <a:rPr lang="ko-KR" altLang="en-US" noProof="0" dirty="0"/>
              <a:t>글머리 기호 </a:t>
            </a:r>
            <a:r>
              <a:rPr lang="en-US" altLang="ko-KR" noProof="0" dirty="0"/>
              <a:t>4</a:t>
            </a:r>
            <a:endParaRPr lang="ko-KR" altLang="en-ZA" noProof="0" dirty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ko-KR" altLang="en-US" noProof="0" dirty="0"/>
              <a:t>글머리 기호 설명</a:t>
            </a:r>
            <a:endParaRPr lang="ko-KR" altLang="en-ZA" noProof="0" dirty="0"/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직사각형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  <p:sp>
          <p:nvSpPr>
            <p:cNvPr id="17" name="직사각형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  <a:endParaRPr lang="ko-KR" altLang="en-ZA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ko-KR" altLang="en-US" sz="1200" b="1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한미 교역</a:t>
              </a:r>
              <a:r>
                <a:rPr lang="ko-KR" altLang="en-US" sz="1200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i="1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r>
                <a:rPr lang="en-US" altLang="ko-KR" sz="1200" noProof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ZA" sz="11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kookilbo.com/News/Read/201809191836037345?did=n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개체 틀 18" descr="긴 목재 터널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제목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0" y="3163899"/>
            <a:ext cx="4860000" cy="1800000"/>
          </a:xfrm>
        </p:spPr>
        <p:txBody>
          <a:bodyPr rtlCol="0"/>
          <a:lstStyle/>
          <a:p>
            <a:pPr rtl="0"/>
            <a:r>
              <a:rPr lang="ko-KR" altLang="en-US" sz="4800" dirty="0"/>
              <a:t>직업 시뮬레이션</a:t>
            </a:r>
          </a:p>
        </p:txBody>
      </p:sp>
      <p:sp>
        <p:nvSpPr>
          <p:cNvPr id="23" name="부제목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1278097"/>
          </a:xfrm>
        </p:spPr>
        <p:txBody>
          <a:bodyPr rtlCol="0"/>
          <a:lstStyle/>
          <a:p>
            <a:pPr algn="ctr" rtl="0"/>
            <a:r>
              <a:rPr lang="en-US" altLang="ko-KR" dirty="0"/>
              <a:t>201334001 </a:t>
            </a:r>
            <a:r>
              <a:rPr lang="ko-KR" altLang="en-US" dirty="0" err="1"/>
              <a:t>곽기섭</a:t>
            </a:r>
            <a:endParaRPr lang="en-US" altLang="ko-KR" dirty="0"/>
          </a:p>
          <a:p>
            <a:pPr algn="ctr" rtl="0"/>
            <a:r>
              <a:rPr lang="en-US" altLang="ko-KR" noProof="1"/>
              <a:t>201334004 </a:t>
            </a:r>
            <a:r>
              <a:rPr lang="ko-KR" altLang="en-US" noProof="1"/>
              <a:t>김민성</a:t>
            </a:r>
            <a:endParaRPr lang="en-US" altLang="ko-KR" noProof="1"/>
          </a:p>
          <a:p>
            <a:pPr algn="ctr" rtl="0"/>
            <a:r>
              <a:rPr lang="en-US" altLang="ko-KR" noProof="1"/>
              <a:t>201334017 </a:t>
            </a:r>
            <a:r>
              <a:rPr lang="ko-KR" altLang="en-US" noProof="1"/>
              <a:t>유무현</a:t>
            </a:r>
          </a:p>
        </p:txBody>
      </p:sp>
      <p:grpSp>
        <p:nvGrpSpPr>
          <p:cNvPr id="112" name="그룹 111" descr="주목 효과 이미지 대괄호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2405848"/>
            <a:ext cx="4860000" cy="4236151"/>
            <a:chOff x="408650" y="404285"/>
            <a:chExt cx="4330700" cy="3164637"/>
          </a:xfrm>
        </p:grpSpPr>
        <p:sp>
          <p:nvSpPr>
            <p:cNvPr id="110" name="직사각형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직사각형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TextBox 26">
            <a:extLst>
              <a:ext uri="{FF2B5EF4-FFF2-40B4-BE49-F238E27FC236}">
                <a16:creationId xmlns:a16="http://schemas.microsoft.com/office/drawing/2014/main" id="{CA19FB4D-3DB5-4467-829B-24F3699360CB}"/>
              </a:ext>
            </a:extLst>
          </p:cNvPr>
          <p:cNvSpPr txBox="1"/>
          <p:nvPr/>
        </p:nvSpPr>
        <p:spPr>
          <a:xfrm>
            <a:off x="2714808" y="4523402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2018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</a:t>
            </a:r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</a:t>
            </a:r>
            <a:r>
              <a:rPr lang="en-US" altLang="ko-KR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27</a:t>
            </a:r>
            <a:r>
              <a:rPr lang="ko-KR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-9427" y="6300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2800" b="1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3E80A5EF-8E11-45D2-BF03-1116D4DA41A7}"/>
              </a:ext>
            </a:extLst>
          </p:cNvPr>
          <p:cNvSpPr txBox="1"/>
          <p:nvPr/>
        </p:nvSpPr>
        <p:spPr>
          <a:xfrm>
            <a:off x="4339093" y="158445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8FF6838-33AE-41D7-9B9B-F56733E39224}"/>
              </a:ext>
            </a:extLst>
          </p:cNvPr>
          <p:cNvSpPr txBox="1"/>
          <p:nvPr/>
        </p:nvSpPr>
        <p:spPr>
          <a:xfrm>
            <a:off x="4870008" y="1585207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29">
            <a:extLst>
              <a:ext uri="{FF2B5EF4-FFF2-40B4-BE49-F238E27FC236}">
                <a16:creationId xmlns:a16="http://schemas.microsoft.com/office/drawing/2014/main" id="{C7EACFE3-DC32-43BB-8400-40645D8D0F9A}"/>
              </a:ext>
            </a:extLst>
          </p:cNvPr>
          <p:cNvSpPr txBox="1"/>
          <p:nvPr/>
        </p:nvSpPr>
        <p:spPr>
          <a:xfrm>
            <a:off x="4319856" y="238172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30">
            <a:extLst>
              <a:ext uri="{FF2B5EF4-FFF2-40B4-BE49-F238E27FC236}">
                <a16:creationId xmlns:a16="http://schemas.microsoft.com/office/drawing/2014/main" id="{7A6B34A4-4D0E-41D8-A7F6-091A02BC6C44}"/>
              </a:ext>
            </a:extLst>
          </p:cNvPr>
          <p:cNvSpPr txBox="1"/>
          <p:nvPr/>
        </p:nvSpPr>
        <p:spPr>
          <a:xfrm>
            <a:off x="4870008" y="238172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동기 및 기대효과</a:t>
            </a:r>
          </a:p>
        </p:txBody>
      </p:sp>
      <p:sp>
        <p:nvSpPr>
          <p:cNvPr id="11" name="TextBox 33">
            <a:extLst>
              <a:ext uri="{FF2B5EF4-FFF2-40B4-BE49-F238E27FC236}">
                <a16:creationId xmlns:a16="http://schemas.microsoft.com/office/drawing/2014/main" id="{0B47DC8F-2A40-40C0-8D5E-E418D0B8D606}"/>
              </a:ext>
            </a:extLst>
          </p:cNvPr>
          <p:cNvSpPr txBox="1"/>
          <p:nvPr/>
        </p:nvSpPr>
        <p:spPr>
          <a:xfrm>
            <a:off x="4317452" y="317898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33B2419C-D268-447A-9EB5-543396E716B3}"/>
              </a:ext>
            </a:extLst>
          </p:cNvPr>
          <p:cNvSpPr txBox="1"/>
          <p:nvPr/>
        </p:nvSpPr>
        <p:spPr>
          <a:xfrm>
            <a:off x="4870008" y="3178985"/>
            <a:ext cx="2803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 기능 요구분석</a:t>
            </a: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5993CF31-5782-45C1-9947-FD7510DB4083}"/>
              </a:ext>
            </a:extLst>
          </p:cNvPr>
          <p:cNvSpPr txBox="1"/>
          <p:nvPr/>
        </p:nvSpPr>
        <p:spPr>
          <a:xfrm>
            <a:off x="4339094" y="557078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D9D83A68-B304-49BE-968A-2EC2D35C36C6}"/>
              </a:ext>
            </a:extLst>
          </p:cNvPr>
          <p:cNvSpPr txBox="1"/>
          <p:nvPr/>
        </p:nvSpPr>
        <p:spPr>
          <a:xfrm>
            <a:off x="4870008" y="5570780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기능비교표</a:t>
            </a: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883AD2C7-563C-464C-AF44-22E70D5125F9}"/>
              </a:ext>
            </a:extLst>
          </p:cNvPr>
          <p:cNvSpPr txBox="1"/>
          <p:nvPr/>
        </p:nvSpPr>
        <p:spPr>
          <a:xfrm>
            <a:off x="4339094" y="477351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25628D0D-906C-4F9B-A2DA-633090BB8ABA}"/>
              </a:ext>
            </a:extLst>
          </p:cNvPr>
          <p:cNvSpPr txBox="1"/>
          <p:nvPr/>
        </p:nvSpPr>
        <p:spPr>
          <a:xfrm>
            <a:off x="4875458" y="4737499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비교제품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075F993B-2A8E-41CF-87E6-334EE51EE337}"/>
              </a:ext>
            </a:extLst>
          </p:cNvPr>
          <p:cNvSpPr txBox="1"/>
          <p:nvPr/>
        </p:nvSpPr>
        <p:spPr>
          <a:xfrm>
            <a:off x="4317452" y="3976250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3A4663F2-E11F-4F91-983F-12CD1F6FBB96}"/>
              </a:ext>
            </a:extLst>
          </p:cNvPr>
          <p:cNvSpPr txBox="1"/>
          <p:nvPr/>
        </p:nvSpPr>
        <p:spPr>
          <a:xfrm>
            <a:off x="4870008" y="3964962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기술 요구분석</a:t>
            </a:r>
          </a:p>
        </p:txBody>
      </p:sp>
    </p:spTree>
    <p:extLst>
      <p:ext uri="{BB962C8B-B14F-4D97-AF65-F5344CB8AC3E}">
        <p14:creationId xmlns:p14="http://schemas.microsoft.com/office/powerpoint/2010/main" val="23768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702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8FF6838-33AE-41D7-9B9B-F56733E39224}"/>
              </a:ext>
            </a:extLst>
          </p:cNvPr>
          <p:cNvSpPr txBox="1"/>
          <p:nvPr/>
        </p:nvSpPr>
        <p:spPr>
          <a:xfrm>
            <a:off x="1854534" y="1601807"/>
            <a:ext cx="391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직업 시뮬레이션 이란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897696FA-8FC9-44DF-A2D6-862ACEE9138A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93A7F-EBE3-456A-B412-65581AD9A78E}"/>
              </a:ext>
            </a:extLst>
          </p:cNvPr>
          <p:cNvSpPr txBox="1"/>
          <p:nvPr/>
        </p:nvSpPr>
        <p:spPr>
          <a:xfrm>
            <a:off x="1854533" y="2406225"/>
            <a:ext cx="71474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 직업을 간단한 시뮬레이션을 통해 체험하면서 그 직업에 대한 자세한 정보를 얻는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  <a:endParaRPr lang="en-US" altLang="ko-KR" dirty="0"/>
          </a:p>
          <a:p>
            <a:endParaRPr lang="en-US" altLang="ko-KR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Who?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    대학진학을 준비중인 예비대학생</a:t>
            </a:r>
            <a:r>
              <a:rPr lang="en-US" altLang="ko-KR" dirty="0"/>
              <a:t> OR </a:t>
            </a:r>
            <a:r>
              <a:rPr lang="ko-KR" altLang="en-US" dirty="0"/>
              <a:t>진로를 결정하지 못한 사람들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Where?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>
                <a:latin typeface="+mn-ea"/>
              </a:rPr>
              <a:t>pc</a:t>
            </a:r>
            <a:r>
              <a:rPr lang="ko-KR" altLang="en-US" dirty="0">
                <a:latin typeface="+mn-ea"/>
              </a:rPr>
              <a:t>웹</a:t>
            </a:r>
            <a:r>
              <a:rPr lang="ko-KR" altLang="en-US" dirty="0"/>
              <a:t>페이지나 모바일 웹페이지를 통해 이용 가능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How?</a:t>
            </a:r>
          </a:p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ko-KR" sz="2400" dirty="0"/>
              <a:t> </a:t>
            </a:r>
            <a:r>
              <a:rPr lang="ko-KR" altLang="en-US" dirty="0" err="1"/>
              <a:t>하이브리드웹앱을</a:t>
            </a:r>
            <a:r>
              <a:rPr lang="ko-KR" altLang="en-US" dirty="0"/>
              <a:t> 기반으로 개발해 다양한 기기에서 이용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가능하게 만듦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0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258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동기 및 기대효과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8FF6838-33AE-41D7-9B9B-F56733E39224}"/>
              </a:ext>
            </a:extLst>
          </p:cNvPr>
          <p:cNvSpPr txBox="1"/>
          <p:nvPr/>
        </p:nvSpPr>
        <p:spPr>
          <a:xfrm>
            <a:off x="2313279" y="1410077"/>
            <a:ext cx="266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개발동기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A1BA74A2-2DF6-492A-AE5F-BDAA6A266AA5}"/>
              </a:ext>
            </a:extLst>
          </p:cNvPr>
          <p:cNvSpPr txBox="1"/>
          <p:nvPr/>
        </p:nvSpPr>
        <p:spPr>
          <a:xfrm>
            <a:off x="7839161" y="1410076"/>
            <a:ext cx="266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  <a:endParaRPr lang="ko-KR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AFB8C656-FD92-4A2B-934B-610068F04172}"/>
              </a:ext>
            </a:extLst>
          </p:cNvPr>
          <p:cNvSpPr txBox="1"/>
          <p:nvPr/>
        </p:nvSpPr>
        <p:spPr>
          <a:xfrm>
            <a:off x="6591849" y="2337538"/>
            <a:ext cx="4500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pc="100" dirty="0">
                <a:latin typeface="+mn-ea"/>
              </a:rPr>
              <a:t>다양한 직업을 간단한 게임을 통해 체험할 수 있으므로 재미와 정보를 함께 얻을 수 있다</a:t>
            </a:r>
            <a:r>
              <a:rPr lang="en-US" altLang="ko-KR" spc="100" dirty="0">
                <a:latin typeface="+mn-ea"/>
              </a:rPr>
              <a:t>.</a:t>
            </a:r>
            <a:endParaRPr lang="ko-KR" altLang="en-US" spc="100" dirty="0">
              <a:latin typeface="+mn-ea"/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59C483E-5F29-4247-8DB9-B7A94EF14847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AE1420-7564-42C9-BF46-7C6D1049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20" y="2306239"/>
            <a:ext cx="5069889" cy="422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101652-E54E-4B31-8CC9-E76DE109D724}"/>
              </a:ext>
            </a:extLst>
          </p:cNvPr>
          <p:cNvSpPr txBox="1"/>
          <p:nvPr/>
        </p:nvSpPr>
        <p:spPr>
          <a:xfrm>
            <a:off x="701798" y="2819930"/>
            <a:ext cx="525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전국 </a:t>
            </a:r>
            <a:r>
              <a:rPr lang="en-US" altLang="ko-KR" dirty="0"/>
              <a:t>140</a:t>
            </a:r>
            <a:r>
              <a:rPr lang="ko-KR" altLang="en-US" dirty="0"/>
              <a:t>개 대학교의 졸업생 </a:t>
            </a:r>
            <a:r>
              <a:rPr lang="en-US" altLang="ko-KR" dirty="0"/>
              <a:t>9,676</a:t>
            </a:r>
            <a:r>
              <a:rPr lang="ko-KR" altLang="en-US" dirty="0"/>
              <a:t>명을 대상으로 진행된 연구에서 </a:t>
            </a:r>
            <a:r>
              <a:rPr lang="ko-KR" altLang="en-US" dirty="0">
                <a:solidFill>
                  <a:srgbClr val="FF0000"/>
                </a:solidFill>
              </a:rPr>
              <a:t>학생들은 평균적으로 </a:t>
            </a:r>
            <a:r>
              <a:rPr lang="en-US" altLang="ko-KR" dirty="0">
                <a:solidFill>
                  <a:srgbClr val="FF0000"/>
                </a:solidFill>
              </a:rPr>
              <a:t>9.85</a:t>
            </a:r>
            <a:r>
              <a:rPr lang="ko-KR" altLang="en-US" dirty="0">
                <a:solidFill>
                  <a:srgbClr val="FF0000"/>
                </a:solidFill>
              </a:rPr>
              <a:t>학기만에 졸업</a:t>
            </a:r>
            <a:r>
              <a:rPr lang="ko-KR" altLang="en-US" dirty="0"/>
              <a:t>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이루어진다고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689A2-031C-4816-A800-29EC6600F991}"/>
              </a:ext>
            </a:extLst>
          </p:cNvPr>
          <p:cNvSpPr txBox="1"/>
          <p:nvPr/>
        </p:nvSpPr>
        <p:spPr>
          <a:xfrm>
            <a:off x="701797" y="3788293"/>
            <a:ext cx="5069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학기를 초과한 학생들 중 </a:t>
            </a:r>
            <a:r>
              <a:rPr lang="en-US" altLang="ko-KR" dirty="0"/>
              <a:t>41.4%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수능 및 학교 성적을 고려</a:t>
            </a:r>
            <a:r>
              <a:rPr lang="ko-KR" altLang="en-US" dirty="0"/>
              <a:t>하여 대학교를 선택하였고</a:t>
            </a:r>
            <a:endParaRPr lang="en-US" altLang="ko-KR" dirty="0"/>
          </a:p>
          <a:p>
            <a:endParaRPr lang="en-US" altLang="ko-KR" sz="1100" dirty="0"/>
          </a:p>
          <a:p>
            <a:r>
              <a:rPr lang="en-US" altLang="ko-KR" dirty="0"/>
              <a:t>8</a:t>
            </a:r>
            <a:r>
              <a:rPr lang="ko-KR" altLang="en-US" dirty="0"/>
              <a:t>학기 이내에 졸업한 </a:t>
            </a:r>
            <a:r>
              <a:rPr lang="en-US" altLang="ko-KR" dirty="0"/>
              <a:t>46.7%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rgbClr val="FF0000"/>
                </a:solidFill>
              </a:rPr>
              <a:t>원하는 전공 또는 업무 관련 분야 공부를 희망해 진학</a:t>
            </a:r>
            <a:r>
              <a:rPr lang="ko-KR" altLang="en-US" dirty="0"/>
              <a:t>했다고 답했습니다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472241-6757-44D6-9143-1231B83B0F97}"/>
              </a:ext>
            </a:extLst>
          </p:cNvPr>
          <p:cNvSpPr txBox="1"/>
          <p:nvPr/>
        </p:nvSpPr>
        <p:spPr>
          <a:xfrm>
            <a:off x="711046" y="5468597"/>
            <a:ext cx="5290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절반 가량의 학생이 뚜렷한 직업선택 없이 성적에 맞게 학교를 선택하게 되므로 이런 학생들에게 도움을 주는 프로그램을 개발하게 되었습니다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62EA-352F-47F7-BFD9-9AFDDFF5A09F}"/>
              </a:ext>
            </a:extLst>
          </p:cNvPr>
          <p:cNvSpPr txBox="1"/>
          <p:nvPr/>
        </p:nvSpPr>
        <p:spPr>
          <a:xfrm>
            <a:off x="6694592" y="5637275"/>
            <a:ext cx="419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http://www.hankookilbo.com/News/Read/201809191836037345?did=na</a:t>
            </a:r>
            <a:r>
              <a:rPr lang="en-US" altLang="ko-KR" dirty="0"/>
              <a:t> </a:t>
            </a:r>
            <a:r>
              <a:rPr lang="ko-KR" altLang="en-US" dirty="0"/>
              <a:t>한국일보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736361-1CD5-41CD-AC44-004B2D4A53A4}"/>
              </a:ext>
            </a:extLst>
          </p:cNvPr>
          <p:cNvCxnSpPr>
            <a:cxnSpLocks/>
          </p:cNvCxnSpPr>
          <p:nvPr/>
        </p:nvCxnSpPr>
        <p:spPr>
          <a:xfrm>
            <a:off x="6016102" y="2302126"/>
            <a:ext cx="0" cy="4045884"/>
          </a:xfrm>
          <a:prstGeom prst="line">
            <a:avLst/>
          </a:prstGeom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9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10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35719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 기능 요구분석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8FF6838-33AE-41D7-9B9B-F56733E39224}"/>
              </a:ext>
            </a:extLst>
          </p:cNvPr>
          <p:cNvSpPr txBox="1"/>
          <p:nvPr/>
        </p:nvSpPr>
        <p:spPr>
          <a:xfrm>
            <a:off x="9500947" y="1100828"/>
            <a:ext cx="155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개발자</a:t>
            </a:r>
          </a:p>
        </p:txBody>
      </p:sp>
      <p:sp>
        <p:nvSpPr>
          <p:cNvPr id="19" name="TextBox 26">
            <a:extLst>
              <a:ext uri="{FF2B5EF4-FFF2-40B4-BE49-F238E27FC236}">
                <a16:creationId xmlns:a16="http://schemas.microsoft.com/office/drawing/2014/main" id="{E86B5449-D14A-4229-B28A-0CF94706D700}"/>
              </a:ext>
            </a:extLst>
          </p:cNvPr>
          <p:cNvSpPr txBox="1"/>
          <p:nvPr/>
        </p:nvSpPr>
        <p:spPr>
          <a:xfrm>
            <a:off x="656499" y="2011906"/>
            <a:ext cx="32052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1.1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아이디</a:t>
            </a:r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비밀번호 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설정을 통해</a:t>
            </a:r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간편 회원가입 또는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SNS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계정으로 간편 가입가능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1.2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아이디 비밀번호로 로그인 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1.3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직업을 선택한 후 상황에 따라 선택지가 주어져 선택에 따른 결과가 주어짐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1.4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기록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직업을 체험한 후 결과나 정보를 얻음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029A36C-8C0B-4584-A051-A5F718519603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6AA678DD-73CC-4C63-8D5E-295FDB13C33B}"/>
              </a:ext>
            </a:extLst>
          </p:cNvPr>
          <p:cNvSpPr txBox="1"/>
          <p:nvPr/>
        </p:nvSpPr>
        <p:spPr>
          <a:xfrm>
            <a:off x="1571447" y="1100828"/>
            <a:ext cx="1555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사용자     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학생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CBA42BB1-D7F1-4A35-9975-01AFA1FF4DC3}"/>
              </a:ext>
            </a:extLst>
          </p:cNvPr>
          <p:cNvSpPr txBox="1"/>
          <p:nvPr/>
        </p:nvSpPr>
        <p:spPr>
          <a:xfrm>
            <a:off x="8623078" y="1989140"/>
            <a:ext cx="30244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회원 관리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가입된 사용자들의 정보를 관리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1.2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직업 관리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정해진 직업에 대한 정보를 추가하거나 삭제하는 등 관리작업 실행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1.3 DB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및 서버 관리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회원들의 게임 진행상황에 대한 정보가 저장된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관리와 서버 유지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1.4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수익모델 관리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 직업을 이루기 위한 자격요건을 돕는 기관을 소개 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7981B5-1E2A-48F8-B5C5-475BFB593A7A}"/>
              </a:ext>
            </a:extLst>
          </p:cNvPr>
          <p:cNvCxnSpPr>
            <a:cxnSpLocks/>
          </p:cNvCxnSpPr>
          <p:nvPr/>
        </p:nvCxnSpPr>
        <p:spPr>
          <a:xfrm>
            <a:off x="4044334" y="1979720"/>
            <a:ext cx="0" cy="4565342"/>
          </a:xfrm>
          <a:prstGeom prst="line">
            <a:avLst/>
          </a:prstGeom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26">
            <a:extLst>
              <a:ext uri="{FF2B5EF4-FFF2-40B4-BE49-F238E27FC236}">
                <a16:creationId xmlns:a16="http://schemas.microsoft.com/office/drawing/2014/main" id="{9DF448DA-B04C-4D7F-84E5-77037721CEF1}"/>
              </a:ext>
            </a:extLst>
          </p:cNvPr>
          <p:cNvSpPr txBox="1"/>
          <p:nvPr/>
        </p:nvSpPr>
        <p:spPr>
          <a:xfrm>
            <a:off x="4583580" y="1984426"/>
            <a:ext cx="312739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1.1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아이디</a:t>
            </a:r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비밀번호 설정과 인증과정을 거쳐 가입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1.2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아이디 비밀번호로 로그인 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1.3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직업을 선택한 후 상황에 따라 선택지가 주어져 선택에 따른 결과가 주어짐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1.4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기록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직업을 체험한 후 결과나 정보를 얻음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1.5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자신의 직업에 대한 정보를 제공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1.6 </a:t>
            </a:r>
            <a:r>
              <a:rPr lang="ko-KR" altLang="en-US" sz="14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활동을 통해 얻은 포인트로 상품으로 환전</a:t>
            </a:r>
            <a:endParaRPr lang="en-US" altLang="ko-KR" sz="14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26">
            <a:extLst>
              <a:ext uri="{FF2B5EF4-FFF2-40B4-BE49-F238E27FC236}">
                <a16:creationId xmlns:a16="http://schemas.microsoft.com/office/drawing/2014/main" id="{69ED48B6-2FDD-4E00-93D2-3AA347C05285}"/>
              </a:ext>
            </a:extLst>
          </p:cNvPr>
          <p:cNvSpPr txBox="1"/>
          <p:nvPr/>
        </p:nvSpPr>
        <p:spPr>
          <a:xfrm>
            <a:off x="5159037" y="1109711"/>
            <a:ext cx="1829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사용자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콘텐츠 </a:t>
            </a:r>
            <a:r>
              <a:rPr lang="ko-KR" alt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프로바이더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9A185B-D5BF-425C-8BB7-7E49D105F6DB}"/>
              </a:ext>
            </a:extLst>
          </p:cNvPr>
          <p:cNvCxnSpPr>
            <a:cxnSpLocks/>
          </p:cNvCxnSpPr>
          <p:nvPr/>
        </p:nvCxnSpPr>
        <p:spPr>
          <a:xfrm>
            <a:off x="8102909" y="2053874"/>
            <a:ext cx="0" cy="4565342"/>
          </a:xfrm>
          <a:prstGeom prst="line">
            <a:avLst/>
          </a:prstGeom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2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702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필요 기술 요구분석</a:t>
            </a:r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39B445C1-D0EF-4CE0-A0A7-DE42B9436F8E}"/>
              </a:ext>
            </a:extLst>
          </p:cNvPr>
          <p:cNvSpPr txBox="1"/>
          <p:nvPr/>
        </p:nvSpPr>
        <p:spPr>
          <a:xfrm>
            <a:off x="1829617" y="1824282"/>
            <a:ext cx="224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Web App</a:t>
            </a:r>
            <a:endParaRPr lang="ko-KR" alt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50">
            <a:extLst>
              <a:ext uri="{FF2B5EF4-FFF2-40B4-BE49-F238E27FC236}">
                <a16:creationId xmlns:a16="http://schemas.microsoft.com/office/drawing/2014/main" id="{6A638532-3749-46F9-8A2F-E215D8B0AF83}"/>
              </a:ext>
            </a:extLst>
          </p:cNvPr>
          <p:cNvSpPr txBox="1"/>
          <p:nvPr/>
        </p:nvSpPr>
        <p:spPr>
          <a:xfrm>
            <a:off x="1764661" y="2998313"/>
            <a:ext cx="2193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pc="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Aptana</a:t>
            </a:r>
            <a:r>
              <a:rPr lang="en-US" altLang="ko-KR" sz="20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Studio</a:t>
            </a:r>
            <a:r>
              <a:rPr lang="ko-KR" altLang="en-US" sz="20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기반으로 </a:t>
            </a:r>
            <a:r>
              <a:rPr lang="ko-KR" altLang="en-US" sz="2000" spc="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웹앱을</a:t>
            </a:r>
            <a:r>
              <a:rPr lang="ko-KR" altLang="en-US" sz="2000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개발하여 개발시간과 비용을 단축한다</a:t>
            </a:r>
            <a:endParaRPr lang="en-US" altLang="ko-KR" sz="2000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32">
            <a:extLst>
              <a:ext uri="{FF2B5EF4-FFF2-40B4-BE49-F238E27FC236}">
                <a16:creationId xmlns:a16="http://schemas.microsoft.com/office/drawing/2014/main" id="{889A819A-6B09-4C46-A41C-8E4994765A1B}"/>
              </a:ext>
            </a:extLst>
          </p:cNvPr>
          <p:cNvSpPr txBox="1"/>
          <p:nvPr/>
        </p:nvSpPr>
        <p:spPr>
          <a:xfrm>
            <a:off x="5332233" y="1824282"/>
            <a:ext cx="1527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SqLite</a:t>
            </a:r>
            <a:endParaRPr lang="ko-KR" alt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47">
            <a:extLst>
              <a:ext uri="{FF2B5EF4-FFF2-40B4-BE49-F238E27FC236}">
                <a16:creationId xmlns:a16="http://schemas.microsoft.com/office/drawing/2014/main" id="{D2FFACEB-9454-4942-980B-09C31C058130}"/>
              </a:ext>
            </a:extLst>
          </p:cNvPr>
          <p:cNvSpPr txBox="1"/>
          <p:nvPr/>
        </p:nvSpPr>
        <p:spPr>
          <a:xfrm>
            <a:off x="4879911" y="2990866"/>
            <a:ext cx="2432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내장형 데이터베이스를 통해 게임의 진행상황을 저장하고 관리하도록 개발</a:t>
            </a:r>
            <a:endParaRPr lang="en-US" altLang="ko-KR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EF0BA-83C3-4B8C-9890-B79BD184EE4E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6</a:t>
            </a:r>
          </a:p>
        </p:txBody>
      </p:sp>
      <p:sp>
        <p:nvSpPr>
          <p:cNvPr id="8" name="TextBox 32">
            <a:extLst>
              <a:ext uri="{FF2B5EF4-FFF2-40B4-BE49-F238E27FC236}">
                <a16:creationId xmlns:a16="http://schemas.microsoft.com/office/drawing/2014/main" id="{DF03F4C4-2DAA-49DC-9785-3FCBA9C92E91}"/>
              </a:ext>
            </a:extLst>
          </p:cNvPr>
          <p:cNvSpPr txBox="1"/>
          <p:nvPr/>
        </p:nvSpPr>
        <p:spPr>
          <a:xfrm>
            <a:off x="8058339" y="1824282"/>
            <a:ext cx="2008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Cordova</a:t>
            </a:r>
            <a:endParaRPr lang="ko-KR" alt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47">
            <a:extLst>
              <a:ext uri="{FF2B5EF4-FFF2-40B4-BE49-F238E27FC236}">
                <a16:creationId xmlns:a16="http://schemas.microsoft.com/office/drawing/2014/main" id="{14AAB27B-3B2D-48E6-9C92-1E63F727E16D}"/>
              </a:ext>
            </a:extLst>
          </p:cNvPr>
          <p:cNvSpPr txBox="1"/>
          <p:nvPr/>
        </p:nvSpPr>
        <p:spPr>
          <a:xfrm>
            <a:off x="7846532" y="2990866"/>
            <a:ext cx="2432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웹 프로그래밍을 기반으로 개발한 </a:t>
            </a:r>
            <a:r>
              <a:rPr lang="ko-KR" altLang="en-US" spc="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웹앱을</a:t>
            </a:r>
            <a:r>
              <a:rPr lang="ko-KR" altLang="en-US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네이티브 앱처럼 </a:t>
            </a:r>
            <a:r>
              <a:rPr lang="ko-KR" altLang="en-US" spc="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구동시키기</a:t>
            </a:r>
            <a:r>
              <a:rPr lang="ko-KR" altLang="en-US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위해 코르도바 기술을 사용한다</a:t>
            </a:r>
            <a:endParaRPr lang="en-US" altLang="ko-KR" spc="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5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702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비교제품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8FF6838-33AE-41D7-9B9B-F56733E39224}"/>
              </a:ext>
            </a:extLst>
          </p:cNvPr>
          <p:cNvSpPr txBox="1"/>
          <p:nvPr/>
        </p:nvSpPr>
        <p:spPr>
          <a:xfrm>
            <a:off x="1207362" y="1598306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판사 시뮬레이션</a:t>
            </a:r>
          </a:p>
        </p:txBody>
      </p:sp>
      <p:sp>
        <p:nvSpPr>
          <p:cNvPr id="19" name="TextBox 26">
            <a:extLst>
              <a:ext uri="{FF2B5EF4-FFF2-40B4-BE49-F238E27FC236}">
                <a16:creationId xmlns:a16="http://schemas.microsoft.com/office/drawing/2014/main" id="{E86B5449-D14A-4229-B28A-0CF94706D700}"/>
              </a:ext>
            </a:extLst>
          </p:cNvPr>
          <p:cNvSpPr txBox="1"/>
          <p:nvPr/>
        </p:nvSpPr>
        <p:spPr>
          <a:xfrm>
            <a:off x="1367161" y="2195146"/>
            <a:ext cx="4802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국가 공인 웹게임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대국민 양형 체험 프로그램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A2C7327-99E9-4AE5-BB98-FB87E8A9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005" y="1405320"/>
            <a:ext cx="5840768" cy="17288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A8C3281-49D9-4D8E-8C53-25820A80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05" y="3768448"/>
            <a:ext cx="5840768" cy="2280659"/>
          </a:xfrm>
          <a:prstGeom prst="rect">
            <a:avLst/>
          </a:prstGeom>
        </p:spPr>
      </p:pic>
      <p:sp>
        <p:nvSpPr>
          <p:cNvPr id="10" name="TextBox 26">
            <a:extLst>
              <a:ext uri="{FF2B5EF4-FFF2-40B4-BE49-F238E27FC236}">
                <a16:creationId xmlns:a16="http://schemas.microsoft.com/office/drawing/2014/main" id="{6DCEDF22-F054-4736-87FD-1B65F7D00F78}"/>
              </a:ext>
            </a:extLst>
          </p:cNvPr>
          <p:cNvSpPr txBox="1"/>
          <p:nvPr/>
        </p:nvSpPr>
        <p:spPr>
          <a:xfrm>
            <a:off x="1207362" y="3866511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리틀타운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71F26C01-0B23-4E7C-9804-2F04FE3A6988}"/>
              </a:ext>
            </a:extLst>
          </p:cNvPr>
          <p:cNvSpPr txBox="1"/>
          <p:nvPr/>
        </p:nvSpPr>
        <p:spPr>
          <a:xfrm>
            <a:off x="1367161" y="4451085"/>
            <a:ext cx="4802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카카오키즈에서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출시한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어린이 직업체험 게임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87BD710-545B-48E9-8B5C-DCF565A1D858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53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0" y="5702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spc="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기능분석표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B6EB702-859B-423C-9425-3BFB635B4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748416"/>
              </p:ext>
            </p:extLst>
          </p:nvPr>
        </p:nvGraphicFramePr>
        <p:xfrm>
          <a:off x="772990" y="1593680"/>
          <a:ext cx="10199809" cy="443044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번호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판사 시뮬레이션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리틀타운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우리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서비스 제공 주 대상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전 연령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초등 유아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중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고등학생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3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2.1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회원가입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015685"/>
                  </a:ext>
                </a:extLst>
              </a:tr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2.2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로그인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∆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3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선택상황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4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5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결말 후 정보제공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6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결말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E2A795F6-2468-4D07-9367-86391294AF88}"/>
              </a:ext>
            </a:extLst>
          </p:cNvPr>
          <p:cNvSpPr>
            <a:spLocks noGrp="1"/>
          </p:cNvSpPr>
          <p:nvPr/>
        </p:nvSpPr>
        <p:spPr>
          <a:xfrm>
            <a:off x="9351886" y="6362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51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17" descr="책장에 꽂힌 건축가 서적 클로즈업 이미지">
            <a:extLst>
              <a:ext uri="{FF2B5EF4-FFF2-40B4-BE49-F238E27FC236}">
                <a16:creationId xmlns:a16="http://schemas.microsoft.com/office/drawing/2014/main" id="{D60B1AEB-18BB-4465-8AB5-9A4914A8AF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7"/>
            <a:ext cx="12192000" cy="6777425"/>
          </a:xfr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46FD8D9A-C84D-4B8C-B24C-AD9E7BDD40BE}"/>
              </a:ext>
            </a:extLst>
          </p:cNvPr>
          <p:cNvSpPr txBox="1"/>
          <p:nvPr/>
        </p:nvSpPr>
        <p:spPr>
          <a:xfrm>
            <a:off x="4226489" y="4798552"/>
            <a:ext cx="7512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200" b="1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524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13_TF16411248" id="{C1DB8C75-C253-4029-ACF1-9097E6634952}" vid="{A0DF85C9-2E63-4513-BBD3-145C1EDDB0B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D2D886B-64F4-4B92-AEA7-9F6CA9B832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5827-7CC1-40B1-BA1C-E9676D7EE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43E42B-7C8A-4AB1-9F29-E7D83A36D5D6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sharepoint/v3"/>
    <ds:schemaRef ds:uri="http://purl.org/dc/elements/1.1/"/>
    <ds:schemaRef ds:uri="http://schemas.openxmlformats.org/package/2006/metadata/core-properties"/>
    <ds:schemaRef ds:uri="fb0879af-3eba-417a-a55a-ffe6dcd6ca77"/>
    <ds:schemaRef ds:uri="6dc4bcd6-49db-4c07-9060-8acfc67cef9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아키텍처 피치 데크</Template>
  <TotalTime>0</TotalTime>
  <Words>467</Words>
  <Application>Microsoft Office PowerPoint</Application>
  <PresentationFormat>와이드스크린</PresentationFormat>
  <Paragraphs>149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HY견고딕</vt:lpstr>
      <vt:lpstr>굴림</vt:lpstr>
      <vt:lpstr>돋움</vt:lpstr>
      <vt:lpstr>맑은 고딕</vt:lpstr>
      <vt:lpstr>맑은 고딕 </vt:lpstr>
      <vt:lpstr>배달의민족 도현</vt:lpstr>
      <vt:lpstr>Arial</vt:lpstr>
      <vt:lpstr>Calibri</vt:lpstr>
      <vt:lpstr>Cambria</vt:lpstr>
      <vt:lpstr>Times New Roman</vt:lpstr>
      <vt:lpstr>Wingdings</vt:lpstr>
      <vt:lpstr>Office 테마</vt:lpstr>
      <vt:lpstr>직업 시뮬레이션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2018-10-28T13:14:22Z</dcterms:created>
  <dcterms:modified xsi:type="dcterms:W3CDTF">2018-11-22T04:22:02Z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