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3460750" cx="4610100"/>
  <p:notesSz cx="4610100" cy="3460750"/>
  <p:embeddedFontLst>
    <p:embeddedFont>
      <p:font typeface="Tahoma"/>
      <p:regular r:id="rId12"/>
      <p:bold r:id="rId13"/>
    </p:embeddedFon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2k/X14PgTQGHGseYlXx/+8HE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926FF8-31FF-444C-A166-1E44820365A0}">
  <a:tblStyle styleId="{66926FF8-31FF-444C-A166-1E4482036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768500" y="259550"/>
            <a:ext cx="3073550" cy="1297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25844" y="735989"/>
            <a:ext cx="3777615" cy="1983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3964575" y="2948803"/>
            <a:ext cx="607412" cy="21783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8"/>
          <p:cNvSpPr/>
          <p:nvPr/>
        </p:nvSpPr>
        <p:spPr>
          <a:xfrm>
            <a:off x="3069083" y="3261575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" name="Google Shape;51;p8"/>
          <p:cNvSpPr/>
          <p:nvPr/>
        </p:nvSpPr>
        <p:spPr>
          <a:xfrm>
            <a:off x="29894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" name="Google Shape;52;p8"/>
          <p:cNvSpPr/>
          <p:nvPr/>
        </p:nvSpPr>
        <p:spPr>
          <a:xfrm>
            <a:off x="3167268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3" name="Google Shape;53;p8"/>
          <p:cNvSpPr/>
          <p:nvPr/>
        </p:nvSpPr>
        <p:spPr>
          <a:xfrm>
            <a:off x="3323614" y="3271697"/>
            <a:ext cx="43180" cy="30480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" name="Google Shape;54;p8"/>
          <p:cNvSpPr/>
          <p:nvPr/>
        </p:nvSpPr>
        <p:spPr>
          <a:xfrm>
            <a:off x="3334106" y="3261423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" name="Google Shape;55;p8"/>
          <p:cNvSpPr/>
          <p:nvPr/>
        </p:nvSpPr>
        <p:spPr>
          <a:xfrm>
            <a:off x="3344266" y="3251262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" name="Google Shape;56;p8"/>
          <p:cNvSpPr/>
          <p:nvPr/>
        </p:nvSpPr>
        <p:spPr>
          <a:xfrm>
            <a:off x="326044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" name="Google Shape;57;p8"/>
          <p:cNvSpPr/>
          <p:nvPr/>
        </p:nvSpPr>
        <p:spPr>
          <a:xfrm>
            <a:off x="3620326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" name="Google Shape;58;p8"/>
          <p:cNvSpPr/>
          <p:nvPr/>
        </p:nvSpPr>
        <p:spPr>
          <a:xfrm>
            <a:off x="353142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" name="Google Shape;59;p8"/>
          <p:cNvSpPr/>
          <p:nvPr/>
        </p:nvSpPr>
        <p:spPr>
          <a:xfrm>
            <a:off x="3607626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" name="Google Shape;60;p8"/>
          <p:cNvSpPr/>
          <p:nvPr/>
        </p:nvSpPr>
        <p:spPr>
          <a:xfrm>
            <a:off x="3620326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" name="Google Shape;61;p8"/>
          <p:cNvSpPr/>
          <p:nvPr/>
        </p:nvSpPr>
        <p:spPr>
          <a:xfrm>
            <a:off x="3607626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" name="Google Shape;62;p8"/>
          <p:cNvSpPr/>
          <p:nvPr/>
        </p:nvSpPr>
        <p:spPr>
          <a:xfrm>
            <a:off x="3620326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" name="Google Shape;63;p8"/>
          <p:cNvSpPr/>
          <p:nvPr/>
        </p:nvSpPr>
        <p:spPr>
          <a:xfrm>
            <a:off x="387859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" name="Google Shape;64;p8"/>
          <p:cNvSpPr/>
          <p:nvPr/>
        </p:nvSpPr>
        <p:spPr>
          <a:xfrm>
            <a:off x="389129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8"/>
          <p:cNvSpPr/>
          <p:nvPr/>
        </p:nvSpPr>
        <p:spPr>
          <a:xfrm>
            <a:off x="389129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" name="Google Shape;66;p8"/>
          <p:cNvSpPr/>
          <p:nvPr/>
        </p:nvSpPr>
        <p:spPr>
          <a:xfrm>
            <a:off x="3802393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8"/>
          <p:cNvSpPr/>
          <p:nvPr/>
        </p:nvSpPr>
        <p:spPr>
          <a:xfrm>
            <a:off x="387859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" name="Google Shape;68;p8"/>
          <p:cNvSpPr/>
          <p:nvPr/>
        </p:nvSpPr>
        <p:spPr>
          <a:xfrm>
            <a:off x="389129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8"/>
          <p:cNvSpPr/>
          <p:nvPr/>
        </p:nvSpPr>
        <p:spPr>
          <a:xfrm>
            <a:off x="414957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" name="Google Shape;70;p8"/>
          <p:cNvSpPr/>
          <p:nvPr/>
        </p:nvSpPr>
        <p:spPr>
          <a:xfrm>
            <a:off x="416227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" name="Google Shape;71;p8"/>
          <p:cNvSpPr/>
          <p:nvPr/>
        </p:nvSpPr>
        <p:spPr>
          <a:xfrm>
            <a:off x="416227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" name="Google Shape;72;p8"/>
          <p:cNvSpPr/>
          <p:nvPr/>
        </p:nvSpPr>
        <p:spPr>
          <a:xfrm>
            <a:off x="414957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" name="Google Shape;73;p8"/>
          <p:cNvSpPr/>
          <p:nvPr/>
        </p:nvSpPr>
        <p:spPr>
          <a:xfrm>
            <a:off x="416227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8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" name="Google Shape;75;p8"/>
          <p:cNvSpPr/>
          <p:nvPr/>
        </p:nvSpPr>
        <p:spPr>
          <a:xfrm>
            <a:off x="4423969" y="3255248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" name="Google Shape;76;p8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" name="Google Shape;77;p8"/>
          <p:cNvSpPr/>
          <p:nvPr/>
        </p:nvSpPr>
        <p:spPr>
          <a:xfrm>
            <a:off x="4329112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" name="Google Shape;78;p8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8"/>
          <p:cNvSpPr/>
          <p:nvPr/>
        </p:nvSpPr>
        <p:spPr>
          <a:xfrm>
            <a:off x="4532315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8"/>
          <p:cNvSpPr/>
          <p:nvPr/>
        </p:nvSpPr>
        <p:spPr>
          <a:xfrm>
            <a:off x="0" y="0"/>
            <a:ext cx="4608195" cy="350520"/>
          </a:xfrm>
          <a:custGeom>
            <a:rect b="b" l="l" r="r" t="t"/>
            <a:pathLst>
              <a:path extrusionOk="0" h="350520" w="4608195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" name="Google Shape;81;p8"/>
          <p:cNvSpPr txBox="1"/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3964575" y="2948803"/>
            <a:ext cx="607412" cy="21783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" name="Google Shape;87;p9"/>
          <p:cNvSpPr/>
          <p:nvPr/>
        </p:nvSpPr>
        <p:spPr>
          <a:xfrm>
            <a:off x="3069083" y="3261575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8" name="Google Shape;88;p9"/>
          <p:cNvSpPr/>
          <p:nvPr/>
        </p:nvSpPr>
        <p:spPr>
          <a:xfrm>
            <a:off x="29894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" name="Google Shape;89;p9"/>
          <p:cNvSpPr/>
          <p:nvPr/>
        </p:nvSpPr>
        <p:spPr>
          <a:xfrm>
            <a:off x="3167268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" name="Google Shape;90;p9"/>
          <p:cNvSpPr/>
          <p:nvPr/>
        </p:nvSpPr>
        <p:spPr>
          <a:xfrm>
            <a:off x="3323614" y="3271697"/>
            <a:ext cx="43180" cy="30480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" name="Google Shape;91;p9"/>
          <p:cNvSpPr/>
          <p:nvPr/>
        </p:nvSpPr>
        <p:spPr>
          <a:xfrm>
            <a:off x="3334106" y="3261423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9"/>
          <p:cNvSpPr/>
          <p:nvPr/>
        </p:nvSpPr>
        <p:spPr>
          <a:xfrm>
            <a:off x="3344266" y="3251262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" name="Google Shape;93;p9"/>
          <p:cNvSpPr/>
          <p:nvPr/>
        </p:nvSpPr>
        <p:spPr>
          <a:xfrm>
            <a:off x="326044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9"/>
          <p:cNvSpPr/>
          <p:nvPr/>
        </p:nvSpPr>
        <p:spPr>
          <a:xfrm>
            <a:off x="3620326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" name="Google Shape;95;p9"/>
          <p:cNvSpPr/>
          <p:nvPr/>
        </p:nvSpPr>
        <p:spPr>
          <a:xfrm>
            <a:off x="353142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" name="Google Shape;96;p9"/>
          <p:cNvSpPr/>
          <p:nvPr/>
        </p:nvSpPr>
        <p:spPr>
          <a:xfrm>
            <a:off x="3607626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" name="Google Shape;97;p9"/>
          <p:cNvSpPr/>
          <p:nvPr/>
        </p:nvSpPr>
        <p:spPr>
          <a:xfrm>
            <a:off x="3620326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9"/>
          <p:cNvSpPr/>
          <p:nvPr/>
        </p:nvSpPr>
        <p:spPr>
          <a:xfrm>
            <a:off x="3607626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" name="Google Shape;99;p9"/>
          <p:cNvSpPr/>
          <p:nvPr/>
        </p:nvSpPr>
        <p:spPr>
          <a:xfrm>
            <a:off x="3620326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" name="Google Shape;100;p9"/>
          <p:cNvSpPr/>
          <p:nvPr/>
        </p:nvSpPr>
        <p:spPr>
          <a:xfrm>
            <a:off x="387859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" name="Google Shape;101;p9"/>
          <p:cNvSpPr/>
          <p:nvPr/>
        </p:nvSpPr>
        <p:spPr>
          <a:xfrm>
            <a:off x="389129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" name="Google Shape;102;p9"/>
          <p:cNvSpPr/>
          <p:nvPr/>
        </p:nvSpPr>
        <p:spPr>
          <a:xfrm>
            <a:off x="389129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" name="Google Shape;103;p9"/>
          <p:cNvSpPr/>
          <p:nvPr/>
        </p:nvSpPr>
        <p:spPr>
          <a:xfrm>
            <a:off x="3802393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" name="Google Shape;104;p9"/>
          <p:cNvSpPr/>
          <p:nvPr/>
        </p:nvSpPr>
        <p:spPr>
          <a:xfrm>
            <a:off x="387859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9"/>
          <p:cNvSpPr/>
          <p:nvPr/>
        </p:nvSpPr>
        <p:spPr>
          <a:xfrm>
            <a:off x="389129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" name="Google Shape;106;p9"/>
          <p:cNvSpPr/>
          <p:nvPr/>
        </p:nvSpPr>
        <p:spPr>
          <a:xfrm>
            <a:off x="414957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" name="Google Shape;107;p9"/>
          <p:cNvSpPr/>
          <p:nvPr/>
        </p:nvSpPr>
        <p:spPr>
          <a:xfrm>
            <a:off x="416227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" name="Google Shape;108;p9"/>
          <p:cNvSpPr/>
          <p:nvPr/>
        </p:nvSpPr>
        <p:spPr>
          <a:xfrm>
            <a:off x="416227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9"/>
          <p:cNvSpPr/>
          <p:nvPr/>
        </p:nvSpPr>
        <p:spPr>
          <a:xfrm>
            <a:off x="414957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9"/>
          <p:cNvSpPr/>
          <p:nvPr/>
        </p:nvSpPr>
        <p:spPr>
          <a:xfrm>
            <a:off x="416227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9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9"/>
          <p:cNvSpPr/>
          <p:nvPr/>
        </p:nvSpPr>
        <p:spPr>
          <a:xfrm>
            <a:off x="4423969" y="3255248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9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9"/>
          <p:cNvSpPr/>
          <p:nvPr/>
        </p:nvSpPr>
        <p:spPr>
          <a:xfrm>
            <a:off x="4329112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9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" name="Google Shape;116;p9"/>
          <p:cNvSpPr/>
          <p:nvPr/>
        </p:nvSpPr>
        <p:spPr>
          <a:xfrm>
            <a:off x="4532315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" name="Google Shape;117;p9"/>
          <p:cNvSpPr/>
          <p:nvPr/>
        </p:nvSpPr>
        <p:spPr>
          <a:xfrm>
            <a:off x="0" y="0"/>
            <a:ext cx="4608195" cy="350520"/>
          </a:xfrm>
          <a:custGeom>
            <a:rect b="b" l="l" r="r" t="t"/>
            <a:pathLst>
              <a:path extrusionOk="0" h="350520" w="4608195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" name="Google Shape;118;p9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" type="subTitle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0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0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1"/>
          <p:cNvSpPr txBox="1"/>
          <p:nvPr>
            <p:ph idx="2" type="body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1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2500"/>
              </a:lnSpc>
              <a:spcBef>
                <a:spcPts val="0"/>
              </a:spcBef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/>
          <p:nvPr/>
        </p:nvSpPr>
        <p:spPr>
          <a:xfrm>
            <a:off x="3964575" y="2948803"/>
            <a:ext cx="607412" cy="21783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6"/>
          <p:cNvSpPr/>
          <p:nvPr/>
        </p:nvSpPr>
        <p:spPr>
          <a:xfrm>
            <a:off x="3069083" y="3261575"/>
            <a:ext cx="43180" cy="30480"/>
          </a:xfrm>
          <a:custGeom>
            <a:rect b="b" l="l" r="r" t="t"/>
            <a:pathLst>
              <a:path extrusionOk="0" h="30479" w="431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6"/>
          <p:cNvSpPr/>
          <p:nvPr/>
        </p:nvSpPr>
        <p:spPr>
          <a:xfrm>
            <a:off x="2989465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6"/>
          <p:cNvSpPr/>
          <p:nvPr/>
        </p:nvSpPr>
        <p:spPr>
          <a:xfrm>
            <a:off x="3167268" y="3257613"/>
            <a:ext cx="25400" cy="38100"/>
          </a:xfrm>
          <a:custGeom>
            <a:rect b="b" l="l" r="r" t="t"/>
            <a:pathLst>
              <a:path extrusionOk="0" h="38100" w="254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6"/>
          <p:cNvSpPr/>
          <p:nvPr/>
        </p:nvSpPr>
        <p:spPr>
          <a:xfrm>
            <a:off x="3323614" y="3271697"/>
            <a:ext cx="43180" cy="30480"/>
          </a:xfrm>
          <a:custGeom>
            <a:rect b="b" l="l" r="r" t="t"/>
            <a:pathLst>
              <a:path extrusionOk="0" h="30479" w="431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6"/>
          <p:cNvSpPr/>
          <p:nvPr/>
        </p:nvSpPr>
        <p:spPr>
          <a:xfrm>
            <a:off x="3334106" y="3261423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" name="Google Shape;12;p6"/>
          <p:cNvSpPr/>
          <p:nvPr/>
        </p:nvSpPr>
        <p:spPr>
          <a:xfrm>
            <a:off x="3344266" y="3251262"/>
            <a:ext cx="43180" cy="30480"/>
          </a:xfrm>
          <a:custGeom>
            <a:rect b="b" l="l" r="r" t="t"/>
            <a:pathLst>
              <a:path extrusionOk="0" h="30479" w="431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" name="Google Shape;13;p6"/>
          <p:cNvSpPr/>
          <p:nvPr/>
        </p:nvSpPr>
        <p:spPr>
          <a:xfrm>
            <a:off x="326044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" name="Google Shape;14;p6"/>
          <p:cNvSpPr/>
          <p:nvPr/>
        </p:nvSpPr>
        <p:spPr>
          <a:xfrm>
            <a:off x="3620326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6"/>
          <p:cNvSpPr/>
          <p:nvPr/>
        </p:nvSpPr>
        <p:spPr>
          <a:xfrm>
            <a:off x="3531425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6"/>
          <p:cNvSpPr/>
          <p:nvPr/>
        </p:nvSpPr>
        <p:spPr>
          <a:xfrm>
            <a:off x="3607626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6"/>
          <p:cNvSpPr/>
          <p:nvPr/>
        </p:nvSpPr>
        <p:spPr>
          <a:xfrm>
            <a:off x="3620326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6"/>
          <p:cNvSpPr/>
          <p:nvPr/>
        </p:nvSpPr>
        <p:spPr>
          <a:xfrm>
            <a:off x="3607626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6"/>
          <p:cNvSpPr/>
          <p:nvPr/>
        </p:nvSpPr>
        <p:spPr>
          <a:xfrm>
            <a:off x="3620326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6"/>
          <p:cNvSpPr/>
          <p:nvPr/>
        </p:nvSpPr>
        <p:spPr>
          <a:xfrm>
            <a:off x="387859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" name="Google Shape;21;p6"/>
          <p:cNvSpPr/>
          <p:nvPr/>
        </p:nvSpPr>
        <p:spPr>
          <a:xfrm>
            <a:off x="389129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" name="Google Shape;22;p6"/>
          <p:cNvSpPr/>
          <p:nvPr/>
        </p:nvSpPr>
        <p:spPr>
          <a:xfrm>
            <a:off x="389129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" name="Google Shape;23;p6"/>
          <p:cNvSpPr/>
          <p:nvPr/>
        </p:nvSpPr>
        <p:spPr>
          <a:xfrm>
            <a:off x="3802393" y="3257613"/>
            <a:ext cx="203200" cy="38100"/>
          </a:xfrm>
          <a:custGeom>
            <a:rect b="b" l="l" r="r" t="t"/>
            <a:pathLst>
              <a:path extrusionOk="0" h="38100" w="2032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extrusionOk="0" h="38100" w="2032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6"/>
          <p:cNvSpPr/>
          <p:nvPr/>
        </p:nvSpPr>
        <p:spPr>
          <a:xfrm>
            <a:off x="387859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" name="Google Shape;25;p6"/>
          <p:cNvSpPr/>
          <p:nvPr/>
        </p:nvSpPr>
        <p:spPr>
          <a:xfrm>
            <a:off x="389129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D6D6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" name="Google Shape;26;p6"/>
          <p:cNvSpPr/>
          <p:nvPr/>
        </p:nvSpPr>
        <p:spPr>
          <a:xfrm>
            <a:off x="4149573" y="3251262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" name="Google Shape;27;p6"/>
          <p:cNvSpPr/>
          <p:nvPr/>
        </p:nvSpPr>
        <p:spPr>
          <a:xfrm>
            <a:off x="4162273" y="32639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" name="Google Shape;28;p6"/>
          <p:cNvSpPr/>
          <p:nvPr/>
        </p:nvSpPr>
        <p:spPr>
          <a:xfrm>
            <a:off x="4162273" y="32766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" name="Google Shape;29;p6"/>
          <p:cNvSpPr/>
          <p:nvPr/>
        </p:nvSpPr>
        <p:spPr>
          <a:xfrm>
            <a:off x="4149573" y="32893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" name="Google Shape;30;p6"/>
          <p:cNvSpPr/>
          <p:nvPr/>
        </p:nvSpPr>
        <p:spPr>
          <a:xfrm>
            <a:off x="4162273" y="3302063"/>
            <a:ext cx="38100" cy="0"/>
          </a:xfrm>
          <a:custGeom>
            <a:rect b="b" l="l" r="r" t="t"/>
            <a:pathLst>
              <a:path extrusionOk="0" h="120000"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1" name="Google Shape;31;p6"/>
          <p:cNvSpPr/>
          <p:nvPr/>
        </p:nvSpPr>
        <p:spPr>
          <a:xfrm>
            <a:off x="4451033" y="3281743"/>
            <a:ext cx="20320" cy="20320"/>
          </a:xfrm>
          <a:custGeom>
            <a:rect b="b" l="l" r="r" t="t"/>
            <a:pathLst>
              <a:path extrusionOk="0" h="20320" w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2" name="Google Shape;32;p6"/>
          <p:cNvSpPr/>
          <p:nvPr/>
        </p:nvSpPr>
        <p:spPr>
          <a:xfrm>
            <a:off x="4423969" y="3255248"/>
            <a:ext cx="30480" cy="30480"/>
          </a:xfrm>
          <a:custGeom>
            <a:rect b="b" l="l" r="r" t="t"/>
            <a:pathLst>
              <a:path extrusionOk="0" h="30479" w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" name="Google Shape;33;p6"/>
          <p:cNvSpPr/>
          <p:nvPr/>
        </p:nvSpPr>
        <p:spPr>
          <a:xfrm>
            <a:off x="4344352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6"/>
          <p:cNvSpPr/>
          <p:nvPr/>
        </p:nvSpPr>
        <p:spPr>
          <a:xfrm>
            <a:off x="4329112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6"/>
          <p:cNvSpPr/>
          <p:nvPr/>
        </p:nvSpPr>
        <p:spPr>
          <a:xfrm>
            <a:off x="4496754" y="3251262"/>
            <a:ext cx="50800" cy="50800"/>
          </a:xfrm>
          <a:custGeom>
            <a:rect b="b" l="l" r="r" t="t"/>
            <a:pathLst>
              <a:path extrusionOk="0" h="50800" w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" name="Google Shape;36;p6"/>
          <p:cNvSpPr/>
          <p:nvPr/>
        </p:nvSpPr>
        <p:spPr>
          <a:xfrm>
            <a:off x="4532315" y="3269043"/>
            <a:ext cx="30480" cy="12700"/>
          </a:xfrm>
          <a:custGeom>
            <a:rect b="b" l="l" r="r" t="t"/>
            <a:pathLst>
              <a:path extrusionOk="0" h="12700" w="30479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ADADE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25844" y="735989"/>
            <a:ext cx="3777615" cy="1983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114045" y="3351784"/>
            <a:ext cx="1308100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2500"/>
              </a:lnSpc>
              <a:spcBef>
                <a:spcPts val="0"/>
              </a:spcBef>
              <a:buNone/>
              <a:defRPr b="0" i="0" sz="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3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"/>
          <p:cNvSpPr/>
          <p:nvPr/>
        </p:nvSpPr>
        <p:spPr>
          <a:xfrm>
            <a:off x="87718" y="1043809"/>
            <a:ext cx="4432935" cy="82550"/>
          </a:xfrm>
          <a:custGeom>
            <a:rect b="b" l="l" r="r" t="t"/>
            <a:pathLst>
              <a:path extrusionOk="0" h="82550" w="443293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39" name="Google Shape;139;p1"/>
          <p:cNvSpPr/>
          <p:nvPr/>
        </p:nvSpPr>
        <p:spPr>
          <a:xfrm>
            <a:off x="138519" y="1107062"/>
            <a:ext cx="4432935" cy="680085"/>
          </a:xfrm>
          <a:custGeom>
            <a:rect b="b" l="l" r="r" t="t"/>
            <a:pathLst>
              <a:path extrusionOk="0" h="680085" w="4432935">
                <a:moveTo>
                  <a:pt x="0" y="679787"/>
                </a:moveTo>
                <a:lnTo>
                  <a:pt x="4432566" y="679787"/>
                </a:lnTo>
                <a:lnTo>
                  <a:pt x="4432566" y="0"/>
                </a:lnTo>
                <a:lnTo>
                  <a:pt x="0" y="0"/>
                </a:lnTo>
                <a:lnTo>
                  <a:pt x="0" y="6797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0" name="Google Shape;140;p1"/>
          <p:cNvSpPr/>
          <p:nvPr/>
        </p:nvSpPr>
        <p:spPr>
          <a:xfrm>
            <a:off x="87718" y="1088225"/>
            <a:ext cx="4432935" cy="648335"/>
          </a:xfrm>
          <a:custGeom>
            <a:rect b="b" l="l" r="r" t="t"/>
            <a:pathLst>
              <a:path extrusionOk="0" h="648335" w="4432935">
                <a:moveTo>
                  <a:pt x="4432566" y="0"/>
                </a:moveTo>
                <a:lnTo>
                  <a:pt x="0" y="0"/>
                </a:lnTo>
                <a:lnTo>
                  <a:pt x="0" y="597023"/>
                </a:lnTo>
                <a:lnTo>
                  <a:pt x="4008" y="616748"/>
                </a:lnTo>
                <a:lnTo>
                  <a:pt x="14922" y="632901"/>
                </a:lnTo>
                <a:lnTo>
                  <a:pt x="31075" y="643815"/>
                </a:lnTo>
                <a:lnTo>
                  <a:pt x="50800" y="647824"/>
                </a:lnTo>
                <a:lnTo>
                  <a:pt x="4381765" y="647824"/>
                </a:lnTo>
                <a:lnTo>
                  <a:pt x="4401490" y="643815"/>
                </a:lnTo>
                <a:lnTo>
                  <a:pt x="4417643" y="632901"/>
                </a:lnTo>
                <a:lnTo>
                  <a:pt x="4428558" y="616748"/>
                </a:lnTo>
                <a:lnTo>
                  <a:pt x="4432566" y="597023"/>
                </a:lnTo>
                <a:lnTo>
                  <a:pt x="4432566" y="0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114025" y="1107050"/>
            <a:ext cx="44940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ahoma"/>
                <a:ea typeface="Tahoma"/>
                <a:cs typeface="Tahoma"/>
                <a:sym typeface="Tahoma"/>
              </a:rPr>
              <a:t>Social Media Sentiment Analysis on Stock Market</a:t>
            </a:r>
            <a:endParaRPr/>
          </a:p>
        </p:txBody>
      </p:sp>
      <p:sp>
        <p:nvSpPr>
          <p:cNvPr id="142" name="Google Shape;142;p1"/>
          <p:cNvSpPr txBox="1"/>
          <p:nvPr/>
        </p:nvSpPr>
        <p:spPr>
          <a:xfrm>
            <a:off x="1902308" y="1339850"/>
            <a:ext cx="731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Group 18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430800" y="2147800"/>
            <a:ext cx="12075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Litao(John) Zhou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1006013092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1674503" y="2124504"/>
            <a:ext cx="100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Yuhan Zeng</a:t>
            </a:r>
            <a:br>
              <a:rPr lang="en-US" sz="800">
                <a:latin typeface="Tahoma"/>
                <a:ea typeface="Tahoma"/>
                <a:cs typeface="Tahoma"/>
                <a:sym typeface="Tahoma"/>
              </a:rPr>
            </a:br>
            <a:r>
              <a:rPr lang="en-US" sz="800">
                <a:latin typeface="Tahoma"/>
                <a:ea typeface="Tahoma"/>
                <a:cs typeface="Tahoma"/>
                <a:sym typeface="Tahoma"/>
              </a:rPr>
              <a:t>1011218781</a:t>
            </a:r>
            <a:endParaRPr baseline="30000"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2993797" y="2124504"/>
            <a:ext cx="10059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Zeying Zhou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1005172732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890863" y="2238625"/>
            <a:ext cx="27540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087120" marR="1078865" rtl="0" algn="ctr">
              <a:lnSpc>
                <a:spcPct val="186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900"/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115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Tahoma"/>
                <a:ea typeface="Tahoma"/>
                <a:cs typeface="Tahoma"/>
                <a:sym typeface="Tahoma"/>
              </a:rPr>
              <a:t>Applied Deep Learning Seminar – Winter 2025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" name="Google Shape;148;p1"/>
          <p:cNvSpPr/>
          <p:nvPr/>
        </p:nvSpPr>
        <p:spPr>
          <a:xfrm>
            <a:off x="1535976" y="3346348"/>
            <a:ext cx="1536064" cy="109854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9" name="Google Shape;149;p1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" name="Google Shape;150;p1"/>
          <p:cNvSpPr txBox="1"/>
          <p:nvPr>
            <p:ph idx="10" type="dt"/>
          </p:nvPr>
        </p:nvSpPr>
        <p:spPr>
          <a:xfrm>
            <a:off x="114045" y="3351784"/>
            <a:ext cx="130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18</a:t>
            </a:r>
            <a:endParaRPr/>
          </a:p>
        </p:txBody>
      </p:sp>
      <p:sp>
        <p:nvSpPr>
          <p:cNvPr id="151" name="Google Shape;151;p1"/>
          <p:cNvSpPr txBox="1"/>
          <p:nvPr/>
        </p:nvSpPr>
        <p:spPr>
          <a:xfrm>
            <a:off x="1561700" y="3346350"/>
            <a:ext cx="1989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lt1"/>
                </a:solidFill>
              </a:rPr>
              <a:t>Social Media Sentiment Analysis on Stock Market</a:t>
            </a: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>
            <p:ph idx="11" type="ftr"/>
          </p:nvPr>
        </p:nvSpPr>
        <p:spPr>
          <a:xfrm>
            <a:off x="3383464" y="3346350"/>
            <a:ext cx="79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</a:t>
            </a:r>
            <a:r>
              <a:rPr lang="en-US"/>
              <a:t>Deep Learning</a:t>
            </a:r>
            <a:endParaRPr/>
          </a:p>
        </p:txBody>
      </p:sp>
      <p:sp>
        <p:nvSpPr>
          <p:cNvPr id="153" name="Google Shape;153;p1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976425" y="2391688"/>
            <a:ext cx="3807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Master of Enginnering in Electrical and Computer Engineering</a:t>
            </a:r>
            <a:endParaRPr sz="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95300" y="59875"/>
            <a:ext cx="9084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59122" y="895087"/>
            <a:ext cx="2316000" cy="17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-279400" lvl="0" marL="4572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ts val="800"/>
              <a:buFont typeface="Tahoma"/>
              <a:buChar char="●"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Social media website such as X(formly known as Twitter) and Reddit contains real time reactions, emotions and opinions.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279400" lvl="0" marL="4572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ts val="800"/>
              <a:buFont typeface="Tahoma"/>
              <a:buChar char="●"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Investors, companies, and public users tend to express bullish, bearish or neutral attitude and opinions on the stock market .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-279400" lvl="0" marL="4572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SzPts val="800"/>
              <a:buFont typeface="Tahoma"/>
              <a:buChar char="●"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Past stock price prediction methods depend on technical indicators and financial reports.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2" name="Google Shape;162;p2"/>
          <p:cNvSpPr/>
          <p:nvPr/>
        </p:nvSpPr>
        <p:spPr>
          <a:xfrm>
            <a:off x="1535976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3" name="Google Shape;163;p2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4" name="Google Shape;164;p2"/>
          <p:cNvSpPr txBox="1"/>
          <p:nvPr>
            <p:ph idx="10" type="dt"/>
          </p:nvPr>
        </p:nvSpPr>
        <p:spPr>
          <a:xfrm>
            <a:off x="114045" y="3351784"/>
            <a:ext cx="130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Group 18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368624" y="3346350"/>
            <a:ext cx="1777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</a:rPr>
              <a:t>Social Media Sentiment Analysis on Stock Market</a:t>
            </a:r>
            <a:endParaRPr sz="6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</p:txBody>
      </p:sp>
      <p:sp>
        <p:nvSpPr>
          <p:cNvPr id="166" name="Google Shape;166;p2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DL Seminar</a:t>
            </a:r>
            <a:endParaRPr/>
          </a:p>
        </p:txBody>
      </p:sp>
      <p:sp>
        <p:nvSpPr>
          <p:cNvPr id="167" name="Google Shape;167;p2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  <p:pic>
        <p:nvPicPr>
          <p:cNvPr id="168" name="Google Shape;16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147" y="912050"/>
            <a:ext cx="1863454" cy="170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/>
          <p:nvPr/>
        </p:nvSpPr>
        <p:spPr>
          <a:xfrm>
            <a:off x="0" y="0"/>
            <a:ext cx="4608195" cy="350520"/>
          </a:xfrm>
          <a:custGeom>
            <a:rect b="b" l="l" r="r" t="t"/>
            <a:pathLst>
              <a:path extrusionOk="0" h="350520" w="4608195">
                <a:moveTo>
                  <a:pt x="0" y="350126"/>
                </a:moveTo>
                <a:lnTo>
                  <a:pt x="4608004" y="350126"/>
                </a:lnTo>
                <a:lnTo>
                  <a:pt x="4608004" y="0"/>
                </a:lnTo>
                <a:lnTo>
                  <a:pt x="0" y="0"/>
                </a:lnTo>
                <a:lnTo>
                  <a:pt x="0" y="350126"/>
                </a:lnTo>
                <a:close/>
              </a:path>
            </a:pathLst>
          </a:custGeom>
          <a:solidFill>
            <a:srgbClr val="0628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"/>
          <p:cNvSpPr txBox="1"/>
          <p:nvPr>
            <p:ph type="title"/>
          </p:nvPr>
        </p:nvSpPr>
        <p:spPr>
          <a:xfrm>
            <a:off x="95300" y="59875"/>
            <a:ext cx="9810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587669" y="1027273"/>
            <a:ext cx="4692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Remark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138544" y="2355036"/>
            <a:ext cx="579900" cy="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Examples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8" name="Google Shape;178;p3"/>
          <p:cNvSpPr/>
          <p:nvPr/>
        </p:nvSpPr>
        <p:spPr>
          <a:xfrm>
            <a:off x="1535976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9" name="Google Shape;179;p3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3"/>
          <p:cNvSpPr txBox="1"/>
          <p:nvPr>
            <p:ph idx="10" type="dt"/>
          </p:nvPr>
        </p:nvSpPr>
        <p:spPr>
          <a:xfrm>
            <a:off x="114045" y="3351784"/>
            <a:ext cx="130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Group 18</a:t>
            </a:r>
            <a:endParaRPr/>
          </a:p>
        </p:txBody>
      </p:sp>
      <p:sp>
        <p:nvSpPr>
          <p:cNvPr id="181" name="Google Shape;181;p3"/>
          <p:cNvSpPr txBox="1"/>
          <p:nvPr/>
        </p:nvSpPr>
        <p:spPr>
          <a:xfrm>
            <a:off x="1536050" y="3351775"/>
            <a:ext cx="17661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500">
                <a:solidFill>
                  <a:schemeClr val="lt1"/>
                </a:solidFill>
              </a:rPr>
              <a:t>Social Media Sentiment Analysis on Stock Market</a:t>
            </a:r>
            <a:endParaRPr sz="5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82" name="Google Shape;182;p3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DL Seminar</a:t>
            </a:r>
            <a:endParaRPr/>
          </a:p>
        </p:txBody>
      </p:sp>
      <p:sp>
        <p:nvSpPr>
          <p:cNvPr id="183" name="Google Shape;183;p3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516000" y="928913"/>
            <a:ext cx="891900" cy="350400"/>
          </a:xfrm>
          <a:prstGeom prst="chevron">
            <a:avLst>
              <a:gd fmla="val 50000" name="adj"/>
            </a:avLst>
          </a:prstGeom>
          <a:solidFill>
            <a:srgbClr val="2626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Data Collection</a:t>
            </a:r>
            <a:endParaRPr sz="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1416313" y="928925"/>
            <a:ext cx="891900" cy="350400"/>
          </a:xfrm>
          <a:prstGeom prst="chevron">
            <a:avLst>
              <a:gd fmla="val 50000" name="adj"/>
            </a:avLst>
          </a:prstGeom>
          <a:solidFill>
            <a:srgbClr val="2626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Sentiment Analysis (FinBERT)</a:t>
            </a:r>
            <a:endParaRPr sz="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2308225" y="928913"/>
            <a:ext cx="891900" cy="350400"/>
          </a:xfrm>
          <a:prstGeom prst="chevron">
            <a:avLst>
              <a:gd fmla="val 50000" name="adj"/>
            </a:avLst>
          </a:prstGeom>
          <a:solidFill>
            <a:srgbClr val="2626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Apply fine-tuned Model</a:t>
            </a:r>
            <a:endParaRPr sz="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3200125" y="928913"/>
            <a:ext cx="891900" cy="350400"/>
          </a:xfrm>
          <a:prstGeom prst="chevron">
            <a:avLst>
              <a:gd fmla="val 50000" name="adj"/>
            </a:avLst>
          </a:prstGeom>
          <a:solidFill>
            <a:srgbClr val="26268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Prediction</a:t>
            </a:r>
            <a:endParaRPr sz="6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88" name="Google Shape;18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302" y="649599"/>
            <a:ext cx="2493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7625" y="649599"/>
            <a:ext cx="2493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28487" y="653378"/>
            <a:ext cx="249300" cy="241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21424" y="649592"/>
            <a:ext cx="249300" cy="2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1319942" y="1279325"/>
            <a:ext cx="12025" cy="162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227117" y="1279325"/>
            <a:ext cx="12025" cy="162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3134292" y="1279325"/>
            <a:ext cx="12025" cy="1628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501725" y="1329425"/>
            <a:ext cx="767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zeroshot</a:t>
            </a:r>
            <a:endParaRPr sz="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3"/>
          <p:cNvSpPr txBox="1"/>
          <p:nvPr/>
        </p:nvSpPr>
        <p:spPr>
          <a:xfrm>
            <a:off x="1312450" y="1341875"/>
            <a:ext cx="926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1: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0: 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-1:  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3"/>
          <p:cNvSpPr txBox="1"/>
          <p:nvPr/>
        </p:nvSpPr>
        <p:spPr>
          <a:xfrm>
            <a:off x="2308225" y="1331413"/>
            <a:ext cx="767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3"/>
          <p:cNvSpPr txBox="1"/>
          <p:nvPr/>
        </p:nvSpPr>
        <p:spPr>
          <a:xfrm>
            <a:off x="3249350" y="1336038"/>
            <a:ext cx="767700" cy="15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9" name="Google Shape;199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700" y="1432195"/>
            <a:ext cx="579750" cy="530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11513" y="1360800"/>
            <a:ext cx="701528" cy="3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7365" y="1794775"/>
            <a:ext cx="384383" cy="3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543338" y="2324325"/>
            <a:ext cx="553525" cy="49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302878" y="1652593"/>
            <a:ext cx="767701" cy="77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04702" y="1581675"/>
            <a:ext cx="1040125" cy="9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/>
          <p:nvPr/>
        </p:nvSpPr>
        <p:spPr>
          <a:xfrm>
            <a:off x="1342800" y="1910050"/>
            <a:ext cx="966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Batch size: 16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Epochs: 2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Learning rate: 2e-5</a:t>
            </a:r>
            <a:endParaRPr sz="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Weight decay: 0.01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95300" y="59875"/>
            <a:ext cx="23898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Implementation &amp; Result</a:t>
            </a:r>
            <a:endParaRPr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2" name="Google Shape;212;p4"/>
          <p:cNvSpPr/>
          <p:nvPr/>
        </p:nvSpPr>
        <p:spPr>
          <a:xfrm>
            <a:off x="1535976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3" name="Google Shape;213;p4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4" name="Google Shape;214;p4"/>
          <p:cNvSpPr txBox="1"/>
          <p:nvPr>
            <p:ph idx="10" type="dt"/>
          </p:nvPr>
        </p:nvSpPr>
        <p:spPr>
          <a:xfrm>
            <a:off x="114045" y="3351784"/>
            <a:ext cx="130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Group 18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1422001" y="3351775"/>
            <a:ext cx="17559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</a:rPr>
              <a:t>Social Media Sentiment Analysis on Stock Market</a:t>
            </a:r>
            <a:endParaRPr sz="6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6" name="Google Shape;216;p4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DL Seminar</a:t>
            </a:r>
            <a:endParaRPr/>
          </a:p>
        </p:txBody>
      </p:sp>
      <p:sp>
        <p:nvSpPr>
          <p:cNvPr id="217" name="Google Shape;217;p4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  <p:sp>
        <p:nvSpPr>
          <p:cNvPr id="218" name="Google Shape;218;p4"/>
          <p:cNvSpPr/>
          <p:nvPr/>
        </p:nvSpPr>
        <p:spPr>
          <a:xfrm>
            <a:off x="57150" y="384400"/>
            <a:ext cx="12285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financial-news twitters (~12000)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Labelled with bearish/bullish/neutral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4"/>
          <p:cNvSpPr/>
          <p:nvPr/>
        </p:nvSpPr>
        <p:spPr>
          <a:xfrm>
            <a:off x="0" y="1147150"/>
            <a:ext cx="1342800" cy="59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twitter-cleaning mechanism using regex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(URLs, hashtags, tickers, emojis, punctuation etc.)  </a:t>
            </a:r>
            <a:r>
              <a:rPr lang="en-US" sz="700">
                <a:latin typeface="Tahoma"/>
                <a:ea typeface="Tahoma"/>
                <a:cs typeface="Tahoma"/>
                <a:sym typeface="Tahoma"/>
              </a:rPr>
              <a:t> </a:t>
            </a:r>
            <a:endParaRPr sz="7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0" name="Google Shape;220;p4"/>
          <p:cNvCxnSpPr>
            <a:stCxn id="218" idx="2"/>
            <a:endCxn id="219" idx="0"/>
          </p:cNvCxnSpPr>
          <p:nvPr/>
        </p:nvCxnSpPr>
        <p:spPr>
          <a:xfrm>
            <a:off x="671400" y="976600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4"/>
          <p:cNvSpPr/>
          <p:nvPr/>
        </p:nvSpPr>
        <p:spPr>
          <a:xfrm>
            <a:off x="162900" y="1909900"/>
            <a:ext cx="1017000" cy="30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Tokenize twitters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2" name="Google Shape;222;p4"/>
          <p:cNvCxnSpPr>
            <a:stCxn id="219" idx="2"/>
            <a:endCxn id="221" idx="0"/>
          </p:cNvCxnSpPr>
          <p:nvPr/>
        </p:nvCxnSpPr>
        <p:spPr>
          <a:xfrm>
            <a:off x="671400" y="1739350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4"/>
          <p:cNvSpPr/>
          <p:nvPr/>
        </p:nvSpPr>
        <p:spPr>
          <a:xfrm>
            <a:off x="162900" y="2431000"/>
            <a:ext cx="1017000" cy="61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Fine-tune FinancialBERT Model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(Test Accuracy: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~84%)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4" name="Google Shape;224;p4"/>
          <p:cNvCxnSpPr>
            <a:stCxn id="221" idx="2"/>
            <a:endCxn id="223" idx="0"/>
          </p:cNvCxnSpPr>
          <p:nvPr/>
        </p:nvCxnSpPr>
        <p:spPr>
          <a:xfrm>
            <a:off x="671400" y="2210200"/>
            <a:ext cx="0" cy="2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4"/>
          <p:cNvSpPr/>
          <p:nvPr/>
        </p:nvSpPr>
        <p:spPr>
          <a:xfrm>
            <a:off x="2796750" y="408850"/>
            <a:ext cx="13080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Tesla related twitter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(2021.09.30-2023.09.30)</a:t>
            </a:r>
            <a:endParaRPr sz="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(~37k twitters)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6" name="Google Shape;226;p4"/>
          <p:cNvSpPr/>
          <p:nvPr/>
        </p:nvSpPr>
        <p:spPr>
          <a:xfrm>
            <a:off x="2942250" y="1029250"/>
            <a:ext cx="1017000" cy="31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twitter-cleaning </a:t>
            </a:r>
            <a:r>
              <a:rPr lang="en-US" sz="800">
                <a:latin typeface="Tahoma"/>
                <a:ea typeface="Tahoma"/>
                <a:cs typeface="Tahoma"/>
                <a:sym typeface="Tahoma"/>
              </a:rPr>
              <a:t>mechanism</a:t>
            </a:r>
            <a:r>
              <a:rPr lang="en-US" sz="800">
                <a:latin typeface="Tahoma"/>
                <a:ea typeface="Tahoma"/>
                <a:cs typeface="Tahoma"/>
                <a:sym typeface="Tahoma"/>
              </a:rPr>
              <a:t> 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7" name="Google Shape;227;p4"/>
          <p:cNvCxnSpPr>
            <a:stCxn id="225" idx="2"/>
            <a:endCxn id="226" idx="0"/>
          </p:cNvCxnSpPr>
          <p:nvPr/>
        </p:nvCxnSpPr>
        <p:spPr>
          <a:xfrm>
            <a:off x="3450750" y="811150"/>
            <a:ext cx="0" cy="218100"/>
          </a:xfrm>
          <a:prstGeom prst="straightConnector1">
            <a:avLst/>
          </a:prstGeom>
          <a:noFill/>
          <a:ln cap="flat" cmpd="sng" w="9525">
            <a:solidFill>
              <a:srgbClr val="B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4"/>
          <p:cNvCxnSpPr>
            <a:stCxn id="226" idx="2"/>
            <a:endCxn id="223" idx="3"/>
          </p:cNvCxnSpPr>
          <p:nvPr/>
        </p:nvCxnSpPr>
        <p:spPr>
          <a:xfrm flipH="1">
            <a:off x="1180050" y="1346650"/>
            <a:ext cx="2270700" cy="1392900"/>
          </a:xfrm>
          <a:prstGeom prst="straightConnector1">
            <a:avLst/>
          </a:prstGeom>
          <a:noFill/>
          <a:ln cap="flat" cmpd="sng" w="9525">
            <a:solidFill>
              <a:srgbClr val="B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4"/>
          <p:cNvCxnSpPr>
            <a:stCxn id="223" idx="3"/>
            <a:endCxn id="230" idx="1"/>
          </p:cNvCxnSpPr>
          <p:nvPr/>
        </p:nvCxnSpPr>
        <p:spPr>
          <a:xfrm flipH="1" rot="10800000">
            <a:off x="1179900" y="1930900"/>
            <a:ext cx="1760100" cy="808500"/>
          </a:xfrm>
          <a:prstGeom prst="straightConnector1">
            <a:avLst/>
          </a:prstGeom>
          <a:noFill/>
          <a:ln cap="flat" cmpd="sng" w="9525">
            <a:solidFill>
              <a:srgbClr val="B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4"/>
          <p:cNvSpPr/>
          <p:nvPr/>
        </p:nvSpPr>
        <p:spPr>
          <a:xfrm>
            <a:off x="2939850" y="1711975"/>
            <a:ext cx="1215600" cy="43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Tesla related</a:t>
            </a: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twitter cleaned with sentiment analysis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1652925" y="357850"/>
            <a:ext cx="9666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Tahoma"/>
                <a:ea typeface="Tahoma"/>
                <a:cs typeface="Tahoma"/>
                <a:sym typeface="Tahoma"/>
              </a:rPr>
              <a:t>Tesla-stock price </a:t>
            </a:r>
            <a:r>
              <a:rPr lang="en-US" sz="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(2021.09.30-2023.09.30)</a:t>
            </a:r>
            <a:endParaRPr sz="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2167675" y="2586275"/>
            <a:ext cx="1681800" cy="5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ahoma"/>
                <a:ea typeface="Tahoma"/>
                <a:cs typeface="Tahoma"/>
                <a:sym typeface="Tahoma"/>
              </a:rPr>
              <a:t>LSTM model</a:t>
            </a:r>
            <a:endParaRPr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ahoma"/>
                <a:ea typeface="Tahoma"/>
                <a:cs typeface="Tahoma"/>
                <a:sym typeface="Tahoma"/>
              </a:rPr>
              <a:t>with 7 day look back window</a:t>
            </a:r>
            <a:endParaRPr sz="9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latin typeface="Tahoma"/>
                <a:ea typeface="Tahoma"/>
                <a:cs typeface="Tahoma"/>
                <a:sym typeface="Tahoma"/>
              </a:rPr>
              <a:t>(Test accuracy 65%）</a:t>
            </a:r>
            <a:endParaRPr sz="9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33" name="Google Shape;233;p4"/>
          <p:cNvCxnSpPr>
            <a:stCxn id="231" idx="2"/>
            <a:endCxn id="232" idx="0"/>
          </p:cNvCxnSpPr>
          <p:nvPr/>
        </p:nvCxnSpPr>
        <p:spPr>
          <a:xfrm>
            <a:off x="2136225" y="760150"/>
            <a:ext cx="872400" cy="1826100"/>
          </a:xfrm>
          <a:prstGeom prst="straightConnector1">
            <a:avLst/>
          </a:prstGeom>
          <a:noFill/>
          <a:ln cap="flat" cmpd="sng" w="9525">
            <a:solidFill>
              <a:srgbClr val="B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4"/>
          <p:cNvCxnSpPr>
            <a:stCxn id="230" idx="2"/>
            <a:endCxn id="232" idx="0"/>
          </p:cNvCxnSpPr>
          <p:nvPr/>
        </p:nvCxnSpPr>
        <p:spPr>
          <a:xfrm flipH="1">
            <a:off x="3008550" y="2149675"/>
            <a:ext cx="539100" cy="436500"/>
          </a:xfrm>
          <a:prstGeom prst="straightConnector1">
            <a:avLst/>
          </a:prstGeom>
          <a:noFill/>
          <a:ln cap="flat" cmpd="sng" w="9525">
            <a:solidFill>
              <a:srgbClr val="B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4"/>
          <p:cNvCxnSpPr>
            <a:endCxn id="223" idx="0"/>
          </p:cNvCxnSpPr>
          <p:nvPr/>
        </p:nvCxnSpPr>
        <p:spPr>
          <a:xfrm flipH="1">
            <a:off x="671400" y="2138200"/>
            <a:ext cx="666900" cy="2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/>
        </p:nvSpPr>
        <p:spPr>
          <a:xfrm>
            <a:off x="95300" y="59878"/>
            <a:ext cx="3272100" cy="2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Future Improvement</a:t>
            </a:r>
            <a:endParaRPr sz="1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5"/>
          <p:cNvSpPr txBox="1"/>
          <p:nvPr/>
        </p:nvSpPr>
        <p:spPr>
          <a:xfrm>
            <a:off x="125844" y="1501151"/>
            <a:ext cx="19887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0" y="3346348"/>
            <a:ext cx="1536065" cy="109855"/>
          </a:xfrm>
          <a:custGeom>
            <a:rect b="b" l="l" r="r" t="t"/>
            <a:pathLst>
              <a:path extrusionOk="0" h="109854" w="1536065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19195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3" name="Google Shape;243;p5"/>
          <p:cNvSpPr/>
          <p:nvPr/>
        </p:nvSpPr>
        <p:spPr>
          <a:xfrm>
            <a:off x="1535976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26268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4" name="Google Shape;244;p5"/>
          <p:cNvSpPr/>
          <p:nvPr/>
        </p:nvSpPr>
        <p:spPr>
          <a:xfrm>
            <a:off x="3071952" y="3346348"/>
            <a:ext cx="1536065" cy="109855"/>
          </a:xfrm>
          <a:custGeom>
            <a:rect b="b" l="l" r="r" t="t"/>
            <a:pathLst>
              <a:path extrusionOk="0" h="109854" w="1536064">
                <a:moveTo>
                  <a:pt x="0" y="109651"/>
                </a:moveTo>
                <a:lnTo>
                  <a:pt x="1535976" y="109651"/>
                </a:lnTo>
                <a:lnTo>
                  <a:pt x="1535976" y="0"/>
                </a:lnTo>
                <a:lnTo>
                  <a:pt x="0" y="0"/>
                </a:lnTo>
                <a:lnTo>
                  <a:pt x="0" y="109651"/>
                </a:lnTo>
                <a:close/>
              </a:path>
            </a:pathLst>
          </a:custGeom>
          <a:solidFill>
            <a:srgbClr val="3333B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5"/>
          <p:cNvSpPr txBox="1"/>
          <p:nvPr>
            <p:ph idx="10" type="dt"/>
          </p:nvPr>
        </p:nvSpPr>
        <p:spPr>
          <a:xfrm>
            <a:off x="114045" y="3351784"/>
            <a:ext cx="13080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Group 18</a:t>
            </a:r>
            <a:endParaRPr/>
          </a:p>
        </p:txBody>
      </p:sp>
      <p:sp>
        <p:nvSpPr>
          <p:cNvPr id="246" name="Google Shape;246;p5"/>
          <p:cNvSpPr txBox="1"/>
          <p:nvPr/>
        </p:nvSpPr>
        <p:spPr>
          <a:xfrm>
            <a:off x="1489175" y="3351775"/>
            <a:ext cx="16887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600">
                <a:solidFill>
                  <a:schemeClr val="lt1"/>
                </a:solidFill>
              </a:rPr>
              <a:t>Social Media Sentiment Analysis on Stock Market</a:t>
            </a:r>
            <a:endParaRPr sz="600">
              <a:solidFill>
                <a:schemeClr val="lt1"/>
              </a:solidFill>
            </a:endParaRPr>
          </a:p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lt1"/>
              </a:solidFill>
            </a:endParaRPr>
          </a:p>
          <a:p>
            <a:pPr indent="0" lvl="0" marL="1270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7" name="Google Shape;247;p5"/>
          <p:cNvSpPr txBox="1"/>
          <p:nvPr>
            <p:ph idx="11" type="ftr"/>
          </p:nvPr>
        </p:nvSpPr>
        <p:spPr>
          <a:xfrm>
            <a:off x="3413988" y="3351784"/>
            <a:ext cx="70421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Applied DL Seminar</a:t>
            </a:r>
            <a:endParaRPr/>
          </a:p>
        </p:txBody>
      </p:sp>
      <p:sp>
        <p:nvSpPr>
          <p:cNvPr id="248" name="Google Shape;248;p5"/>
          <p:cNvSpPr txBox="1"/>
          <p:nvPr>
            <p:ph idx="12" type="sldNum"/>
          </p:nvPr>
        </p:nvSpPr>
        <p:spPr>
          <a:xfrm>
            <a:off x="4354355" y="3351784"/>
            <a:ext cx="198754" cy="102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/ 5</a:t>
            </a:r>
            <a:endParaRPr/>
          </a:p>
        </p:txBody>
      </p:sp>
      <p:sp>
        <p:nvSpPr>
          <p:cNvPr id="249" name="Google Shape;249;p5"/>
          <p:cNvSpPr txBox="1"/>
          <p:nvPr/>
        </p:nvSpPr>
        <p:spPr>
          <a:xfrm>
            <a:off x="371500" y="731050"/>
            <a:ext cx="35922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50" name="Google Shape;250;p5"/>
          <p:cNvGraphicFramePr/>
          <p:nvPr/>
        </p:nvGraphicFramePr>
        <p:xfrm>
          <a:off x="951463" y="4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{66926FF8-31FF-444C-A166-1E44820365A0}</a:tableStyleId>
              </a:tblPr>
              <a:tblGrid>
                <a:gridCol w="1352550"/>
                <a:gridCol w="135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Variety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Predict model for different company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Practivity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Using real-time data for application (e.g. Fetch real-time info by using X API)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Improve the fin-tuned parameters of FinBERT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2025-04-04T20:29:55Z</dcterms:created>
  <dc:creator>Group Member, Group Member, Group Member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2025-04-04T00:00:00Z</vt:filetime>
  </property>
</Properties>
</file>