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1"/>
  </p:sldMasterIdLst>
  <p:notesMasterIdLst>
    <p:notesMasterId r:id="rId46"/>
  </p:notesMasterIdLst>
  <p:handoutMasterIdLst>
    <p:handoutMasterId r:id="rId47"/>
  </p:handoutMasterIdLst>
  <p:sldIdLst>
    <p:sldId id="339" r:id="rId2"/>
    <p:sldId id="351" r:id="rId3"/>
    <p:sldId id="363" r:id="rId4"/>
    <p:sldId id="365" r:id="rId5"/>
    <p:sldId id="364" r:id="rId6"/>
    <p:sldId id="366" r:id="rId7"/>
    <p:sldId id="367" r:id="rId8"/>
    <p:sldId id="368" r:id="rId9"/>
    <p:sldId id="369" r:id="rId10"/>
    <p:sldId id="370" r:id="rId11"/>
    <p:sldId id="388" r:id="rId12"/>
    <p:sldId id="395" r:id="rId13"/>
    <p:sldId id="396" r:id="rId14"/>
    <p:sldId id="399" r:id="rId15"/>
    <p:sldId id="397" r:id="rId16"/>
    <p:sldId id="390" r:id="rId17"/>
    <p:sldId id="391" r:id="rId18"/>
    <p:sldId id="398" r:id="rId19"/>
    <p:sldId id="392" r:id="rId20"/>
    <p:sldId id="401" r:id="rId21"/>
    <p:sldId id="400" r:id="rId22"/>
    <p:sldId id="402" r:id="rId23"/>
    <p:sldId id="403" r:id="rId24"/>
    <p:sldId id="393" r:id="rId25"/>
    <p:sldId id="394" r:id="rId26"/>
    <p:sldId id="371" r:id="rId27"/>
    <p:sldId id="372" r:id="rId28"/>
    <p:sldId id="373" r:id="rId29"/>
    <p:sldId id="404" r:id="rId30"/>
    <p:sldId id="405" r:id="rId31"/>
    <p:sldId id="374" r:id="rId32"/>
    <p:sldId id="375" r:id="rId33"/>
    <p:sldId id="406" r:id="rId34"/>
    <p:sldId id="407" r:id="rId35"/>
    <p:sldId id="408" r:id="rId36"/>
    <p:sldId id="409" r:id="rId37"/>
    <p:sldId id="376" r:id="rId38"/>
    <p:sldId id="410" r:id="rId39"/>
    <p:sldId id="415" r:id="rId40"/>
    <p:sldId id="411" r:id="rId41"/>
    <p:sldId id="412" r:id="rId42"/>
    <p:sldId id="413" r:id="rId43"/>
    <p:sldId id="414" r:id="rId44"/>
    <p:sldId id="36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386"/>
    <a:srgbClr val="000000"/>
    <a:srgbClr val="1BAB6C"/>
    <a:srgbClr val="00B36C"/>
    <a:srgbClr val="9FB6CE"/>
    <a:srgbClr val="AED0BD"/>
    <a:srgbClr val="9AB9FF"/>
    <a:srgbClr val="3FB4A5"/>
    <a:srgbClr val="259995"/>
    <a:srgbClr val="30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0775" autoAdjust="0"/>
  </p:normalViewPr>
  <p:slideViewPr>
    <p:cSldViewPr snapToGrid="0" snapToObjects="1">
      <p:cViewPr varScale="1">
        <p:scale>
          <a:sx n="79" d="100"/>
          <a:sy n="79" d="100"/>
        </p:scale>
        <p:origin x="60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ot\Desktop\b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ot\Desktop\b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ot\Desktop\b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ot\Desktop\b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树的高度对比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Sheet1!$I$7</c:f>
              <c:strCache>
                <c:ptCount val="1"/>
                <c:pt idx="0">
                  <c:v>rb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Sheet1!$H$8:$H$13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Sheet1!$I$8:$I$13</c:f>
              <c:numCache>
                <c:formatCode>General</c:formatCode>
                <c:ptCount val="6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17</c:v>
                </c:pt>
                <c:pt idx="4">
                  <c:v>20</c:v>
                </c:pt>
                <c:pt idx="5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C9-4EF8-B433-2AE6A8BEC63F}"/>
            </c:ext>
          </c:extLst>
        </c:ser>
        <c:ser>
          <c:idx val="1"/>
          <c:order val="1"/>
          <c:tx>
            <c:strRef>
              <c:f>Sheet1!$J$7</c:f>
              <c:strCache>
                <c:ptCount val="1"/>
                <c:pt idx="0">
                  <c:v>avl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Sheet1!$H$8:$H$13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Sheet1!$J$8:$J$13</c:f>
              <c:numCache>
                <c:formatCode>General</c:formatCode>
                <c:ptCount val="6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C9-4EF8-B433-2AE6A8BEC63F}"/>
            </c:ext>
          </c:extLst>
        </c:ser>
        <c:ser>
          <c:idx val="2"/>
          <c:order val="2"/>
          <c:tx>
            <c:strRef>
              <c:f>Sheet1!$K$7</c:f>
              <c:strCache>
                <c:ptCount val="1"/>
                <c:pt idx="0">
                  <c:v>bst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Sheet1!$H$8:$H$13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Sheet1!$K$8:$K$13</c:f>
              <c:numCache>
                <c:formatCode>General</c:formatCode>
                <c:ptCount val="6"/>
                <c:pt idx="0">
                  <c:v>5</c:v>
                </c:pt>
                <c:pt idx="1">
                  <c:v>14</c:v>
                </c:pt>
                <c:pt idx="2">
                  <c:v>23</c:v>
                </c:pt>
                <c:pt idx="3">
                  <c:v>33</c:v>
                </c:pt>
                <c:pt idx="4">
                  <c:v>40</c:v>
                </c:pt>
                <c:pt idx="5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C9-4EF8-B433-2AE6A8BEC63F}"/>
            </c:ext>
          </c:extLst>
        </c:ser>
        <c:ser>
          <c:idx val="3"/>
          <c:order val="3"/>
          <c:tx>
            <c:strRef>
              <c:f>Sheet1!$L$7</c:f>
              <c:strCache>
                <c:ptCount val="1"/>
                <c:pt idx="0">
                  <c:v>treap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Sheet1!$H$8:$H$13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Sheet1!$L$8:$L$13</c:f>
              <c:numCache>
                <c:formatCode>General</c:formatCode>
                <c:ptCount val="6"/>
                <c:pt idx="0">
                  <c:v>5.5</c:v>
                </c:pt>
                <c:pt idx="1">
                  <c:v>12.4</c:v>
                </c:pt>
                <c:pt idx="2">
                  <c:v>21.3</c:v>
                </c:pt>
                <c:pt idx="3">
                  <c:v>31.5</c:v>
                </c:pt>
                <c:pt idx="4">
                  <c:v>39.5</c:v>
                </c:pt>
                <c:pt idx="5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C9-4EF8-B433-2AE6A8BEC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8880592"/>
        <c:axId val="568881576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Sheet1!$M$7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Sheet1!$H$8:$H$13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Sheet1!$M$8:$M$13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23C9-4EF8-B433-2AE6A8BEC63F}"/>
                  </c:ext>
                </c:extLst>
              </c15:ser>
            </c15:filteredLineSeries>
          </c:ext>
        </c:extLst>
      </c:lineChart>
      <c:catAx>
        <c:axId val="56888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881576"/>
        <c:crosses val="autoZero"/>
        <c:auto val="1"/>
        <c:lblAlgn val="ctr"/>
        <c:lblOffset val="100"/>
        <c:noMultiLvlLbl val="0"/>
      </c:catAx>
      <c:valAx>
        <c:axId val="5688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88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查询时间对比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Sheet1!$I$26</c:f>
              <c:strCache>
                <c:ptCount val="1"/>
                <c:pt idx="0">
                  <c:v>rb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Sheet1!$H$27:$H$32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Sheet1!$I$27:$I$32</c:f>
              <c:numCache>
                <c:formatCode>General</c:formatCode>
                <c:ptCount val="6"/>
                <c:pt idx="0">
                  <c:v>3060.4</c:v>
                </c:pt>
                <c:pt idx="1">
                  <c:v>35033.5</c:v>
                </c:pt>
                <c:pt idx="2">
                  <c:v>438179.1</c:v>
                </c:pt>
                <c:pt idx="3">
                  <c:v>6577536.5</c:v>
                </c:pt>
                <c:pt idx="4">
                  <c:v>98890337.700000003</c:v>
                </c:pt>
                <c:pt idx="5">
                  <c:v>1513459330.9000001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24-4AEB-B078-37C5E2FC6F78}"/>
            </c:ext>
          </c:extLst>
        </c:ser>
        <c:ser>
          <c:idx val="1"/>
          <c:order val="1"/>
          <c:tx>
            <c:strRef>
              <c:f>Sheet1!$J$26</c:f>
              <c:strCache>
                <c:ptCount val="1"/>
                <c:pt idx="0">
                  <c:v>avl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Sheet1!$H$27:$H$32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Sheet1!$J$27:$J$32</c:f>
              <c:numCache>
                <c:formatCode>General</c:formatCode>
                <c:ptCount val="6"/>
                <c:pt idx="0">
                  <c:v>3020.6</c:v>
                </c:pt>
                <c:pt idx="1">
                  <c:v>36833.5</c:v>
                </c:pt>
                <c:pt idx="2">
                  <c:v>430929</c:v>
                </c:pt>
                <c:pt idx="3">
                  <c:v>6753786.7999999998</c:v>
                </c:pt>
                <c:pt idx="4">
                  <c:v>100836171.3</c:v>
                </c:pt>
                <c:pt idx="5">
                  <c:v>1633437379.2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24-4AEB-B078-37C5E2FC6F78}"/>
            </c:ext>
          </c:extLst>
        </c:ser>
        <c:ser>
          <c:idx val="2"/>
          <c:order val="2"/>
          <c:tx>
            <c:strRef>
              <c:f>Sheet1!$K$26</c:f>
              <c:strCache>
                <c:ptCount val="1"/>
                <c:pt idx="0">
                  <c:v>bst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Sheet1!$H$27:$H$32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Sheet1!$K$27:$K$32</c:f>
              <c:numCache>
                <c:formatCode>General</c:formatCode>
                <c:ptCount val="6"/>
                <c:pt idx="0">
                  <c:v>3840.8</c:v>
                </c:pt>
                <c:pt idx="1">
                  <c:v>39825.599999999999</c:v>
                </c:pt>
                <c:pt idx="2">
                  <c:v>535539.69999999995</c:v>
                </c:pt>
                <c:pt idx="3">
                  <c:v>8288024.0999999996</c:v>
                </c:pt>
                <c:pt idx="4">
                  <c:v>118951319.59999999</c:v>
                </c:pt>
                <c:pt idx="5">
                  <c:v>1908969193.0999999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24-4AEB-B078-37C5E2FC6F78}"/>
            </c:ext>
          </c:extLst>
        </c:ser>
        <c:ser>
          <c:idx val="3"/>
          <c:order val="3"/>
          <c:tx>
            <c:strRef>
              <c:f>Sheet1!$L$26</c:f>
              <c:strCache>
                <c:ptCount val="1"/>
                <c:pt idx="0">
                  <c:v>treap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Sheet1!$H$27:$H$32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Sheet1!$L$27:$L$32</c:f>
              <c:numCache>
                <c:formatCode>General</c:formatCode>
                <c:ptCount val="6"/>
                <c:pt idx="0">
                  <c:v>4329.5</c:v>
                </c:pt>
                <c:pt idx="1">
                  <c:v>42343.3</c:v>
                </c:pt>
                <c:pt idx="2">
                  <c:v>536379.9</c:v>
                </c:pt>
                <c:pt idx="3">
                  <c:v>9098988.5</c:v>
                </c:pt>
                <c:pt idx="4">
                  <c:v>140261715.40000001</c:v>
                </c:pt>
                <c:pt idx="5">
                  <c:v>2251414000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24-4AEB-B078-37C5E2FC6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6081544"/>
        <c:axId val="566079576"/>
      </c:lineChart>
      <c:catAx>
        <c:axId val="56608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079576"/>
        <c:crosses val="autoZero"/>
        <c:auto val="1"/>
        <c:lblAlgn val="ctr"/>
        <c:lblOffset val="100"/>
        <c:noMultiLvlLbl val="0"/>
      </c:catAx>
      <c:valAx>
        <c:axId val="56607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081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插入时间对比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Sheet1!$I$42</c:f>
              <c:strCache>
                <c:ptCount val="1"/>
                <c:pt idx="0">
                  <c:v>rb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Sheet1!$H$43:$H$48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Sheet1!$I$43:$I$48</c:f>
              <c:numCache>
                <c:formatCode>General</c:formatCode>
                <c:ptCount val="6"/>
                <c:pt idx="0">
                  <c:v>5530.3</c:v>
                </c:pt>
                <c:pt idx="1">
                  <c:v>52555.7</c:v>
                </c:pt>
                <c:pt idx="2">
                  <c:v>449067.9</c:v>
                </c:pt>
                <c:pt idx="3">
                  <c:v>5786681.9000000004</c:v>
                </c:pt>
                <c:pt idx="4">
                  <c:v>91692274.200000003</c:v>
                </c:pt>
                <c:pt idx="5">
                  <c:v>1458295379.0999999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1-4512-A0E5-5213FE518EC8}"/>
            </c:ext>
          </c:extLst>
        </c:ser>
        <c:ser>
          <c:idx val="1"/>
          <c:order val="1"/>
          <c:tx>
            <c:strRef>
              <c:f>Sheet1!$J$42</c:f>
              <c:strCache>
                <c:ptCount val="1"/>
                <c:pt idx="0">
                  <c:v>avl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Sheet1!$H$43:$H$48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Sheet1!$J$43:$J$48</c:f>
              <c:numCache>
                <c:formatCode>General</c:formatCode>
                <c:ptCount val="6"/>
                <c:pt idx="0">
                  <c:v>6425</c:v>
                </c:pt>
                <c:pt idx="1">
                  <c:v>65221.4</c:v>
                </c:pt>
                <c:pt idx="2">
                  <c:v>591532.5</c:v>
                </c:pt>
                <c:pt idx="3">
                  <c:v>8689012.3000000007</c:v>
                </c:pt>
                <c:pt idx="4">
                  <c:v>123020247.5</c:v>
                </c:pt>
                <c:pt idx="5">
                  <c:v>2028804689.3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71-4512-A0E5-5213FE518EC8}"/>
            </c:ext>
          </c:extLst>
        </c:ser>
        <c:ser>
          <c:idx val="2"/>
          <c:order val="2"/>
          <c:tx>
            <c:strRef>
              <c:f>Sheet1!$K$42</c:f>
              <c:strCache>
                <c:ptCount val="1"/>
                <c:pt idx="0">
                  <c:v>bst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Sheet1!$H$43:$H$48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Sheet1!$K$43:$K$48</c:f>
              <c:numCache>
                <c:formatCode>General</c:formatCode>
                <c:ptCount val="6"/>
                <c:pt idx="0">
                  <c:v>8181.9</c:v>
                </c:pt>
                <c:pt idx="1">
                  <c:v>63937.9</c:v>
                </c:pt>
                <c:pt idx="2">
                  <c:v>521937.7</c:v>
                </c:pt>
                <c:pt idx="3">
                  <c:v>7049003.7999999998</c:v>
                </c:pt>
                <c:pt idx="4">
                  <c:v>99927995.200000003</c:v>
                </c:pt>
                <c:pt idx="5">
                  <c:v>1676546486.5999999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71-4512-A0E5-5213FE518EC8}"/>
            </c:ext>
          </c:extLst>
        </c:ser>
        <c:ser>
          <c:idx val="3"/>
          <c:order val="3"/>
          <c:tx>
            <c:strRef>
              <c:f>Sheet1!$L$42</c:f>
              <c:strCache>
                <c:ptCount val="1"/>
                <c:pt idx="0">
                  <c:v>treap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Sheet1!$H$43:$H$48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Sheet1!$L$43:$L$48</c:f>
              <c:numCache>
                <c:formatCode>General</c:formatCode>
                <c:ptCount val="6"/>
                <c:pt idx="0">
                  <c:v>8252.7000000000007</c:v>
                </c:pt>
                <c:pt idx="1">
                  <c:v>71517.899999999994</c:v>
                </c:pt>
                <c:pt idx="2">
                  <c:v>573782.80000000005</c:v>
                </c:pt>
                <c:pt idx="3">
                  <c:v>8187813</c:v>
                </c:pt>
                <c:pt idx="4">
                  <c:v>120004980.5</c:v>
                </c:pt>
                <c:pt idx="5">
                  <c:v>1978023232.0999999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71-4512-A0E5-5213FE518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919544"/>
        <c:axId val="571917248"/>
      </c:lineChart>
      <c:catAx>
        <c:axId val="57191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917248"/>
        <c:crosses val="autoZero"/>
        <c:auto val="1"/>
        <c:lblAlgn val="ctr"/>
        <c:lblOffset val="100"/>
        <c:noMultiLvlLbl val="0"/>
      </c:catAx>
      <c:valAx>
        <c:axId val="57191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91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删除时间对比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Sheet1!$I$58</c:f>
              <c:strCache>
                <c:ptCount val="1"/>
                <c:pt idx="0">
                  <c:v>rb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Sheet1!$H$59:$H$64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Sheet1!$I$59:$I$64</c:f>
              <c:numCache>
                <c:formatCode>General</c:formatCode>
                <c:ptCount val="6"/>
                <c:pt idx="0">
                  <c:v>5287.2</c:v>
                </c:pt>
                <c:pt idx="1">
                  <c:v>43335.9</c:v>
                </c:pt>
                <c:pt idx="2">
                  <c:v>461402.8</c:v>
                </c:pt>
                <c:pt idx="3">
                  <c:v>7297469.2000000002</c:v>
                </c:pt>
                <c:pt idx="4">
                  <c:v>106197435.8</c:v>
                </c:pt>
                <c:pt idx="5">
                  <c:v>1775326691.5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1-4181-A03F-2AEA8DAF5949}"/>
            </c:ext>
          </c:extLst>
        </c:ser>
        <c:ser>
          <c:idx val="1"/>
          <c:order val="1"/>
          <c:tx>
            <c:strRef>
              <c:f>Sheet1!$J$58</c:f>
              <c:strCache>
                <c:ptCount val="1"/>
                <c:pt idx="0">
                  <c:v>avl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Sheet1!$H$59:$H$64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Sheet1!$J$59:$J$64</c:f>
              <c:numCache>
                <c:formatCode>General</c:formatCode>
                <c:ptCount val="6"/>
                <c:pt idx="0">
                  <c:v>6011.8</c:v>
                </c:pt>
                <c:pt idx="1">
                  <c:v>68150.8</c:v>
                </c:pt>
                <c:pt idx="2">
                  <c:v>672324.1</c:v>
                </c:pt>
                <c:pt idx="3">
                  <c:v>10714264</c:v>
                </c:pt>
                <c:pt idx="4">
                  <c:v>144719182.40000001</c:v>
                </c:pt>
                <c:pt idx="5">
                  <c:v>2390762774.0999999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1-4181-A03F-2AEA8DAF5949}"/>
            </c:ext>
          </c:extLst>
        </c:ser>
        <c:ser>
          <c:idx val="2"/>
          <c:order val="2"/>
          <c:tx>
            <c:strRef>
              <c:f>Sheet1!$K$58</c:f>
              <c:strCache>
                <c:ptCount val="1"/>
                <c:pt idx="0">
                  <c:v>bst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Sheet1!$H$59:$H$64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Sheet1!$K$59:$K$64</c:f>
              <c:numCache>
                <c:formatCode>General</c:formatCode>
                <c:ptCount val="6"/>
                <c:pt idx="0">
                  <c:v>5188.1000000000004</c:v>
                </c:pt>
                <c:pt idx="1">
                  <c:v>40322.300000000003</c:v>
                </c:pt>
                <c:pt idx="2">
                  <c:v>478752.3</c:v>
                </c:pt>
                <c:pt idx="3">
                  <c:v>7403387.5</c:v>
                </c:pt>
                <c:pt idx="4">
                  <c:v>113108534.40000001</c:v>
                </c:pt>
                <c:pt idx="5">
                  <c:v>1837227308.7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1-4181-A03F-2AEA8DAF5949}"/>
            </c:ext>
          </c:extLst>
        </c:ser>
        <c:ser>
          <c:idx val="3"/>
          <c:order val="3"/>
          <c:tx>
            <c:strRef>
              <c:f>Sheet1!$L$58</c:f>
              <c:strCache>
                <c:ptCount val="1"/>
                <c:pt idx="0">
                  <c:v>treap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Sheet1!$H$59:$H$64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Sheet1!$L$59:$L$64</c:f>
              <c:numCache>
                <c:formatCode>General</c:formatCode>
                <c:ptCount val="6"/>
                <c:pt idx="0">
                  <c:v>6798.8</c:v>
                </c:pt>
                <c:pt idx="1">
                  <c:v>47142.8</c:v>
                </c:pt>
                <c:pt idx="2">
                  <c:v>658874.1</c:v>
                </c:pt>
                <c:pt idx="3">
                  <c:v>13278275.699999999</c:v>
                </c:pt>
                <c:pt idx="4">
                  <c:v>273551307.89999998</c:v>
                </c:pt>
                <c:pt idx="5">
                  <c:v>5830473533.6999998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1-4181-A03F-2AEA8DAF5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559464"/>
        <c:axId val="379561432"/>
      </c:lineChart>
      <c:catAx>
        <c:axId val="37955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9561432"/>
        <c:crosses val="autoZero"/>
        <c:auto val="1"/>
        <c:lblAlgn val="ctr"/>
        <c:lblOffset val="100"/>
        <c:noMultiLvlLbl val="0"/>
      </c:catAx>
      <c:valAx>
        <c:axId val="37956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955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青莲云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0043-3F5A-FC49-839E-9BABE49B39A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0234-1F32-3E47-BA3F-967AA3D6AC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青莲云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771A-A2C3-C943-B8B2-46743D0D19F5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849DF-DEA2-4D46-9A47-9C5D22285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49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40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5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0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3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顺序插入</a:t>
            </a:r>
          </a:p>
        </p:txBody>
      </p:sp>
    </p:spTree>
    <p:extLst>
      <p:ext uri="{BB962C8B-B14F-4D97-AF65-F5344CB8AC3E}">
        <p14:creationId xmlns:p14="http://schemas.microsoft.com/office/powerpoint/2010/main" val="195909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最平衡的</a:t>
            </a:r>
            <a:r>
              <a:rPr lang="en-US" altLang="zh-CN" dirty="0"/>
              <a:t>BST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8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，定时器</a:t>
            </a:r>
          </a:p>
        </p:txBody>
      </p:sp>
    </p:spTree>
    <p:extLst>
      <p:ext uri="{BB962C8B-B14F-4D97-AF65-F5344CB8AC3E}">
        <p14:creationId xmlns:p14="http://schemas.microsoft.com/office/powerpoint/2010/main" val="349947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两种实现方法：满足性质</a:t>
            </a:r>
            <a:r>
              <a:rPr lang="en-US" altLang="zh-CN" dirty="0"/>
              <a:t>4</a:t>
            </a:r>
            <a:r>
              <a:rPr lang="zh-CN" altLang="en-US" dirty="0"/>
              <a:t>，满足性质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Fixup</a:t>
            </a:r>
            <a:r>
              <a:rPr lang="zh-CN" altLang="en-US" dirty="0"/>
              <a:t> 操作都是为了满足性质 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7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旁边的数字是黑高</a:t>
            </a:r>
          </a:p>
        </p:txBody>
      </p:sp>
    </p:spTree>
    <p:extLst>
      <p:ext uri="{BB962C8B-B14F-4D97-AF65-F5344CB8AC3E}">
        <p14:creationId xmlns:p14="http://schemas.microsoft.com/office/powerpoint/2010/main" val="223526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整个程序的旋转操作不会超过两次</a:t>
            </a:r>
          </a:p>
        </p:txBody>
      </p:sp>
    </p:spTree>
    <p:extLst>
      <p:ext uri="{BB962C8B-B14F-4D97-AF65-F5344CB8AC3E}">
        <p14:creationId xmlns:p14="http://schemas.microsoft.com/office/powerpoint/2010/main" val="3210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 err="1"/>
              <a:t>set.min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56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471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9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24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576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/>
          </p:cNvSpPr>
          <p:nvPr userDrawn="1"/>
        </p:nvSpPr>
        <p:spPr>
          <a:xfrm>
            <a:off x="491490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400" b="0" i="0" kern="1200">
                <a:solidFill>
                  <a:srgbClr val="89898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dirty="0" err="1"/>
              <a:t>www.qinglianyun.com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/>
          </p:cNvSpPr>
          <p:nvPr userDrawn="1"/>
        </p:nvSpPr>
        <p:spPr>
          <a:xfrm>
            <a:off x="491490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400" b="0" i="0" kern="1200">
                <a:solidFill>
                  <a:srgbClr val="89898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dirty="0" err="1"/>
              <a:t>www.qinglianyun.com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/>
          </p:cNvSpPr>
          <p:nvPr userDrawn="1"/>
        </p:nvSpPr>
        <p:spPr>
          <a:xfrm>
            <a:off x="491490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400" b="0" i="0" kern="1200">
                <a:solidFill>
                  <a:srgbClr val="89898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dirty="0" err="1"/>
              <a:t>www.qinglianyun.com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 txBox="1">
            <a:spLocks/>
          </p:cNvSpPr>
          <p:nvPr userDrawn="1"/>
        </p:nvSpPr>
        <p:spPr>
          <a:xfrm>
            <a:off x="491490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400" b="0" i="0" kern="1200">
                <a:solidFill>
                  <a:srgbClr val="89898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www.qinglianyun.com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589" y="389025"/>
            <a:ext cx="833438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60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3230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47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86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76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533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0342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410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95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3651" r:id="rId13"/>
    <p:sldLayoutId id="2147483652" r:id="rId14"/>
    <p:sldLayoutId id="2147483653" r:id="rId15"/>
    <p:sldLayoutId id="2147484130" r:id="rId16"/>
    <p:sldLayoutId id="2147484141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608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3964" y="2910604"/>
            <a:ext cx="703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基础算法分享</a:t>
            </a:r>
            <a:r>
              <a:rPr kumimoji="1"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endParaRPr kumimoji="1"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765" y="1269738"/>
            <a:ext cx="1339038" cy="1182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63138" y="4743825"/>
            <a:ext cx="617724" cy="6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50D294A-DCD1-41CD-8FFC-52ABB6F19A94}"/>
              </a:ext>
            </a:extLst>
          </p:cNvPr>
          <p:cNvSpPr txBox="1"/>
          <p:nvPr/>
        </p:nvSpPr>
        <p:spPr>
          <a:xfrm>
            <a:off x="637879" y="2551837"/>
            <a:ext cx="7572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删除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，有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3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中情况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没有孩子，直接删除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只有一个孩子，用孩子替换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有两个孩子，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的后继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一定在右子树上，让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占据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的位置，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的孩子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占据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的位置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zh-CN" altLang="en-US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88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2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DE0264-1AB3-4922-8A19-69AEDDC8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52" y="2355776"/>
            <a:ext cx="5594755" cy="2364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B3670C-3E10-491D-A011-AC56468B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64" y="4542774"/>
            <a:ext cx="5902319" cy="22344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19123-9428-43DB-94C7-C815955EB03F}"/>
              </a:ext>
            </a:extLst>
          </p:cNvPr>
          <p:cNvSpPr txBox="1"/>
          <p:nvPr/>
        </p:nvSpPr>
        <p:spPr>
          <a:xfrm>
            <a:off x="2061612" y="1859264"/>
            <a:ext cx="477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只有一个孩子</a:t>
            </a:r>
          </a:p>
        </p:txBody>
      </p:sp>
    </p:spTree>
    <p:extLst>
      <p:ext uri="{BB962C8B-B14F-4D97-AF65-F5344CB8AC3E}">
        <p14:creationId xmlns:p14="http://schemas.microsoft.com/office/powerpoint/2010/main" val="23023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3.1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E019123-9428-43DB-94C7-C815955EB03F}"/>
              </a:ext>
            </a:extLst>
          </p:cNvPr>
          <p:cNvSpPr txBox="1"/>
          <p:nvPr/>
        </p:nvSpPr>
        <p:spPr>
          <a:xfrm>
            <a:off x="1191313" y="1713349"/>
            <a:ext cx="69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有两个孩子，后继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的父节点是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</a:p>
          <a:p>
            <a:endParaRPr lang="zh-CN" altLang="en-US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672AFF-10D3-41AF-AFDA-46952E6F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8" y="2402504"/>
            <a:ext cx="771210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3.2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E019123-9428-43DB-94C7-C815955EB03F}"/>
              </a:ext>
            </a:extLst>
          </p:cNvPr>
          <p:cNvSpPr txBox="1"/>
          <p:nvPr/>
        </p:nvSpPr>
        <p:spPr>
          <a:xfrm>
            <a:off x="1191313" y="1713349"/>
            <a:ext cx="69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有两个孩子，后继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不是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的子节点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zh-CN" altLang="en-US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2882A-70DB-428F-AA98-733CA824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425"/>
            <a:ext cx="9144000" cy="31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最差复杂度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O(n)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Image result for bst worst case image">
            <a:extLst>
              <a:ext uri="{FF2B5EF4-FFF2-40B4-BE49-F238E27FC236}">
                <a16:creationId xmlns:a16="http://schemas.microsoft.com/office/drawing/2014/main" id="{6E9D337D-4CFB-423C-9C02-6F258FEB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" y="1918983"/>
            <a:ext cx="5320701" cy="34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6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分享概览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1">
            <a:extLst>
              <a:ext uri="{FF2B5EF4-FFF2-40B4-BE49-F238E27FC236}">
                <a16:creationId xmlns:a16="http://schemas.microsoft.com/office/drawing/2014/main" id="{9E2799C3-9531-4CC1-AAE2-F81B3FB40A3D}"/>
              </a:ext>
            </a:extLst>
          </p:cNvPr>
          <p:cNvSpPr txBox="1"/>
          <p:nvPr/>
        </p:nvSpPr>
        <p:spPr>
          <a:xfrm>
            <a:off x="756544" y="2027897"/>
            <a:ext cx="7007050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二叉搜索树 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(BST)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左旋，右旋</a:t>
            </a:r>
            <a:endParaRPr kumimoji="1" lang="en-US" altLang="zh-CN" sz="2000" dirty="0">
              <a:solidFill>
                <a:srgbClr val="37B386"/>
              </a:solidFill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 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的其他变种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kumimoji="1" lang="en-US" altLang="zh-CN" sz="2000" dirty="0" err="1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avl,treap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四种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对比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4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/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右旋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08005A4-9A26-448E-836A-9E294104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1" y="1802067"/>
            <a:ext cx="7289477" cy="22057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FD275E-21F1-40B4-980A-334E8D7C1682}"/>
              </a:ext>
            </a:extLst>
          </p:cNvPr>
          <p:cNvSpPr txBox="1"/>
          <p:nvPr/>
        </p:nvSpPr>
        <p:spPr>
          <a:xfrm>
            <a:off x="1546698" y="4426085"/>
            <a:ext cx="62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左旋，右旋可以改变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 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的形态，但不会改变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 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的性质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:</a:t>
            </a:r>
          </a:p>
          <a:p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内任意节点左旋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/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右旋之后仍然是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386367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旋转的用途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41269EA-AE7E-41F8-A00A-5B8A9DC1D346}"/>
              </a:ext>
            </a:extLst>
          </p:cNvPr>
          <p:cNvSpPr txBox="1"/>
          <p:nvPr/>
        </p:nvSpPr>
        <p:spPr>
          <a:xfrm>
            <a:off x="1371600" y="2286000"/>
            <a:ext cx="6828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删除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：将节点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旋转到叶子节点，直接删除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合并两个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S1,S2: 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查找连个树中的最大值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，假设在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S1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上，将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旋转到根，将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S2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插入右节点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分裂：以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为界，分离两个树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S1,S2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S1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中所有元素都小于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S2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所有元素大于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057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分享概览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1">
            <a:extLst>
              <a:ext uri="{FF2B5EF4-FFF2-40B4-BE49-F238E27FC236}">
                <a16:creationId xmlns:a16="http://schemas.microsoft.com/office/drawing/2014/main" id="{9E2799C3-9531-4CC1-AAE2-F81B3FB40A3D}"/>
              </a:ext>
            </a:extLst>
          </p:cNvPr>
          <p:cNvSpPr txBox="1"/>
          <p:nvPr/>
        </p:nvSpPr>
        <p:spPr>
          <a:xfrm>
            <a:off x="756544" y="2027897"/>
            <a:ext cx="7007050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二叉搜索树 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(BST)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左旋，右旋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 </a:t>
            </a: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的其他变种</a:t>
            </a:r>
            <a:r>
              <a:rPr kumimoji="1" lang="en-US" altLang="zh-CN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kumimoji="1" lang="en-US" altLang="zh-CN" sz="2000" dirty="0" err="1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avl,treap</a:t>
            </a:r>
            <a:endParaRPr kumimoji="1" lang="en-US" altLang="zh-CN" sz="2000" dirty="0">
              <a:solidFill>
                <a:srgbClr val="37B386"/>
              </a:solidFill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四种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对比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的变种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-AVL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194" name="Picture 2" descr="File:AVL-tree-wBalance K.svg">
            <a:extLst>
              <a:ext uri="{FF2B5EF4-FFF2-40B4-BE49-F238E27FC236}">
                <a16:creationId xmlns:a16="http://schemas.microsoft.com/office/drawing/2014/main" id="{8065CAC4-5E39-4553-B67A-1659C7ED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93" y="2628617"/>
            <a:ext cx="5376152" cy="34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A76D76-0549-49D3-A799-C8407FE4E98E}"/>
              </a:ext>
            </a:extLst>
          </p:cNvPr>
          <p:cNvSpPr txBox="1"/>
          <p:nvPr/>
        </p:nvSpPr>
        <p:spPr>
          <a:xfrm>
            <a:off x="1257300" y="193104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对任意节点，左右子树的高度差不能大于</a:t>
            </a:r>
            <a:r>
              <a:rPr lang="en-US" altLang="zh-CN" dirty="0"/>
              <a:t>1</a:t>
            </a:r>
            <a:r>
              <a:rPr lang="zh-CN" altLang="en-US" dirty="0"/>
              <a:t>或小于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1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分享概览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1">
            <a:extLst>
              <a:ext uri="{FF2B5EF4-FFF2-40B4-BE49-F238E27FC236}">
                <a16:creationId xmlns:a16="http://schemas.microsoft.com/office/drawing/2014/main" id="{9E2799C3-9531-4CC1-AAE2-F81B3FB40A3D}"/>
              </a:ext>
            </a:extLst>
          </p:cNvPr>
          <p:cNvSpPr txBox="1"/>
          <p:nvPr/>
        </p:nvSpPr>
        <p:spPr>
          <a:xfrm>
            <a:off x="756544" y="2027897"/>
            <a:ext cx="7007050" cy="282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二叉搜索树 </a:t>
            </a:r>
            <a:r>
              <a:rPr kumimoji="1" lang="en-US" altLang="zh-CN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(BST)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左旋，右旋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 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的其他变种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kumimoji="1" lang="en-US" altLang="zh-CN" sz="2000" dirty="0" err="1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avl,treap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应用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四种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对比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的变种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-AVL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复杂度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95AE4-D650-4051-8CC9-3DFFEC86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95106"/>
              </p:ext>
            </p:extLst>
          </p:nvPr>
        </p:nvGraphicFramePr>
        <p:xfrm>
          <a:off x="1200528" y="2068208"/>
          <a:ext cx="7406637" cy="310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79">
                  <a:extLst>
                    <a:ext uri="{9D8B030D-6E8A-4147-A177-3AD203B41FA5}">
                      <a16:colId xmlns:a16="http://schemas.microsoft.com/office/drawing/2014/main" val="2912743279"/>
                    </a:ext>
                  </a:extLst>
                </a:gridCol>
                <a:gridCol w="2468879">
                  <a:extLst>
                    <a:ext uri="{9D8B030D-6E8A-4147-A177-3AD203B41FA5}">
                      <a16:colId xmlns:a16="http://schemas.microsoft.com/office/drawing/2014/main" val="1039093429"/>
                    </a:ext>
                  </a:extLst>
                </a:gridCol>
                <a:gridCol w="2468879">
                  <a:extLst>
                    <a:ext uri="{9D8B030D-6E8A-4147-A177-3AD203B41FA5}">
                      <a16:colId xmlns:a16="http://schemas.microsoft.com/office/drawing/2014/main" val="2860863413"/>
                    </a:ext>
                  </a:extLst>
                </a:gridCol>
              </a:tblGrid>
              <a:tr h="6213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平均复杂度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最坏复杂度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56977"/>
                  </a:ext>
                </a:extLst>
              </a:tr>
              <a:tr h="6213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29428"/>
                  </a:ext>
                </a:extLst>
              </a:tr>
              <a:tr h="6213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Search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34732"/>
                  </a:ext>
                </a:extLst>
              </a:tr>
              <a:tr h="6213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Insert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4527"/>
                  </a:ext>
                </a:extLst>
              </a:tr>
              <a:tr h="6213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Delete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萍方-简" panose="020B0400000000000000" pitchFamily="34" charset="-122"/>
                          <a:ea typeface="萍方-简" panose="020B0400000000000000" pitchFamily="34" charset="-122"/>
                        </a:rPr>
                        <a:t>O(log n)</a:t>
                      </a:r>
                      <a:endParaRPr lang="zh-CN" altLang="en-US" dirty="0">
                        <a:latin typeface="萍方-简" panose="020B0400000000000000" pitchFamily="34" charset="-122"/>
                        <a:ea typeface="萍方-简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0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的变种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en-US" altLang="zh-CN" sz="3600" b="0" dirty="0" err="1">
                <a:latin typeface="Lantinghei SC Extralight" charset="0"/>
                <a:ea typeface="Lantinghei SC Extralight" charset="0"/>
                <a:cs typeface="Lantinghei SC Extralight" charset="0"/>
              </a:rPr>
              <a:t>treap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0A76D76-0549-49D3-A799-C8407FE4E98E}"/>
              </a:ext>
            </a:extLst>
          </p:cNvPr>
          <p:cNvSpPr txBox="1"/>
          <p:nvPr/>
        </p:nvSpPr>
        <p:spPr>
          <a:xfrm>
            <a:off x="761189" y="197410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每个节点有两个属性 </a:t>
            </a:r>
            <a:r>
              <a:rPr lang="en-US" altLang="zh-CN" dirty="0" err="1"/>
              <a:t>key,priority</a:t>
            </a:r>
            <a:r>
              <a:rPr lang="en-US" altLang="zh-CN" dirty="0"/>
              <a:t>, key </a:t>
            </a:r>
            <a:r>
              <a:rPr lang="zh-CN" altLang="en-US" dirty="0"/>
              <a:t>满足</a:t>
            </a:r>
            <a:r>
              <a:rPr lang="en-US" altLang="zh-CN" dirty="0"/>
              <a:t>BST </a:t>
            </a:r>
            <a:r>
              <a:rPr lang="zh-CN" altLang="en-US" dirty="0"/>
              <a:t>的属性，</a:t>
            </a:r>
            <a:r>
              <a:rPr lang="en-US" altLang="zh-CN" dirty="0"/>
              <a:t>priority </a:t>
            </a:r>
            <a:r>
              <a:rPr lang="zh-CN" altLang="en-US" dirty="0"/>
              <a:t>满足堆的属性</a:t>
            </a:r>
          </a:p>
        </p:txBody>
      </p:sp>
      <p:pic>
        <p:nvPicPr>
          <p:cNvPr id="10242" name="Picture 2" descr="Image result for treap image">
            <a:extLst>
              <a:ext uri="{FF2B5EF4-FFF2-40B4-BE49-F238E27FC236}">
                <a16:creationId xmlns:a16="http://schemas.microsoft.com/office/drawing/2014/main" id="{8AFAB6D2-A914-422C-9D0C-D6F9F59CB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61" y="2300374"/>
            <a:ext cx="6193277" cy="418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D3A2E8-675C-449C-9AAC-2C27188CDD0A}"/>
              </a:ext>
            </a:extLst>
          </p:cNvPr>
          <p:cNvSpPr/>
          <p:nvPr/>
        </p:nvSpPr>
        <p:spPr>
          <a:xfrm>
            <a:off x="1257300" y="6011694"/>
            <a:ext cx="2478121" cy="603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6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的变种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en-US" altLang="zh-CN" sz="3600" b="0" dirty="0" err="1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treap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复杂度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265031-03DC-49BA-B626-2D61321E4A8C}"/>
              </a:ext>
            </a:extLst>
          </p:cNvPr>
          <p:cNvGraphicFramePr>
            <a:graphicFrameLocks noGrp="1"/>
          </p:cNvGraphicFramePr>
          <p:nvPr/>
        </p:nvGraphicFramePr>
        <p:xfrm>
          <a:off x="1198880" y="2131060"/>
          <a:ext cx="6705600" cy="267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2956474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2468001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697892856"/>
                    </a:ext>
                  </a:extLst>
                </a:gridCol>
              </a:tblGrid>
              <a:tr h="529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期望复杂度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最坏复杂度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931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ffectLst/>
                        </a:rPr>
                        <a:t>空间复杂度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3889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312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0812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2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4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分享概览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1">
            <a:extLst>
              <a:ext uri="{FF2B5EF4-FFF2-40B4-BE49-F238E27FC236}">
                <a16:creationId xmlns:a16="http://schemas.microsoft.com/office/drawing/2014/main" id="{9E2799C3-9531-4CC1-AAE2-F81B3FB40A3D}"/>
              </a:ext>
            </a:extLst>
          </p:cNvPr>
          <p:cNvSpPr txBox="1"/>
          <p:nvPr/>
        </p:nvSpPr>
        <p:spPr>
          <a:xfrm>
            <a:off x="756544" y="2027897"/>
            <a:ext cx="7007050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二叉搜索树 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(BST)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左旋，右旋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 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的其他变种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kumimoji="1" lang="en-US" altLang="zh-CN" sz="2000" dirty="0" err="1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avl,treap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endParaRPr kumimoji="1" lang="en-US" altLang="zh-CN" sz="2000" dirty="0">
              <a:solidFill>
                <a:srgbClr val="37B386"/>
              </a:solidFill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四种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对比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性质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07C347A-D732-4CD5-B683-DDD17307E2F6}"/>
              </a:ext>
            </a:extLst>
          </p:cNvPr>
          <p:cNvSpPr txBox="1"/>
          <p:nvPr/>
        </p:nvSpPr>
        <p:spPr>
          <a:xfrm>
            <a:off x="889435" y="2324910"/>
            <a:ext cx="6741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红黑树是一个满足一下性质的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每个节点要么是红色，要么是黑色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根节点是黑色的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叶子节点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(NIL)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是黑色的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红色节点的子节点都是黑色的</a:t>
            </a:r>
            <a:endParaRPr lang="en-US" altLang="zh-CN" dirty="0">
              <a:solidFill>
                <a:srgbClr val="FF0000"/>
              </a:solidFill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从任意节点到其后代叶子节点的简单路径上，包含相同数量的黑色节点</a:t>
            </a:r>
          </a:p>
        </p:txBody>
      </p:sp>
    </p:spTree>
    <p:extLst>
      <p:ext uri="{BB962C8B-B14F-4D97-AF65-F5344CB8AC3E}">
        <p14:creationId xmlns:p14="http://schemas.microsoft.com/office/powerpoint/2010/main" val="184801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黑高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C307620-5278-4A52-9DB0-211977D9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6" y="2757666"/>
            <a:ext cx="8823468" cy="24935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D2B485-98B7-40CB-A3BD-0684A8A1185A}"/>
              </a:ext>
            </a:extLst>
          </p:cNvPr>
          <p:cNvSpPr txBox="1"/>
          <p:nvPr/>
        </p:nvSpPr>
        <p:spPr>
          <a:xfrm>
            <a:off x="573932" y="1887166"/>
            <a:ext cx="188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bh</a:t>
            </a:r>
            <a:r>
              <a:rPr lang="en-US" altLang="zh-CN" dirty="0"/>
              <a:t>(14)=4</a:t>
            </a:r>
          </a:p>
          <a:p>
            <a:r>
              <a:rPr lang="en-US" altLang="zh-CN" dirty="0" err="1"/>
              <a:t>bh</a:t>
            </a:r>
            <a:r>
              <a:rPr lang="en-US" altLang="zh-CN" dirty="0"/>
              <a:t>(47)=1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8998EC-1802-41A8-920B-AEBC103359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497" y="981359"/>
                <a:ext cx="7886700" cy="623414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b="1" i="0" kern="1200">
                    <a:solidFill>
                      <a:schemeClr val="tx1"/>
                    </a:solidFill>
                    <a:latin typeface="Source Sans Pro Black" charset="0"/>
                    <a:ea typeface="Source Sans Pro Black" charset="0"/>
                    <a:cs typeface="Source Sans Pro Black" charset="0"/>
                  </a:defRPr>
                </a:lvl1pPr>
              </a:lstStyle>
              <a:p>
                <a:pPr>
                  <a:defRPr/>
                </a:pPr>
                <a:r>
                  <a:rPr lang="zh-CN" altLang="en-US" sz="3600" b="0" dirty="0">
                    <a:latin typeface="萍方-简" panose="020B0400000000000000" pitchFamily="34" charset="-122"/>
                    <a:ea typeface="萍方-简" panose="020B0400000000000000" pitchFamily="34" charset="-122"/>
                    <a:cs typeface="Lantinghei SC Extralight" charset="0"/>
                  </a:rPr>
                  <a:t>红黑树</a:t>
                </a:r>
                <a:r>
                  <a:rPr lang="en-US" altLang="zh-CN" sz="3600" b="0" dirty="0">
                    <a:latin typeface="萍方-简" panose="020B0400000000000000" pitchFamily="34" charset="-122"/>
                    <a:ea typeface="萍方-简" panose="020B0400000000000000" pitchFamily="34" charset="-122"/>
                    <a:cs typeface="Lantinghei SC Extralight" charset="0"/>
                  </a:rPr>
                  <a:t>-</a:t>
                </a:r>
                <a:r>
                  <a:rPr lang="zh-CN" altLang="en-US" sz="3600" b="0" dirty="0">
                    <a:latin typeface="萍方-简" panose="020B0400000000000000" pitchFamily="34" charset="-122"/>
                    <a:ea typeface="萍方-简" panose="020B0400000000000000" pitchFamily="34" charset="-122"/>
                    <a:cs typeface="Lantinghei SC Extralight" charset="0"/>
                  </a:rPr>
                  <a:t>最大高度为</a:t>
                </a:r>
                <a14:m>
                  <m:oMath xmlns:m="http://schemas.openxmlformats.org/officeDocument/2006/math">
                    <m:r>
                      <a:rPr lang="en-US" altLang="zh-CN" sz="3600" b="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3600" b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36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3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600" b="0" dirty="0">
                  <a:latin typeface="萍方-简" panose="020B0400000000000000" pitchFamily="34" charset="-122"/>
                  <a:ea typeface="萍方-简" panose="020B0400000000000000" pitchFamily="34" charset="-122"/>
                  <a:cs typeface="Lantinghei SC Extralight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8998EC-1802-41A8-920B-AEBC10335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97" y="981359"/>
                <a:ext cx="7886700" cy="623414"/>
              </a:xfrm>
              <a:prstGeom prst="rect">
                <a:avLst/>
              </a:prstGeom>
              <a:blipFill>
                <a:blip r:embed="rId2"/>
                <a:stretch>
                  <a:fillRect t="-2254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17E2F-EF2B-4475-95DF-1075313F733F}"/>
                  </a:ext>
                </a:extLst>
              </p:cNvPr>
              <p:cNvSpPr txBox="1"/>
              <p:nvPr/>
            </p:nvSpPr>
            <p:spPr>
              <a:xfrm>
                <a:off x="960497" y="1902995"/>
                <a:ext cx="7344383" cy="414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一棵有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n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个内部节点的红黑树的高度最多为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。</a:t>
                </a:r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以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为根的子树至少包含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内部节点。</a:t>
                </a:r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对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的高度归纳：</a:t>
                </a:r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0: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 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的高度为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0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，则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是叶节点，有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0 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个内部节点</a:t>
                </a:r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n+1: 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考虑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的两个子节点，子节点黑高为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)-</m:t>
                    </m:r>
                  </m:oMath>
                </a14:m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1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，取决于自身颜色是红还是黑，至少是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1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，所以子树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x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的内部节点至少是</a:t>
                </a:r>
                <a:endParaRPr lang="en-US" altLang="zh-CN" i="1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假设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h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是树的高度，黑高至少是高度的一半，也就是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2</a:t>
                </a:r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，节点数 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  <a:p>
                <a:r>
                  <a:rPr lang="zh-CN" altLang="en-US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等价于</a:t>
                </a:r>
                <a:r>
                  <a:rPr lang="en-US" altLang="zh-CN" dirty="0">
                    <a:latin typeface="萍方-简" panose="020B0400000000000000" pitchFamily="34" charset="-122"/>
                    <a:ea typeface="萍方-简" panose="020B0400000000000000" pitchFamily="34" charset="-122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dirty="0">
                  <a:latin typeface="萍方-简" panose="020B0400000000000000" pitchFamily="34" charset="-122"/>
                  <a:ea typeface="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17E2F-EF2B-4475-95DF-1075313F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97" y="1902995"/>
                <a:ext cx="7344383" cy="4142160"/>
              </a:xfrm>
              <a:prstGeom prst="rect">
                <a:avLst/>
              </a:prstGeom>
              <a:blipFill>
                <a:blip r:embed="rId3"/>
                <a:stretch>
                  <a:fillRect l="-748" t="-735" b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0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插入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B20658-9946-4298-91A8-FB0B55A0F519}"/>
              </a:ext>
            </a:extLst>
          </p:cNvPr>
          <p:cNvSpPr txBox="1"/>
          <p:nvPr/>
        </p:nvSpPr>
        <p:spPr>
          <a:xfrm>
            <a:off x="1079770" y="2184777"/>
            <a:ext cx="6984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先按照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插入方式插入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先设置为红色，这样只有性质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4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可能不满足，使用旋转和染色以满足性质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4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即可。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的父亲是左孩子，则有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3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种情况；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的父亲是右是右孩子，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1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的算法左改成右，右改成左。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下面只介绍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的父亲是左孩子的分支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31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插入，情况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1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2258AA-1BFB-437C-99EB-42BE49AF338C}"/>
              </a:ext>
            </a:extLst>
          </p:cNvPr>
          <p:cNvGrpSpPr/>
          <p:nvPr/>
        </p:nvGrpSpPr>
        <p:grpSpPr>
          <a:xfrm>
            <a:off x="1530835" y="2427333"/>
            <a:ext cx="6082329" cy="4344521"/>
            <a:chOff x="1530835" y="2427333"/>
            <a:chExt cx="6082329" cy="43445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E98204A-0D8D-445F-914E-493689E55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835" y="2427333"/>
              <a:ext cx="6082329" cy="43445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329F38-BDF8-4F42-9201-E8AF983B3C48}"/>
                </a:ext>
              </a:extLst>
            </p:cNvPr>
            <p:cNvSpPr/>
            <p:nvPr/>
          </p:nvSpPr>
          <p:spPr>
            <a:xfrm>
              <a:off x="4416357" y="6391072"/>
              <a:ext cx="1011677" cy="380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萍方-简" panose="020B0400000000000000" pitchFamily="34" charset="-122"/>
                <a:ea typeface="萍方-简" panose="020B04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650191-ACD4-4FB9-AC07-5576B824DC76}"/>
              </a:ext>
            </a:extLst>
          </p:cNvPr>
          <p:cNvSpPr txBox="1"/>
          <p:nvPr/>
        </p:nvSpPr>
        <p:spPr>
          <a:xfrm>
            <a:off x="1352145" y="1809345"/>
            <a:ext cx="651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的叔节点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是红色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-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改颜色</a:t>
            </a:r>
          </a:p>
        </p:txBody>
      </p:sp>
    </p:spTree>
    <p:extLst>
      <p:ext uri="{BB962C8B-B14F-4D97-AF65-F5344CB8AC3E}">
        <p14:creationId xmlns:p14="http://schemas.microsoft.com/office/powerpoint/2010/main" val="156233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插入，情况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2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B16E99-38FF-4CB6-B7AF-E1676D148DC3}"/>
              </a:ext>
            </a:extLst>
          </p:cNvPr>
          <p:cNvGrpSpPr/>
          <p:nvPr/>
        </p:nvGrpSpPr>
        <p:grpSpPr>
          <a:xfrm>
            <a:off x="1290636" y="2178678"/>
            <a:ext cx="5938866" cy="4456587"/>
            <a:chOff x="1638981" y="2216078"/>
            <a:chExt cx="5938866" cy="445658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F0FAF70-6624-43AF-8DBE-D55CA5FE7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981" y="2216078"/>
              <a:ext cx="5938866" cy="441918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329F38-BDF8-4F42-9201-E8AF983B3C48}"/>
                </a:ext>
              </a:extLst>
            </p:cNvPr>
            <p:cNvSpPr/>
            <p:nvPr/>
          </p:nvSpPr>
          <p:spPr>
            <a:xfrm>
              <a:off x="4411455" y="5828270"/>
              <a:ext cx="1191677" cy="844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萍方-简" panose="020B0400000000000000" pitchFamily="34" charset="-122"/>
                <a:ea typeface="萍方-简" panose="020B04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650191-ACD4-4FB9-AC07-5576B824DC76}"/>
              </a:ext>
            </a:extLst>
          </p:cNvPr>
          <p:cNvSpPr txBox="1"/>
          <p:nvPr/>
        </p:nvSpPr>
        <p:spPr>
          <a:xfrm>
            <a:off x="1352145" y="1809345"/>
            <a:ext cx="651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的叔节点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是黑色，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z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是一个右孩子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-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左旋父亲，进入情况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3</a:t>
            </a:r>
            <a:endParaRPr lang="zh-CN" altLang="en-US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1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定义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File:Binary search tree.svg">
            <a:extLst>
              <a:ext uri="{FF2B5EF4-FFF2-40B4-BE49-F238E27FC236}">
                <a16:creationId xmlns:a16="http://schemas.microsoft.com/office/drawing/2014/main" id="{D56FC95C-D701-4C49-89DD-68CD5552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97" y="2098675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601CF3-8820-4DA1-AB3E-B2FC70B57092}"/>
              </a:ext>
            </a:extLst>
          </p:cNvPr>
          <p:cNvSpPr txBox="1"/>
          <p:nvPr/>
        </p:nvSpPr>
        <p:spPr>
          <a:xfrm>
            <a:off x="531754" y="4859834"/>
            <a:ext cx="555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别名：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二叉查找树（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Binary Search Tree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）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二叉搜索树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有序二叉树（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ordered binary tree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）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排序二叉树（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sorted binary tree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84AEF5-AB5C-4113-A9F1-7832D7C54D22}"/>
              </a:ext>
            </a:extLst>
          </p:cNvPr>
          <p:cNvSpPr txBox="1"/>
          <p:nvPr/>
        </p:nvSpPr>
        <p:spPr>
          <a:xfrm>
            <a:off x="531754" y="2725599"/>
            <a:ext cx="524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若任意节点的左子树不空，则左子树上所有节点的值均小于它的根节点的值；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若任意节点的右子树不空，则右子树上所有节点的值均大于它的根节点的值；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任意节点的左、右子树也分别为二叉查找树；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没有键值相等的节点。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4BCCAC-B8BB-4014-BCAA-8E230DF9D982}"/>
              </a:ext>
            </a:extLst>
          </p:cNvPr>
          <p:cNvSpPr txBox="1"/>
          <p:nvPr/>
        </p:nvSpPr>
        <p:spPr>
          <a:xfrm>
            <a:off x="531754" y="1863628"/>
            <a:ext cx="506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 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是一个空树，或者是满足下列性质的二叉树</a:t>
            </a:r>
          </a:p>
        </p:txBody>
      </p:sp>
    </p:spTree>
    <p:extLst>
      <p:ext uri="{BB962C8B-B14F-4D97-AF65-F5344CB8AC3E}">
        <p14:creationId xmlns:p14="http://schemas.microsoft.com/office/powerpoint/2010/main" val="928311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插入，情况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3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650191-ACD4-4FB9-AC07-5576B824DC76}"/>
              </a:ext>
            </a:extLst>
          </p:cNvPr>
          <p:cNvSpPr txBox="1"/>
          <p:nvPr/>
        </p:nvSpPr>
        <p:spPr>
          <a:xfrm>
            <a:off x="1352145" y="1809345"/>
            <a:ext cx="651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/>
              <a:t>的叔节点</a:t>
            </a:r>
            <a:r>
              <a:rPr lang="en-US" altLang="zh-CN" dirty="0"/>
              <a:t>y</a:t>
            </a:r>
            <a:r>
              <a:rPr lang="zh-CN" altLang="en-US" dirty="0"/>
              <a:t>是黑色，</a:t>
            </a:r>
            <a:r>
              <a:rPr lang="en-US" altLang="zh-CN" dirty="0"/>
              <a:t>z</a:t>
            </a:r>
            <a:r>
              <a:rPr lang="zh-CN" altLang="en-US" dirty="0"/>
              <a:t>是一个左孩子</a:t>
            </a:r>
            <a:r>
              <a:rPr lang="en-US" altLang="zh-CN" dirty="0"/>
              <a:t>-</a:t>
            </a:r>
            <a:r>
              <a:rPr lang="zh-CN" altLang="en-US" dirty="0"/>
              <a:t>左旋祖父</a:t>
            </a:r>
            <a:r>
              <a:rPr lang="en-US" altLang="zh-CN" dirty="0"/>
              <a:t>,</a:t>
            </a:r>
            <a:r>
              <a:rPr lang="zh-CN" altLang="en-US" dirty="0"/>
              <a:t>调整颜色，结束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8D96A-0CAC-4B61-A695-2F790FCB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74" y="2303454"/>
            <a:ext cx="6410185" cy="38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F486239-D95F-4B07-AC34-587F9D10F826}"/>
              </a:ext>
            </a:extLst>
          </p:cNvPr>
          <p:cNvSpPr txBox="1"/>
          <p:nvPr/>
        </p:nvSpPr>
        <p:spPr>
          <a:xfrm>
            <a:off x="1284051" y="2169268"/>
            <a:ext cx="699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按照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BST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方式删除，如果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y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原先是黑色，则从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开始进行旋转和染色修复。有四种情况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922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1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47CF55F-FE16-4FC8-B1AB-CB6A6E169B17}"/>
              </a:ext>
            </a:extLst>
          </p:cNvPr>
          <p:cNvSpPr txBox="1"/>
          <p:nvPr/>
        </p:nvSpPr>
        <p:spPr>
          <a:xfrm>
            <a:off x="1079770" y="185798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的兄弟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红色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左旋父亲，染色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31D7D9-214F-4967-AC1C-167174DD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4" y="2666934"/>
            <a:ext cx="8004287" cy="20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1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2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47CF55F-FE16-4FC8-B1AB-CB6A6E169B17}"/>
              </a:ext>
            </a:extLst>
          </p:cNvPr>
          <p:cNvSpPr txBox="1"/>
          <p:nvPr/>
        </p:nvSpPr>
        <p:spPr>
          <a:xfrm>
            <a:off x="1079770" y="185798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的兄弟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是黑色，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两个子节点都是黑色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重新染色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EA8AA7-43D1-4A7B-A9AB-2E776BED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6" y="2823645"/>
            <a:ext cx="7959007" cy="20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2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3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47CF55F-FE16-4FC8-B1AB-CB6A6E169B17}"/>
              </a:ext>
            </a:extLst>
          </p:cNvPr>
          <p:cNvSpPr txBox="1"/>
          <p:nvPr/>
        </p:nvSpPr>
        <p:spPr>
          <a:xfrm>
            <a:off x="1079770" y="185798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的兄弟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是黑色，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左孩子是红色，右孩子是黑色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右旋，染色，进入情况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4</a:t>
            </a:r>
            <a:endParaRPr lang="zh-CN" altLang="en-US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117C6A-152F-4B0E-8150-7A285A5D1250}"/>
              </a:ext>
            </a:extLst>
          </p:cNvPr>
          <p:cNvGrpSpPr/>
          <p:nvPr/>
        </p:nvGrpSpPr>
        <p:grpSpPr>
          <a:xfrm>
            <a:off x="555302" y="2859601"/>
            <a:ext cx="7868851" cy="2276603"/>
            <a:chOff x="555302" y="2859601"/>
            <a:chExt cx="7868851" cy="227660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9728CE-AD9A-4619-8CEB-844105508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02" y="2859601"/>
              <a:ext cx="7868851" cy="208746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A58C07-E289-40E7-B858-AAD5224F753D}"/>
                </a:ext>
              </a:extLst>
            </p:cNvPr>
            <p:cNvSpPr/>
            <p:nvPr/>
          </p:nvSpPr>
          <p:spPr>
            <a:xfrm>
              <a:off x="1313234" y="4649821"/>
              <a:ext cx="5321030" cy="486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5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删除，情况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4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47CF55F-FE16-4FC8-B1AB-CB6A6E169B17}"/>
              </a:ext>
            </a:extLst>
          </p:cNvPr>
          <p:cNvSpPr txBox="1"/>
          <p:nvPr/>
        </p:nvSpPr>
        <p:spPr>
          <a:xfrm>
            <a:off x="1079770" y="185798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的兄弟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w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是黑色，右孩子是红色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左旋父亲，染色，结束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B1B28E-1040-446C-91EC-2870E4C96F8B}"/>
              </a:ext>
            </a:extLst>
          </p:cNvPr>
          <p:cNvGrpSpPr/>
          <p:nvPr/>
        </p:nvGrpSpPr>
        <p:grpSpPr>
          <a:xfrm>
            <a:off x="455314" y="2655651"/>
            <a:ext cx="8503860" cy="2177211"/>
            <a:chOff x="455314" y="2655651"/>
            <a:chExt cx="8503860" cy="21772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A547C9C-3194-439F-9CD5-0E23E907A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14" y="2881108"/>
              <a:ext cx="8233372" cy="19517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828EBE-ADCE-4F44-BED7-C287B41AE450}"/>
                </a:ext>
              </a:extLst>
            </p:cNvPr>
            <p:cNvSpPr/>
            <p:nvPr/>
          </p:nvSpPr>
          <p:spPr>
            <a:xfrm>
              <a:off x="7577847" y="2655651"/>
              <a:ext cx="1381327" cy="623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5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r>
              <a:rPr 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复杂度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265031-03DC-49BA-B626-2D61321E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61861"/>
              </p:ext>
            </p:extLst>
          </p:nvPr>
        </p:nvGraphicFramePr>
        <p:xfrm>
          <a:off x="1212218" y="2345068"/>
          <a:ext cx="6705600" cy="267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2956474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2468001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697892856"/>
                    </a:ext>
                  </a:extLst>
                </a:gridCol>
              </a:tblGrid>
              <a:tr h="529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期望复杂度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最坏复杂度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931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ffectLst/>
                        </a:rPr>
                        <a:t>空间复杂度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3889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312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0812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2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379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红黑树应用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第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k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大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97B2C4F-E094-400F-A903-71E546742558}"/>
              </a:ext>
            </a:extLst>
          </p:cNvPr>
          <p:cNvSpPr txBox="1"/>
          <p:nvPr/>
        </p:nvSpPr>
        <p:spPr>
          <a:xfrm>
            <a:off x="910861" y="2730167"/>
            <a:ext cx="676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询问集合里第</a:t>
            </a:r>
            <a:r>
              <a:rPr lang="en-US" altLang="zh-CN" dirty="0"/>
              <a:t>k</a:t>
            </a:r>
            <a:r>
              <a:rPr lang="zh-CN" altLang="en-US" dirty="0"/>
              <a:t>大值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询问节点</a:t>
            </a:r>
            <a:r>
              <a:rPr lang="en-US" altLang="zh-CN" dirty="0"/>
              <a:t>x</a:t>
            </a:r>
            <a:r>
              <a:rPr lang="zh-CN" altLang="en-US" dirty="0"/>
              <a:t>是第几大值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2C14BA-E282-4896-A5CC-C4494A345998}"/>
              </a:ext>
            </a:extLst>
          </p:cNvPr>
          <p:cNvGrpSpPr/>
          <p:nvPr/>
        </p:nvGrpSpPr>
        <p:grpSpPr>
          <a:xfrm>
            <a:off x="5375639" y="2481736"/>
            <a:ext cx="2857500" cy="2604148"/>
            <a:chOff x="5375639" y="2481736"/>
            <a:chExt cx="2857500" cy="260414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3AB117-6CDD-4E97-A03E-D4491B6B2ED4}"/>
                </a:ext>
              </a:extLst>
            </p:cNvPr>
            <p:cNvGrpSpPr/>
            <p:nvPr/>
          </p:nvGrpSpPr>
          <p:grpSpPr>
            <a:xfrm>
              <a:off x="5375639" y="2481736"/>
              <a:ext cx="2857500" cy="2604148"/>
              <a:chOff x="5375639" y="2481736"/>
              <a:chExt cx="2857500" cy="2604148"/>
            </a:xfrm>
          </p:grpSpPr>
          <p:pic>
            <p:nvPicPr>
              <p:cNvPr id="7" name="Picture 2" descr="File:Binary search tree.svg">
                <a:extLst>
                  <a:ext uri="{FF2B5EF4-FFF2-40B4-BE49-F238E27FC236}">
                    <a16:creationId xmlns:a16="http://schemas.microsoft.com/office/drawing/2014/main" id="{3A098201-506E-418F-9FFB-2D8792924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5639" y="2704634"/>
                <a:ext cx="2857500" cy="2381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163136-FA5C-4071-B28E-D80BC250DF31}"/>
                  </a:ext>
                </a:extLst>
              </p:cNvPr>
              <p:cNvSpPr txBox="1"/>
              <p:nvPr/>
            </p:nvSpPr>
            <p:spPr>
              <a:xfrm>
                <a:off x="5928661" y="4406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4A3855-8D4F-4F73-83BE-CC1C7AEE3BEE}"/>
                  </a:ext>
                </a:extLst>
              </p:cNvPr>
              <p:cNvSpPr txBox="1"/>
              <p:nvPr/>
            </p:nvSpPr>
            <p:spPr>
              <a:xfrm>
                <a:off x="6809034" y="43743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A0BC8-9934-4FCA-A353-A3788AAD3C80}"/>
                  </a:ext>
                </a:extLst>
              </p:cNvPr>
              <p:cNvSpPr txBox="1"/>
              <p:nvPr/>
            </p:nvSpPr>
            <p:spPr>
              <a:xfrm>
                <a:off x="7362056" y="4406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76AE4B-4D7F-4EFB-9A05-5D658A240AA7}"/>
                  </a:ext>
                </a:extLst>
              </p:cNvPr>
              <p:cNvSpPr txBox="1"/>
              <p:nvPr/>
            </p:nvSpPr>
            <p:spPr>
              <a:xfrm>
                <a:off x="5375639" y="3723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FA7DE1-38CD-4881-BC3D-7C229DCDFFB6}"/>
                  </a:ext>
                </a:extLst>
              </p:cNvPr>
              <p:cNvSpPr txBox="1"/>
              <p:nvPr/>
            </p:nvSpPr>
            <p:spPr>
              <a:xfrm>
                <a:off x="6450437" y="36914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484684-AA2C-4E91-B760-527099A49C4E}"/>
                  </a:ext>
                </a:extLst>
              </p:cNvPr>
              <p:cNvSpPr txBox="1"/>
              <p:nvPr/>
            </p:nvSpPr>
            <p:spPr>
              <a:xfrm>
                <a:off x="7931453" y="37251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E5B1E7-34DF-40C1-A912-11D032A78C24}"/>
                  </a:ext>
                </a:extLst>
              </p:cNvPr>
              <p:cNvSpPr txBox="1"/>
              <p:nvPr/>
            </p:nvSpPr>
            <p:spPr>
              <a:xfrm>
                <a:off x="7489588" y="30016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7FA56FA-94BE-431E-A946-CBCF7218E8DB}"/>
                  </a:ext>
                </a:extLst>
              </p:cNvPr>
              <p:cNvSpPr txBox="1"/>
              <p:nvPr/>
            </p:nvSpPr>
            <p:spPr>
              <a:xfrm>
                <a:off x="5916611" y="30158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6B7CEC-B6B4-4D56-9D01-15E9979AAE3B}"/>
                  </a:ext>
                </a:extLst>
              </p:cNvPr>
              <p:cNvSpPr txBox="1"/>
              <p:nvPr/>
            </p:nvSpPr>
            <p:spPr>
              <a:xfrm>
                <a:off x="6658191" y="2481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96C9905-8D95-4D8D-8563-F68B0586B421}"/>
                </a:ext>
              </a:extLst>
            </p:cNvPr>
            <p:cNvSpPr/>
            <p:nvPr/>
          </p:nvSpPr>
          <p:spPr>
            <a:xfrm>
              <a:off x="6601280" y="2742713"/>
              <a:ext cx="398834" cy="398834"/>
            </a:xfrm>
            <a:prstGeom prst="ellipse">
              <a:avLst/>
            </a:prstGeom>
            <a:solidFill>
              <a:srgbClr val="000000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59B8886-CF32-46AB-91CF-853708958C33}"/>
                </a:ext>
              </a:extLst>
            </p:cNvPr>
            <p:cNvSpPr/>
            <p:nvPr/>
          </p:nvSpPr>
          <p:spPr>
            <a:xfrm>
              <a:off x="5404159" y="3975530"/>
              <a:ext cx="398834" cy="398834"/>
            </a:xfrm>
            <a:prstGeom prst="ellipse">
              <a:avLst/>
            </a:prstGeom>
            <a:solidFill>
              <a:srgbClr val="000000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153573-914C-4F1F-98E3-B93D9034EC42}"/>
                </a:ext>
              </a:extLst>
            </p:cNvPr>
            <p:cNvSpPr/>
            <p:nvPr/>
          </p:nvSpPr>
          <p:spPr>
            <a:xfrm>
              <a:off x="6381680" y="3972128"/>
              <a:ext cx="398834" cy="398834"/>
            </a:xfrm>
            <a:prstGeom prst="ellipse">
              <a:avLst/>
            </a:prstGeom>
            <a:solidFill>
              <a:srgbClr val="000000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72BA384-49D1-45A5-A6B2-60429B3150A7}"/>
                </a:ext>
              </a:extLst>
            </p:cNvPr>
            <p:cNvSpPr/>
            <p:nvPr/>
          </p:nvSpPr>
          <p:spPr>
            <a:xfrm>
              <a:off x="7791274" y="3972128"/>
              <a:ext cx="398834" cy="398834"/>
            </a:xfrm>
            <a:prstGeom prst="ellipse">
              <a:avLst/>
            </a:prstGeom>
            <a:solidFill>
              <a:srgbClr val="000000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92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红黑树应用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区间维护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22CED86-31BD-4269-854A-FDCB8B05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86" y="1740705"/>
            <a:ext cx="6741053" cy="51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1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分享概览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1">
            <a:extLst>
              <a:ext uri="{FF2B5EF4-FFF2-40B4-BE49-F238E27FC236}">
                <a16:creationId xmlns:a16="http://schemas.microsoft.com/office/drawing/2014/main" id="{9E2799C3-9531-4CC1-AAE2-F81B3FB40A3D}"/>
              </a:ext>
            </a:extLst>
          </p:cNvPr>
          <p:cNvSpPr txBox="1"/>
          <p:nvPr/>
        </p:nvSpPr>
        <p:spPr>
          <a:xfrm>
            <a:off x="756544" y="2027897"/>
            <a:ext cx="7007050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二叉搜索树 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(BST)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左旋，右旋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 </a:t>
            </a:r>
            <a:r>
              <a:rPr kumimoji="1" lang="zh-CN" altLang="en-US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的其他变种</a:t>
            </a:r>
            <a:r>
              <a:rPr kumimoji="1" lang="en-US" altLang="zh-CN" sz="200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-</a:t>
            </a:r>
            <a:r>
              <a:rPr kumimoji="1" lang="en-US" altLang="zh-CN" sz="2000" dirty="0" err="1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avl,treap</a:t>
            </a:r>
            <a:endParaRPr kumimoji="1" lang="en-US" altLang="zh-CN" sz="200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红黑树</a:t>
            </a:r>
            <a:endParaRPr kumimoji="1" lang="en-US" altLang="zh-CN" sz="2000" dirty="0">
              <a:solidFill>
                <a:srgbClr val="000000"/>
              </a:solidFill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四种</a:t>
            </a:r>
            <a:r>
              <a:rPr kumimoji="1" lang="en-US" altLang="zh-CN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</a:t>
            </a:r>
            <a:r>
              <a:rPr kumimoji="1" lang="zh-CN" altLang="en-US" sz="2000" dirty="0">
                <a:solidFill>
                  <a:srgbClr val="37B386"/>
                </a:solidFill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对比</a:t>
            </a:r>
            <a:endParaRPr kumimoji="1" lang="en-US" altLang="zh-CN" sz="2000" dirty="0">
              <a:solidFill>
                <a:srgbClr val="37B386"/>
              </a:solidFill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操作和复杂度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265031-03DC-49BA-B626-2D61321E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47201"/>
              </p:ext>
            </p:extLst>
          </p:nvPr>
        </p:nvGraphicFramePr>
        <p:xfrm>
          <a:off x="1198880" y="2131060"/>
          <a:ext cx="6705600" cy="267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2956474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2468001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697892856"/>
                    </a:ext>
                  </a:extLst>
                </a:gridCol>
              </a:tblGrid>
              <a:tr h="5290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期望复杂度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最坏复杂度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931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ffectLst/>
                        </a:rPr>
                        <a:t>空间复杂度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3889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3123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08126"/>
                  </a:ext>
                </a:extLst>
              </a:tr>
              <a:tr h="536393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Nimbus Roman No9 L"/>
                        </a:rPr>
                        <a:t>O(log </a:t>
                      </a:r>
                      <a:r>
                        <a:rPr lang="en-US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dirty="0">
                          <a:effectLst/>
                          <a:latin typeface="Nimbus Roman No9 L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  <a:latin typeface="Nimbus Roman No9 L"/>
                        </a:rPr>
                        <a:t>O(</a:t>
                      </a:r>
                      <a:r>
                        <a:rPr lang="en-US" altLang="zh-CN" i="1" dirty="0"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altLang="zh-CN" dirty="0">
                          <a:effectLst/>
                          <a:latin typeface="Nimbus Roman No9 L"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2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00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变种对比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高度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56538-D9AB-4C55-9364-6082206E2BF6}"/>
              </a:ext>
            </a:extLst>
          </p:cNvPr>
          <p:cNvSpPr txBox="1"/>
          <p:nvPr/>
        </p:nvSpPr>
        <p:spPr>
          <a:xfrm>
            <a:off x="1449420" y="5875506"/>
            <a:ext cx="50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</a:t>
            </a:r>
            <a:r>
              <a:rPr lang="en-US" altLang="zh-CN" dirty="0"/>
              <a:t>n</a:t>
            </a:r>
            <a:r>
              <a:rPr lang="zh-CN" altLang="en-US" dirty="0"/>
              <a:t>，横坐标是 </a:t>
            </a:r>
            <a:r>
              <a:rPr lang="en-US" altLang="zh-CN" dirty="0"/>
              <a:t>log(n)</a:t>
            </a:r>
            <a:r>
              <a:rPr lang="zh-CN" altLang="en-US" dirty="0"/>
              <a:t>，纵坐标是树的高度</a:t>
            </a:r>
          </a:p>
        </p:txBody>
      </p: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AA64B3CA-2889-46C9-94CE-F531031CF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465798"/>
              </p:ext>
            </p:extLst>
          </p:nvPr>
        </p:nvGraphicFramePr>
        <p:xfrm>
          <a:off x="1202447" y="1688305"/>
          <a:ext cx="6715868" cy="4014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1228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变种对比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查询时间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56538-D9AB-4C55-9364-6082206E2BF6}"/>
              </a:ext>
            </a:extLst>
          </p:cNvPr>
          <p:cNvSpPr txBox="1"/>
          <p:nvPr/>
        </p:nvSpPr>
        <p:spPr>
          <a:xfrm>
            <a:off x="1449420" y="5875506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</a:t>
            </a:r>
            <a:r>
              <a:rPr lang="en-US" altLang="zh-CN" dirty="0"/>
              <a:t>n</a:t>
            </a:r>
            <a:r>
              <a:rPr lang="zh-CN" altLang="en-US" dirty="0"/>
              <a:t>，横坐标是 </a:t>
            </a:r>
            <a:r>
              <a:rPr lang="en-US" altLang="zh-CN" dirty="0"/>
              <a:t>log(n)</a:t>
            </a:r>
            <a:r>
              <a:rPr lang="zh-CN" altLang="en-US" dirty="0"/>
              <a:t>，纵坐标是查询时间，单位纳秒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C3B5F6E-B7FA-466D-8094-AFE46FF42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13257"/>
              </p:ext>
            </p:extLst>
          </p:nvPr>
        </p:nvGraphicFramePr>
        <p:xfrm>
          <a:off x="1316844" y="1862846"/>
          <a:ext cx="6387462" cy="383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3189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变种对比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插入时间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56538-D9AB-4C55-9364-6082206E2BF6}"/>
              </a:ext>
            </a:extLst>
          </p:cNvPr>
          <p:cNvSpPr txBox="1"/>
          <p:nvPr/>
        </p:nvSpPr>
        <p:spPr>
          <a:xfrm>
            <a:off x="1449420" y="5875506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</a:t>
            </a:r>
            <a:r>
              <a:rPr lang="en-US" altLang="zh-CN" dirty="0"/>
              <a:t>n</a:t>
            </a:r>
            <a:r>
              <a:rPr lang="zh-CN" altLang="en-US" dirty="0"/>
              <a:t>，横坐标是 </a:t>
            </a:r>
            <a:r>
              <a:rPr lang="en-US" altLang="zh-CN" dirty="0"/>
              <a:t>log(n)</a:t>
            </a:r>
            <a:r>
              <a:rPr lang="zh-CN" altLang="en-US" dirty="0"/>
              <a:t>，纵坐标是插入时间，单位纳秒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F265397-A1A8-4A45-A043-7851E8063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843332"/>
              </p:ext>
            </p:extLst>
          </p:nvPr>
        </p:nvGraphicFramePr>
        <p:xfrm>
          <a:off x="1230534" y="1863769"/>
          <a:ext cx="6682932" cy="400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2883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BST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变种对比</a:t>
            </a:r>
            <a:r>
              <a:rPr lang="en-US" altLang="zh-CN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-</a:t>
            </a:r>
            <a:r>
              <a:rPr lang="zh-CN" altLang="en-US" sz="3600" b="0" dirty="0">
                <a:latin typeface="Lantinghei SC Extralight" charset="0"/>
                <a:ea typeface="Lantinghei SC Extralight" charset="0"/>
                <a:cs typeface="Lantinghei SC Extralight" charset="0"/>
              </a:rPr>
              <a:t>删除时间</a:t>
            </a:r>
            <a:endParaRPr lang="en-US" sz="3600" b="0" dirty="0"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56538-D9AB-4C55-9364-6082206E2BF6}"/>
              </a:ext>
            </a:extLst>
          </p:cNvPr>
          <p:cNvSpPr txBox="1"/>
          <p:nvPr/>
        </p:nvSpPr>
        <p:spPr>
          <a:xfrm>
            <a:off x="1449420" y="5875506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</a:t>
            </a:r>
            <a:r>
              <a:rPr lang="en-US" altLang="zh-CN" dirty="0"/>
              <a:t>n</a:t>
            </a:r>
            <a:r>
              <a:rPr lang="zh-CN" altLang="en-US" dirty="0"/>
              <a:t>，横坐标是 </a:t>
            </a:r>
            <a:r>
              <a:rPr lang="en-US" altLang="zh-CN" dirty="0"/>
              <a:t>log(n)</a:t>
            </a:r>
            <a:r>
              <a:rPr lang="zh-CN" altLang="en-US" dirty="0"/>
              <a:t>，纵坐标是删除时间，单位纳秒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4FF3266-B229-4D8A-8CCA-C581465AD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25743"/>
              </p:ext>
            </p:extLst>
          </p:nvPr>
        </p:nvGraphicFramePr>
        <p:xfrm>
          <a:off x="1079768" y="1711744"/>
          <a:ext cx="6760726" cy="4056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88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" y="1597340"/>
            <a:ext cx="9143675" cy="5260660"/>
          </a:xfrm>
          <a:prstGeom prst="rect">
            <a:avLst/>
          </a:prstGeom>
        </p:spPr>
      </p:pic>
      <p:pic>
        <p:nvPicPr>
          <p:cNvPr id="4" name="Picture 4" descr="C:\Users\vindong\Desktop\qrcode_for_gh_40babc4b735c_3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184357"/>
            <a:ext cx="1990725" cy="17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76425" y="5144376"/>
            <a:ext cx="580072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青莲云企业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QQ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800186618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商务合作：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biz@qinglianyun.com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咨询反馈：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help@qinglianyun.com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开发者服务：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dev@qinglianyun.com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北京总部：北京市海淀区苏州街长远天地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A1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座 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1204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室  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 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邮编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100083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深圳分部：深圳市南山区科技园讯美科技广场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3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座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16</a:t>
            </a:r>
            <a:r>
              <a:rPr lang="zh-CN" altLang="en-US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楼   邮编</a:t>
            </a:r>
            <a:r>
              <a:rPr lang="en-US" altLang="zh-CN" sz="1100" dirty="0">
                <a:solidFill>
                  <a:schemeClr val="bg1"/>
                </a:solidFill>
                <a:latin typeface="Lantinghei SC Extralight" charset="0"/>
                <a:ea typeface="Lantinghei SC Extralight" charset="0"/>
                <a:cs typeface="Lantinghei SC Extralight" charset="0"/>
              </a:rPr>
              <a:t>518057</a:t>
            </a:r>
            <a:endParaRPr lang="zh-CN" altLang="en-US" sz="1100" dirty="0">
              <a:solidFill>
                <a:schemeClr val="bg1"/>
              </a:solidFill>
              <a:latin typeface="Lantinghei SC Extralight" charset="0"/>
              <a:ea typeface="Lantinghei SC Extralight" charset="0"/>
              <a:cs typeface="Lantinghei SC Extralight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8" y="673768"/>
            <a:ext cx="618565" cy="6434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57551" y="2183991"/>
            <a:ext cx="2821781" cy="4734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b="0" dirty="0">
                <a:solidFill>
                  <a:srgbClr val="37B3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0"/>
              </a:rPr>
              <a:t>感谢您的聆听</a:t>
            </a:r>
            <a:endParaRPr lang="en-US" altLang="zh-CN" sz="2800" b="0" dirty="0">
              <a:solidFill>
                <a:srgbClr val="37B3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0"/>
            </a:endParaRPr>
          </a:p>
          <a:p>
            <a:r>
              <a:rPr lang="en-US" sz="2800" b="0" dirty="0">
                <a:solidFill>
                  <a:srgbClr val="37B3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41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用途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C7A1145-7022-423E-AA56-B5D7E49535C8}"/>
              </a:ext>
            </a:extLst>
          </p:cNvPr>
          <p:cNvSpPr txBox="1"/>
          <p:nvPr/>
        </p:nvSpPr>
        <p:spPr>
          <a:xfrm>
            <a:off x="1087120" y="2214880"/>
            <a:ext cx="764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维护动态的有序集合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第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k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大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维护有序区间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维护可分裂合并的集合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0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查找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6C12B0D-D877-455B-A8E3-BA5AD80081B9}"/>
              </a:ext>
            </a:extLst>
          </p:cNvPr>
          <p:cNvSpPr txBox="1"/>
          <p:nvPr/>
        </p:nvSpPr>
        <p:spPr>
          <a:xfrm>
            <a:off x="787940" y="1906621"/>
            <a:ext cx="4474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算法：查找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从根节点开始，如果树为空则退出，没有这个节点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如果当前节点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n &lt; 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则在右子树中查找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 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n&gt;x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则在左子树中查找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n=x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，则结束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在子树中执行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0338A5-0AE5-42E1-9B46-C5A7E328B6D0}"/>
              </a:ext>
            </a:extLst>
          </p:cNvPr>
          <p:cNvSpPr txBox="1"/>
          <p:nvPr/>
        </p:nvSpPr>
        <p:spPr>
          <a:xfrm>
            <a:off x="787940" y="4110593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x=6,n=8</a:t>
            </a:r>
            <a:r>
              <a:rPr lang="zh-CN" altLang="en-US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n&gt;x</a:t>
            </a:r>
            <a:r>
              <a:rPr lang="zh-CN" altLang="en-US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进入左子树</a:t>
            </a:r>
          </a:p>
        </p:txBody>
      </p:sp>
      <p:pic>
        <p:nvPicPr>
          <p:cNvPr id="12" name="Picture 2" descr="File:Binary search tree.svg">
            <a:extLst>
              <a:ext uri="{FF2B5EF4-FFF2-40B4-BE49-F238E27FC236}">
                <a16:creationId xmlns:a16="http://schemas.microsoft.com/office/drawing/2014/main" id="{6716E66F-DE12-4BA1-9060-40277568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1" y="32893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3265B940-5355-443D-BBFA-3820A7CAFC33}"/>
              </a:ext>
            </a:extLst>
          </p:cNvPr>
          <p:cNvSpPr/>
          <p:nvPr/>
        </p:nvSpPr>
        <p:spPr>
          <a:xfrm>
            <a:off x="6819900" y="3359150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E04FCB-FA06-4A0F-A785-1B833F51428D}"/>
              </a:ext>
            </a:extLst>
          </p:cNvPr>
          <p:cNvSpPr txBox="1"/>
          <p:nvPr/>
        </p:nvSpPr>
        <p:spPr>
          <a:xfrm>
            <a:off x="787940" y="4620638"/>
            <a:ext cx="30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X=6,n=3,  n&lt;x </a:t>
            </a:r>
            <a:r>
              <a:rPr lang="zh-CN" altLang="en-US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进入右子树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34A656F-8D11-4AD1-9F76-628E94957B74}"/>
              </a:ext>
            </a:extLst>
          </p:cNvPr>
          <p:cNvSpPr/>
          <p:nvPr/>
        </p:nvSpPr>
        <p:spPr>
          <a:xfrm>
            <a:off x="6123343" y="3866150"/>
            <a:ext cx="143592" cy="1435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AAD97C-CE7E-426F-86CD-762DB55CBF78}"/>
              </a:ext>
            </a:extLst>
          </p:cNvPr>
          <p:cNvSpPr/>
          <p:nvPr/>
        </p:nvSpPr>
        <p:spPr>
          <a:xfrm>
            <a:off x="6630015" y="4661712"/>
            <a:ext cx="143592" cy="1435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8DD9B7-6C8D-40F3-AA56-1B5D402E8121}"/>
              </a:ext>
            </a:extLst>
          </p:cNvPr>
          <p:cNvSpPr txBox="1"/>
          <p:nvPr/>
        </p:nvSpPr>
        <p:spPr>
          <a:xfrm>
            <a:off x="787940" y="5066589"/>
            <a:ext cx="30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X=6,n=y,  </a:t>
            </a:r>
            <a:r>
              <a:rPr lang="zh-CN" altLang="en-US" dirty="0">
                <a:solidFill>
                  <a:srgbClr val="FF0000"/>
                </a:solidFill>
                <a:latin typeface="萍方-简" panose="020B0400000000000000" pitchFamily="34" charset="-122"/>
                <a:ea typeface="萍方-简" panose="020B0400000000000000" pitchFamily="34" charset="-122"/>
              </a:rPr>
              <a:t>查询成功，返回</a:t>
            </a:r>
          </a:p>
        </p:txBody>
      </p:sp>
    </p:spTree>
    <p:extLst>
      <p:ext uri="{BB962C8B-B14F-4D97-AF65-F5344CB8AC3E}">
        <p14:creationId xmlns:p14="http://schemas.microsoft.com/office/powerpoint/2010/main" val="128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14" grpId="0"/>
      <p:bldP spid="15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最大</a:t>
            </a: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/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最小值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2" descr="File:Binary search tree.svg">
            <a:extLst>
              <a:ext uri="{FF2B5EF4-FFF2-40B4-BE49-F238E27FC236}">
                <a16:creationId xmlns:a16="http://schemas.microsoft.com/office/drawing/2014/main" id="{480FF31A-E0BF-42FD-9621-ED477BE7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1" y="261809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E92A20-062C-4056-95BD-E1C5E2103DFC}"/>
              </a:ext>
            </a:extLst>
          </p:cNvPr>
          <p:cNvSpPr txBox="1"/>
          <p:nvPr/>
        </p:nvSpPr>
        <p:spPr>
          <a:xfrm>
            <a:off x="1206230" y="2690336"/>
            <a:ext cx="391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最大值：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最右节点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最小值：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最左节点</a:t>
            </a:r>
          </a:p>
        </p:txBody>
      </p:sp>
    </p:spTree>
    <p:extLst>
      <p:ext uri="{BB962C8B-B14F-4D97-AF65-F5344CB8AC3E}">
        <p14:creationId xmlns:p14="http://schemas.microsoft.com/office/powerpoint/2010/main" val="351328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altLang="zh-CN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BST-</a:t>
            </a:r>
            <a:r>
              <a:rPr lang="zh-CN" altLang="en-US" sz="3600" b="0" dirty="0">
                <a:latin typeface="萍方-简" panose="020B0400000000000000" pitchFamily="34" charset="-122"/>
                <a:ea typeface="萍方-简" panose="020B0400000000000000" pitchFamily="34" charset="-122"/>
                <a:cs typeface="Lantinghei SC Extralight" charset="0"/>
              </a:rPr>
              <a:t>前驱和后继</a:t>
            </a:r>
            <a:endParaRPr lang="en-US" sz="3600" b="0" dirty="0">
              <a:latin typeface="萍方-简" panose="020B0400000000000000" pitchFamily="34" charset="-122"/>
              <a:ea typeface="萍方-简" panose="020B0400000000000000" pitchFamily="34" charset="-122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2" descr="File:Binary search tree.svg">
            <a:extLst>
              <a:ext uri="{FF2B5EF4-FFF2-40B4-BE49-F238E27FC236}">
                <a16:creationId xmlns:a16="http://schemas.microsoft.com/office/drawing/2014/main" id="{E31A5429-33E9-4C58-99FD-667D57C7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1" y="261809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ED6D03-0F6E-495D-B9E6-56C6248A2BA9}"/>
              </a:ext>
            </a:extLst>
          </p:cNvPr>
          <p:cNvSpPr txBox="1"/>
          <p:nvPr/>
        </p:nvSpPr>
        <p:spPr>
          <a:xfrm>
            <a:off x="960497" y="2427690"/>
            <a:ext cx="4302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后继：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如果有右子树，就是右子树中的最小值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否则，就向上遍历，第一个右转的父节点就是后继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前驱：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  <a:p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上面的话左改成右，右改成左</a:t>
            </a:r>
            <a:endParaRPr lang="en-US" altLang="zh-CN" dirty="0">
              <a:latin typeface="萍方-简" panose="020B0400000000000000" pitchFamily="34" charset="-122"/>
              <a:ea typeface="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C3BDCC-66FD-41B9-8108-5BFFB0A5037A}"/>
              </a:ext>
            </a:extLst>
          </p:cNvPr>
          <p:cNvSpPr txBox="1"/>
          <p:nvPr/>
        </p:nvSpPr>
        <p:spPr>
          <a:xfrm>
            <a:off x="960497" y="4789590"/>
            <a:ext cx="314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6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的前驱是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3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，后继是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7</a:t>
            </a:r>
          </a:p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4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的前驱是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3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，后继是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4</a:t>
            </a:r>
          </a:p>
          <a:p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10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的前驱是</a:t>
            </a:r>
            <a:r>
              <a:rPr lang="en-US" altLang="zh-CN" dirty="0">
                <a:latin typeface="萍方-简" panose="020B0400000000000000" pitchFamily="34" charset="-122"/>
                <a:ea typeface="萍方-简" panose="020B0400000000000000" pitchFamily="34" charset="-122"/>
              </a:rPr>
              <a:t>8</a:t>
            </a:r>
            <a:r>
              <a:rPr lang="zh-CN" altLang="en-US" dirty="0">
                <a:latin typeface="萍方-简" panose="020B0400000000000000" pitchFamily="34" charset="-122"/>
                <a:ea typeface="萍方-简" panose="020B0400000000000000" pitchFamily="34" charset="-122"/>
              </a:rPr>
              <a:t>，没有后继</a:t>
            </a:r>
          </a:p>
        </p:txBody>
      </p:sp>
    </p:spTree>
    <p:extLst>
      <p:ext uri="{BB962C8B-B14F-4D97-AF65-F5344CB8AC3E}">
        <p14:creationId xmlns:p14="http://schemas.microsoft.com/office/powerpoint/2010/main" val="20245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8EC-1802-41A8-920B-AEBC1033596B}"/>
              </a:ext>
            </a:extLst>
          </p:cNvPr>
          <p:cNvSpPr txBox="1">
            <a:spLocks/>
          </p:cNvSpPr>
          <p:nvPr/>
        </p:nvSpPr>
        <p:spPr>
          <a:xfrm>
            <a:off x="960497" y="981359"/>
            <a:ext cx="7886700" cy="6234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>
              <a:defRPr/>
            </a:pPr>
            <a:r>
              <a:rPr lang="en-US" sz="3600" b="0" dirty="0">
                <a:latin typeface=".萍方-繁" panose="020B0200000000000000" pitchFamily="34" charset="-120"/>
                <a:ea typeface=".萍方-繁" panose="020B0200000000000000" pitchFamily="34" charset="-120"/>
                <a:cs typeface="Lantinghei SC Extralight" charset="0"/>
              </a:rPr>
              <a:t>BST</a:t>
            </a:r>
            <a:r>
              <a:rPr lang="en-US" altLang="zh-CN" sz="3600" b="0" dirty="0">
                <a:latin typeface=".萍方-繁" panose="020B0200000000000000" pitchFamily="34" charset="-120"/>
                <a:ea typeface=".萍方-繁" panose="020B0200000000000000" pitchFamily="34" charset="-120"/>
                <a:cs typeface="Lantinghei SC Extralight" charset="0"/>
              </a:rPr>
              <a:t>-</a:t>
            </a:r>
            <a:r>
              <a:rPr lang="zh-CN" altLang="en-US" sz="3600" b="0" dirty="0">
                <a:latin typeface=".萍方-繁" panose="020B0200000000000000" pitchFamily="34" charset="-120"/>
                <a:ea typeface=".萍方-繁" panose="020B0200000000000000" pitchFamily="34" charset="-120"/>
                <a:cs typeface="Lantinghei SC Extralight" charset="0"/>
              </a:rPr>
              <a:t>插入</a:t>
            </a:r>
            <a:endParaRPr lang="en-US" sz="3600" b="0" dirty="0">
              <a:latin typeface=".萍方-繁" panose="020B0200000000000000" pitchFamily="34" charset="-120"/>
              <a:ea typeface=".萍方-繁" panose="020B0200000000000000" pitchFamily="34" charset="-120"/>
              <a:cs typeface="Lantinghei SC Extralight" charset="0"/>
            </a:endParaRPr>
          </a:p>
        </p:txBody>
      </p:sp>
      <p:grpSp>
        <p:nvGrpSpPr>
          <p:cNvPr id="3" name="组 7">
            <a:extLst>
              <a:ext uri="{FF2B5EF4-FFF2-40B4-BE49-F238E27FC236}">
                <a16:creationId xmlns:a16="http://schemas.microsoft.com/office/drawing/2014/main" id="{9F7F4509-0B6B-4338-BEB7-9985231199D8}"/>
              </a:ext>
            </a:extLst>
          </p:cNvPr>
          <p:cNvGrpSpPr/>
          <p:nvPr/>
        </p:nvGrpSpPr>
        <p:grpSpPr>
          <a:xfrm>
            <a:off x="3602844" y="1606745"/>
            <a:ext cx="2615453" cy="0"/>
            <a:chOff x="4370294" y="1697353"/>
            <a:chExt cx="3487271" cy="0"/>
          </a:xfrm>
        </p:grpSpPr>
        <p:cxnSp>
          <p:nvCxnSpPr>
            <p:cNvPr id="4" name="直线连接符 8">
              <a:extLst>
                <a:ext uri="{FF2B5EF4-FFF2-40B4-BE49-F238E27FC236}">
                  <a16:creationId xmlns:a16="http://schemas.microsoft.com/office/drawing/2014/main" id="{32D6D40A-C4F8-4034-8CC6-728EFFAADB08}"/>
                </a:ext>
              </a:extLst>
            </p:cNvPr>
            <p:cNvCxnSpPr/>
            <p:nvPr/>
          </p:nvCxnSpPr>
          <p:spPr>
            <a:xfrm>
              <a:off x="4370294" y="1697353"/>
              <a:ext cx="1752600" cy="0"/>
            </a:xfrm>
            <a:prstGeom prst="line">
              <a:avLst/>
            </a:prstGeom>
            <a:ln w="28575">
              <a:solidFill>
                <a:srgbClr val="222B3F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连接符 9">
              <a:extLst>
                <a:ext uri="{FF2B5EF4-FFF2-40B4-BE49-F238E27FC236}">
                  <a16:creationId xmlns:a16="http://schemas.microsoft.com/office/drawing/2014/main" id="{02ADB871-FCD8-4C30-8513-61F8C7BD690F}"/>
                </a:ext>
              </a:extLst>
            </p:cNvPr>
            <p:cNvCxnSpPr/>
            <p:nvPr/>
          </p:nvCxnSpPr>
          <p:spPr>
            <a:xfrm>
              <a:off x="6104965" y="1697353"/>
              <a:ext cx="1752600" cy="0"/>
            </a:xfrm>
            <a:prstGeom prst="line">
              <a:avLst/>
            </a:prstGeom>
            <a:ln w="28575">
              <a:solidFill>
                <a:srgbClr val="37B38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E8E4B49-918E-4DFF-A23F-0D919021D7F1}"/>
              </a:ext>
            </a:extLst>
          </p:cNvPr>
          <p:cNvSpPr txBox="1"/>
          <p:nvPr/>
        </p:nvSpPr>
        <p:spPr>
          <a:xfrm>
            <a:off x="1099226" y="2373549"/>
            <a:ext cx="421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rPr>
              <a:t>插入</a:t>
            </a:r>
            <a:r>
              <a:rPr lang="en-US" altLang="zh-CN" dirty="0">
                <a:latin typeface=".萍方-繁" panose="020B0200000000000000" pitchFamily="34" charset="-120"/>
                <a:ea typeface=".萍方-繁" panose="020B0200000000000000" pitchFamily="34" charset="-120"/>
              </a:rPr>
              <a:t>x</a:t>
            </a:r>
            <a:r>
              <a: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rPr>
              <a:t>：</a:t>
            </a:r>
            <a:endParaRPr lang="en-US" altLang="zh-CN" dirty="0">
              <a:latin typeface=".萍方-繁" panose="020B0200000000000000" pitchFamily="34" charset="-120"/>
              <a:ea typeface=".萍方-繁" panose="020B0200000000000000" pitchFamily="34" charset="-120"/>
            </a:endParaRPr>
          </a:p>
          <a:p>
            <a:r>
              <a: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rPr>
              <a:t>查询</a:t>
            </a:r>
            <a:r>
              <a:rPr lang="en-US" altLang="zh-CN" dirty="0">
                <a:latin typeface=".萍方-繁" panose="020B0200000000000000" pitchFamily="34" charset="-120"/>
                <a:ea typeface=".萍方-繁" panose="020B0200000000000000" pitchFamily="34" charset="-120"/>
              </a:rPr>
              <a:t>x</a:t>
            </a:r>
            <a:r>
              <a: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rPr>
              <a:t>，直到当前子树为空，将</a:t>
            </a:r>
            <a:r>
              <a:rPr lang="en-US" altLang="zh-CN" dirty="0">
                <a:latin typeface=".萍方-繁" panose="020B0200000000000000" pitchFamily="34" charset="-120"/>
                <a:ea typeface=".萍方-繁" panose="020B0200000000000000" pitchFamily="34" charset="-120"/>
              </a:rPr>
              <a:t>x</a:t>
            </a:r>
            <a:r>
              <a: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rPr>
              <a:t>插入当前位置</a:t>
            </a:r>
            <a:endParaRPr lang="en-US" altLang="zh-CN" dirty="0">
              <a:latin typeface=".萍方-繁" panose="020B0200000000000000" pitchFamily="34" charset="-120"/>
              <a:ea typeface=".萍方-繁" panose="020B0200000000000000" pitchFamily="34" charset="-12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DF96A7-545A-454A-9ECA-1D86654D2C6A}"/>
              </a:ext>
            </a:extLst>
          </p:cNvPr>
          <p:cNvGrpSpPr/>
          <p:nvPr/>
        </p:nvGrpSpPr>
        <p:grpSpPr>
          <a:xfrm>
            <a:off x="5648621" y="2618092"/>
            <a:ext cx="3338335" cy="2381250"/>
            <a:chOff x="5648621" y="2618092"/>
            <a:chExt cx="3338335" cy="2381250"/>
          </a:xfrm>
        </p:grpSpPr>
        <p:pic>
          <p:nvPicPr>
            <p:cNvPr id="6" name="Picture 2" descr="File:Binary search tree.svg">
              <a:extLst>
                <a:ext uri="{FF2B5EF4-FFF2-40B4-BE49-F238E27FC236}">
                  <a16:creationId xmlns:a16="http://schemas.microsoft.com/office/drawing/2014/main" id="{A0F3B024-C7ED-41D5-807D-F8810CD36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621" y="2618092"/>
              <a:ext cx="285750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93FDBA2-341B-4F95-B321-B8028135DBF3}"/>
                </a:ext>
              </a:extLst>
            </p:cNvPr>
            <p:cNvSpPr/>
            <p:nvPr/>
          </p:nvSpPr>
          <p:spPr>
            <a:xfrm>
              <a:off x="8526574" y="4522012"/>
              <a:ext cx="447472" cy="4474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.萍方-繁" panose="020B0200000000000000" pitchFamily="34" charset="-120"/>
                <a:ea typeface=".萍方-繁" panose="020B0200000000000000" pitchFamily="34" charset="-12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1538DEC-0B0C-4E51-8F0A-0AC57A0CD81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425151" y="4240585"/>
              <a:ext cx="166954" cy="3469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22A518-CD2E-4CC8-91DD-B16C8FB88D16}"/>
                </a:ext>
              </a:extLst>
            </p:cNvPr>
            <p:cNvSpPr txBox="1"/>
            <p:nvPr/>
          </p:nvSpPr>
          <p:spPr>
            <a:xfrm>
              <a:off x="8526574" y="456808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.萍方-繁" panose="020B0200000000000000" pitchFamily="34" charset="-120"/>
                  <a:ea typeface=".萍方-繁" panose="020B0200000000000000" pitchFamily="34" charset="-120"/>
                </a:rPr>
                <a:t>17</a:t>
              </a:r>
              <a:endParaRPr lang="zh-CN" altLang="en-US" dirty="0">
                <a:latin typeface=".萍方-繁" panose="020B0200000000000000" pitchFamily="34" charset="-120"/>
                <a:ea typeface=".萍方-繁" panose="020B0200000000000000" pitchFamily="34" charset="-120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8E8B9D-61E4-41C1-A4D9-F199FFB7734F}"/>
              </a:ext>
            </a:extLst>
          </p:cNvPr>
          <p:cNvCxnSpPr/>
          <p:nvPr/>
        </p:nvCxnSpPr>
        <p:spPr>
          <a:xfrm>
            <a:off x="7558391" y="2618092"/>
            <a:ext cx="1191919" cy="1622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12958</TotalTime>
  <Words>1766</Words>
  <Application>Microsoft Office PowerPoint</Application>
  <PresentationFormat>全屏显示(4:3)</PresentationFormat>
  <Paragraphs>259</Paragraphs>
  <Slides>44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.萍方-繁</vt:lpstr>
      <vt:lpstr>Lantinghei SC Demibold</vt:lpstr>
      <vt:lpstr>Lantinghei SC Extralight</vt:lpstr>
      <vt:lpstr>Nimbus Roman No9 L</vt:lpstr>
      <vt:lpstr>萍方-简</vt:lpstr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Source Sans Pro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yaoxi</dc:creator>
  <cp:lastModifiedBy>廖 统浪</cp:lastModifiedBy>
  <cp:revision>972</cp:revision>
  <dcterms:created xsi:type="dcterms:W3CDTF">2016-10-17T03:32:58Z</dcterms:created>
  <dcterms:modified xsi:type="dcterms:W3CDTF">2018-11-09T06:49:50Z</dcterms:modified>
</cp:coreProperties>
</file>