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7.xml"/><Relationship Id="rId22" Type="http://schemas.openxmlformats.org/officeDocument/2006/relationships/font" Target="fonts/Lato-boldItalic.fntdata"/><Relationship Id="rId10" Type="http://schemas.openxmlformats.org/officeDocument/2006/relationships/slide" Target="slides/slide6.xml"/><Relationship Id="rId21"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regular.fntdata"/><Relationship Id="rId14" Type="http://schemas.openxmlformats.org/officeDocument/2006/relationships/slide" Target="slides/slide10.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 Target="slides/slide1.xml"/><Relationship Id="rId19" Type="http://schemas.openxmlformats.org/officeDocument/2006/relationships/font" Target="fonts/Lato-regular.fntdata"/><Relationship Id="rId6" Type="http://schemas.openxmlformats.org/officeDocument/2006/relationships/slide" Target="slides/slide2.xml"/><Relationship Id="rId18"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4"/>
            <a:ext cx="1643700" cy="1643700"/>
          </a:xfrm>
          <a:prstGeom prst="diagStripe">
            <a:avLst>
              <a:gd fmla="val 0" name="adj"/>
            </a:avLst>
          </a:prstGeom>
          <a:solidFill>
            <a:schemeClr val="lt1">
              <a:alpha val="3030"/>
            </a:schemeClr>
          </a:solidFill>
          <a:ln>
            <a:noFill/>
          </a:ln>
        </p:spPr>
        <p:txBody>
          <a:bodyPr anchorCtr="0" anchor="ctr" bIns="91425" lIns="91425" rIns="91425" tIns="91425">
            <a:noAutofit/>
          </a:bodyPr>
          <a:lstStyle/>
          <a:p>
            <a:pPr lvl="0">
              <a:spcBef>
                <a:spcPts val="0"/>
              </a:spcBef>
              <a:buNone/>
            </a:pPr>
            <a:r>
              <a:t/>
            </a:r>
            <a:endParaRPr/>
          </a:p>
        </p:txBody>
      </p:sp>
      <p:grpSp>
        <p:nvGrpSpPr>
          <p:cNvPr id="11" name="Shape 11"/>
          <p:cNvGrpSpPr/>
          <p:nvPr/>
        </p:nvGrpSpPr>
        <p:grpSpPr>
          <a:xfrm>
            <a:off x="0" y="490"/>
            <a:ext cx="5153704" cy="5134399"/>
            <a:chOff x="0" y="75"/>
            <a:chExt cx="5153704" cy="5152950"/>
          </a:xfrm>
        </p:grpSpPr>
        <p:sp>
          <p:nvSpPr>
            <p:cNvPr id="12" name="Shape 12"/>
            <p:cNvSpPr/>
            <p:nvPr/>
          </p:nvSpPr>
          <p:spPr>
            <a:xfrm rot="-5400000">
              <a:off x="454" y="-225"/>
              <a:ext cx="5152800" cy="5153700"/>
            </a:xfrm>
            <a:prstGeom prst="diagStripe">
              <a:avLst>
                <a:gd fmla="val 50000" name="adj"/>
              </a:avLst>
            </a:prstGeom>
            <a:solidFill>
              <a:schemeClr val="lt1">
                <a:alpha val="3030"/>
              </a:schemeClr>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flipH="1">
              <a:off x="652821" y="590034"/>
              <a:ext cx="2300100" cy="2299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4"/>
            <a:chOff x="4406400" y="0"/>
            <a:chExt cx="4737600" cy="5143064"/>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flipH="1">
              <a:off x="5849857" y="1443955"/>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rot="-5400000">
              <a:off x="5987080" y="2469465"/>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flipH="1">
              <a:off x="6222114" y="267695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rot="-5400000">
              <a:off x="6675341" y="1862017"/>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rot="-5400000">
              <a:off x="6861140" y="247781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rot="-5400000">
              <a:off x="7047599" y="309501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flipH="1">
              <a:off x="7276649" y="3302501"/>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22" name="Shape 122"/>
            <p:cNvSpPr/>
            <p:nvPr/>
          </p:nvSpPr>
          <p:spPr>
            <a:xfrm rot="-5400000">
              <a:off x="8102490" y="371847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flipH="1">
              <a:off x="8334532" y="392596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rot="-5400000">
              <a:off x="8288289" y="433426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4"/>
            <a:chOff x="4406400" y="0"/>
            <a:chExt cx="4737600" cy="5143064"/>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flipH="1">
              <a:off x="5849857" y="1443955"/>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5400000">
              <a:off x="5987080" y="2469465"/>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flipH="1">
              <a:off x="6222114" y="267695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rot="-5400000">
              <a:off x="6675341" y="1862017"/>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rot="-5400000">
              <a:off x="6861140" y="247781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rot="-5400000">
              <a:off x="7047599" y="309501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flipH="1">
              <a:off x="7276649" y="3302501"/>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6" name="Shape 36"/>
            <p:cNvSpPr/>
            <p:nvPr/>
          </p:nvSpPr>
          <p:spPr>
            <a:xfrm rot="-5400000">
              <a:off x="8102490" y="371847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7" name="Shape 37"/>
            <p:cNvSpPr/>
            <p:nvPr/>
          </p:nvSpPr>
          <p:spPr>
            <a:xfrm flipH="1">
              <a:off x="8334532" y="392596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8288289" y="433426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44" name="Shape 44"/>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1" name="Shape 51"/>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9" name="Shape 59"/>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flipH="1">
              <a:off x="5849857" y="1444077"/>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5400000">
              <a:off x="5987080" y="2469742"/>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flipH="1">
              <a:off x="6222114" y="2677178"/>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rot="-5400000">
              <a:off x="6675341" y="1862243"/>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rot="-5400000">
              <a:off x="6861140" y="2478088"/>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flipH="1">
              <a:off x="7965266" y="2693191"/>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flipH="1">
              <a:off x="8145082" y="330903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rot="-5400000">
              <a:off x="7047599" y="309534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rot="-5400000">
              <a:off x="8102490" y="371885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flipH="1">
              <a:off x="8334532" y="392629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rot="-5400000">
              <a:off x="8288289" y="433470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1"/>
            <a:ext cx="698925" cy="684657"/>
            <a:chOff x="0" y="3785671"/>
            <a:chExt cx="698925" cy="684657"/>
          </a:xfrm>
        </p:grpSpPr>
        <p:sp>
          <p:nvSpPr>
            <p:cNvPr id="101" name="Shape 101"/>
            <p:cNvSpPr/>
            <p:nvPr/>
          </p:nvSpPr>
          <p:spPr>
            <a:xfrm rot="-5400000">
              <a:off x="0" y="3785671"/>
              <a:ext cx="544800" cy="544800"/>
            </a:xfrm>
            <a:prstGeom prst="diagStripe">
              <a:avLst>
                <a:gd fmla="val 50000" name="adj"/>
              </a:avLst>
            </a:prstGeom>
            <a:solidFill>
              <a:schemeClr val="lt1">
                <a:alpha val="9620"/>
              </a:schemeClr>
            </a:solidFill>
            <a:ln>
              <a:noFill/>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flipH="1">
              <a:off x="154125" y="3925528"/>
              <a:ext cx="544800" cy="544800"/>
            </a:xfrm>
            <a:prstGeom prst="diagStripe">
              <a:avLst>
                <a:gd fmla="val 50000" name="adj"/>
              </a:avLst>
            </a:prstGeom>
            <a:solidFill>
              <a:schemeClr val="lt1">
                <a:alpha val="9620"/>
              </a:schemeClr>
            </a:solidFill>
            <a:ln>
              <a:noFill/>
            </a:ln>
          </p:spPr>
          <p:txBody>
            <a:bodyPr anchorCtr="0" anchor="ctr" bIns="91425" lIns="91425" rIns="91425"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1"/>
              </a:buClr>
              <a:buSzPct val="100000"/>
              <a:buFont typeface="Lato"/>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tIns="91425">
            <a:noAutofit/>
          </a:bodyPr>
          <a:lstStyle/>
          <a:p>
            <a:pPr lvl="0">
              <a:spcBef>
                <a:spcPts val="0"/>
              </a:spcBef>
              <a:buNone/>
            </a:pPr>
            <a:r>
              <a:rPr lang="en"/>
              <a:t>Kaggle - </a:t>
            </a:r>
          </a:p>
          <a:p>
            <a:pPr lvl="0">
              <a:spcBef>
                <a:spcPts val="0"/>
              </a:spcBef>
              <a:buNone/>
            </a:pPr>
            <a:r>
              <a:rPr lang="en"/>
              <a:t>Digit Recognizer -</a:t>
            </a:r>
          </a:p>
          <a:p>
            <a:pPr lvl="0" rtl="0">
              <a:spcBef>
                <a:spcPts val="0"/>
              </a:spcBef>
              <a:buNone/>
            </a:pPr>
            <a:r>
              <a:rPr lang="en"/>
              <a:t>Group 8</a:t>
            </a:r>
          </a:p>
        </p:txBody>
      </p:sp>
      <p:sp>
        <p:nvSpPr>
          <p:cNvPr id="135" name="Shape 135"/>
          <p:cNvSpPr txBox="1"/>
          <p:nvPr>
            <p:ph idx="1" type="subTitle"/>
          </p:nvPr>
        </p:nvSpPr>
        <p:spPr>
          <a:xfrm>
            <a:off x="5083950" y="3924925"/>
            <a:ext cx="3470700" cy="506100"/>
          </a:xfrm>
          <a:prstGeom prst="rect">
            <a:avLst/>
          </a:prstGeom>
        </p:spPr>
        <p:txBody>
          <a:bodyPr anchorCtr="0" anchor="t" bIns="91425" lIns="91425" rIns="91425" tIns="91425">
            <a:noAutofit/>
          </a:bodyPr>
          <a:lstStyle/>
          <a:p>
            <a:pPr lvl="0">
              <a:spcBef>
                <a:spcPts val="0"/>
              </a:spcBef>
              <a:buNone/>
            </a:pPr>
            <a:r>
              <a:rPr lang="en" sz="2400"/>
              <a:t>Barnabas Vizy</a:t>
            </a:r>
          </a:p>
          <a:p>
            <a:pPr lvl="0" rtl="0">
              <a:spcBef>
                <a:spcPts val="0"/>
              </a:spcBef>
              <a:buNone/>
            </a:pPr>
            <a:r>
              <a:rPr lang="en" sz="2400"/>
              <a:t>Zhiwen Luo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1297500" y="393750"/>
            <a:ext cx="3798900" cy="1493100"/>
          </a:xfrm>
          <a:prstGeom prst="rect">
            <a:avLst/>
          </a:prstGeom>
        </p:spPr>
        <p:txBody>
          <a:bodyPr anchorCtr="0" anchor="t" bIns="91425" lIns="91425" rIns="91425" tIns="91425">
            <a:noAutofit/>
          </a:bodyPr>
          <a:lstStyle/>
          <a:p>
            <a:pPr lvl="0" rtl="0">
              <a:spcBef>
                <a:spcPts val="0"/>
              </a:spcBef>
              <a:buNone/>
            </a:pPr>
            <a:r>
              <a:rPr lang="en"/>
              <a:t>Conclusion</a:t>
            </a:r>
          </a:p>
        </p:txBody>
      </p:sp>
      <p:sp>
        <p:nvSpPr>
          <p:cNvPr id="208" name="Shape 208"/>
          <p:cNvSpPr txBox="1"/>
          <p:nvPr>
            <p:ph idx="1" type="body"/>
          </p:nvPr>
        </p:nvSpPr>
        <p:spPr>
          <a:xfrm>
            <a:off x="807325" y="1304125"/>
            <a:ext cx="6678900" cy="2415900"/>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Randomforest implementation worked best for us</a:t>
            </a:r>
          </a:p>
          <a:p>
            <a:pPr indent="-342900" lvl="0" marL="457200" rtl="0">
              <a:spcBef>
                <a:spcPts val="0"/>
              </a:spcBef>
              <a:buSzPct val="100000"/>
              <a:buChar char="●"/>
            </a:pPr>
            <a:r>
              <a:rPr lang="en" sz="1800"/>
              <a:t>Our implementation was quite rudimentary</a:t>
            </a:r>
          </a:p>
          <a:p>
            <a:pPr indent="-342900" lvl="0" marL="457200" rtl="0">
              <a:spcBef>
                <a:spcPts val="0"/>
              </a:spcBef>
              <a:buSzPct val="100000"/>
              <a:buChar char="●"/>
            </a:pPr>
            <a:r>
              <a:rPr lang="en" sz="1800"/>
              <a:t>Neural Network Required for highest scores</a:t>
            </a:r>
          </a:p>
          <a:p>
            <a:pPr indent="-342900" lvl="0" marL="457200" rtl="0">
              <a:spcBef>
                <a:spcPts val="0"/>
              </a:spcBef>
              <a:buSzPct val="100000"/>
              <a:buChar char="●"/>
            </a:pPr>
            <a:r>
              <a:rPr lang="en" sz="1800"/>
              <a:t>Our results from Kaggle improved with every iteration of our code. Trying different implementations with slightly different parameters for their respective algorithms allowed us to slowly increment our success score. Despite it being .941 score, this is not by any means profound, resting comfortably in the 85% percentile of submissions.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lang="en">
                <a:solidFill>
                  <a:srgbClr val="FFFFFF"/>
                </a:solidFill>
              </a:rPr>
              <a:t>1) data collection and sampling </a:t>
            </a:r>
          </a:p>
          <a:p>
            <a:pPr lvl="0" rtl="0">
              <a:spcBef>
                <a:spcPts val="0"/>
              </a:spcBef>
              <a:buNone/>
            </a:pPr>
            <a:r>
              <a:t/>
            </a:r>
            <a:endParaRPr>
              <a:solidFill>
                <a:srgbClr val="FFFFFF"/>
              </a:solidFill>
            </a:endParaRPr>
          </a:p>
        </p:txBody>
      </p:sp>
      <p:sp>
        <p:nvSpPr>
          <p:cNvPr id="141" name="Shape 141"/>
          <p:cNvSpPr txBox="1"/>
          <p:nvPr/>
        </p:nvSpPr>
        <p:spPr>
          <a:xfrm>
            <a:off x="283100" y="1675500"/>
            <a:ext cx="5133600" cy="2834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228600" lvl="0" marL="457200">
              <a:spcBef>
                <a:spcPts val="0"/>
              </a:spcBef>
              <a:buClr>
                <a:srgbClr val="FFFFFF"/>
              </a:buClr>
              <a:buChar char="●"/>
            </a:pPr>
            <a:r>
              <a:rPr lang="en">
                <a:solidFill>
                  <a:srgbClr val="FFFFFF"/>
                </a:solidFill>
              </a:rPr>
              <a:t>The data set is a matrix of pixels </a:t>
            </a:r>
          </a:p>
          <a:p>
            <a:pPr indent="-228600" lvl="0" marL="457200" rtl="0">
              <a:spcBef>
                <a:spcPts val="0"/>
              </a:spcBef>
              <a:buClr>
                <a:srgbClr val="FFFFFF"/>
              </a:buClr>
              <a:buChar char="●"/>
            </a:pPr>
            <a:r>
              <a:rPr lang="en">
                <a:solidFill>
                  <a:srgbClr val="FFFFFF"/>
                </a:solidFill>
              </a:rPr>
              <a:t>Each pixel is in grey scale, so it has a value or 0-255 </a:t>
            </a:r>
          </a:p>
          <a:p>
            <a:pPr indent="-228600" lvl="0" marL="457200" rtl="0">
              <a:spcBef>
                <a:spcPts val="0"/>
              </a:spcBef>
              <a:buClr>
                <a:srgbClr val="FFFFFF"/>
              </a:buClr>
              <a:buChar char="●"/>
            </a:pPr>
            <a:r>
              <a:rPr lang="en">
                <a:solidFill>
                  <a:srgbClr val="FFFFFF"/>
                </a:solidFill>
              </a:rPr>
              <a:t>We must decipher , and pattern match , which numbers these pixels form into</a:t>
            </a:r>
          </a:p>
          <a:p>
            <a:pPr indent="-228600" lvl="0" marL="457200" rtl="0">
              <a:spcBef>
                <a:spcPts val="0"/>
              </a:spcBef>
              <a:buClr>
                <a:srgbClr val="FFFFFF"/>
              </a:buClr>
              <a:buChar char="●"/>
            </a:pPr>
            <a:r>
              <a:rPr lang="en">
                <a:solidFill>
                  <a:srgbClr val="FFFFFF"/>
                </a:solidFill>
              </a:rPr>
              <a:t>784 pixels per record</a:t>
            </a:r>
          </a:p>
          <a:p>
            <a:pPr indent="-228600" lvl="0" marL="457200" rtl="0">
              <a:spcBef>
                <a:spcPts val="0"/>
              </a:spcBef>
              <a:buClr>
                <a:srgbClr val="FFFFFF"/>
              </a:buClr>
              <a:buChar char="●"/>
            </a:pPr>
            <a:r>
              <a:rPr lang="en">
                <a:solidFill>
                  <a:srgbClr val="FFFFFF"/>
                </a:solidFill>
              </a:rPr>
              <a:t>The data set is provided on Kaggle, as csv, and labeled as “test” and “train” sample sets </a:t>
            </a:r>
          </a:p>
          <a:p>
            <a:pPr indent="-228600" lvl="0" marL="457200" rtl="0">
              <a:spcBef>
                <a:spcPts val="0"/>
              </a:spcBef>
              <a:buClr>
                <a:srgbClr val="FFFFFF"/>
              </a:buClr>
              <a:buChar char="●"/>
            </a:pPr>
            <a:r>
              <a:rPr lang="en">
                <a:solidFill>
                  <a:srgbClr val="FFFFFF"/>
                </a:solidFill>
              </a:rPr>
              <a:t>Sampled 5000 records, to reduce overall size during training</a:t>
            </a:r>
          </a:p>
        </p:txBody>
      </p:sp>
      <p:sp>
        <p:nvSpPr>
          <p:cNvPr id="142" name="Shape 142"/>
          <p:cNvSpPr txBox="1"/>
          <p:nvPr/>
        </p:nvSpPr>
        <p:spPr>
          <a:xfrm>
            <a:off x="4179850" y="2299375"/>
            <a:ext cx="5133600" cy="5988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143" name="Shape 143"/>
          <p:cNvPicPr preferRelativeResize="0"/>
          <p:nvPr/>
        </p:nvPicPr>
        <p:blipFill>
          <a:blip r:embed="rId3">
            <a:alphaModFix/>
          </a:blip>
          <a:stretch>
            <a:fillRect/>
          </a:stretch>
        </p:blipFill>
        <p:spPr>
          <a:xfrm>
            <a:off x="6272050" y="159862"/>
            <a:ext cx="2321800" cy="2433614"/>
          </a:xfrm>
          <a:prstGeom prst="rect">
            <a:avLst/>
          </a:prstGeom>
          <a:noFill/>
          <a:ln>
            <a:noFill/>
          </a:ln>
        </p:spPr>
      </p:pic>
      <p:pic>
        <p:nvPicPr>
          <p:cNvPr id="144" name="Shape 144"/>
          <p:cNvPicPr preferRelativeResize="0"/>
          <p:nvPr/>
        </p:nvPicPr>
        <p:blipFill>
          <a:blip r:embed="rId4">
            <a:alphaModFix/>
          </a:blip>
          <a:stretch>
            <a:fillRect/>
          </a:stretch>
        </p:blipFill>
        <p:spPr>
          <a:xfrm>
            <a:off x="5416700" y="2593474"/>
            <a:ext cx="3623053" cy="2433599"/>
          </a:xfrm>
          <a:prstGeom prst="rect">
            <a:avLst/>
          </a:prstGeom>
          <a:noFill/>
          <a:ln>
            <a:noFill/>
          </a:ln>
        </p:spPr>
      </p:pic>
      <p:sp>
        <p:nvSpPr>
          <p:cNvPr id="145" name="Shape 145"/>
          <p:cNvSpPr txBox="1"/>
          <p:nvPr/>
        </p:nvSpPr>
        <p:spPr>
          <a:xfrm>
            <a:off x="6791150" y="2896500"/>
            <a:ext cx="1470600" cy="312000"/>
          </a:xfrm>
          <a:prstGeom prst="rect">
            <a:avLst/>
          </a:prstGeom>
          <a:noFill/>
          <a:ln>
            <a:noFill/>
          </a:ln>
        </p:spPr>
        <p:txBody>
          <a:bodyPr anchorCtr="0" anchor="t" bIns="91425" lIns="91425" rIns="91425" tIns="91425">
            <a:noAutofit/>
          </a:bodyPr>
          <a:lstStyle/>
          <a:p>
            <a:pPr lvl="0">
              <a:spcBef>
                <a:spcPts val="0"/>
              </a:spcBef>
              <a:buNone/>
            </a:pPr>
            <a:r>
              <a:rPr lang="en"/>
              <a:t>Histogram of Pixel Values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lang="en"/>
              <a:t> 2) preprocessing (data integration, if any, and data normalization)</a:t>
            </a:r>
          </a:p>
          <a:p>
            <a:pPr lvl="0">
              <a:spcBef>
                <a:spcPts val="0"/>
              </a:spcBef>
              <a:buNone/>
            </a:pPr>
            <a:r>
              <a:t/>
            </a:r>
            <a:endParaRPr/>
          </a:p>
          <a:p>
            <a:pPr lvl="0" rtl="0">
              <a:spcBef>
                <a:spcPts val="0"/>
              </a:spcBef>
              <a:buNone/>
            </a:pPr>
            <a:r>
              <a:t/>
            </a:r>
            <a:endParaRPr/>
          </a:p>
        </p:txBody>
      </p:sp>
      <p:sp>
        <p:nvSpPr>
          <p:cNvPr id="151" name="Shape 151"/>
          <p:cNvSpPr txBox="1"/>
          <p:nvPr/>
        </p:nvSpPr>
        <p:spPr>
          <a:xfrm>
            <a:off x="490175" y="1916150"/>
            <a:ext cx="5097900" cy="29142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Using all of values of the pixels offers too much resolution </a:t>
            </a:r>
          </a:p>
          <a:p>
            <a:pPr indent="-228600" lvl="0" marL="457200" rtl="0">
              <a:spcBef>
                <a:spcPts val="0"/>
              </a:spcBef>
              <a:buClr>
                <a:srgbClr val="FFFFFF"/>
              </a:buClr>
              <a:buChar char="●"/>
            </a:pPr>
            <a:r>
              <a:rPr lang="en">
                <a:solidFill>
                  <a:srgbClr val="FFFFFF"/>
                </a:solidFill>
              </a:rPr>
              <a:t>Take grayscale and convert to black and white , to reduce variability </a:t>
            </a:r>
          </a:p>
          <a:p>
            <a:pPr indent="-228600" lvl="0" marL="457200" rtl="0">
              <a:spcBef>
                <a:spcPts val="0"/>
              </a:spcBef>
              <a:buClr>
                <a:srgbClr val="FFFFFF"/>
              </a:buClr>
              <a:buChar char="●"/>
            </a:pPr>
            <a:r>
              <a:rPr lang="en">
                <a:solidFill>
                  <a:srgbClr val="FFFFFF"/>
                </a:solidFill>
              </a:rPr>
              <a:t>Resize data into 28,28 NxN matrix rather than 1x784</a:t>
            </a:r>
          </a:p>
          <a:p>
            <a:pPr indent="-228600" lvl="0" marL="457200" rtl="0">
              <a:spcBef>
                <a:spcPts val="0"/>
              </a:spcBef>
              <a:buClr>
                <a:srgbClr val="FFFFFF"/>
              </a:buClr>
              <a:buChar char="●"/>
            </a:pPr>
            <a:r>
              <a:rPr lang="en">
                <a:solidFill>
                  <a:srgbClr val="FFFFFF"/>
                </a:solidFill>
              </a:rPr>
              <a:t>Original input is 28000x784</a:t>
            </a:r>
          </a:p>
          <a:p>
            <a:pPr indent="-228600" lvl="0" marL="457200" rtl="0">
              <a:spcBef>
                <a:spcPts val="0"/>
              </a:spcBef>
              <a:buClr>
                <a:srgbClr val="FFFFFF"/>
              </a:buClr>
              <a:buChar char="●"/>
            </a:pPr>
            <a:r>
              <a:rPr lang="en">
                <a:solidFill>
                  <a:srgbClr val="FFFFFF"/>
                </a:solidFill>
              </a:rPr>
              <a:t>We can now quickly sample a training set while holding out 40% of the data for testing (evaluating) our classifier , as shown here with train_size = .4</a:t>
            </a:r>
          </a:p>
          <a:p>
            <a:pPr lvl="0">
              <a:spcBef>
                <a:spcPts val="0"/>
              </a:spcBef>
              <a:buNone/>
            </a:pPr>
            <a:r>
              <a:t/>
            </a:r>
            <a:endParaRPr>
              <a:solidFill>
                <a:srgbClr val="FFFFFF"/>
              </a:solidFill>
            </a:endParaRPr>
          </a:p>
          <a:p>
            <a:pPr lvl="0">
              <a:spcBef>
                <a:spcPts val="0"/>
              </a:spcBef>
              <a:buNone/>
            </a:pPr>
            <a:r>
              <a:t/>
            </a:r>
            <a:endParaRPr>
              <a:solidFill>
                <a:srgbClr val="FFFFFF"/>
              </a:solidFill>
            </a:endParaRPr>
          </a:p>
        </p:txBody>
      </p:sp>
      <p:pic>
        <p:nvPicPr>
          <p:cNvPr id="152" name="Shape 152"/>
          <p:cNvPicPr preferRelativeResize="0"/>
          <p:nvPr/>
        </p:nvPicPr>
        <p:blipFill>
          <a:blip r:embed="rId3">
            <a:alphaModFix/>
          </a:blip>
          <a:stretch>
            <a:fillRect/>
          </a:stretch>
        </p:blipFill>
        <p:spPr>
          <a:xfrm>
            <a:off x="283100" y="4359000"/>
            <a:ext cx="5943600" cy="152400"/>
          </a:xfrm>
          <a:prstGeom prst="rect">
            <a:avLst/>
          </a:prstGeom>
          <a:noFill/>
          <a:ln>
            <a:noFill/>
          </a:ln>
        </p:spPr>
      </p:pic>
      <p:pic>
        <p:nvPicPr>
          <p:cNvPr id="153" name="Shape 153"/>
          <p:cNvPicPr preferRelativeResize="0"/>
          <p:nvPr/>
        </p:nvPicPr>
        <p:blipFill>
          <a:blip r:embed="rId4">
            <a:alphaModFix/>
          </a:blip>
          <a:stretch>
            <a:fillRect/>
          </a:stretch>
        </p:blipFill>
        <p:spPr>
          <a:xfrm>
            <a:off x="5449825" y="1595300"/>
            <a:ext cx="3694174" cy="2490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3798900" cy="1493100"/>
          </a:xfrm>
          <a:prstGeom prst="rect">
            <a:avLst/>
          </a:prstGeom>
        </p:spPr>
        <p:txBody>
          <a:bodyPr anchorCtr="0" anchor="t" bIns="91425" lIns="91425" rIns="91425" tIns="91425">
            <a:noAutofit/>
          </a:bodyPr>
          <a:lstStyle/>
          <a:p>
            <a:pPr lvl="0" rtl="0">
              <a:spcBef>
                <a:spcPts val="0"/>
              </a:spcBef>
              <a:buNone/>
            </a:pPr>
            <a:r>
              <a:rPr lang="en"/>
              <a:t>3) Scope</a:t>
            </a:r>
          </a:p>
        </p:txBody>
      </p:sp>
      <p:sp>
        <p:nvSpPr>
          <p:cNvPr id="159" name="Shape 159"/>
          <p:cNvSpPr txBox="1"/>
          <p:nvPr/>
        </p:nvSpPr>
        <p:spPr>
          <a:xfrm>
            <a:off x="71300" y="1630950"/>
            <a:ext cx="4509600" cy="30123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Our goal is to try multiple classification methods, while also varying their respective fine-tuning, to train the most optimal digit recognizing methodology. </a:t>
            </a:r>
          </a:p>
          <a:p>
            <a:pPr indent="-228600" lvl="0" marL="457200" rtl="0">
              <a:spcBef>
                <a:spcPts val="0"/>
              </a:spcBef>
              <a:buClr>
                <a:srgbClr val="FFFFFF"/>
              </a:buClr>
              <a:buChar char="●"/>
            </a:pPr>
            <a:r>
              <a:rPr lang="en">
                <a:solidFill>
                  <a:srgbClr val="FFFFFF"/>
                </a:solidFill>
              </a:rPr>
              <a:t>We tried three models from Scikit:</a:t>
            </a:r>
          </a:p>
          <a:p>
            <a:pPr indent="-228600" lvl="1" marL="914400" rtl="0">
              <a:spcBef>
                <a:spcPts val="0"/>
              </a:spcBef>
              <a:buClr>
                <a:srgbClr val="FFFFFF"/>
              </a:buClr>
              <a:buChar char="○"/>
            </a:pPr>
            <a:r>
              <a:rPr lang="en">
                <a:solidFill>
                  <a:srgbClr val="FFFFFF"/>
                </a:solidFill>
              </a:rPr>
              <a:t>SVM.VCS (Support Vector Machine- Vector Classification)</a:t>
            </a:r>
          </a:p>
          <a:p>
            <a:pPr indent="-228600" lvl="1" marL="914400" rtl="0">
              <a:spcBef>
                <a:spcPts val="0"/>
              </a:spcBef>
              <a:buClr>
                <a:srgbClr val="FFFFFF"/>
              </a:buClr>
              <a:buChar char="○"/>
            </a:pPr>
            <a:r>
              <a:rPr lang="en">
                <a:solidFill>
                  <a:srgbClr val="FFFFFF"/>
                </a:solidFill>
              </a:rPr>
              <a:t>Randomforest</a:t>
            </a:r>
          </a:p>
          <a:p>
            <a:pPr indent="-228600" lvl="1" marL="914400" rtl="0">
              <a:spcBef>
                <a:spcPts val="0"/>
              </a:spcBef>
              <a:buClr>
                <a:srgbClr val="FFFFFF"/>
              </a:buClr>
              <a:buChar char="○"/>
            </a:pPr>
            <a:r>
              <a:rPr lang="en">
                <a:solidFill>
                  <a:srgbClr val="FFFFFF"/>
                </a:solidFill>
              </a:rPr>
              <a:t>Decisiontree</a:t>
            </a:r>
          </a:p>
          <a:p>
            <a:pPr indent="-228600" lvl="0" marL="457200" rtl="0">
              <a:spcBef>
                <a:spcPts val="0"/>
              </a:spcBef>
              <a:buClr>
                <a:srgbClr val="FFFFFF"/>
              </a:buClr>
              <a:buChar char="●"/>
            </a:pPr>
            <a:r>
              <a:rPr lang="en">
                <a:solidFill>
                  <a:srgbClr val="FFFFFF"/>
                </a:solidFill>
              </a:rPr>
              <a:t>Our most effective implementation was</a:t>
            </a:r>
          </a:p>
          <a:p>
            <a:pPr lvl="0" rtl="0">
              <a:spcBef>
                <a:spcPts val="0"/>
              </a:spcBef>
              <a:buNone/>
            </a:pPr>
            <a:r>
              <a:rPr lang="en">
                <a:solidFill>
                  <a:srgbClr val="FFFFFF"/>
                </a:solidFill>
              </a:rPr>
              <a:t>	Randomforest</a:t>
            </a:r>
          </a:p>
        </p:txBody>
      </p:sp>
      <p:pic>
        <p:nvPicPr>
          <p:cNvPr id="160" name="Shape 160"/>
          <p:cNvPicPr preferRelativeResize="0"/>
          <p:nvPr/>
        </p:nvPicPr>
        <p:blipFill>
          <a:blip r:embed="rId3">
            <a:alphaModFix/>
          </a:blip>
          <a:stretch>
            <a:fillRect/>
          </a:stretch>
        </p:blipFill>
        <p:spPr>
          <a:xfrm>
            <a:off x="4313550" y="2215174"/>
            <a:ext cx="4696774" cy="2732250"/>
          </a:xfrm>
          <a:prstGeom prst="rect">
            <a:avLst/>
          </a:prstGeom>
          <a:noFill/>
          <a:ln>
            <a:noFill/>
          </a:ln>
        </p:spPr>
      </p:pic>
      <p:sp>
        <p:nvSpPr>
          <p:cNvPr id="161" name="Shape 161"/>
          <p:cNvSpPr txBox="1"/>
          <p:nvPr/>
        </p:nvSpPr>
        <p:spPr>
          <a:xfrm>
            <a:off x="5703850" y="1327900"/>
            <a:ext cx="2967900" cy="7932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Partial printout of literal decision tree generated by our code.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976650" y="2140550"/>
            <a:ext cx="1750500" cy="1493100"/>
          </a:xfrm>
          <a:prstGeom prst="rect">
            <a:avLst/>
          </a:prstGeom>
        </p:spPr>
        <p:txBody>
          <a:bodyPr anchorCtr="0" anchor="t" bIns="91425" lIns="91425" rIns="91425" tIns="91425">
            <a:noAutofit/>
          </a:bodyPr>
          <a:lstStyle/>
          <a:p>
            <a:pPr lvl="0" rtl="0">
              <a:spcBef>
                <a:spcPts val="0"/>
              </a:spcBef>
              <a:buNone/>
            </a:pPr>
            <a:r>
              <a:rPr lang="en"/>
              <a:t>Example Code</a:t>
            </a:r>
          </a:p>
        </p:txBody>
      </p:sp>
      <p:pic>
        <p:nvPicPr>
          <p:cNvPr id="167" name="Shape 167"/>
          <p:cNvPicPr preferRelativeResize="0"/>
          <p:nvPr/>
        </p:nvPicPr>
        <p:blipFill>
          <a:blip r:embed="rId3">
            <a:alphaModFix/>
          </a:blip>
          <a:stretch>
            <a:fillRect/>
          </a:stretch>
        </p:blipFill>
        <p:spPr>
          <a:xfrm>
            <a:off x="2762800" y="85862"/>
            <a:ext cx="5427574" cy="4971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1261850" y="375925"/>
            <a:ext cx="6269100" cy="1032300"/>
          </a:xfrm>
          <a:prstGeom prst="rect">
            <a:avLst/>
          </a:prstGeom>
        </p:spPr>
        <p:txBody>
          <a:bodyPr anchorCtr="0" anchor="t" bIns="91425" lIns="91425" rIns="91425" tIns="91425">
            <a:noAutofit/>
          </a:bodyPr>
          <a:lstStyle/>
          <a:p>
            <a:pPr lvl="0">
              <a:spcBef>
                <a:spcPts val="0"/>
              </a:spcBef>
              <a:buNone/>
            </a:pPr>
            <a:r>
              <a:rPr lang="en"/>
              <a:t>3</a:t>
            </a:r>
            <a:r>
              <a:rPr lang="en"/>
              <a:t>) Feature Selection / Dimension Reduction</a:t>
            </a:r>
          </a:p>
          <a:p>
            <a:pPr lvl="0">
              <a:spcBef>
                <a:spcPts val="0"/>
              </a:spcBef>
              <a:buNone/>
            </a:pPr>
            <a:r>
              <a:t/>
            </a:r>
            <a:endParaRPr/>
          </a:p>
          <a:p>
            <a:pPr lvl="0">
              <a:spcBef>
                <a:spcPts val="0"/>
              </a:spcBef>
              <a:buNone/>
            </a:pPr>
            <a:r>
              <a:t/>
            </a:r>
            <a:endParaRPr/>
          </a:p>
          <a:p>
            <a:pPr lvl="0">
              <a:spcBef>
                <a:spcPts val="0"/>
              </a:spcBef>
              <a:buNone/>
            </a:pPr>
            <a:r>
              <a:t/>
            </a:r>
            <a:endParaRPr/>
          </a:p>
          <a:p>
            <a:pPr lvl="0" rtl="0">
              <a:spcBef>
                <a:spcPts val="0"/>
              </a:spcBef>
              <a:buNone/>
            </a:pPr>
            <a:r>
              <a:t/>
            </a:r>
            <a:endParaRPr/>
          </a:p>
        </p:txBody>
      </p:sp>
      <p:pic>
        <p:nvPicPr>
          <p:cNvPr descr="Image result for MNIST" id="173" name="Shape 173"/>
          <p:cNvPicPr preferRelativeResize="0"/>
          <p:nvPr/>
        </p:nvPicPr>
        <p:blipFill>
          <a:blip r:embed="rId3">
            <a:alphaModFix/>
          </a:blip>
          <a:stretch>
            <a:fillRect/>
          </a:stretch>
        </p:blipFill>
        <p:spPr>
          <a:xfrm>
            <a:off x="4610600" y="1780600"/>
            <a:ext cx="4243725" cy="3182800"/>
          </a:xfrm>
          <a:prstGeom prst="rect">
            <a:avLst/>
          </a:prstGeom>
          <a:noFill/>
          <a:ln>
            <a:noFill/>
          </a:ln>
        </p:spPr>
      </p:pic>
      <p:sp>
        <p:nvSpPr>
          <p:cNvPr id="174" name="Shape 174"/>
          <p:cNvSpPr txBox="1"/>
          <p:nvPr>
            <p:ph idx="1" type="body"/>
          </p:nvPr>
        </p:nvSpPr>
        <p:spPr>
          <a:xfrm>
            <a:off x="254775" y="1408225"/>
            <a:ext cx="4058700" cy="2970300"/>
          </a:xfrm>
          <a:prstGeom prst="rect">
            <a:avLst/>
          </a:prstGeom>
        </p:spPr>
        <p:txBody>
          <a:bodyPr anchorCtr="0" anchor="t" bIns="91425" lIns="91425" rIns="91425" tIns="91425">
            <a:noAutofit/>
          </a:bodyPr>
          <a:lstStyle/>
          <a:p>
            <a:pPr indent="-228600" lvl="0" marL="457200" rtl="0">
              <a:spcBef>
                <a:spcPts val="0"/>
              </a:spcBef>
              <a:buChar char="●"/>
            </a:pPr>
            <a:r>
              <a:rPr lang="en"/>
              <a:t>Selecting the features of this data set is tricky because each dimension is a pixel</a:t>
            </a:r>
          </a:p>
          <a:p>
            <a:pPr indent="-228600" lvl="0" marL="457200" rtl="0">
              <a:spcBef>
                <a:spcPts val="0"/>
              </a:spcBef>
              <a:buChar char="●"/>
            </a:pPr>
            <a:r>
              <a:rPr lang="en"/>
              <a:t>784 features per record</a:t>
            </a:r>
          </a:p>
          <a:p>
            <a:pPr indent="-228600" lvl="0" marL="457200" rtl="0">
              <a:spcBef>
                <a:spcPts val="0"/>
              </a:spcBef>
              <a:buChar char="●"/>
            </a:pPr>
            <a:r>
              <a:rPr lang="en"/>
              <a:t>We can reduce dimensions, but we also simultaneously risk reducing the resolution of the image. </a:t>
            </a:r>
          </a:p>
          <a:p>
            <a:pPr indent="-228600" lvl="0" marL="457200" rtl="0">
              <a:spcBef>
                <a:spcPts val="0"/>
              </a:spcBef>
              <a:buChar char="●"/>
            </a:pPr>
            <a:r>
              <a:rPr lang="en"/>
              <a:t>We attempted to apply a basic Principal Component Analysis, to try and project the original features of our data to a reduced dimension, while still trying to keep most of the information.</a:t>
            </a:r>
          </a:p>
          <a:p>
            <a:pPr indent="-228600" lvl="0" marL="457200" rtl="0">
              <a:spcBef>
                <a:spcPts val="0"/>
              </a:spcBef>
              <a:buChar char="●"/>
            </a:pPr>
            <a:r>
              <a:rPr lang="en"/>
              <a:t>This proved to be very challenging</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idx="1" type="body"/>
          </p:nvPr>
        </p:nvSpPr>
        <p:spPr>
          <a:xfrm>
            <a:off x="85425" y="1886850"/>
            <a:ext cx="3798900" cy="2415900"/>
          </a:xfrm>
          <a:prstGeom prst="rect">
            <a:avLst/>
          </a:prstGeom>
        </p:spPr>
        <p:txBody>
          <a:bodyPr anchorCtr="0" anchor="t" bIns="91425" lIns="91425" rIns="91425" tIns="91425">
            <a:noAutofit/>
          </a:bodyPr>
          <a:lstStyle/>
          <a:p>
            <a:pPr indent="-228600" lvl="0" marL="457200" rtl="0">
              <a:lnSpc>
                <a:spcPct val="150000"/>
              </a:lnSpc>
              <a:spcBef>
                <a:spcPts val="0"/>
              </a:spcBef>
              <a:buChar char="●"/>
            </a:pPr>
            <a:r>
              <a:rPr lang="en"/>
              <a:t>Here is the cross_val snippet </a:t>
            </a:r>
          </a:p>
          <a:p>
            <a:pPr indent="-228600" lvl="0" marL="457200">
              <a:lnSpc>
                <a:spcPct val="150000"/>
              </a:lnSpc>
              <a:spcBef>
                <a:spcPts val="0"/>
              </a:spcBef>
              <a:buChar char="●"/>
            </a:pPr>
            <a:r>
              <a:rPr lang="en"/>
              <a:t>And the result for Vector Classification, using 5-fold cross Validation: 91% , which is what Kaggle gave us for this (scoring against 28000 test samples)</a:t>
            </a:r>
          </a:p>
          <a:p>
            <a:pPr indent="-228600" lvl="0" marL="457200">
              <a:lnSpc>
                <a:spcPct val="150000"/>
              </a:lnSpc>
              <a:spcBef>
                <a:spcPts val="0"/>
              </a:spcBef>
              <a:buChar char="●"/>
            </a:pPr>
            <a:r>
              <a:rPr lang="en"/>
              <a:t>And the Decisiontree implementation: </a:t>
            </a:r>
          </a:p>
          <a:p>
            <a:pPr indent="-228600" lvl="0" marL="457200">
              <a:lnSpc>
                <a:spcPct val="150000"/>
              </a:lnSpc>
              <a:spcBef>
                <a:spcPts val="0"/>
              </a:spcBef>
              <a:buChar char="●"/>
            </a:pPr>
            <a:r>
              <a:rPr lang="en"/>
              <a:t>Randomforest(our winner), also same as kaggle scoring </a:t>
            </a:r>
          </a:p>
        </p:txBody>
      </p:sp>
      <p:sp>
        <p:nvSpPr>
          <p:cNvPr id="180" name="Shape 180"/>
          <p:cNvSpPr txBox="1"/>
          <p:nvPr>
            <p:ph type="title"/>
          </p:nvPr>
        </p:nvSpPr>
        <p:spPr>
          <a:xfrm>
            <a:off x="1297500" y="393750"/>
            <a:ext cx="3798900" cy="1493100"/>
          </a:xfrm>
          <a:prstGeom prst="rect">
            <a:avLst/>
          </a:prstGeom>
        </p:spPr>
        <p:txBody>
          <a:bodyPr anchorCtr="0" anchor="t" bIns="91425" lIns="91425" rIns="91425" tIns="91425">
            <a:noAutofit/>
          </a:bodyPr>
          <a:lstStyle/>
          <a:p>
            <a:pPr lvl="0">
              <a:spcBef>
                <a:spcPts val="0"/>
              </a:spcBef>
              <a:buNone/>
            </a:pPr>
            <a:r>
              <a:rPr lang="en"/>
              <a:t>5) </a:t>
            </a:r>
            <a:r>
              <a:rPr lang="en"/>
              <a:t>5-fold cross validation on different implementations</a:t>
            </a:r>
          </a:p>
          <a:p>
            <a:pPr lvl="0" rtl="0">
              <a:spcBef>
                <a:spcPts val="0"/>
              </a:spcBef>
              <a:buNone/>
            </a:pPr>
            <a:r>
              <a:t/>
            </a:r>
            <a:endParaRPr/>
          </a:p>
        </p:txBody>
      </p:sp>
      <p:pic>
        <p:nvPicPr>
          <p:cNvPr id="181" name="Shape 181"/>
          <p:cNvPicPr preferRelativeResize="0"/>
          <p:nvPr/>
        </p:nvPicPr>
        <p:blipFill>
          <a:blip r:embed="rId3">
            <a:alphaModFix/>
          </a:blip>
          <a:stretch>
            <a:fillRect/>
          </a:stretch>
        </p:blipFill>
        <p:spPr>
          <a:xfrm>
            <a:off x="4109450" y="1350900"/>
            <a:ext cx="4918129" cy="535949"/>
          </a:xfrm>
          <a:prstGeom prst="rect">
            <a:avLst/>
          </a:prstGeom>
          <a:noFill/>
          <a:ln>
            <a:noFill/>
          </a:ln>
        </p:spPr>
      </p:pic>
      <p:pic>
        <p:nvPicPr>
          <p:cNvPr id="182" name="Shape 182"/>
          <p:cNvPicPr preferRelativeResize="0"/>
          <p:nvPr/>
        </p:nvPicPr>
        <p:blipFill>
          <a:blip r:embed="rId4">
            <a:alphaModFix/>
          </a:blip>
          <a:stretch>
            <a:fillRect/>
          </a:stretch>
        </p:blipFill>
        <p:spPr>
          <a:xfrm>
            <a:off x="4085000" y="2171487"/>
            <a:ext cx="3600450" cy="390525"/>
          </a:xfrm>
          <a:prstGeom prst="rect">
            <a:avLst/>
          </a:prstGeom>
          <a:noFill/>
          <a:ln>
            <a:noFill/>
          </a:ln>
        </p:spPr>
      </p:pic>
      <p:pic>
        <p:nvPicPr>
          <p:cNvPr id="183" name="Shape 183"/>
          <p:cNvPicPr preferRelativeResize="0"/>
          <p:nvPr/>
        </p:nvPicPr>
        <p:blipFill>
          <a:blip r:embed="rId5">
            <a:alphaModFix/>
          </a:blip>
          <a:stretch>
            <a:fillRect/>
          </a:stretch>
        </p:blipFill>
        <p:spPr>
          <a:xfrm>
            <a:off x="4085000" y="2803537"/>
            <a:ext cx="4038600" cy="666750"/>
          </a:xfrm>
          <a:prstGeom prst="rect">
            <a:avLst/>
          </a:prstGeom>
          <a:noFill/>
          <a:ln>
            <a:noFill/>
          </a:ln>
        </p:spPr>
      </p:pic>
      <p:pic>
        <p:nvPicPr>
          <p:cNvPr id="184" name="Shape 184"/>
          <p:cNvPicPr preferRelativeResize="0"/>
          <p:nvPr/>
        </p:nvPicPr>
        <p:blipFill>
          <a:blip r:embed="rId6">
            <a:alphaModFix/>
          </a:blip>
          <a:stretch>
            <a:fillRect/>
          </a:stretch>
        </p:blipFill>
        <p:spPr>
          <a:xfrm>
            <a:off x="4085000" y="3711825"/>
            <a:ext cx="3600450" cy="6438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1297500" y="393750"/>
            <a:ext cx="4513200" cy="1493100"/>
          </a:xfrm>
          <a:prstGeom prst="rect">
            <a:avLst/>
          </a:prstGeom>
        </p:spPr>
        <p:txBody>
          <a:bodyPr anchorCtr="0" anchor="t" bIns="91425" lIns="91425" rIns="91425" tIns="91425">
            <a:noAutofit/>
          </a:bodyPr>
          <a:lstStyle/>
          <a:p>
            <a:pPr lvl="0" rtl="0">
              <a:spcBef>
                <a:spcPts val="0"/>
              </a:spcBef>
              <a:buNone/>
            </a:pPr>
            <a:r>
              <a:rPr lang="en"/>
              <a:t>8) results: </a:t>
            </a:r>
            <a:r>
              <a:rPr lang="en"/>
              <a:t>confusion matrix, precision, recall, and difficulties</a:t>
            </a:r>
          </a:p>
        </p:txBody>
      </p:sp>
      <p:sp>
        <p:nvSpPr>
          <p:cNvPr id="190" name="Shape 190"/>
          <p:cNvSpPr txBox="1"/>
          <p:nvPr>
            <p:ph idx="1" type="body"/>
          </p:nvPr>
        </p:nvSpPr>
        <p:spPr>
          <a:xfrm>
            <a:off x="1297500" y="1972550"/>
            <a:ext cx="3798900" cy="2415900"/>
          </a:xfrm>
          <a:prstGeom prst="rect">
            <a:avLst/>
          </a:prstGeom>
        </p:spPr>
        <p:txBody>
          <a:bodyPr anchorCtr="0" anchor="t" bIns="91425" lIns="91425" rIns="91425" tIns="91425">
            <a:noAutofit/>
          </a:bodyPr>
          <a:lstStyle/>
          <a:p>
            <a:pPr indent="-228600" lvl="0" marL="457200" rtl="0">
              <a:spcBef>
                <a:spcPts val="0"/>
              </a:spcBef>
              <a:buChar char="●"/>
            </a:pPr>
            <a:r>
              <a:rPr lang="en"/>
              <a:t>Limited by Python Scikit experience and lack of graphical interface </a:t>
            </a:r>
          </a:p>
          <a:p>
            <a:pPr lvl="0" rtl="0">
              <a:spcBef>
                <a:spcPts val="0"/>
              </a:spcBef>
              <a:buNone/>
            </a:pPr>
            <a:r>
              <a:t/>
            </a:r>
            <a:endParaRPr/>
          </a:p>
          <a:p>
            <a:pPr indent="-228600" lvl="0" marL="457200" rtl="0">
              <a:spcBef>
                <a:spcPts val="0"/>
              </a:spcBef>
              <a:buChar char="●"/>
            </a:pPr>
            <a:r>
              <a:rPr lang="en"/>
              <a:t>Non normalized</a:t>
            </a:r>
          </a:p>
        </p:txBody>
      </p:sp>
      <p:pic>
        <p:nvPicPr>
          <p:cNvPr id="191" name="Shape 191"/>
          <p:cNvPicPr preferRelativeResize="0"/>
          <p:nvPr/>
        </p:nvPicPr>
        <p:blipFill>
          <a:blip r:embed="rId3">
            <a:alphaModFix/>
          </a:blip>
          <a:stretch>
            <a:fillRect/>
          </a:stretch>
        </p:blipFill>
        <p:spPr>
          <a:xfrm>
            <a:off x="1325550" y="2645300"/>
            <a:ext cx="3742799" cy="211856"/>
          </a:xfrm>
          <a:prstGeom prst="rect">
            <a:avLst/>
          </a:prstGeom>
          <a:noFill/>
          <a:ln>
            <a:noFill/>
          </a:ln>
        </p:spPr>
      </p:pic>
      <p:pic>
        <p:nvPicPr>
          <p:cNvPr id="192" name="Shape 192"/>
          <p:cNvPicPr preferRelativeResize="0"/>
          <p:nvPr/>
        </p:nvPicPr>
        <p:blipFill rotWithShape="1">
          <a:blip r:embed="rId4">
            <a:alphaModFix/>
          </a:blip>
          <a:srcRect b="0" l="0" r="20115" t="0"/>
          <a:stretch/>
        </p:blipFill>
        <p:spPr>
          <a:xfrm>
            <a:off x="1062800" y="3615587"/>
            <a:ext cx="4747900" cy="409575"/>
          </a:xfrm>
          <a:prstGeom prst="rect">
            <a:avLst/>
          </a:prstGeom>
          <a:noFill/>
          <a:ln>
            <a:noFill/>
          </a:ln>
        </p:spPr>
      </p:pic>
      <p:pic>
        <p:nvPicPr>
          <p:cNvPr id="193" name="Shape 193"/>
          <p:cNvPicPr preferRelativeResize="0"/>
          <p:nvPr/>
        </p:nvPicPr>
        <p:blipFill>
          <a:blip r:embed="rId5">
            <a:alphaModFix/>
          </a:blip>
          <a:stretch>
            <a:fillRect/>
          </a:stretch>
        </p:blipFill>
        <p:spPr>
          <a:xfrm>
            <a:off x="5180700" y="1704975"/>
            <a:ext cx="3743325" cy="1733550"/>
          </a:xfrm>
          <a:prstGeom prst="rect">
            <a:avLst/>
          </a:prstGeom>
          <a:noFill/>
          <a:ln>
            <a:noFill/>
          </a:ln>
        </p:spPr>
      </p:pic>
      <p:pic>
        <p:nvPicPr>
          <p:cNvPr id="194" name="Shape 194"/>
          <p:cNvPicPr preferRelativeResize="0"/>
          <p:nvPr/>
        </p:nvPicPr>
        <p:blipFill>
          <a:blip r:embed="rId6">
            <a:alphaModFix/>
          </a:blip>
          <a:stretch>
            <a:fillRect/>
          </a:stretch>
        </p:blipFill>
        <p:spPr>
          <a:xfrm>
            <a:off x="188050" y="4327125"/>
            <a:ext cx="7922124" cy="672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id="199" name="Shape 199"/>
          <p:cNvPicPr preferRelativeResize="0"/>
          <p:nvPr/>
        </p:nvPicPr>
        <p:blipFill>
          <a:blip r:embed="rId3">
            <a:alphaModFix/>
          </a:blip>
          <a:stretch>
            <a:fillRect/>
          </a:stretch>
        </p:blipFill>
        <p:spPr>
          <a:xfrm>
            <a:off x="1600200" y="1275950"/>
            <a:ext cx="5943600" cy="219075"/>
          </a:xfrm>
          <a:prstGeom prst="rect">
            <a:avLst/>
          </a:prstGeom>
          <a:noFill/>
          <a:ln>
            <a:noFill/>
          </a:ln>
        </p:spPr>
      </p:pic>
      <p:pic>
        <p:nvPicPr>
          <p:cNvPr id="200" name="Shape 200"/>
          <p:cNvPicPr preferRelativeResize="0"/>
          <p:nvPr/>
        </p:nvPicPr>
        <p:blipFill>
          <a:blip r:embed="rId4">
            <a:alphaModFix/>
          </a:blip>
          <a:stretch>
            <a:fillRect/>
          </a:stretch>
        </p:blipFill>
        <p:spPr>
          <a:xfrm>
            <a:off x="1600200" y="1651562"/>
            <a:ext cx="5943600" cy="657225"/>
          </a:xfrm>
          <a:prstGeom prst="rect">
            <a:avLst/>
          </a:prstGeom>
          <a:noFill/>
          <a:ln>
            <a:noFill/>
          </a:ln>
        </p:spPr>
      </p:pic>
      <p:pic>
        <p:nvPicPr>
          <p:cNvPr id="201" name="Shape 201"/>
          <p:cNvPicPr preferRelativeResize="0"/>
          <p:nvPr/>
        </p:nvPicPr>
        <p:blipFill rotWithShape="1">
          <a:blip r:embed="rId5">
            <a:alphaModFix/>
          </a:blip>
          <a:srcRect b="36141" l="0" r="0" t="21779"/>
          <a:stretch/>
        </p:blipFill>
        <p:spPr>
          <a:xfrm>
            <a:off x="1600200" y="2652500"/>
            <a:ext cx="5943600" cy="1619250"/>
          </a:xfrm>
          <a:prstGeom prst="rect">
            <a:avLst/>
          </a:prstGeom>
          <a:noFill/>
          <a:ln>
            <a:noFill/>
          </a:ln>
        </p:spPr>
      </p:pic>
      <p:sp>
        <p:nvSpPr>
          <p:cNvPr id="202" name="Shape 202"/>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lang="en"/>
              <a:t>Kaggle Receipt</a:t>
            </a: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