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7" r:id="rId4"/>
    <p:sldId id="281" r:id="rId5"/>
    <p:sldId id="278" r:id="rId6"/>
    <p:sldId id="282" r:id="rId7"/>
    <p:sldId id="279" r:id="rId8"/>
    <p:sldId id="283" r:id="rId9"/>
    <p:sldId id="284" r:id="rId10"/>
    <p:sldId id="280" r:id="rId11"/>
    <p:sldId id="258" r:id="rId12"/>
    <p:sldId id="285" r:id="rId13"/>
    <p:sldId id="275" r:id="rId14"/>
    <p:sldId id="286" r:id="rId15"/>
    <p:sldId id="287" r:id="rId16"/>
    <p:sldId id="259" r:id="rId17"/>
    <p:sldId id="290" r:id="rId18"/>
    <p:sldId id="288" r:id="rId19"/>
    <p:sldId id="291" r:id="rId20"/>
    <p:sldId id="261" r:id="rId21"/>
    <p:sldId id="293" r:id="rId22"/>
    <p:sldId id="294" r:id="rId23"/>
    <p:sldId id="295" r:id="rId24"/>
    <p:sldId id="292" r:id="rId25"/>
    <p:sldId id="296" r:id="rId26"/>
    <p:sldId id="263" r:id="rId27"/>
    <p:sldId id="269" r:id="rId28"/>
    <p:sldId id="272" r:id="rId29"/>
    <p:sldId id="271" r:id="rId30"/>
    <p:sldId id="270" r:id="rId31"/>
    <p:sldId id="273" r:id="rId32"/>
    <p:sldId id="274" r:id="rId33"/>
    <p:sldId id="262" r:id="rId34"/>
    <p:sldId id="298" r:id="rId35"/>
    <p:sldId id="266" r:id="rId36"/>
    <p:sldId id="267" r:id="rId37"/>
    <p:sldId id="297" r:id="rId38"/>
    <p:sldId id="268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B77B2-70E9-BEE1-E8E8-4F25B371CF2E}" v="117" dt="2022-04-23T19:35:21.106"/>
    <p1510:client id="{2F6BABE1-9ABC-D158-E08D-08ACA8E7FF2D}" v="7" dt="2022-04-23T05:43:55.531"/>
    <p1510:client id="{46E50BA6-CE00-9E20-840F-936D104002BF}" v="21" dt="2022-04-23T05:47:16.254"/>
    <p1510:client id="{4CE0005B-A118-09EE-4439-E35C884035A6}" v="6" dt="2022-04-24T11:19:10.680"/>
    <p1510:client id="{953DDC58-9EF0-8A40-8268-713710B285BA}" v="45" dt="2022-04-23T05:41:13.390"/>
    <p1510:client id="{A47A34E9-88AE-51D3-8FFA-02D9DEBC3F3B}" v="221" dt="2022-04-22T09:55:41.160"/>
    <p1510:client id="{B4C2DC14-2E5C-4441-22E9-FBE4EADAC385}" v="1057" dt="2022-04-22T08:57:16.784"/>
    <p1510:client id="{E42B31B3-238A-8F06-9C32-6D9C60F117A7}" v="17" dt="2022-04-23T06:13:39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7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7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7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21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lver.com/classification-tree#:~:text=A%20Classification%20tree%20labels%2C%20records,known%20as%20binary%20recursive%20partitioning.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.com/crypto/litecoin/historical-data" TargetMode="External"/><Relationship Id="rId2" Type="http://schemas.openxmlformats.org/officeDocument/2006/relationships/hyperlink" Target="https://data.nasdaq.com/data/BCHAIN-blockch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059B9-6758-4F0B-8815-94DF664AE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SG" sz="6100">
                <a:solidFill>
                  <a:srgbClr val="FFFFFF"/>
                </a:solidFill>
              </a:rPr>
              <a:t>Predicting if BTC % Price Change is Positive or Negative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2B65D-3793-456E-B2F4-E0B0ADC81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SG" sz="2600">
                <a:solidFill>
                  <a:schemeClr val="tx1">
                    <a:lumMod val="95000"/>
                    <a:lumOff val="5000"/>
                  </a:schemeClr>
                </a:solidFill>
              </a:rPr>
              <a:t>Project by Lim Wei Zi, Gracie, Alphonsus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3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5755-171C-BC29-7F93-07418289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Cleaning: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F891-3756-2CDE-B632-BF7935A8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excel, using the 'Find &amp; Replace' utility, the entries with 'Z' are replaced with 'P'.</a:t>
            </a:r>
            <a:endParaRPr lang="en-US"/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E57FCA2A-7AA5-3FC8-CEA6-364B0F6B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45" y="2962642"/>
            <a:ext cx="4048125" cy="932717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CB3E55-DBFD-771B-5F50-90626A5B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55" y="2689550"/>
            <a:ext cx="4716584" cy="221159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949959-FC22-6E6A-0ABF-F281D3E7E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23" y="5437184"/>
            <a:ext cx="4794738" cy="69240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2CAFFD-A825-83DF-2136-561CAA737B23}"/>
              </a:ext>
            </a:extLst>
          </p:cNvPr>
          <p:cNvSpPr/>
          <p:nvPr/>
        </p:nvSpPr>
        <p:spPr>
          <a:xfrm>
            <a:off x="4974372" y="3358765"/>
            <a:ext cx="1164213" cy="7843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8B45B06-1B72-ED79-EC5A-A1A1A97070CE}"/>
              </a:ext>
            </a:extLst>
          </p:cNvPr>
          <p:cNvSpPr/>
          <p:nvPr/>
        </p:nvSpPr>
        <p:spPr>
          <a:xfrm rot="8880000">
            <a:off x="5843833" y="5205149"/>
            <a:ext cx="1164213" cy="7843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2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E2BC-FE1B-4892-B4B9-4C5CBA84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36" y="365125"/>
            <a:ext cx="5734832" cy="1346439"/>
          </a:xfrm>
        </p:spPr>
        <p:txBody>
          <a:bodyPr/>
          <a:lstStyle/>
          <a:p>
            <a:r>
              <a:rPr lang="en-SG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3AAC-CAA8-43BE-8364-9A52FB9B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36" y="1825625"/>
            <a:ext cx="511897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SG"/>
              <a:t>Here we see:</a:t>
            </a:r>
            <a:endParaRPr lang="en-US"/>
          </a:p>
          <a:p>
            <a:pPr lvl="1"/>
            <a:r>
              <a:rPr lang="en-SG"/>
              <a:t>BTC’s Market Cap (MKTCP) </a:t>
            </a:r>
            <a:endParaRPr lang="en-US"/>
          </a:p>
          <a:p>
            <a:pPr lvl="1"/>
            <a:r>
              <a:rPr lang="en-SG"/>
              <a:t>Litecoin’s Price (LTCPCUSC)</a:t>
            </a:r>
            <a:endParaRPr lang="en-US">
              <a:cs typeface="Calibri"/>
            </a:endParaRPr>
          </a:p>
          <a:p>
            <a:endParaRPr lang="en-SG"/>
          </a:p>
          <a:p>
            <a:r>
              <a:rPr lang="en-SG"/>
              <a:t>For all the % change variables, these two are the most highly correlated with the next day’s BTC market price % change (MKPRU)</a:t>
            </a:r>
            <a:endParaRPr lang="en-SG">
              <a:cs typeface="Calibri" panose="020F0502020204030204"/>
            </a:endParaRPr>
          </a:p>
          <a:p>
            <a:r>
              <a:rPr lang="en-SG">
                <a:cs typeface="Calibri" panose="020F0502020204030204"/>
              </a:rPr>
              <a:t>We will thus use these two in our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2C8FF-BA8D-40FC-9229-675370E8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45" y="0"/>
            <a:ext cx="8870127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2A28F8D-5F1B-4BF8-E136-F195B57A22E8}"/>
              </a:ext>
            </a:extLst>
          </p:cNvPr>
          <p:cNvSpPr/>
          <p:nvPr/>
        </p:nvSpPr>
        <p:spPr>
          <a:xfrm>
            <a:off x="6234987" y="5207612"/>
            <a:ext cx="605694" cy="290402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F559A6-97EA-D9E7-AECB-24CED51139C0}"/>
              </a:ext>
            </a:extLst>
          </p:cNvPr>
          <p:cNvSpPr/>
          <p:nvPr/>
        </p:nvSpPr>
        <p:spPr>
          <a:xfrm>
            <a:off x="6420601" y="508612"/>
            <a:ext cx="420079" cy="339248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5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BC9A2-D7B2-1C45-FDE9-A3B75EC2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Time Series</a:t>
            </a:r>
          </a:p>
        </p:txBody>
      </p:sp>
      <p:sp>
        <p:nvSpPr>
          <p:cNvPr id="85" name="Rectangle 5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5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1825FF8-7854-891E-D2CB-1130AA34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892" y="189128"/>
            <a:ext cx="6442887" cy="3326123"/>
          </a:xfrm>
          <a:prstGeom prst="rect">
            <a:avLst/>
          </a:prstGeom>
        </p:spPr>
      </p:pic>
      <p:sp>
        <p:nvSpPr>
          <p:cNvPr id="87" name="Rectangle 7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D336FCFC-080C-A15B-F210-124D2BDC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68" y="3580541"/>
            <a:ext cx="5733078" cy="3020180"/>
          </a:xfrm>
          <a:prstGeom prst="rect">
            <a:avLst/>
          </a:prstGeo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75064DC-8FAE-3C5D-9586-6436C3F3E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771" y="3584071"/>
            <a:ext cx="5733078" cy="301312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F5B8477-719E-1F75-3231-10463AA178B9}"/>
              </a:ext>
            </a:extLst>
          </p:cNvPr>
          <p:cNvSpPr/>
          <p:nvPr/>
        </p:nvSpPr>
        <p:spPr>
          <a:xfrm>
            <a:off x="3144031" y="3733800"/>
            <a:ext cx="240082" cy="2599150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85AA3E-21E5-F0F4-6076-541B73905B64}"/>
              </a:ext>
            </a:extLst>
          </p:cNvPr>
          <p:cNvSpPr/>
          <p:nvPr/>
        </p:nvSpPr>
        <p:spPr>
          <a:xfrm>
            <a:off x="9031263" y="3973880"/>
            <a:ext cx="240082" cy="2484329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E54E1C-B1B1-B68D-B96A-D0D06D52A6AD}"/>
              </a:ext>
            </a:extLst>
          </p:cNvPr>
          <p:cNvSpPr/>
          <p:nvPr/>
        </p:nvSpPr>
        <p:spPr>
          <a:xfrm>
            <a:off x="8509345" y="1301662"/>
            <a:ext cx="240082" cy="1868466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3E32FA-E2F4-9176-F84E-EFBC61AA99DE}"/>
              </a:ext>
            </a:extLst>
          </p:cNvPr>
          <p:cNvSpPr/>
          <p:nvPr/>
        </p:nvSpPr>
        <p:spPr>
          <a:xfrm>
            <a:off x="11087619" y="4099141"/>
            <a:ext cx="855946" cy="1116904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636088-2938-F9EE-D87A-FD581B157EBD}"/>
              </a:ext>
            </a:extLst>
          </p:cNvPr>
          <p:cNvSpPr/>
          <p:nvPr/>
        </p:nvSpPr>
        <p:spPr>
          <a:xfrm>
            <a:off x="5242139" y="4276592"/>
            <a:ext cx="855946" cy="1116904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4FA575-92F0-A5EE-EC69-3D6DA82432E5}"/>
              </a:ext>
            </a:extLst>
          </p:cNvPr>
          <p:cNvSpPr/>
          <p:nvPr/>
        </p:nvSpPr>
        <p:spPr>
          <a:xfrm>
            <a:off x="10889289" y="1614812"/>
            <a:ext cx="855946" cy="1116904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B61781-E8D3-FC69-CF7C-1F57EF2BA5E7}"/>
              </a:ext>
            </a:extLst>
          </p:cNvPr>
          <p:cNvSpPr/>
          <p:nvPr/>
        </p:nvSpPr>
        <p:spPr>
          <a:xfrm>
            <a:off x="1985372" y="4474919"/>
            <a:ext cx="762001" cy="720248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D2EA222-5960-333E-C29E-535CBA2F25DF}"/>
              </a:ext>
            </a:extLst>
          </p:cNvPr>
          <p:cNvSpPr/>
          <p:nvPr/>
        </p:nvSpPr>
        <p:spPr>
          <a:xfrm>
            <a:off x="7246303" y="1677439"/>
            <a:ext cx="762001" cy="720248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2A1E26-FD88-1613-2972-61BF7D524CD6}"/>
              </a:ext>
            </a:extLst>
          </p:cNvPr>
          <p:cNvSpPr/>
          <p:nvPr/>
        </p:nvSpPr>
        <p:spPr>
          <a:xfrm>
            <a:off x="7820412" y="4276589"/>
            <a:ext cx="762001" cy="720248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C9A2-D7B2-1C45-FDE9-A3B75EC2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Series</a:t>
            </a:r>
          </a:p>
        </p:txBody>
      </p:sp>
      <p:pic>
        <p:nvPicPr>
          <p:cNvPr id="13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68108C24-F0DF-F67B-63B1-B84DAADB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55" y="1279253"/>
            <a:ext cx="10080217" cy="53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4779-16B5-4320-7DBE-BAE05FD0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Scatterplot With Linear Fit: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7052AF9-9E28-4E0D-4148-5D8C2DD6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1" y="1520498"/>
            <a:ext cx="5269281" cy="4924808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114D85E-E57B-8E88-B1C2-D5EEB471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1522681"/>
            <a:ext cx="5123145" cy="49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1AC1-E370-55D0-2999-E0D35FBA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Boxplot:</a:t>
            </a:r>
            <a:endParaRPr lang="en-US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1B8F27F-962A-E536-3071-76982C83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32" y="1687337"/>
            <a:ext cx="10519775" cy="48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2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E202-61F2-24D6-5158-CEB06268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Models used: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C28A-119B-9C81-BE16-8B91BB63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summary we are using the % variables (% change for BTC Market Cap &amp; Litecoin price) of today to determine if BTC's Price % Change tomorrow will be Positive or Not (Categorical "P" or "N", where "P" also include "Z" / zero percentage change)</a:t>
            </a:r>
          </a:p>
          <a:p>
            <a:r>
              <a:rPr lang="en-US">
                <a:cs typeface="Calibri"/>
              </a:rPr>
              <a:t>Thus, in our project, we will use:</a:t>
            </a:r>
            <a:endParaRPr lang="en-US"/>
          </a:p>
          <a:p>
            <a:pPr lvl="1"/>
            <a:r>
              <a:rPr lang="en-US">
                <a:cs typeface="Calibri"/>
              </a:rPr>
              <a:t>Classification trees</a:t>
            </a:r>
          </a:p>
          <a:p>
            <a:pPr lvl="1"/>
            <a:r>
              <a:rPr lang="en-US">
                <a:cs typeface="Calibri"/>
              </a:rPr>
              <a:t>Random Forest</a:t>
            </a:r>
          </a:p>
          <a:p>
            <a:pPr lvl="1"/>
            <a:r>
              <a:rPr lang="en-US">
                <a:ea typeface="+mn-lt"/>
                <a:cs typeface="+mn-lt"/>
              </a:rPr>
              <a:t>Support vector machine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45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F88F6-96CF-ECEC-642D-A11FF08E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>
                <a:cs typeface="Calibri Light"/>
              </a:rPr>
              <a:t>Finding Ideal Train Test Split</a:t>
            </a:r>
            <a:endParaRPr lang="en-US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6E15-16F5-2B3D-9D97-969CF8E59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This script will help find the ideal random_state number to use for train-test-split for a balanced number of 'P' and 'N' entries.</a:t>
            </a:r>
          </a:p>
          <a:p>
            <a:r>
              <a:rPr lang="en-US" sz="2000">
                <a:cs typeface="Calibri"/>
              </a:rPr>
              <a:t>We find here that under a million, the ideal number is 277843</a:t>
            </a:r>
          </a:p>
          <a:p>
            <a:r>
              <a:rPr lang="en-US" sz="2000">
                <a:cs typeface="Calibri"/>
              </a:rPr>
              <a:t>We will use this number throughout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3811889-1E35-884D-2167-A07F6B5F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76142"/>
            <a:ext cx="6903720" cy="55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1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A4EC-2747-4651-968F-7BB727CB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Finding Ideal Train Test Split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F7257F-2B18-ACCB-DAC7-FF6037FFD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698" y="1840829"/>
            <a:ext cx="10458450" cy="3695700"/>
          </a:xfrm>
        </p:spPr>
      </p:pic>
    </p:spTree>
    <p:extLst>
      <p:ext uri="{BB962C8B-B14F-4D97-AF65-F5344CB8AC3E}">
        <p14:creationId xmlns:p14="http://schemas.microsoft.com/office/powerpoint/2010/main" val="2672432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F88F6-96CF-ECEC-642D-A11FF08E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Finding Ideal Train Test Split</a:t>
            </a:r>
            <a:endParaRPr lang="en-US" sz="400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A316182-E5F4-F14A-F3FD-9960950A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Thus, we can see a relatively equal number of 'P's and 'N's has been achieved using this random_state value.</a:t>
            </a:r>
          </a:p>
          <a:p>
            <a:r>
              <a:rPr lang="en-US" sz="1800">
                <a:cs typeface="Calibri"/>
              </a:rPr>
              <a:t>This is ideally what is needed for training data.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0A429B6E-57C4-122F-70B7-DB92E1CDF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89"/>
          <a:stretch/>
        </p:blipFill>
        <p:spPr>
          <a:xfrm>
            <a:off x="4720037" y="231773"/>
            <a:ext cx="7390982" cy="63840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92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E967-4392-4870-94A6-C64DB303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>
                <a:cs typeface="Calibri Light"/>
              </a:rPr>
              <a:t>Problem Definition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2CFC-06A9-4EAD-BC3C-ACFCD8E1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/>
              <a:t>Can we predict if there will be a Positive or Negative percentage change in the price of bitcoin for tomorrow using the percentage changes of correlated variables today?</a:t>
            </a:r>
          </a:p>
          <a:p>
            <a:r>
              <a:rPr lang="en-SG"/>
              <a:t>We will consider Zero percentage change 'Z' as still positive.</a:t>
            </a:r>
            <a:endParaRPr lang="en-SG">
              <a:cs typeface="Calibri"/>
            </a:endParaRPr>
          </a:p>
          <a:p>
            <a:r>
              <a:rPr lang="en-SG">
                <a:cs typeface="Calibri"/>
              </a:rPr>
              <a:t>This is because Buying with 0 % change is still without loss.</a:t>
            </a:r>
            <a:endParaRPr lang="en-SG"/>
          </a:p>
          <a:p>
            <a:r>
              <a:rPr lang="en-SG"/>
              <a:t>This means a negative change will be ‘N’, positive ‘P’ and zero 'Z' still ‘P’ in the dataset we have created.</a:t>
            </a:r>
            <a:endParaRPr lang="en-SG">
              <a:cs typeface="Calibri"/>
            </a:endParaRPr>
          </a:p>
          <a:p>
            <a:pPr marL="0" indent="0">
              <a:buNone/>
            </a:pPr>
            <a:endParaRPr lang="en-SG">
              <a:cs typeface="Calibri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7F6A075-B419-F9D0-32D1-7E2BEA3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693" y="4801461"/>
            <a:ext cx="2743200" cy="195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80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C226-5B74-1DA8-F1F5-F7C54897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Classification Tree / Decision Tree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47ED-FF7B-8335-2479-E9B0793D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predictive model used to predict a categorical result based on questions with specific numeric values &amp; the specific categorical result with the highest probability.</a:t>
            </a:r>
            <a:endParaRPr lang="en-US"/>
          </a:p>
          <a:p>
            <a:pPr lvl="1"/>
            <a:r>
              <a:rPr lang="en-US">
                <a:cs typeface="Calibri"/>
              </a:rPr>
              <a:t>In our case, the questions are based on the values of MKTCP &amp; LTCPCUSD.</a:t>
            </a:r>
            <a:endParaRPr lang="en-US"/>
          </a:p>
          <a:p>
            <a:pPr lvl="1"/>
            <a:r>
              <a:rPr lang="en-US">
                <a:cs typeface="Calibri"/>
              </a:rPr>
              <a:t>The categorical results would be either 'P' or 'N'.</a:t>
            </a:r>
          </a:p>
          <a:p>
            <a:r>
              <a:rPr lang="en-US">
                <a:cs typeface="Calibri"/>
              </a:rPr>
              <a:t>A good way to summarize it </a:t>
            </a:r>
            <a:r>
              <a:rPr lang="en-US">
                <a:cs typeface="Calibri"/>
                <a:hlinkClick r:id="rId2"/>
              </a:rPr>
              <a:t>would be</a:t>
            </a:r>
            <a:r>
              <a:rPr lang="en-US">
                <a:cs typeface="Calibri"/>
              </a:rPr>
              <a:t> to quote:</a:t>
            </a:r>
          </a:p>
          <a:p>
            <a:pPr lvl="1"/>
            <a:r>
              <a:rPr lang="en-US" sz="2000">
                <a:latin typeface="Tahoma"/>
                <a:ea typeface="Tahoma"/>
                <a:cs typeface="Tahoma"/>
              </a:rPr>
              <a:t>"A Classification tree labels, records, and assigns variables to discrete classes. A Classification tree can also provide a measure of confidence that the classification is correct."</a:t>
            </a:r>
          </a:p>
          <a:p>
            <a:pPr lvl="1"/>
            <a:r>
              <a:rPr lang="en-US" sz="2000">
                <a:latin typeface="Tahoma"/>
                <a:ea typeface="Tahoma"/>
                <a:cs typeface="Tahoma"/>
              </a:rPr>
              <a:t>"A Classification tree is built through a process known as binary recursive partitioning. This is an iterative process of splitting the data into partitions, and then splitting it up further on each of the branches."</a:t>
            </a:r>
          </a:p>
          <a:p>
            <a:pPr lvl="1"/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17777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C226-5B74-1DA8-F1F5-F7C54897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Classification Tree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47ED-FF7B-8335-2479-E9B0793D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Depth of 3</a:t>
            </a:r>
            <a:endParaRPr lang="en-US"/>
          </a:p>
        </p:txBody>
      </p:sp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A2CF95D5-8B79-BE7B-095D-4A637274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6" y="2460782"/>
            <a:ext cx="5885144" cy="3084655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D4962C5-5F28-550B-9D2D-43564A04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25" y="944814"/>
            <a:ext cx="5999966" cy="4989249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BE13ACE-CA09-E666-2B9E-E653C8C31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648" y="5587209"/>
            <a:ext cx="3473884" cy="11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4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C226-5B74-1DA8-F1F5-F7C54897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Classification Tree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47ED-FF7B-8335-2479-E9B0793D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Depth of 4</a:t>
            </a:r>
            <a:endParaRPr lang="en-US"/>
          </a:p>
        </p:txBody>
      </p:sp>
      <p:pic>
        <p:nvPicPr>
          <p:cNvPr id="4" name="Picture 7" descr="Chart&#10;&#10;Description automatically generated">
            <a:extLst>
              <a:ext uri="{FF2B5EF4-FFF2-40B4-BE49-F238E27FC236}">
                <a16:creationId xmlns:a16="http://schemas.microsoft.com/office/drawing/2014/main" id="{A3381CD7-CD05-F330-B296-9D3E1432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030" y="77953"/>
            <a:ext cx="6584515" cy="6441134"/>
          </a:xfrm>
          <a:prstGeom prst="rect">
            <a:avLst/>
          </a:prstGeom>
        </p:spPr>
      </p:pic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F912A2C-952C-2748-2B27-3DDA0A92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0" y="2571780"/>
            <a:ext cx="5070953" cy="2831345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FCF89E17-073B-8E5D-E848-D4661BA2E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92" y="5573165"/>
            <a:ext cx="3818350" cy="12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1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C226-5B74-1DA8-F1F5-F7C54897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Classification Tree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47ED-FF7B-8335-2479-E9B0793D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Depth of 5</a:t>
            </a:r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D30673C3-7B49-EE9B-18AA-151A3610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08" y="187556"/>
            <a:ext cx="6641123" cy="6482888"/>
          </a:xfrm>
          <a:prstGeom prst="rect">
            <a:avLst/>
          </a:prstGeom>
        </p:spPr>
      </p:pic>
      <p:pic>
        <p:nvPicPr>
          <p:cNvPr id="6" name="Picture 6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8A1A18F-D06D-A82D-6E37-0D2FFA38B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2553175"/>
            <a:ext cx="5224584" cy="2894650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ABB06EF2-ED56-4866-A45C-05722A359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291" y="5561105"/>
            <a:ext cx="3453008" cy="12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2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C226-5B74-1DA8-F1F5-F7C54897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Classification Tree Result 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47ED-FF7B-8335-2479-E9B0793D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Using depths &gt; 4 allows for better training classification accuracy but worse test </a:t>
            </a:r>
            <a:r>
              <a:rPr lang="en-US">
                <a:ea typeface="+mn-lt"/>
                <a:cs typeface="+mn-lt"/>
              </a:rPr>
              <a:t>classification accuracy.</a:t>
            </a:r>
          </a:p>
          <a:p>
            <a:pPr lvl="1"/>
            <a:r>
              <a:rPr lang="en-US">
                <a:cs typeface="Calibri"/>
              </a:rPr>
              <a:t>Going too deep would cause overfitting as well.</a:t>
            </a:r>
          </a:p>
          <a:p>
            <a:r>
              <a:rPr lang="en-US">
                <a:cs typeface="Calibri"/>
              </a:rPr>
              <a:t>Using depths &lt; 4 gives us worse test &amp; training </a:t>
            </a:r>
            <a:r>
              <a:rPr lang="en-US">
                <a:ea typeface="+mn-lt"/>
                <a:cs typeface="+mn-lt"/>
              </a:rPr>
              <a:t>classification accuracy</a:t>
            </a:r>
            <a:r>
              <a:rPr lang="en-US">
                <a:cs typeface="Calibri"/>
              </a:rPr>
              <a:t> overall.</a:t>
            </a:r>
          </a:p>
          <a:p>
            <a:r>
              <a:rPr lang="en-US">
                <a:cs typeface="Calibri"/>
              </a:rPr>
              <a:t>The depth of 4 gives us the most optimal test &amp; training </a:t>
            </a:r>
            <a:r>
              <a:rPr lang="en-US">
                <a:ea typeface="+mn-lt"/>
                <a:cs typeface="+mn-lt"/>
              </a:rPr>
              <a:t>classification accuracy. (Both approximately 0.79~)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AD84378-DA2E-0202-2B5B-1C85781F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162" y="4470497"/>
            <a:ext cx="3472882" cy="19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23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C226-5B74-1DA8-F1F5-F7C54897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Classification Tree Result 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47ED-FF7B-8335-2479-E9B0793D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However</a:t>
            </a:r>
            <a:r>
              <a:rPr lang="en-US">
                <a:cs typeface="Calibri"/>
              </a:rPr>
              <a:t>, there are some scenarios where other depths might be better, namely:</a:t>
            </a:r>
          </a:p>
          <a:p>
            <a:pPr lvl="1"/>
            <a:r>
              <a:rPr lang="en-US">
                <a:ea typeface="+mn-lt"/>
                <a:cs typeface="+mn-lt"/>
              </a:rPr>
              <a:t>Should we choose to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minimize the risk of a false positive</a:t>
            </a:r>
            <a:r>
              <a:rPr lang="en-US">
                <a:ea typeface="+mn-lt"/>
                <a:cs typeface="+mn-lt"/>
              </a:rPr>
              <a:t> (where our prediction of a positive % change turns out to be wrong and instead a negative % change in BTC's price happens), a depth of 5 may be preferred since it has the lowest FPR (False Positive Rate). </a:t>
            </a:r>
          </a:p>
          <a:p>
            <a:pPr lvl="1"/>
            <a:r>
              <a:rPr lang="en-US">
                <a:ea typeface="+mn-lt"/>
                <a:cs typeface="+mn-lt"/>
              </a:rPr>
              <a:t>If the decision is made to only buy BTC based on positive changes in its price (no shorting), regardless of the losses from a negative % change prediction turning out to be positive, then prioritization of FPR over FNR (False Negative Rate) may promote greater depths.</a:t>
            </a: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3496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ADA0-82C1-5173-9F95-9892C2D0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Random Forest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814A-87EF-B4C7-3931-ABA04C42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collection of multiple random decision trees</a:t>
            </a:r>
          </a:p>
          <a:p>
            <a:r>
              <a:rPr lang="en-US">
                <a:cs typeface="Calibri"/>
              </a:rPr>
              <a:t>Much less sensitive to the training data</a:t>
            </a:r>
          </a:p>
          <a:p>
            <a:r>
              <a:rPr lang="en-US">
                <a:cs typeface="Calibri"/>
              </a:rPr>
              <a:t>Bagging (Bootstrapping + Aggregating)</a:t>
            </a:r>
          </a:p>
          <a:p>
            <a:r>
              <a:rPr lang="en-US">
                <a:cs typeface="Calibri"/>
              </a:rPr>
              <a:t>Random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378352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2A5B-C541-8678-EF40-C373F719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Creating the Random Forest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33D3-424B-2CAF-D362-DE339D29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Random selection of rows from original dataset to build our new datasets (bootstrapping)</a:t>
            </a:r>
          </a:p>
          <a:p>
            <a:r>
              <a:rPr lang="en-US">
                <a:cs typeface="Calibri"/>
              </a:rPr>
              <a:t>We used depth of 4 and 100 estimators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170C6CF-CEB1-20A6-196D-980B4E77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29" y="3527880"/>
            <a:ext cx="8484295" cy="27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58EB-5375-D224-90AA-5091D1E8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Accuracy of the Random Forest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425054-6EF0-F672-D7C4-0FE4CC279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516" y="1543790"/>
            <a:ext cx="3822940" cy="4946324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6FCF4-5894-7459-ABAA-59C6F4C4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3" y="1415241"/>
            <a:ext cx="3828788" cy="51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7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2A5B-C541-8678-EF40-C373F719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Improving the Random Forest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33D3-424B-2CAF-D362-DE339D298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22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found the optimal depth and estimators to use using </a:t>
            </a:r>
            <a:r>
              <a:rPr lang="en-US" err="1">
                <a:cs typeface="Calibri"/>
              </a:rPr>
              <a:t>GridSearch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2E43EF93-ABDC-521F-5E43-9D4C66EF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37" y="2152291"/>
            <a:ext cx="7054240" cy="44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EB04-BA1E-C751-A80F-8241C4DC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 Dataset: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6C2B-E2E5-EC8D-5AA0-CDB18A99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>
                <a:ea typeface="+mn-lt"/>
                <a:cs typeface="+mn-lt"/>
              </a:rPr>
              <a:t>The variables will be results from one day before the response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SG">
                <a:ea typeface="+mn-lt"/>
                <a:cs typeface="+mn-lt"/>
              </a:rPr>
              <a:t>(Ie: target entry will have a BTC market price % change for 24/3/2022 compared with the variable % change from 23/3/2022).</a:t>
            </a:r>
          </a:p>
          <a:p>
            <a:r>
              <a:rPr lang="en-SG">
                <a:ea typeface="+mn-lt"/>
                <a:cs typeface="+mn-lt"/>
              </a:rPr>
              <a:t>A quick search shows, aside from variables directly related to BTC itself, Litecoin’s price % change is also correlated to BTC.</a:t>
            </a:r>
            <a:endParaRPr lang="en-US">
              <a:ea typeface="+mn-lt"/>
              <a:cs typeface="+mn-lt"/>
            </a:endParaRPr>
          </a:p>
          <a:p>
            <a:endParaRPr lang="en-SG">
              <a:ea typeface="+mn-lt"/>
              <a:cs typeface="+mn-lt"/>
            </a:endParaRPr>
          </a:p>
          <a:p>
            <a:pPr marL="0" indent="0">
              <a:buNone/>
            </a:pPr>
            <a:endParaRPr lang="en-SG">
              <a:ea typeface="+mn-lt"/>
              <a:cs typeface="+mn-lt"/>
            </a:endParaRP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65D989C0-58BC-C091-E427-0187777B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424" y="450814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54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5E1F-5C9E-F1E7-ECD4-B9D3A86D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Improving the Random Forest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8AD9-EB5F-8C83-75C7-71699166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now used a depth of 3 and 1000 estimators 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7085E93-219D-96FD-C395-F30300A8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37" y="2609066"/>
            <a:ext cx="10039610" cy="34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71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A0F2-D49C-5F4A-825B-42449386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Accuracy of the optimal Random Forest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163DB1-6C07-EFE0-E110-10EAA3BF0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059" y="1616858"/>
            <a:ext cx="3726567" cy="4915009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CB0A2C2-E92B-F4CA-9724-CBB56897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38" y="1575407"/>
            <a:ext cx="3828789" cy="49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6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7209-6AB3-403B-E38F-8BA0A886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Our 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EDE4-8FDB-751B-EE7D-3D18AE76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Although our classification for the train and test datasets decrease after using the optimal depth and estimators, our False positive rates (FPR) improved</a:t>
            </a:r>
          </a:p>
          <a:p>
            <a:r>
              <a:rPr lang="en-US" dirty="0">
                <a:cs typeface="Calibri"/>
              </a:rPr>
              <a:t>Lower FPR --&gt; less likely to get wrong when buying bitcoin</a:t>
            </a:r>
          </a:p>
        </p:txBody>
      </p:sp>
    </p:spTree>
    <p:extLst>
      <p:ext uri="{BB962C8B-B14F-4D97-AF65-F5344CB8AC3E}">
        <p14:creationId xmlns:p14="http://schemas.microsoft.com/office/powerpoint/2010/main" val="3057796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EC0E-2E11-C364-7400-74DADA8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1624-59D9-671B-0C72-EF3CFDB8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Supervised machine-learning model that uses classification algorithms for two-group classification problems.</a:t>
            </a:r>
          </a:p>
          <a:p>
            <a:r>
              <a:rPr lang="en-US">
                <a:cs typeface="Calibri"/>
              </a:rPr>
              <a:t>Takes in data points and outputs a line (2D) or plane (3D) that best separates the groups (decision boundary).</a:t>
            </a:r>
          </a:p>
          <a:p>
            <a:r>
              <a:rPr lang="en-US">
                <a:cs typeface="Calibri"/>
              </a:rPr>
              <a:t>To separate non-linearly separable data, a third dimension is added (2D --&gt; 3D).</a:t>
            </a:r>
          </a:p>
          <a:p>
            <a:r>
              <a:rPr lang="en-US">
                <a:cs typeface="Calibri"/>
              </a:rPr>
              <a:t>SVM is efficient: it does not need every vector to transform, it just needs the dot products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687797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AD97-31BE-B3D2-85E6-20F3130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Illustration of SVM </a:t>
            </a:r>
            <a:endParaRPr lang="en-US"/>
          </a:p>
        </p:txBody>
      </p:sp>
      <p:pic>
        <p:nvPicPr>
          <p:cNvPr id="4" name="Picture 4" descr="Diagram, scatter chart&#10;&#10;Description automatically generated">
            <a:extLst>
              <a:ext uri="{FF2B5EF4-FFF2-40B4-BE49-F238E27FC236}">
                <a16:creationId xmlns:a16="http://schemas.microsoft.com/office/drawing/2014/main" id="{A1A8F006-FA7E-97C4-B023-353209705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847" y="2684591"/>
            <a:ext cx="6316127" cy="391018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A5F4BD-E968-1128-611C-062EC72CA4B4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Best boundary </a:t>
            </a:r>
            <a:r>
              <a:rPr lang="en-US" err="1">
                <a:ea typeface="+mn-lt"/>
                <a:cs typeface="+mn-lt"/>
              </a:rPr>
              <a:t>maximises</a:t>
            </a:r>
            <a:r>
              <a:rPr lang="en-US">
                <a:ea typeface="+mn-lt"/>
                <a:cs typeface="+mn-lt"/>
              </a:rPr>
              <a:t> the margins (distance between boundary and data points) from both groups.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3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D794-D635-A26E-0DD4-687FC359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Creating the Classifier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E7D5-DEBC-DDB4-17DB-5F76E80B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Fitting the training set into the model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Finding out the accuracy of the classifier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- 0.789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Comparing </a:t>
            </a:r>
            <a:r>
              <a:rPr lang="en-US" err="1">
                <a:cs typeface="Calibri" panose="020F0502020204030204"/>
              </a:rPr>
              <a:t>y_test</a:t>
            </a:r>
            <a:r>
              <a:rPr lang="en-US">
                <a:cs typeface="Calibri" panose="020F0502020204030204"/>
              </a:rPr>
              <a:t> and </a:t>
            </a:r>
            <a:r>
              <a:rPr lang="en-US" err="1">
                <a:cs typeface="Calibri" panose="020F0502020204030204"/>
              </a:rPr>
              <a:t>y_pred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- Precision (Tp / (Tp + </a:t>
            </a:r>
            <a:r>
              <a:rPr lang="en-US" err="1">
                <a:cs typeface="Calibri" panose="020F0502020204030204"/>
              </a:rPr>
              <a:t>Fp</a:t>
            </a:r>
            <a:r>
              <a:rPr lang="en-US">
                <a:cs typeface="Calibri" panose="020F0502020204030204"/>
              </a:rPr>
              <a:t>)): 0.840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- Recall (Tp / (Tp + </a:t>
            </a:r>
            <a:r>
              <a:rPr lang="en-US" err="1">
                <a:cs typeface="Calibri" panose="020F0502020204030204"/>
              </a:rPr>
              <a:t>Fn</a:t>
            </a:r>
            <a:r>
              <a:rPr lang="en-US">
                <a:cs typeface="Calibri" panose="020F0502020204030204"/>
              </a:rPr>
              <a:t>)): 0.833</a:t>
            </a:r>
          </a:p>
        </p:txBody>
      </p:sp>
      <p:pic>
        <p:nvPicPr>
          <p:cNvPr id="6" name="Picture 6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D9427564-828C-817F-D3A1-8C124F81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69" y="445988"/>
            <a:ext cx="3735805" cy="1785052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AA38729-F291-89FD-3487-DC7ECF811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28" y="2598673"/>
            <a:ext cx="5206652" cy="126619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970CD7E8-F448-AB7A-FD3B-5735C874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003" y="4466455"/>
            <a:ext cx="6219172" cy="14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67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6438-1688-1E06-315B-5ED2432E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A22A-E0DD-C589-F867-97D7B5D0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True Positive Rate: 0.833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True Negative Rate: 0.707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False Positive Rate: 0.293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False Negative Rate: 0.167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Accuracy can be improved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8BE2D2-3661-70D3-514F-7BEF9FE3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63" y="2080365"/>
            <a:ext cx="6855912" cy="47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46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9CC1-8BA0-AB85-B3C3-00D0CD56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Areas for Improvement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E0CE-55CA-F7A4-1E8A-CBC4C0C7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Modifying the kernel (function) of the SVM to improve its performance as a classifier.</a:t>
            </a:r>
          </a:p>
          <a:p>
            <a:pPr lvl="1"/>
            <a:r>
              <a:rPr lang="en-US">
                <a:cs typeface="Calibri"/>
              </a:rPr>
              <a:t>Adding variables (2D to 3D classifier)</a:t>
            </a:r>
          </a:p>
          <a:p>
            <a:pPr lvl="1"/>
            <a:r>
              <a:rPr lang="en-US">
                <a:cs typeface="Calibri"/>
              </a:rPr>
              <a:t>Combining functions e.g. f(x) + g(x)</a:t>
            </a:r>
          </a:p>
          <a:p>
            <a:pPr lvl="1"/>
            <a:r>
              <a:rPr lang="en-US">
                <a:cs typeface="Calibri"/>
              </a:rPr>
              <a:t>Based on </a:t>
            </a:r>
            <a:r>
              <a:rPr lang="en-US">
                <a:ea typeface="+mn-lt"/>
                <a:cs typeface="+mn-lt"/>
              </a:rPr>
              <a:t>Riemannian geometry, which produces smooth manifolds to </a:t>
            </a:r>
            <a:r>
              <a:rPr lang="en-US" err="1">
                <a:ea typeface="+mn-lt"/>
                <a:cs typeface="+mn-lt"/>
              </a:rPr>
              <a:t>maximise</a:t>
            </a:r>
            <a:r>
              <a:rPr lang="en-US">
                <a:ea typeface="+mn-lt"/>
                <a:cs typeface="+mn-lt"/>
              </a:rPr>
              <a:t> separation between classes.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Larger train dataset to enhance the prediction accuracy of the SVM model.</a:t>
            </a:r>
          </a:p>
          <a:p>
            <a:r>
              <a:rPr lang="en-US" err="1">
                <a:cs typeface="Calibri"/>
              </a:rPr>
              <a:t>Optimising</a:t>
            </a:r>
            <a:r>
              <a:rPr lang="en-US">
                <a:cs typeface="Calibri"/>
              </a:rPr>
              <a:t> the parameters by doing a grid search</a:t>
            </a:r>
          </a:p>
          <a:p>
            <a:pPr lvl="1"/>
            <a:r>
              <a:rPr lang="en-US">
                <a:cs typeface="Calibri"/>
              </a:rPr>
              <a:t>Exhaustively considers all parameter combinations</a:t>
            </a:r>
          </a:p>
        </p:txBody>
      </p:sp>
      <p:pic>
        <p:nvPicPr>
          <p:cNvPr id="4" name="Picture 4" descr="A picture containing text, accessory, umbrella&#10;&#10;Description automatically generated">
            <a:extLst>
              <a:ext uri="{FF2B5EF4-FFF2-40B4-BE49-F238E27FC236}">
                <a16:creationId xmlns:a16="http://schemas.microsoft.com/office/drawing/2014/main" id="{847E6A88-E209-E9C6-0817-A9D4C89E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59" y="4512"/>
            <a:ext cx="3785936" cy="18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33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9972-C6DB-CDEF-473D-9E14DFBF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Evaluation of SVMs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C42D-967F-B45E-9F83-B1985C42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6777C4-31E7-6CD1-368F-DC4E44416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523"/>
              </p:ext>
            </p:extLst>
          </p:nvPr>
        </p:nvGraphicFramePr>
        <p:xfrm>
          <a:off x="1911417" y="2416823"/>
          <a:ext cx="81686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13833407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4065816309"/>
                    </a:ext>
                  </a:extLst>
                </a:gridCol>
              </a:tblGrid>
              <a:tr h="3893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84822"/>
                  </a:ext>
                </a:extLst>
              </a:tr>
              <a:tr h="594792">
                <a:tc>
                  <a:txBody>
                    <a:bodyPr/>
                    <a:lstStyle/>
                    <a:p>
                      <a:r>
                        <a:rPr lang="en-US" sz="2000"/>
                        <a:t>Works well when there is significant margin between tags/classes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Algorithm will not work on large data sets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83786"/>
                  </a:ext>
                </a:extLst>
              </a:tr>
              <a:tr h="605607">
                <a:tc>
                  <a:txBody>
                    <a:bodyPr/>
                    <a:lstStyle/>
                    <a:p>
                      <a:r>
                        <a:rPr lang="en-US" sz="2000"/>
                        <a:t>More productive in high dimensional 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Does not work well when tags/classes overlap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48747"/>
                  </a:ext>
                </a:extLst>
              </a:tr>
              <a:tr h="594792">
                <a:tc>
                  <a:txBody>
                    <a:bodyPr/>
                    <a:lstStyle/>
                    <a:p>
                      <a:r>
                        <a:rPr lang="en-US" sz="2000"/>
                        <a:t>Memory systematic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 probabilistic clarification for classification (either or only)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0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62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7B20-D709-EE99-DC16-40AA9CF5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D65C-DBA5-1DDE-D6C0-07CE048D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Classification Tree has the best test classification accuracy.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But depending on different requirements, other models may still be used:</a:t>
            </a:r>
          </a:p>
          <a:p>
            <a:pPr lvl="1"/>
            <a:r>
              <a:rPr lang="en-US" dirty="0">
                <a:cs typeface="Calibri"/>
              </a:rPr>
              <a:t>Ie: Random Forest has the best FPR.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105583-D9AF-7B7D-74E4-EECAD6A3047F}"/>
              </a:ext>
            </a:extLst>
          </p:cNvPr>
          <p:cNvSpPr>
            <a:spLocks noGrp="1"/>
          </p:cNvSpPr>
          <p:nvPr/>
        </p:nvSpPr>
        <p:spPr>
          <a:xfrm>
            <a:off x="838200" y="48520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cs typeface="Calibri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1689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EB04-BA1E-C751-A80F-8241C4DC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Problem Dataset: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6C2B-E2E5-EC8D-5AA0-CDB18A99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sz="2000">
                <a:ea typeface="+mn-lt"/>
                <a:cs typeface="+mn-lt"/>
              </a:rPr>
              <a:t>The data for BTC is pulled from </a:t>
            </a:r>
            <a:r>
              <a:rPr lang="en-SG" sz="2000" err="1">
                <a:ea typeface="+mn-lt"/>
                <a:cs typeface="+mn-lt"/>
                <a:hlinkClick r:id="rId2"/>
              </a:rPr>
              <a:t>Quandl</a:t>
            </a:r>
            <a:r>
              <a:rPr lang="en-SG" sz="2000">
                <a:ea typeface="+mn-lt"/>
                <a:cs typeface="+mn-lt"/>
              </a:rPr>
              <a:t> </a:t>
            </a:r>
          </a:p>
          <a:p>
            <a:r>
              <a:rPr lang="en-SG" sz="2000">
                <a:ea typeface="+mn-lt"/>
                <a:cs typeface="+mn-lt"/>
              </a:rPr>
              <a:t>The data for </a:t>
            </a:r>
            <a:r>
              <a:rPr lang="en-SG" sz="2000" err="1">
                <a:ea typeface="+mn-lt"/>
                <a:cs typeface="+mn-lt"/>
              </a:rPr>
              <a:t>Litecoin</a:t>
            </a:r>
            <a:r>
              <a:rPr lang="en-SG" sz="2000">
                <a:ea typeface="+mn-lt"/>
                <a:cs typeface="+mn-lt"/>
              </a:rPr>
              <a:t> is pulled from </a:t>
            </a:r>
            <a:r>
              <a:rPr lang="en-SG" sz="2000" err="1">
                <a:ea typeface="+mn-lt"/>
                <a:cs typeface="+mn-lt"/>
                <a:hlinkClick r:id="rId3"/>
              </a:rPr>
              <a:t>investing.com.csv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SG" sz="2000">
                <a:ea typeface="+mn-lt"/>
                <a:cs typeface="+mn-lt"/>
              </a:rPr>
              <a:t>(both require accounts to login)</a:t>
            </a:r>
          </a:p>
          <a:p>
            <a:r>
              <a:rPr lang="en-SG" sz="2000">
                <a:ea typeface="+mn-lt"/>
                <a:cs typeface="+mn-lt"/>
              </a:rPr>
              <a:t>The dataset formed from these will be </a:t>
            </a:r>
            <a:r>
              <a:rPr lang="en-SG" sz="2000" err="1">
                <a:ea typeface="+mn-lt"/>
                <a:cs typeface="+mn-lt"/>
              </a:rPr>
              <a:t>cmb1.csv</a:t>
            </a:r>
            <a:endParaRPr lang="en-SG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Time period: 24/3/2022 – 14/9/2017 (when BTC begins to reach substantial prices)</a:t>
            </a:r>
            <a:endParaRPr lang="en-SG" sz="2000">
              <a:ea typeface="+mn-lt"/>
              <a:cs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7CC6E9C-84BA-3B88-9A09-41FC9C49B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62" y="1456046"/>
            <a:ext cx="6019331" cy="39426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36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040E0-C341-5D5F-FDB4-6FF4AD90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Data Extraction:</a:t>
            </a:r>
            <a:endParaRPr lang="en-US" sz="54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CD03-1FF2-2353-BA49-B178C4BE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Duration set to daily.</a:t>
            </a:r>
            <a:endParaRPr lang="en-US" sz="2200"/>
          </a:p>
          <a:p>
            <a:r>
              <a:rPr lang="en-US" sz="2200">
                <a:cs typeface="Calibri"/>
              </a:rPr>
              <a:t>Transform set to % change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1CE28F4-A731-B83C-6A85-B227F670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62" y="792665"/>
            <a:ext cx="7874487" cy="52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6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040E0-C341-5D5F-FDB4-6FF4AD90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Data Extraction:</a:t>
            </a:r>
            <a:endParaRPr lang="en-US" sz="54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CD03-1FF2-2353-BA49-B178C4BE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Duration set to daily.</a:t>
            </a:r>
            <a:endParaRPr lang="en-US" sz="2200"/>
          </a:p>
          <a:p>
            <a:r>
              <a:rPr lang="en-US" sz="2200">
                <a:cs typeface="Calibri"/>
              </a:rPr>
              <a:t>Keep Only % change row.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93C876C-1EFC-FBF1-DDEC-F8EEED93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879" y="714850"/>
            <a:ext cx="7022926" cy="542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4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AC25-1357-B28F-92D6-020DBA09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Preparation: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A026-2247-1953-1238-A8DF27CE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 panose="020F0502020204030204"/>
              </a:rPr>
              <a:t>For all CSVs, the generic header of 'value' will be changed to their specific variable short-form name, </a:t>
            </a:r>
            <a:r>
              <a:rPr lang="en-US" err="1">
                <a:cs typeface="Calibri" panose="020F0502020204030204"/>
              </a:rPr>
              <a:t>ie</a:t>
            </a:r>
            <a:r>
              <a:rPr lang="en-US">
                <a:cs typeface="Calibri" panose="020F0502020204030204"/>
              </a:rPr>
              <a:t>: 'value' - &gt; MKPRU (Market Price).</a:t>
            </a:r>
          </a:p>
          <a:p>
            <a:pPr marL="514350" indent="-514350">
              <a:buAutoNum type="arabicPeriod"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44AA4C7-34E7-15E3-A082-7A608B43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94" y="3062147"/>
            <a:ext cx="4131501" cy="3364173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D3E006A-E697-E16E-AD88-88471247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510" y="3653946"/>
            <a:ext cx="2743200" cy="15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5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AC25-1357-B28F-92D6-020DBA09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Preparation: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A026-2247-1953-1238-A8DF27CE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2.  For Specifically the MKPRU.csv, a new header will be made to determine if the % change is Positive, Negative or Zero using the excel function: </a:t>
            </a:r>
            <a:r>
              <a:rPr lang="en-US">
                <a:ea typeface="+mn-lt"/>
                <a:cs typeface="+mn-lt"/>
              </a:rPr>
              <a:t>=IF(B2&lt;0,"N",IF(B2&gt;0,"P","Z"))</a:t>
            </a:r>
            <a:endParaRPr lang="en-US"/>
          </a:p>
        </p:txBody>
      </p:sp>
      <p:pic>
        <p:nvPicPr>
          <p:cNvPr id="4" name="Picture 4" descr="Table, Excel&#10;&#10;Description automatically generated">
            <a:extLst>
              <a:ext uri="{FF2B5EF4-FFF2-40B4-BE49-F238E27FC236}">
                <a16:creationId xmlns:a16="http://schemas.microsoft.com/office/drawing/2014/main" id="{DD5C1FE9-35B3-D42C-0908-6C5EE334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40" y="3517802"/>
            <a:ext cx="6407063" cy="24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AC25-1357-B28F-92D6-020DBA09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13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Preparation: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A026-2247-1953-1238-A8DF27CED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83"/>
            <a:ext cx="10515600" cy="1814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3. For all CSVs outside of MKPRU.csv, the entries from 23/3/2022- 14/9/2017 will be merged into MKPRU.csv.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4. The last unaligned row at MKPRU.csv on the bottom will be deleted. The result will look like this: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97E256D-6154-4690-8D70-91E93D62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46" y="3250915"/>
            <a:ext cx="10645035" cy="1826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9E3C68-8603-E87C-FECD-2991BA99E22F}"/>
              </a:ext>
            </a:extLst>
          </p:cNvPr>
          <p:cNvSpPr txBox="1"/>
          <p:nvPr/>
        </p:nvSpPr>
        <p:spPr>
          <a:xfrm>
            <a:off x="714964" y="5889490"/>
            <a:ext cx="30167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 panose="020F0502020204030204"/>
              </a:rPr>
              <a:t>Columns A-C data will be from: 24/3/2022 - 15/9/2017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20D0CB5-3386-F2F0-145B-47276EB3215B}"/>
              </a:ext>
            </a:extLst>
          </p:cNvPr>
          <p:cNvSpPr/>
          <p:nvPr/>
        </p:nvSpPr>
        <p:spPr>
          <a:xfrm rot="-15240000" flipV="1">
            <a:off x="652797" y="5428586"/>
            <a:ext cx="861368" cy="107180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0AF4922-73B2-5D24-D5F9-2D5DAA993F87}"/>
              </a:ext>
            </a:extLst>
          </p:cNvPr>
          <p:cNvSpPr/>
          <p:nvPr/>
        </p:nvSpPr>
        <p:spPr>
          <a:xfrm rot="5520000" flipV="1">
            <a:off x="2605493" y="5446894"/>
            <a:ext cx="832060" cy="107181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4A38C5-43E2-0C6C-1042-B3B70594AD2C}"/>
              </a:ext>
            </a:extLst>
          </p:cNvPr>
          <p:cNvSpPr/>
          <p:nvPr/>
        </p:nvSpPr>
        <p:spPr>
          <a:xfrm rot="3180000" flipV="1">
            <a:off x="3412647" y="5480662"/>
            <a:ext cx="968829" cy="58334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F85DB-9CA1-AEAE-15F6-66AAFB36339B}"/>
              </a:ext>
            </a:extLst>
          </p:cNvPr>
          <p:cNvSpPr txBox="1"/>
          <p:nvPr/>
        </p:nvSpPr>
        <p:spPr>
          <a:xfrm>
            <a:off x="4071083" y="5849082"/>
            <a:ext cx="67583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Columns D-P data will be from: 23/3/2022 - 14/9/2017 (one day prior)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D90548-81CD-BD45-DC7D-D29B2473BE7F}"/>
              </a:ext>
            </a:extLst>
          </p:cNvPr>
          <p:cNvSpPr/>
          <p:nvPr/>
        </p:nvSpPr>
        <p:spPr>
          <a:xfrm rot="8160000">
            <a:off x="10454910" y="5488458"/>
            <a:ext cx="1222828" cy="6866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9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Predicting if BTC % Price Change is Positive or Negative</vt:lpstr>
      <vt:lpstr>Problem Definition</vt:lpstr>
      <vt:lpstr>Problem Dataset:</vt:lpstr>
      <vt:lpstr>Problem Dataset:</vt:lpstr>
      <vt:lpstr>Data Extraction:</vt:lpstr>
      <vt:lpstr>Data Extraction:</vt:lpstr>
      <vt:lpstr>Data Preparation:</vt:lpstr>
      <vt:lpstr>Data Preparation:</vt:lpstr>
      <vt:lpstr>Data Preparation:</vt:lpstr>
      <vt:lpstr>Data Cleaning:</vt:lpstr>
      <vt:lpstr>Data Visualization</vt:lpstr>
      <vt:lpstr>Time Series</vt:lpstr>
      <vt:lpstr>Time Series</vt:lpstr>
      <vt:lpstr>Scatterplot With Linear Fit:</vt:lpstr>
      <vt:lpstr>Boxplot:</vt:lpstr>
      <vt:lpstr>Models used:</vt:lpstr>
      <vt:lpstr>Finding Ideal Train Test Split</vt:lpstr>
      <vt:lpstr>Finding Ideal Train Test Split</vt:lpstr>
      <vt:lpstr>Finding Ideal Train Test Split</vt:lpstr>
      <vt:lpstr>Classification Tree / Decision Tree </vt:lpstr>
      <vt:lpstr>Classification Tree</vt:lpstr>
      <vt:lpstr>Classification Tree</vt:lpstr>
      <vt:lpstr>Classification Tree</vt:lpstr>
      <vt:lpstr>Classification Tree Result Conclusions</vt:lpstr>
      <vt:lpstr>Classification Tree Result Conclusions</vt:lpstr>
      <vt:lpstr>Random Forest </vt:lpstr>
      <vt:lpstr>Creating the Random Forest</vt:lpstr>
      <vt:lpstr>Accuracy of the Random Forest</vt:lpstr>
      <vt:lpstr>Improving the Random Forest</vt:lpstr>
      <vt:lpstr>Improving the Random Forest</vt:lpstr>
      <vt:lpstr>Accuracy of the optimal Random Forest</vt:lpstr>
      <vt:lpstr>Our Conclusion</vt:lpstr>
      <vt:lpstr>Support Vector Machine</vt:lpstr>
      <vt:lpstr>Illustration of SVM </vt:lpstr>
      <vt:lpstr>Creating the Classifier</vt:lpstr>
      <vt:lpstr>Results</vt:lpstr>
      <vt:lpstr>Areas for Improvement</vt:lpstr>
      <vt:lpstr>Evaluation of SVMs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BTC % Price Change</dc:title>
  <dc:creator>#LIM WEI ZI#</dc:creator>
  <cp:revision>16</cp:revision>
  <dcterms:created xsi:type="dcterms:W3CDTF">2022-04-11T07:19:05Z</dcterms:created>
  <dcterms:modified xsi:type="dcterms:W3CDTF">2022-04-24T11:19:28Z</dcterms:modified>
</cp:coreProperties>
</file>