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413" r:id="rId3"/>
    <p:sldId id="420" r:id="rId4"/>
    <p:sldId id="424" r:id="rId5"/>
    <p:sldId id="421" r:id="rId6"/>
    <p:sldId id="423" r:id="rId7"/>
    <p:sldId id="422" r:id="rId8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0146"/>
    <a:srgbClr val="E7265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3203" autoAdjust="0"/>
  </p:normalViewPr>
  <p:slideViewPr>
    <p:cSldViewPr snapToGrid="0" snapToObjects="1">
      <p:cViewPr varScale="1">
        <p:scale>
          <a:sx n="59" d="100"/>
          <a:sy n="59" d="100"/>
        </p:scale>
        <p:origin x="108" y="3732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Traffic is annoying for everyone involved.</a:t>
            </a:r>
          </a:p>
          <a:p>
            <a:r>
              <a:rPr lang="en-GB" dirty="0"/>
              <a:t>Example Graz Glacis at rush-hour.</a:t>
            </a:r>
          </a:p>
          <a:p>
            <a:endParaRPr lang="en-GB" dirty="0"/>
          </a:p>
          <a:p>
            <a:r>
              <a:rPr lang="en-GB" dirty="0"/>
              <a:t>Plan-&gt; Expand current existing road network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Create big highway </a:t>
            </a:r>
            <a:r>
              <a:rPr lang="en-GB" dirty="0" err="1"/>
              <a:t>f.e</a:t>
            </a:r>
            <a:r>
              <a:rPr lang="en-GB" dirty="0"/>
              <a:t>. through the city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Where would it be placed to maximize throughput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Most likely not realistic to put a highway through the city centre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Maybe we get a result like the </a:t>
            </a:r>
            <a:r>
              <a:rPr lang="en-GB" dirty="0" err="1"/>
              <a:t>Plabutsch</a:t>
            </a:r>
            <a:r>
              <a:rPr lang="en-GB" dirty="0"/>
              <a:t> tunnel for Graz (lifesaver)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8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Inhabitants Oldenburg 2005 158k, 2019 168k</a:t>
            </a:r>
          </a:p>
          <a:p>
            <a:r>
              <a:rPr lang="en-GB" dirty="0"/>
              <a:t>Inhabitants Salzburg 2017 152k</a:t>
            </a:r>
          </a:p>
          <a:p>
            <a:endParaRPr lang="en-GB" dirty="0"/>
          </a:p>
          <a:p>
            <a:r>
              <a:rPr lang="en-GB" dirty="0"/>
              <a:t>https://users.cs.utah.edu/~lifeifei/SpatialDataset.htm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6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73152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/>
              <a:t>20 Nov 2023, Causality x ML Seminar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Your Names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701084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400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0142" y="372471"/>
            <a:ext cx="11877840" cy="1219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001559"/>
            <a:ext cx="11877840" cy="46382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588" y="700928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1" y="6707200"/>
            <a:ext cx="610968" cy="614116"/>
          </a:xfrm>
          <a:prstGeom prst="rect">
            <a:avLst/>
          </a:prstGeom>
          <a:solidFill>
            <a:srgbClr val="E726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64808" rIns="0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6707200"/>
            <a:ext cx="610968" cy="614116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/>
  <p:txStyles>
    <p:titleStyle>
      <a:lvl1pPr algn="ctr" defTabSz="64808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6752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880589" y="1392640"/>
            <a:ext cx="8823481" cy="2426880"/>
          </a:xfrm>
        </p:spPr>
        <p:txBody>
          <a:bodyPr/>
          <a:lstStyle/>
          <a:p>
            <a:pPr algn="l"/>
            <a:r>
              <a:rPr lang="en-AT" dirty="0"/>
              <a:t>Highway Design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1046642"/>
          </a:xfrm>
        </p:spPr>
        <p:txBody>
          <a:bodyPr/>
          <a:lstStyle/>
          <a:p>
            <a:r>
              <a:rPr lang="en-AT" dirty="0"/>
              <a:t>Alexander </a:t>
            </a:r>
            <a:r>
              <a:rPr lang="bs-Latn-BA" dirty="0"/>
              <a:t>Josef </a:t>
            </a:r>
            <a:r>
              <a:rPr lang="en-AT" dirty="0" err="1"/>
              <a:t>Seyr</a:t>
            </a:r>
            <a:endParaRPr lang="en-AT" dirty="0"/>
          </a:p>
          <a:p>
            <a:r>
              <a:rPr lang="en-AT" dirty="0"/>
              <a:t>Muhamed Rami</a:t>
            </a:r>
            <a:r>
              <a:rPr lang="bs-Latn-BA" dirty="0"/>
              <a:t>ć</a:t>
            </a:r>
            <a:endParaRPr lang="en-AT" dirty="0"/>
          </a:p>
          <a:p>
            <a:r>
              <a:rPr lang="en-AT" dirty="0"/>
              <a:t>Nicolo</a:t>
            </a:r>
            <a:r>
              <a:rPr lang="bs-Latn-BA" dirty="0"/>
              <a:t> Loison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909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Motivation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F63D5-E3CC-020E-79AE-E5A37A06BAC3}"/>
              </a:ext>
            </a:extLst>
          </p:cNvPr>
          <p:cNvSpPr txBox="1"/>
          <p:nvPr/>
        </p:nvSpPr>
        <p:spPr>
          <a:xfrm>
            <a:off x="1377108" y="1591671"/>
            <a:ext cx="10653311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Simulate traffic congestion in an urban area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Predominately in smaller city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Simulate a possible improvement to the traffic problem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Expansion of already existing roads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Potential benefit of improved infrastructure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Less travel time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Enhanced transportation network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Positive Influence on the city's development</a:t>
            </a:r>
            <a:endParaRPr lang="en-AT" sz="1800" dirty="0" err="1"/>
          </a:p>
        </p:txBody>
      </p:sp>
    </p:spTree>
    <p:extLst>
      <p:ext uri="{BB962C8B-B14F-4D97-AF65-F5344CB8AC3E}">
        <p14:creationId xmlns:p14="http://schemas.microsoft.com/office/powerpoint/2010/main" val="180430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Experimental Setup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CC3F5A79-8E02-7ED2-49CC-4A56158A8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3" t="8571" r="9347" b="8346"/>
          <a:stretch/>
        </p:blipFill>
        <p:spPr>
          <a:xfrm>
            <a:off x="7700831" y="1464081"/>
            <a:ext cx="4707151" cy="4926087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1BC130FB-4FDE-C790-B861-66909C2BE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85FFE-A86F-D1EB-B5C6-CE25AF8225E0}"/>
              </a:ext>
            </a:extLst>
          </p:cNvPr>
          <p:cNvSpPr txBox="1"/>
          <p:nvPr/>
        </p:nvSpPr>
        <p:spPr>
          <a:xfrm>
            <a:off x="1255923" y="1591671"/>
            <a:ext cx="6290631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City of Oldenburg (2005) 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6105 Nodes (Crossings)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7029 Edges (Roads)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About the size (inhabitants) of Salzburg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Agent based simulation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Baseline analysis on the unmodified dataset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Identify bottlenecks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Determine which roads to expand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Determine if the efficiency has been improved with the expansion of the road to a highway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5589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4</a:t>
            </a:fld>
            <a:endParaRPr lang="de-DE" dirty="0"/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FE86A2EF-4E4C-58D9-3709-9920B578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5C24B-A148-3A50-3DA2-6B751F6A0773}"/>
              </a:ext>
            </a:extLst>
          </p:cNvPr>
          <p:cNvSpPr txBox="1"/>
          <p:nvPr/>
        </p:nvSpPr>
        <p:spPr>
          <a:xfrm>
            <a:off x="1545544" y="2717867"/>
            <a:ext cx="4600075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B5F74511-C3C2-21F7-F0CD-50F66112A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4348" y="5356188"/>
            <a:ext cx="544882" cy="544882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F11C7FB5-4DEC-4FFF-6D5A-9E47D4FC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0085" y="1591671"/>
            <a:ext cx="544882" cy="5448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DFA434-D5B0-5985-15D6-2A03FCF26129}"/>
              </a:ext>
            </a:extLst>
          </p:cNvPr>
          <p:cNvGrpSpPr/>
          <p:nvPr/>
        </p:nvGrpSpPr>
        <p:grpSpPr>
          <a:xfrm>
            <a:off x="10232526" y="2068324"/>
            <a:ext cx="1111114" cy="3758436"/>
            <a:chOff x="10232526" y="2068324"/>
            <a:chExt cx="1111114" cy="37584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79E914-FA06-9577-89E2-2940D8C9F9F2}"/>
                </a:ext>
              </a:extLst>
            </p:cNvPr>
            <p:cNvGrpSpPr/>
            <p:nvPr/>
          </p:nvGrpSpPr>
          <p:grpSpPr>
            <a:xfrm>
              <a:off x="10232526" y="2068324"/>
              <a:ext cx="1111114" cy="3758436"/>
              <a:chOff x="10232526" y="2068324"/>
              <a:chExt cx="1111114" cy="3758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96C85F-8332-27E0-CB31-B31F7783C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2526" y="2068324"/>
                <a:ext cx="184759" cy="9827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52B4DC6-BF27-167B-DE43-AC7EFBE90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7305" y="2168914"/>
                <a:ext cx="607255" cy="21868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4DB123-CFF3-C2E6-3B58-D347CCF88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4560" y="2387600"/>
                <a:ext cx="19812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70F1977-2814-977B-F510-CFA1B5501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680" y="2921000"/>
                <a:ext cx="60960" cy="685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A649128-FA29-CD03-247F-30EAA11B91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0" y="3601779"/>
                <a:ext cx="3048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47DA20-849F-2395-74B9-E7BD9F1A2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0120" y="4328160"/>
                <a:ext cx="19304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40CB5F-2CEE-BBFB-CEAC-9AD39FA14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38840" y="5049520"/>
                <a:ext cx="81280" cy="187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79C990A-A78E-3F5A-97F7-6E3701129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20400" y="5237480"/>
                <a:ext cx="218440" cy="279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18333C-AC30-3ED3-828E-E00329106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6789" y="5511800"/>
                <a:ext cx="473611" cy="314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4FABF-BD4B-2229-1154-22484AC57B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613" y="2166594"/>
              <a:ext cx="82692" cy="232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FE1A7C-E654-17E1-98BC-8AB3862BA810}"/>
              </a:ext>
            </a:extLst>
          </p:cNvPr>
          <p:cNvSpPr txBox="1"/>
          <p:nvPr/>
        </p:nvSpPr>
        <p:spPr>
          <a:xfrm>
            <a:off x="1347424" y="1656037"/>
            <a:ext cx="6179227" cy="40575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800" b="1" dirty="0"/>
              <a:t>General Approach</a:t>
            </a:r>
            <a:endParaRPr lang="bs-Latn-BA" sz="1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Find n furthest </a:t>
            </a:r>
            <a:r>
              <a:rPr lang="en-AT" sz="1800" dirty="0">
                <a:solidFill>
                  <a:srgbClr val="FF0000"/>
                </a:solidFill>
              </a:rPr>
              <a:t>node pairs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(Euclidean)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Find the </a:t>
            </a:r>
            <a:r>
              <a:rPr lang="en-AT" sz="1800" dirty="0">
                <a:solidFill>
                  <a:srgbClr val="FF0000"/>
                </a:solidFill>
              </a:rPr>
              <a:t>shortest paths</a:t>
            </a:r>
            <a:r>
              <a:rPr lang="en-AT" sz="1800" dirty="0"/>
              <a:t> between the pairs</a:t>
            </a:r>
            <a:r>
              <a:rPr lang="en-GB" sz="1800" dirty="0"/>
              <a:t> (</a:t>
            </a:r>
            <a:r>
              <a:rPr lang="en-GB" sz="1800" i="1" dirty="0"/>
              <a:t>Dijkstra)</a:t>
            </a: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Pick m </a:t>
            </a:r>
            <a:r>
              <a:rPr lang="en-AT" sz="1800" b="1" dirty="0"/>
              <a:t>most visited edges</a:t>
            </a:r>
            <a:endParaRPr lang="en-GB" sz="1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Adapt / add attributes to simulate highways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Compare metrics for different setups</a:t>
            </a:r>
            <a:endParaRPr lang="bs-Latn-BA" sz="1800" dirty="0"/>
          </a:p>
          <a:p>
            <a:endParaRPr lang="en-GB" sz="1800" dirty="0"/>
          </a:p>
          <a:p>
            <a:r>
              <a:rPr lang="en-GB" sz="1800" b="1" dirty="0"/>
              <a:t>Metrics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Average shortest path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Graph resilience</a:t>
            </a:r>
          </a:p>
        </p:txBody>
      </p:sp>
    </p:spTree>
    <p:extLst>
      <p:ext uri="{BB962C8B-B14F-4D97-AF65-F5344CB8AC3E}">
        <p14:creationId xmlns:p14="http://schemas.microsoft.com/office/powerpoint/2010/main" val="412503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Shortest paths</a:t>
            </a:r>
            <a:endParaRPr lang="bs-Latn-B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Highways</a:t>
            </a:r>
            <a:endParaRPr lang="bs-Latn-BA" sz="2000" b="1" dirty="0"/>
          </a:p>
        </p:txBody>
      </p:sp>
      <p:pic>
        <p:nvPicPr>
          <p:cNvPr id="16" name="Picture 15" descr="A map of a city&#10;&#10;Description automatically generated">
            <a:extLst>
              <a:ext uri="{FF2B5EF4-FFF2-40B4-BE49-F238E27FC236}">
                <a16:creationId xmlns:a16="http://schemas.microsoft.com/office/drawing/2014/main" id="{4592BC06-1F92-9010-B3D5-F377A8375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3" t="17368" r="15735" b="14368"/>
          <a:stretch/>
        </p:blipFill>
        <p:spPr>
          <a:xfrm>
            <a:off x="2082489" y="3151156"/>
            <a:ext cx="3526187" cy="3519376"/>
          </a:xfrm>
          <a:prstGeom prst="rect">
            <a:avLst/>
          </a:prstGeom>
        </p:spPr>
      </p:pic>
      <p:pic>
        <p:nvPicPr>
          <p:cNvPr id="20" name="Picture 19" descr="A map of a city&#10;&#10;Description automatically generated">
            <a:extLst>
              <a:ext uri="{FF2B5EF4-FFF2-40B4-BE49-F238E27FC236}">
                <a16:creationId xmlns:a16="http://schemas.microsoft.com/office/drawing/2014/main" id="{6DE93E69-33EB-2AF5-57C1-7E9E8DA05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17021" r="15814" b="15486"/>
          <a:stretch/>
        </p:blipFill>
        <p:spPr>
          <a:xfrm>
            <a:off x="7329449" y="3151156"/>
            <a:ext cx="3526187" cy="35505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D46646-D51F-76EC-839E-0E4B29AD3D33}"/>
              </a:ext>
            </a:extLst>
          </p:cNvPr>
          <p:cNvSpPr txBox="1"/>
          <p:nvPr/>
        </p:nvSpPr>
        <p:spPr>
          <a:xfrm>
            <a:off x="1545544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800" dirty="0"/>
              <a:t>A</a:t>
            </a:r>
            <a:r>
              <a:rPr lang="en-AT" sz="1800" dirty="0" err="1"/>
              <a:t>verage</a:t>
            </a:r>
            <a:r>
              <a:rPr lang="en-AT" sz="1800" dirty="0"/>
              <a:t> shortest path = 40.69</a:t>
            </a:r>
            <a:endParaRPr lang="bs-Latn-BA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E7D38-D1D9-C837-490F-24F6B7DD37D4}"/>
              </a:ext>
            </a:extLst>
          </p:cNvPr>
          <p:cNvSpPr txBox="1"/>
          <p:nvPr/>
        </p:nvSpPr>
        <p:spPr>
          <a:xfrm>
            <a:off x="6792506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Average shortest path = 31.05</a:t>
            </a:r>
            <a:endParaRPr lang="bs-Latn-BA" sz="1800" dirty="0"/>
          </a:p>
        </p:txBody>
      </p:sp>
      <p:pic>
        <p:nvPicPr>
          <p:cNvPr id="29" name="Picture 28" descr="A map of a city&#10;&#10;Description automatically generated">
            <a:extLst>
              <a:ext uri="{FF2B5EF4-FFF2-40B4-BE49-F238E27FC236}">
                <a16:creationId xmlns:a16="http://schemas.microsoft.com/office/drawing/2014/main" id="{F8C37F15-DF15-778A-8004-9E6016DE5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47" t="17747" r="14406" b="16382"/>
          <a:stretch/>
        </p:blipFill>
        <p:spPr>
          <a:xfrm>
            <a:off x="20403053" y="3275000"/>
            <a:ext cx="3530009" cy="3432200"/>
          </a:xfrm>
          <a:prstGeom prst="rect">
            <a:avLst/>
          </a:prstGeom>
        </p:spPr>
      </p:pic>
      <p:pic>
        <p:nvPicPr>
          <p:cNvPr id="30" name="Picture 29" descr="A map of a city&#10;&#10;Description automatically generated">
            <a:extLst>
              <a:ext uri="{FF2B5EF4-FFF2-40B4-BE49-F238E27FC236}">
                <a16:creationId xmlns:a16="http://schemas.microsoft.com/office/drawing/2014/main" id="{95AD7169-474E-F2B2-86AC-45BA7228E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71" t="17587" r="16050" b="16716"/>
          <a:stretch/>
        </p:blipFill>
        <p:spPr>
          <a:xfrm>
            <a:off x="15156091" y="3154994"/>
            <a:ext cx="3530009" cy="34990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FB9E54-CA86-AF36-0CE4-DBDADB4F5076}"/>
              </a:ext>
            </a:extLst>
          </p:cNvPr>
          <p:cNvSpPr txBox="1"/>
          <p:nvPr/>
        </p:nvSpPr>
        <p:spPr>
          <a:xfrm>
            <a:off x="14621059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4667.39</a:t>
            </a:r>
            <a:endParaRPr lang="bs-Latn-BA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594FC-5B11-A977-AE2C-B08C8E08F58E}"/>
              </a:ext>
            </a:extLst>
          </p:cNvPr>
          <p:cNvSpPr txBox="1"/>
          <p:nvPr/>
        </p:nvSpPr>
        <p:spPr>
          <a:xfrm>
            <a:off x="19868021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3538.07</a:t>
            </a:r>
            <a:endParaRPr lang="bs-Latn-BA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3E20D2-CBE3-E81F-48CD-BD6C93CFF1B0}"/>
              </a:ext>
            </a:extLst>
          </p:cNvPr>
          <p:cNvSpPr txBox="1"/>
          <p:nvPr/>
        </p:nvSpPr>
        <p:spPr>
          <a:xfrm>
            <a:off x="1545544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least number of edges in it</a:t>
            </a:r>
            <a:endParaRPr lang="bs-Latn-BA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A5B36-DD10-33C2-7224-E4C2F58D8CF6}"/>
              </a:ext>
            </a:extLst>
          </p:cNvPr>
          <p:cNvSpPr txBox="1"/>
          <p:nvPr/>
        </p:nvSpPr>
        <p:spPr>
          <a:xfrm>
            <a:off x="14621059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shortest length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22820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5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Shortest paths</a:t>
            </a:r>
            <a:endParaRPr lang="bs-Latn-B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Highways</a:t>
            </a:r>
            <a:endParaRPr lang="bs-Latn-BA" sz="2000" b="1" dirty="0"/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C18A032E-F739-29CE-624D-E0EA9A40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7" t="17747" r="14406" b="16382"/>
          <a:stretch/>
        </p:blipFill>
        <p:spPr>
          <a:xfrm>
            <a:off x="7327538" y="3275000"/>
            <a:ext cx="3530009" cy="3432200"/>
          </a:xfrm>
          <a:prstGeom prst="rect">
            <a:avLst/>
          </a:prstGeom>
        </p:spPr>
      </p:pic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39843365-3C45-9BC6-52EE-2E67AAA13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71" t="17587" r="16050" b="16716"/>
          <a:stretch/>
        </p:blipFill>
        <p:spPr>
          <a:xfrm>
            <a:off x="2080576" y="3154994"/>
            <a:ext cx="3530009" cy="3499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DF7B-2321-4510-1C9C-AC83FFA68578}"/>
              </a:ext>
            </a:extLst>
          </p:cNvPr>
          <p:cNvSpPr txBox="1"/>
          <p:nvPr/>
        </p:nvSpPr>
        <p:spPr>
          <a:xfrm>
            <a:off x="1545544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800" dirty="0"/>
              <a:t>A</a:t>
            </a:r>
            <a:r>
              <a:rPr lang="en-AT" sz="1800" dirty="0" err="1"/>
              <a:t>verage</a:t>
            </a:r>
            <a:r>
              <a:rPr lang="en-AT" sz="1800" dirty="0"/>
              <a:t> shortest path = 4667.39</a:t>
            </a:r>
            <a:endParaRPr lang="bs-Latn-BA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091C3-4BA4-0EDA-C96F-454F74755FF1}"/>
              </a:ext>
            </a:extLst>
          </p:cNvPr>
          <p:cNvSpPr txBox="1"/>
          <p:nvPr/>
        </p:nvSpPr>
        <p:spPr>
          <a:xfrm>
            <a:off x="6792506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Average shortest path = 3538.07</a:t>
            </a:r>
            <a:endParaRPr lang="bs-Latn-BA" sz="1800" dirty="0"/>
          </a:p>
        </p:txBody>
      </p:sp>
      <p:pic>
        <p:nvPicPr>
          <p:cNvPr id="14" name="Picture 13" descr="A map of a city&#10;&#10;Description automatically generated">
            <a:extLst>
              <a:ext uri="{FF2B5EF4-FFF2-40B4-BE49-F238E27FC236}">
                <a16:creationId xmlns:a16="http://schemas.microsoft.com/office/drawing/2014/main" id="{9F48A993-2322-5029-5113-4965FE395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3" t="17368" r="15735" b="14368"/>
          <a:stretch/>
        </p:blipFill>
        <p:spPr>
          <a:xfrm>
            <a:off x="-11360271" y="3151156"/>
            <a:ext cx="3526187" cy="3519376"/>
          </a:xfrm>
          <a:prstGeom prst="rect">
            <a:avLst/>
          </a:prstGeom>
        </p:spPr>
      </p:pic>
      <p:pic>
        <p:nvPicPr>
          <p:cNvPr id="15" name="Picture 14" descr="A map of a city&#10;&#10;Description automatically generated">
            <a:extLst>
              <a:ext uri="{FF2B5EF4-FFF2-40B4-BE49-F238E27FC236}">
                <a16:creationId xmlns:a16="http://schemas.microsoft.com/office/drawing/2014/main" id="{E7BBA353-40C4-FBCF-EFCC-2693CEE9E6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55" t="17021" r="15814" b="15486"/>
          <a:stretch/>
        </p:blipFill>
        <p:spPr>
          <a:xfrm>
            <a:off x="-6113311" y="3151156"/>
            <a:ext cx="3526187" cy="3550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4CE634-B5E4-B1DB-59B6-48FA5C44C5C8}"/>
              </a:ext>
            </a:extLst>
          </p:cNvPr>
          <p:cNvSpPr txBox="1"/>
          <p:nvPr/>
        </p:nvSpPr>
        <p:spPr>
          <a:xfrm>
            <a:off x="-11897216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40.69</a:t>
            </a:r>
            <a:endParaRPr lang="bs-Latn-BA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DA198-93BF-61BB-91C9-57CBCB12EA00}"/>
              </a:ext>
            </a:extLst>
          </p:cNvPr>
          <p:cNvSpPr txBox="1"/>
          <p:nvPr/>
        </p:nvSpPr>
        <p:spPr>
          <a:xfrm>
            <a:off x="-6650254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31.05</a:t>
            </a:r>
            <a:endParaRPr lang="bs-Latn-BA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4149B-813D-4941-F186-CFCD1ECAFA7B}"/>
              </a:ext>
            </a:extLst>
          </p:cNvPr>
          <p:cNvSpPr txBox="1"/>
          <p:nvPr/>
        </p:nvSpPr>
        <p:spPr>
          <a:xfrm>
            <a:off x="1545544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shortest length</a:t>
            </a:r>
            <a:endParaRPr lang="bs-Latn-BA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43297-BEAE-E6BE-4E80-8F5391D3012C}"/>
              </a:ext>
            </a:extLst>
          </p:cNvPr>
          <p:cNvSpPr txBox="1"/>
          <p:nvPr/>
        </p:nvSpPr>
        <p:spPr>
          <a:xfrm>
            <a:off x="-11897216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least number of edges in it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218368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Discussion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6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9AB1F-3463-1B9A-F5D8-B77E2908410A}"/>
              </a:ext>
            </a:extLst>
          </p:cNvPr>
          <p:cNvSpPr txBox="1"/>
          <p:nvPr/>
        </p:nvSpPr>
        <p:spPr>
          <a:xfrm>
            <a:off x="4300267" y="2420662"/>
            <a:ext cx="5711833" cy="280076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r>
              <a:rPr lang="en-AT" sz="1600" dirty="0"/>
              <a:t>How does addition and removal affect the method?</a:t>
            </a:r>
          </a:p>
          <a:p>
            <a:endParaRPr lang="en-AT" sz="1600" dirty="0"/>
          </a:p>
          <a:p>
            <a:r>
              <a:rPr lang="en-AT" sz="1600" dirty="0"/>
              <a:t>Chosen edges might not be connected</a:t>
            </a:r>
          </a:p>
          <a:p>
            <a:endParaRPr lang="en-AT" sz="1600" dirty="0"/>
          </a:p>
          <a:p>
            <a:r>
              <a:rPr lang="en-AT" sz="1600" dirty="0"/>
              <a:t>Take into account nodes closer to the </a:t>
            </a:r>
            <a:r>
              <a:rPr lang="en-AT" sz="1600" dirty="0" err="1"/>
              <a:t>center</a:t>
            </a:r>
            <a:endParaRPr lang="en-AT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277DFB-6F4D-191D-6C47-286A92458F4F}"/>
              </a:ext>
            </a:extLst>
          </p:cNvPr>
          <p:cNvSpPr txBox="1">
            <a:spLocks/>
          </p:cNvSpPr>
          <p:nvPr/>
        </p:nvSpPr>
        <p:spPr>
          <a:xfrm>
            <a:off x="3724215" y="244352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01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766F0-6D32-44C9-2669-C0A7F3B4F0CC}"/>
              </a:ext>
            </a:extLst>
          </p:cNvPr>
          <p:cNvSpPr txBox="1">
            <a:spLocks/>
          </p:cNvSpPr>
          <p:nvPr/>
        </p:nvSpPr>
        <p:spPr>
          <a:xfrm>
            <a:off x="3724215" y="294644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02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3A6363-6B3E-8240-BB3E-EFE76E28E2B8}"/>
              </a:ext>
            </a:extLst>
          </p:cNvPr>
          <p:cNvSpPr txBox="1">
            <a:spLocks/>
          </p:cNvSpPr>
          <p:nvPr/>
        </p:nvSpPr>
        <p:spPr>
          <a:xfrm>
            <a:off x="3733454" y="339916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03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09A973-7270-D789-0988-36DC741E805F}"/>
              </a:ext>
            </a:extLst>
          </p:cNvPr>
          <p:cNvSpPr txBox="1">
            <a:spLocks/>
          </p:cNvSpPr>
          <p:nvPr/>
        </p:nvSpPr>
        <p:spPr>
          <a:xfrm>
            <a:off x="3724215" y="390208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04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346523-A861-F4B0-8AA2-30A36DA43EEA}"/>
              </a:ext>
            </a:extLst>
          </p:cNvPr>
          <p:cNvSpPr txBox="1">
            <a:spLocks/>
          </p:cNvSpPr>
          <p:nvPr/>
        </p:nvSpPr>
        <p:spPr>
          <a:xfrm>
            <a:off x="3721036" y="4401676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05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A2C046A-7743-A260-7CE1-896DF7C24D24}"/>
              </a:ext>
            </a:extLst>
          </p:cNvPr>
          <p:cNvSpPr txBox="1">
            <a:spLocks/>
          </p:cNvSpPr>
          <p:nvPr/>
        </p:nvSpPr>
        <p:spPr>
          <a:xfrm>
            <a:off x="3721036" y="4869571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06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64CE7-CBC6-A4F7-3B20-619C2C69D421}"/>
              </a:ext>
            </a:extLst>
          </p:cNvPr>
          <p:cNvSpPr txBox="1"/>
          <p:nvPr/>
        </p:nvSpPr>
        <p:spPr>
          <a:xfrm>
            <a:off x="4312685" y="2427774"/>
            <a:ext cx="5711833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Algorithm based on shortest paths</a:t>
            </a:r>
          </a:p>
          <a:p>
            <a:endParaRPr lang="en-AT" sz="1600" dirty="0"/>
          </a:p>
          <a:p>
            <a:r>
              <a:rPr lang="en-AT" sz="1600" dirty="0"/>
              <a:t>The algorithm can redirect traffic to the most used edges</a:t>
            </a:r>
          </a:p>
          <a:p>
            <a:endParaRPr lang="en-AT" sz="1600" dirty="0"/>
          </a:p>
          <a:p>
            <a:r>
              <a:rPr lang="en-AT" sz="1600" dirty="0"/>
              <a:t>Lower travel time on average</a:t>
            </a:r>
          </a:p>
        </p:txBody>
      </p:sp>
    </p:spTree>
    <p:extLst>
      <p:ext uri="{BB962C8B-B14F-4D97-AF65-F5344CB8AC3E}">
        <p14:creationId xmlns:p14="http://schemas.microsoft.com/office/powerpoint/2010/main" val="121821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U Graz reduziert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Benutzerdefiniert</PresentationFormat>
  <Paragraphs>102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Wingdings</vt:lpstr>
      <vt:lpstr>TU Graz reduziert</vt:lpstr>
      <vt:lpstr>Highway Design</vt:lpstr>
      <vt:lpstr>Motivation</vt:lpstr>
      <vt:lpstr>Experimental Setup</vt:lpstr>
      <vt:lpstr>Methodology</vt:lpstr>
      <vt:lpstr>Results</vt:lpstr>
      <vt:lpstr>Results</vt:lpstr>
      <vt:lpstr>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Reduzierte TU Graz-Präsentation 16:9</dc:title>
  <dc:subject/>
  <dc:creator>cd@tugraz.at</dc:creator>
  <cp:keywords/>
  <dc:description/>
  <cp:lastModifiedBy>Alexander Seyr</cp:lastModifiedBy>
  <cp:revision>366</cp:revision>
  <dcterms:created xsi:type="dcterms:W3CDTF">2015-08-27T14:41:22Z</dcterms:created>
  <dcterms:modified xsi:type="dcterms:W3CDTF">2024-01-25T14:36:22Z</dcterms:modified>
  <cp:category/>
</cp:coreProperties>
</file>