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6" r:id="rId2"/>
    <p:sldId id="413" r:id="rId3"/>
    <p:sldId id="420" r:id="rId4"/>
    <p:sldId id="424" r:id="rId5"/>
    <p:sldId id="421" r:id="rId6"/>
    <p:sldId id="423" r:id="rId7"/>
    <p:sldId id="422" r:id="rId8"/>
    <p:sldId id="425" r:id="rId9"/>
  </p:sldIdLst>
  <p:sldSz cx="12938125" cy="7315200"/>
  <p:notesSz cx="6858000" cy="9144000"/>
  <p:defaultTextStyle>
    <a:defPPr>
      <a:defRPr lang="de-DE"/>
    </a:defPPr>
    <a:lvl1pPr marL="0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04">
          <p15:clr>
            <a:srgbClr val="A4A3A4"/>
          </p15:clr>
        </p15:guide>
        <p15:guide id="4" pos="40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0146"/>
    <a:srgbClr val="E7265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9" autoAdjust="0"/>
    <p:restoredTop sz="93203" autoAdjust="0"/>
  </p:normalViewPr>
  <p:slideViewPr>
    <p:cSldViewPr snapToGrid="0" snapToObjects="1">
      <p:cViewPr varScale="1">
        <p:scale>
          <a:sx n="75" d="100"/>
          <a:sy n="75" d="100"/>
        </p:scale>
        <p:origin x="43" y="58"/>
      </p:cViewPr>
      <p:guideLst>
        <p:guide orient="horz" pos="1620"/>
        <p:guide pos="2880"/>
        <p:guide orient="horz" pos="2304"/>
        <p:guide pos="40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DD7C8-0372-D144-BA93-141549E19476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C9E9C-1806-3D45-8625-F0002340C4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726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8FD1B-4624-A54C-89F3-AAE25A789C02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85800"/>
            <a:ext cx="6064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CABA8-235B-9747-A3D2-12573A6AFA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068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Traffic is annoying for everyone involved.</a:t>
            </a:r>
          </a:p>
          <a:p>
            <a:r>
              <a:rPr lang="en-GB" dirty="0"/>
              <a:t>Example Graz Glacis at rush-hour.</a:t>
            </a:r>
          </a:p>
          <a:p>
            <a:endParaRPr lang="en-GB" dirty="0"/>
          </a:p>
          <a:p>
            <a:r>
              <a:rPr lang="en-GB" dirty="0"/>
              <a:t>Plan-&gt; Expand current existing road network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GB" dirty="0"/>
              <a:t>Create big highway </a:t>
            </a:r>
            <a:r>
              <a:rPr lang="en-GB" dirty="0" err="1"/>
              <a:t>f.e</a:t>
            </a:r>
            <a:r>
              <a:rPr lang="en-GB" dirty="0"/>
              <a:t>. through the city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GB" dirty="0"/>
              <a:t>Where would it be placed to maximize throughput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Most likely not realistic to put a highway through the city centre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GB" dirty="0"/>
              <a:t>Maybe we get a result like the </a:t>
            </a:r>
            <a:r>
              <a:rPr lang="en-GB" dirty="0" err="1"/>
              <a:t>Plabutsch</a:t>
            </a:r>
            <a:r>
              <a:rPr lang="en-GB" dirty="0"/>
              <a:t> tunnel for Graz (lifesaver)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dirty="0"/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68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Inhabitants Oldenburg 2005 158k, 2019 168k</a:t>
            </a:r>
          </a:p>
          <a:p>
            <a:r>
              <a:rPr lang="en-GB" dirty="0"/>
              <a:t>Inhabitants Salzburg 2017 152k</a:t>
            </a:r>
          </a:p>
          <a:p>
            <a:endParaRPr lang="en-GB" dirty="0"/>
          </a:p>
          <a:p>
            <a:r>
              <a:rPr lang="en-GB" dirty="0"/>
              <a:t>https://users.cs.utah.edu/~lifeifei/SpatialDataset.htm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26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938125" cy="7315200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880589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14" name="Datumsplatzhalter 16"/>
          <p:cNvSpPr>
            <a:spLocks noGrp="1"/>
          </p:cNvSpPr>
          <p:nvPr>
            <p:ph type="dt" sz="half" idx="10"/>
          </p:nvPr>
        </p:nvSpPr>
        <p:spPr>
          <a:xfrm>
            <a:off x="880591" y="4802560"/>
            <a:ext cx="8659375" cy="360155"/>
          </a:xfr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US"/>
              <a:t>20 Nov 2023, Causality x ML Seminar</a:t>
            </a:r>
            <a:endParaRPr lang="de-AT" dirty="0"/>
          </a:p>
        </p:txBody>
      </p:sp>
      <p:sp>
        <p:nvSpPr>
          <p:cNvPr id="15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880589" y="3865600"/>
            <a:ext cx="8659375" cy="803840"/>
          </a:xfr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AT"/>
              <a:t>Your Names</a:t>
            </a:r>
            <a:endParaRPr lang="de-AT" dirty="0"/>
          </a:p>
        </p:txBody>
      </p:sp>
      <p:sp>
        <p:nvSpPr>
          <p:cNvPr id="22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128" baseline="0" dirty="0">
                <a:cs typeface="Arial" charset="0"/>
              </a:rPr>
              <a:t>SCIENCE</a:t>
            </a:r>
          </a:p>
          <a:p>
            <a:pPr algn="r" eaLnBrk="1" hangingPunct="1"/>
            <a:r>
              <a:rPr lang="de-DE" sz="1700" spc="128" baseline="0" dirty="0">
                <a:cs typeface="Arial" charset="0"/>
              </a:rPr>
              <a:t>PASSION</a:t>
            </a:r>
            <a:br>
              <a:rPr lang="de-DE" sz="1700" spc="128" baseline="0" dirty="0">
                <a:cs typeface="Arial" charset="0"/>
              </a:rPr>
            </a:br>
            <a:r>
              <a:rPr lang="de-DE" sz="1700" spc="128" baseline="0" dirty="0">
                <a:cs typeface="Arial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28610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 Nov 2023, Causality x ML Seminar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Your Names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89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701084"/>
            <a:ext cx="12938125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80588" y="6784000"/>
            <a:ext cx="11715625" cy="2188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r>
              <a:rPr lang="de-DE"/>
              <a:t>Your Names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30142" y="372471"/>
            <a:ext cx="11877840" cy="1219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0588" y="2001559"/>
            <a:ext cx="11877840" cy="463828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0588" y="7009280"/>
            <a:ext cx="11715625" cy="2188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20 Nov 2023, Causality x ML Seminar</a:t>
            </a:r>
            <a:endParaRPr lang="de-DE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1" y="6707200"/>
            <a:ext cx="610968" cy="614116"/>
          </a:xfrm>
          <a:prstGeom prst="rect">
            <a:avLst/>
          </a:prstGeom>
          <a:solidFill>
            <a:srgbClr val="E726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64808" rIns="0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" y="6707200"/>
            <a:ext cx="610968" cy="614116"/>
          </a:xfrm>
          <a:prstGeom prst="rect">
            <a:avLst/>
          </a:prstGeom>
        </p:spPr>
        <p:txBody>
          <a:bodyPr vert="horz" lIns="0" tIns="64808" rIns="0" bIns="64808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82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/>
  <p:txStyles>
    <p:titleStyle>
      <a:lvl1pPr algn="ctr" defTabSz="648081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48081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51" indent="-405051" algn="l" defTabSz="648081" rtl="0" eaLnBrk="1" latinLnBrk="0" hangingPunct="1">
        <a:spcBef>
          <a:spcPct val="20000"/>
        </a:spcBef>
        <a:buClr>
          <a:srgbClr val="F70146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893" indent="-380298" algn="l" defTabSz="648081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3738" indent="-382548" algn="l" defTabSz="648081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Wingdings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6752" indent="0" algn="l" defTabSz="648081" rtl="0" eaLnBrk="1" latinLnBrk="0" hangingPunct="1">
        <a:spcBef>
          <a:spcPct val="20000"/>
        </a:spcBef>
        <a:buFont typeface="Lucida Grande"/>
        <a:buNone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564446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2527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0608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8689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162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243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405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8486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6567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4648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880589" y="1392640"/>
            <a:ext cx="8823481" cy="2426880"/>
          </a:xfrm>
        </p:spPr>
        <p:txBody>
          <a:bodyPr/>
          <a:lstStyle/>
          <a:p>
            <a:pPr algn="l"/>
            <a:r>
              <a:rPr lang="en-AT" dirty="0"/>
              <a:t>Highway Design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80589" y="3865600"/>
            <a:ext cx="8659375" cy="1046642"/>
          </a:xfrm>
        </p:spPr>
        <p:txBody>
          <a:bodyPr/>
          <a:lstStyle/>
          <a:p>
            <a:r>
              <a:rPr lang="en-AT" dirty="0"/>
              <a:t>Alexander </a:t>
            </a:r>
            <a:r>
              <a:rPr lang="bs-Latn-BA" dirty="0"/>
              <a:t>Josef </a:t>
            </a:r>
            <a:r>
              <a:rPr lang="en-AT" dirty="0" err="1"/>
              <a:t>Seyr</a:t>
            </a:r>
            <a:endParaRPr lang="en-AT" dirty="0"/>
          </a:p>
          <a:p>
            <a:r>
              <a:rPr lang="en-AT" dirty="0"/>
              <a:t>Muhamed Rami</a:t>
            </a:r>
            <a:r>
              <a:rPr lang="bs-Latn-BA" dirty="0"/>
              <a:t>ć</a:t>
            </a:r>
            <a:endParaRPr lang="en-AT" dirty="0"/>
          </a:p>
          <a:p>
            <a:r>
              <a:rPr lang="en-AT" dirty="0"/>
              <a:t>Nicolo</a:t>
            </a:r>
            <a:r>
              <a:rPr lang="bs-Latn-BA" dirty="0"/>
              <a:t> Loison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7909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Motivation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2</a:t>
            </a:fld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F63D5-E3CC-020E-79AE-E5A37A06BAC3}"/>
              </a:ext>
            </a:extLst>
          </p:cNvPr>
          <p:cNvSpPr txBox="1"/>
          <p:nvPr/>
        </p:nvSpPr>
        <p:spPr>
          <a:xfrm>
            <a:off x="1377108" y="1591671"/>
            <a:ext cx="10653311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Simulate traffic congestion in an urban area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Predominately in smaller city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Simulate a possible improvement to the traffic problem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Expansion of already existing roads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Potential benefit of improved infrastructure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Less travel time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Enhanced transportation network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Positive Influence on the city's development</a:t>
            </a:r>
            <a:endParaRPr lang="en-AT" sz="1800" dirty="0" err="1"/>
          </a:p>
        </p:txBody>
      </p:sp>
    </p:spTree>
    <p:extLst>
      <p:ext uri="{BB962C8B-B14F-4D97-AF65-F5344CB8AC3E}">
        <p14:creationId xmlns:p14="http://schemas.microsoft.com/office/powerpoint/2010/main" val="1804300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Experimental Setup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3</a:t>
            </a:fld>
            <a:endParaRPr lang="de-DE" dirty="0"/>
          </a:p>
        </p:txBody>
      </p:sp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CC3F5A79-8E02-7ED2-49CC-4A56158A8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63" t="8571" r="9347" b="8346"/>
          <a:stretch/>
        </p:blipFill>
        <p:spPr>
          <a:xfrm>
            <a:off x="7700831" y="1464081"/>
            <a:ext cx="4707151" cy="4926087"/>
          </a:xfrm>
          <a:prstGeom prst="rect">
            <a:avLst/>
          </a:prstGeo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1BC130FB-4FDE-C790-B861-66909C2BE3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67" t="17412" r="15978" b="16596"/>
          <a:stretch/>
        </p:blipFill>
        <p:spPr>
          <a:xfrm>
            <a:off x="8133906" y="1988288"/>
            <a:ext cx="3880885" cy="39127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685FFE-A86F-D1EB-B5C6-CE25AF8225E0}"/>
              </a:ext>
            </a:extLst>
          </p:cNvPr>
          <p:cNvSpPr txBox="1"/>
          <p:nvPr/>
        </p:nvSpPr>
        <p:spPr>
          <a:xfrm>
            <a:off x="1255923" y="1591671"/>
            <a:ext cx="6290631" cy="452431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City of Oldenburg (2005) 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6105 Nodes (Crossings)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7029 Edges (Roads)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About the size (inhabitants) of Salzburg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Agent based simulation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Baseline analysis on the unmodified dataset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Identify bottlenecks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Determine which roads to expand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Determine if the efficiency has been improved with the expansion of the road to a highway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5589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Methodology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4</a:t>
            </a:fld>
            <a:endParaRPr lang="de-DE" dirty="0"/>
          </a:p>
        </p:txBody>
      </p:sp>
      <p:pic>
        <p:nvPicPr>
          <p:cNvPr id="3" name="Picture 2" descr="A map of a city&#10;&#10;Description automatically generated">
            <a:extLst>
              <a:ext uri="{FF2B5EF4-FFF2-40B4-BE49-F238E27FC236}">
                <a16:creationId xmlns:a16="http://schemas.microsoft.com/office/drawing/2014/main" id="{FE86A2EF-4E4C-58D9-3709-9920B5780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67" t="17412" r="15978" b="16596"/>
          <a:stretch/>
        </p:blipFill>
        <p:spPr>
          <a:xfrm>
            <a:off x="8133906" y="1988288"/>
            <a:ext cx="3880885" cy="3912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B5C24B-A148-3A50-3DA2-6B751F6A0773}"/>
              </a:ext>
            </a:extLst>
          </p:cNvPr>
          <p:cNvSpPr txBox="1"/>
          <p:nvPr/>
        </p:nvSpPr>
        <p:spPr>
          <a:xfrm>
            <a:off x="1545544" y="2717867"/>
            <a:ext cx="4600075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AT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T" sz="1600" dirty="0"/>
          </a:p>
        </p:txBody>
      </p:sp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B5F74511-C3C2-21F7-F0CD-50F66112A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4348" y="5356188"/>
            <a:ext cx="544882" cy="544882"/>
          </a:xfrm>
          <a:prstGeom prst="rect">
            <a:avLst/>
          </a:prstGeom>
        </p:spPr>
      </p:pic>
      <p:pic>
        <p:nvPicPr>
          <p:cNvPr id="9" name="Graphic 8" descr="Marker with solid fill">
            <a:extLst>
              <a:ext uri="{FF2B5EF4-FFF2-40B4-BE49-F238E27FC236}">
                <a16:creationId xmlns:a16="http://schemas.microsoft.com/office/drawing/2014/main" id="{F11C7FB5-4DEC-4FFF-6D5A-9E47D4FCC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0085" y="1591671"/>
            <a:ext cx="544882" cy="54488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6DFA434-D5B0-5985-15D6-2A03FCF26129}"/>
              </a:ext>
            </a:extLst>
          </p:cNvPr>
          <p:cNvGrpSpPr/>
          <p:nvPr/>
        </p:nvGrpSpPr>
        <p:grpSpPr>
          <a:xfrm>
            <a:off x="10232526" y="2068324"/>
            <a:ext cx="1111114" cy="3758436"/>
            <a:chOff x="10232526" y="2068324"/>
            <a:chExt cx="1111114" cy="375843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F79E914-FA06-9577-89E2-2940D8C9F9F2}"/>
                </a:ext>
              </a:extLst>
            </p:cNvPr>
            <p:cNvGrpSpPr/>
            <p:nvPr/>
          </p:nvGrpSpPr>
          <p:grpSpPr>
            <a:xfrm>
              <a:off x="10232526" y="2068324"/>
              <a:ext cx="1111114" cy="3758436"/>
              <a:chOff x="10232526" y="2068324"/>
              <a:chExt cx="1111114" cy="3758436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896C85F-8332-27E0-CB31-B31F7783C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2526" y="2068324"/>
                <a:ext cx="184759" cy="9827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52B4DC6-BF27-167B-DE43-AC7EFBE90E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7305" y="2168914"/>
                <a:ext cx="607255" cy="21868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44DB123-CFF3-C2E6-3B58-D347CCF88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84560" y="2387600"/>
                <a:ext cx="198120" cy="53340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70F1977-2814-977B-F510-CFA1B5501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82680" y="2921000"/>
                <a:ext cx="60960" cy="68580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A649128-FA29-CD03-247F-30EAA11B91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13160" y="3601779"/>
                <a:ext cx="30480" cy="726381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047DA20-849F-2395-74B9-E7BD9F1A25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20120" y="4328160"/>
                <a:ext cx="193040" cy="726381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640CB5F-2CEE-BBFB-CEAC-9AD39FA141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38840" y="5049520"/>
                <a:ext cx="81280" cy="18796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79C990A-A78E-3F5A-97F7-6E37011293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20400" y="5237480"/>
                <a:ext cx="218440" cy="27940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118333C-AC30-3ED3-828E-E003291061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6789" y="5511800"/>
                <a:ext cx="473611" cy="31496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4FABF-BD4B-2229-1154-22484AC57BD7}"/>
                </a:ext>
              </a:extLst>
            </p:cNvPr>
            <p:cNvCxnSpPr>
              <a:cxnSpLocks/>
            </p:cNvCxnSpPr>
            <p:nvPr/>
          </p:nvCxnSpPr>
          <p:spPr>
            <a:xfrm>
              <a:off x="10394613" y="2166594"/>
              <a:ext cx="82692" cy="2320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FE1A7C-E654-17E1-98BC-8AB3862BA810}"/>
              </a:ext>
            </a:extLst>
          </p:cNvPr>
          <p:cNvSpPr txBox="1"/>
          <p:nvPr/>
        </p:nvSpPr>
        <p:spPr>
          <a:xfrm>
            <a:off x="1347424" y="1656037"/>
            <a:ext cx="6179227" cy="48885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sz="1800" b="1" dirty="0"/>
              <a:t>General Approach</a:t>
            </a:r>
            <a:endParaRPr lang="bs-Latn-BA" sz="18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T" sz="1800" dirty="0"/>
              <a:t>Find n furthest </a:t>
            </a:r>
            <a:r>
              <a:rPr lang="en-AT" sz="1800" dirty="0">
                <a:solidFill>
                  <a:srgbClr val="FF0000"/>
                </a:solidFill>
              </a:rPr>
              <a:t>node pairs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/>
              <a:t>(Euclidean)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T" sz="1800" dirty="0"/>
              <a:t>Find the </a:t>
            </a:r>
            <a:r>
              <a:rPr lang="en-AT" sz="1800" dirty="0">
                <a:solidFill>
                  <a:srgbClr val="FF0000"/>
                </a:solidFill>
              </a:rPr>
              <a:t>shortest paths</a:t>
            </a:r>
            <a:r>
              <a:rPr lang="en-AT" sz="1800" dirty="0"/>
              <a:t> between the pairs</a:t>
            </a:r>
            <a:r>
              <a:rPr lang="en-GB" sz="1800" dirty="0"/>
              <a:t> (</a:t>
            </a:r>
            <a:r>
              <a:rPr lang="en-GB" sz="1800" i="1" dirty="0"/>
              <a:t>Dijkstra)</a:t>
            </a:r>
            <a:endParaRPr lang="en-GB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T" sz="1800" dirty="0"/>
              <a:t>Pick m </a:t>
            </a:r>
            <a:r>
              <a:rPr lang="en-AT" sz="1800" b="1" dirty="0"/>
              <a:t>most visited edges</a:t>
            </a:r>
            <a:endParaRPr lang="en-GB" sz="18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Adapt / add attributes to simulate highways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For different setups:</a:t>
            </a:r>
          </a:p>
          <a:p>
            <a:pPr marL="933831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Repeat finding shortest paths &amp; visualize</a:t>
            </a:r>
          </a:p>
          <a:p>
            <a:pPr marL="933831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Compare metrics for different setups</a:t>
            </a:r>
            <a:endParaRPr lang="bs-Latn-BA" sz="1800" dirty="0"/>
          </a:p>
          <a:p>
            <a:endParaRPr lang="en-GB" sz="1800" dirty="0"/>
          </a:p>
          <a:p>
            <a:r>
              <a:rPr lang="en-GB" sz="1800" b="1" dirty="0"/>
              <a:t>Metrics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Average shortest path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Graph resilience</a:t>
            </a:r>
          </a:p>
        </p:txBody>
      </p:sp>
    </p:spTree>
    <p:extLst>
      <p:ext uri="{BB962C8B-B14F-4D97-AF65-F5344CB8AC3E}">
        <p14:creationId xmlns:p14="http://schemas.microsoft.com/office/powerpoint/2010/main" val="412503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3D63B-0AD4-EB4C-E6A2-26CF7307089E}"/>
              </a:ext>
            </a:extLst>
          </p:cNvPr>
          <p:cNvSpPr txBox="1"/>
          <p:nvPr/>
        </p:nvSpPr>
        <p:spPr>
          <a:xfrm>
            <a:off x="1545544" y="2273080"/>
            <a:ext cx="4600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2000" b="1" dirty="0"/>
              <a:t>Before</a:t>
            </a:r>
            <a:endParaRPr lang="bs-Latn-BA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3C1FB-8A2E-23A8-01AC-72317A7C237C}"/>
              </a:ext>
            </a:extLst>
          </p:cNvPr>
          <p:cNvSpPr txBox="1"/>
          <p:nvPr/>
        </p:nvSpPr>
        <p:spPr>
          <a:xfrm>
            <a:off x="6792506" y="2273080"/>
            <a:ext cx="4600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2000" b="1" dirty="0"/>
              <a:t>After</a:t>
            </a:r>
            <a:endParaRPr lang="bs-Latn-BA" sz="2000" b="1" dirty="0"/>
          </a:p>
        </p:txBody>
      </p:sp>
      <p:pic>
        <p:nvPicPr>
          <p:cNvPr id="16" name="Picture 15" descr="A map of a city&#10;&#10;Description automatically generated">
            <a:extLst>
              <a:ext uri="{FF2B5EF4-FFF2-40B4-BE49-F238E27FC236}">
                <a16:creationId xmlns:a16="http://schemas.microsoft.com/office/drawing/2014/main" id="{4592BC06-1F92-9010-B3D5-F377A8375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3" t="17368" r="15735" b="14368"/>
          <a:stretch/>
        </p:blipFill>
        <p:spPr>
          <a:xfrm>
            <a:off x="2082489" y="3820776"/>
            <a:ext cx="2855271" cy="2849756"/>
          </a:xfrm>
          <a:prstGeom prst="rect">
            <a:avLst/>
          </a:prstGeom>
        </p:spPr>
      </p:pic>
      <p:pic>
        <p:nvPicPr>
          <p:cNvPr id="20" name="Picture 19" descr="A map of a city&#10;&#10;Description automatically generated">
            <a:extLst>
              <a:ext uri="{FF2B5EF4-FFF2-40B4-BE49-F238E27FC236}">
                <a16:creationId xmlns:a16="http://schemas.microsoft.com/office/drawing/2014/main" id="{6DE93E69-33EB-2AF5-57C1-7E9E8DA058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55" t="17021" r="15814" b="15486"/>
          <a:stretch/>
        </p:blipFill>
        <p:spPr>
          <a:xfrm>
            <a:off x="7329449" y="3826699"/>
            <a:ext cx="2855271" cy="28749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E0E7D38-D1D9-C837-490F-24F6B7DD37D4}"/>
              </a:ext>
            </a:extLst>
          </p:cNvPr>
          <p:cNvSpPr txBox="1"/>
          <p:nvPr/>
        </p:nvSpPr>
        <p:spPr>
          <a:xfrm>
            <a:off x="6792506" y="2717867"/>
            <a:ext cx="4600075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dirty="0"/>
              <a:t>Weight 	31.05</a:t>
            </a:r>
            <a:br>
              <a:rPr lang="en-AT" sz="1800" dirty="0"/>
            </a:br>
            <a:r>
              <a:rPr lang="en-AT" sz="1800" dirty="0"/>
              <a:t>Length	3269.11</a:t>
            </a:r>
          </a:p>
          <a:p>
            <a:r>
              <a:rPr lang="en-AT" sz="1800" dirty="0"/>
              <a:t>Resilience 	1</a:t>
            </a:r>
            <a:endParaRPr lang="bs-Latn-BA" sz="1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3E20D2-CBE3-E81F-48CD-BD6C93CFF1B0}"/>
              </a:ext>
            </a:extLst>
          </p:cNvPr>
          <p:cNvSpPr txBox="1"/>
          <p:nvPr/>
        </p:nvSpPr>
        <p:spPr>
          <a:xfrm>
            <a:off x="1545544" y="1591671"/>
            <a:ext cx="11038143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dirty="0"/>
              <a:t>The shortest path is one with the </a:t>
            </a:r>
            <a:r>
              <a:rPr lang="en-AT" sz="1800" dirty="0">
                <a:solidFill>
                  <a:srgbClr val="FF0000"/>
                </a:solidFill>
              </a:rPr>
              <a:t>minimum weight</a:t>
            </a:r>
            <a:endParaRPr lang="bs-Latn-BA" sz="1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48B25-CB89-07C7-1B10-055212537EB3}"/>
              </a:ext>
            </a:extLst>
          </p:cNvPr>
          <p:cNvSpPr txBox="1"/>
          <p:nvPr/>
        </p:nvSpPr>
        <p:spPr>
          <a:xfrm>
            <a:off x="1545544" y="2717867"/>
            <a:ext cx="4600075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bs-Latn-BA" sz="1800" dirty="0"/>
              <a:t>Weight </a:t>
            </a:r>
            <a:r>
              <a:rPr lang="en-AT" sz="1800" dirty="0"/>
              <a:t>	</a:t>
            </a:r>
            <a:r>
              <a:rPr lang="bs-Latn-BA" sz="1800" dirty="0"/>
              <a:t>40.69</a:t>
            </a:r>
            <a:br>
              <a:rPr lang="en-AT" sz="1800" dirty="0"/>
            </a:br>
            <a:r>
              <a:rPr lang="en-AT" sz="1800" dirty="0"/>
              <a:t>Length 	4667.39</a:t>
            </a:r>
            <a:br>
              <a:rPr lang="en-AT" sz="1800" dirty="0"/>
            </a:br>
            <a:r>
              <a:rPr lang="en-AT" sz="1800" dirty="0"/>
              <a:t>Resilience 	1</a:t>
            </a:r>
            <a:endParaRPr lang="bs-Latn-BA" sz="1800" dirty="0"/>
          </a:p>
        </p:txBody>
      </p:sp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6BE8F530-7B2F-8094-D9D0-EABE973EFE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09" t="16848" r="15336" b="16440"/>
          <a:stretch/>
        </p:blipFill>
        <p:spPr>
          <a:xfrm>
            <a:off x="18905432" y="3823812"/>
            <a:ext cx="2855272" cy="2832199"/>
          </a:xfrm>
          <a:prstGeom prst="rect">
            <a:avLst/>
          </a:prstGeom>
        </p:spPr>
      </p:pic>
      <p:pic>
        <p:nvPicPr>
          <p:cNvPr id="10" name="Picture 9" descr="A map of a city&#10;&#10;Description automatically generated">
            <a:extLst>
              <a:ext uri="{FF2B5EF4-FFF2-40B4-BE49-F238E27FC236}">
                <a16:creationId xmlns:a16="http://schemas.microsoft.com/office/drawing/2014/main" id="{AE6380B0-9322-79DD-8D45-3F72C047FC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71" t="17587" r="16050" b="16716"/>
          <a:stretch/>
        </p:blipFill>
        <p:spPr>
          <a:xfrm>
            <a:off x="13921394" y="3823812"/>
            <a:ext cx="2855272" cy="2830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877306-95A9-1466-2140-3CA910A25884}"/>
              </a:ext>
            </a:extLst>
          </p:cNvPr>
          <p:cNvSpPr txBox="1"/>
          <p:nvPr/>
        </p:nvSpPr>
        <p:spPr>
          <a:xfrm>
            <a:off x="18633323" y="2717867"/>
            <a:ext cx="4600075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dirty="0"/>
              <a:t>Weight	35.43</a:t>
            </a:r>
          </a:p>
          <a:p>
            <a:r>
              <a:rPr lang="en-AT" sz="1800" dirty="0"/>
              <a:t>Length 	3538.07</a:t>
            </a:r>
          </a:p>
          <a:p>
            <a:r>
              <a:rPr lang="en-AT" sz="1800" dirty="0"/>
              <a:t>Resilience	1</a:t>
            </a:r>
            <a:endParaRPr lang="bs-Latn-BA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7E594-7A8F-DF0E-FCCE-72EEE4DAA88D}"/>
              </a:ext>
            </a:extLst>
          </p:cNvPr>
          <p:cNvSpPr txBox="1"/>
          <p:nvPr/>
        </p:nvSpPr>
        <p:spPr>
          <a:xfrm>
            <a:off x="13386361" y="1591671"/>
            <a:ext cx="11038143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dirty="0"/>
              <a:t>The shortest path is one with the </a:t>
            </a:r>
            <a:r>
              <a:rPr lang="en-AT" sz="1800" dirty="0">
                <a:solidFill>
                  <a:srgbClr val="FF0000"/>
                </a:solidFill>
              </a:rPr>
              <a:t>shortest length</a:t>
            </a:r>
            <a:endParaRPr lang="bs-Latn-BA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01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36E49E28-7687-457D-4AA3-EA4C8D5B4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09" t="16848" r="15336" b="16440"/>
          <a:stretch/>
        </p:blipFill>
        <p:spPr>
          <a:xfrm>
            <a:off x="7064615" y="3823812"/>
            <a:ext cx="2855272" cy="2832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T" dirty="0"/>
              <a:t>5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3D63B-0AD4-EB4C-E6A2-26CF7307089E}"/>
              </a:ext>
            </a:extLst>
          </p:cNvPr>
          <p:cNvSpPr txBox="1"/>
          <p:nvPr/>
        </p:nvSpPr>
        <p:spPr>
          <a:xfrm>
            <a:off x="1545544" y="2273080"/>
            <a:ext cx="4600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2000" b="1" dirty="0"/>
              <a:t>Before</a:t>
            </a:r>
            <a:endParaRPr lang="bs-Latn-BA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3C1FB-8A2E-23A8-01AC-72317A7C237C}"/>
              </a:ext>
            </a:extLst>
          </p:cNvPr>
          <p:cNvSpPr txBox="1"/>
          <p:nvPr/>
        </p:nvSpPr>
        <p:spPr>
          <a:xfrm>
            <a:off x="6792506" y="2273080"/>
            <a:ext cx="4600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2000" b="1" dirty="0"/>
              <a:t>After</a:t>
            </a:r>
            <a:endParaRPr lang="bs-Latn-BA" sz="2000" b="1" dirty="0"/>
          </a:p>
        </p:txBody>
      </p:sp>
      <p:pic>
        <p:nvPicPr>
          <p:cNvPr id="8" name="Picture 7" descr="A map of a city&#10;&#10;Description automatically generated">
            <a:extLst>
              <a:ext uri="{FF2B5EF4-FFF2-40B4-BE49-F238E27FC236}">
                <a16:creationId xmlns:a16="http://schemas.microsoft.com/office/drawing/2014/main" id="{39843365-3C45-9BC6-52EE-2E67AAA13C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71" t="17587" r="16050" b="16716"/>
          <a:stretch/>
        </p:blipFill>
        <p:spPr>
          <a:xfrm>
            <a:off x="2080577" y="3823812"/>
            <a:ext cx="2855272" cy="283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62DF7B-2321-4510-1C9C-AC83FFA68578}"/>
              </a:ext>
            </a:extLst>
          </p:cNvPr>
          <p:cNvSpPr txBox="1"/>
          <p:nvPr/>
        </p:nvSpPr>
        <p:spPr>
          <a:xfrm>
            <a:off x="1545544" y="2717867"/>
            <a:ext cx="4600075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bs-Latn-BA" sz="1800" dirty="0"/>
              <a:t>Weight </a:t>
            </a:r>
            <a:r>
              <a:rPr lang="en-AT" sz="1800" dirty="0"/>
              <a:t>	</a:t>
            </a:r>
            <a:r>
              <a:rPr lang="bs-Latn-BA" sz="1800" dirty="0"/>
              <a:t>40.69</a:t>
            </a:r>
            <a:br>
              <a:rPr lang="en-AT" sz="1800" dirty="0"/>
            </a:br>
            <a:r>
              <a:rPr lang="en-AT" sz="1800" dirty="0"/>
              <a:t>Length 	4667.39</a:t>
            </a:r>
            <a:br>
              <a:rPr lang="en-AT" sz="1800" dirty="0"/>
            </a:br>
            <a:r>
              <a:rPr lang="en-AT" sz="1800" dirty="0"/>
              <a:t>Resilience 	1</a:t>
            </a:r>
            <a:endParaRPr lang="bs-Latn-BA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091C3-4BA4-0EDA-C96F-454F74755FF1}"/>
              </a:ext>
            </a:extLst>
          </p:cNvPr>
          <p:cNvSpPr txBox="1"/>
          <p:nvPr/>
        </p:nvSpPr>
        <p:spPr>
          <a:xfrm>
            <a:off x="6792506" y="2717867"/>
            <a:ext cx="4600075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dirty="0"/>
              <a:t>Weight	35.43</a:t>
            </a:r>
          </a:p>
          <a:p>
            <a:r>
              <a:rPr lang="en-AT" sz="1800" dirty="0"/>
              <a:t>Length 	3538.07</a:t>
            </a:r>
          </a:p>
          <a:p>
            <a:r>
              <a:rPr lang="en-AT" sz="1800" dirty="0"/>
              <a:t>Resilience	1</a:t>
            </a:r>
            <a:endParaRPr lang="bs-Latn-BA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4149B-813D-4941-F186-CFCD1ECAFA7B}"/>
              </a:ext>
            </a:extLst>
          </p:cNvPr>
          <p:cNvSpPr txBox="1"/>
          <p:nvPr/>
        </p:nvSpPr>
        <p:spPr>
          <a:xfrm>
            <a:off x="1545544" y="1591671"/>
            <a:ext cx="11038143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dirty="0"/>
              <a:t>The shortest path is one with the </a:t>
            </a:r>
            <a:r>
              <a:rPr lang="en-AT" sz="1800" dirty="0">
                <a:solidFill>
                  <a:srgbClr val="FF0000"/>
                </a:solidFill>
              </a:rPr>
              <a:t>shortest length</a:t>
            </a:r>
            <a:endParaRPr lang="bs-Latn-BA" sz="1800" dirty="0">
              <a:solidFill>
                <a:srgbClr val="FF0000"/>
              </a:solidFill>
            </a:endParaRPr>
          </a:p>
        </p:txBody>
      </p:sp>
      <p:pic>
        <p:nvPicPr>
          <p:cNvPr id="14" name="Picture 13" descr="A map of a city&#10;&#10;Description automatically generated">
            <a:extLst>
              <a:ext uri="{FF2B5EF4-FFF2-40B4-BE49-F238E27FC236}">
                <a16:creationId xmlns:a16="http://schemas.microsoft.com/office/drawing/2014/main" id="{7218E79D-2929-FCEC-0C15-0C51D57A87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73" t="17368" r="15735" b="14368"/>
          <a:stretch/>
        </p:blipFill>
        <p:spPr>
          <a:xfrm>
            <a:off x="-10292146" y="3820776"/>
            <a:ext cx="2855271" cy="2849756"/>
          </a:xfrm>
          <a:prstGeom prst="rect">
            <a:avLst/>
          </a:prstGeom>
        </p:spPr>
      </p:pic>
      <p:pic>
        <p:nvPicPr>
          <p:cNvPr id="15" name="Picture 14" descr="A map of a city&#10;&#10;Description automatically generated">
            <a:extLst>
              <a:ext uri="{FF2B5EF4-FFF2-40B4-BE49-F238E27FC236}">
                <a16:creationId xmlns:a16="http://schemas.microsoft.com/office/drawing/2014/main" id="{5C580E1D-B52C-5699-BBBA-D15250AE18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155" t="17021" r="15814" b="15486"/>
          <a:stretch/>
        </p:blipFill>
        <p:spPr>
          <a:xfrm>
            <a:off x="-5045186" y="3826699"/>
            <a:ext cx="2855271" cy="28749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662E2B-7B6A-5EF2-EE7E-1643793B0C49}"/>
              </a:ext>
            </a:extLst>
          </p:cNvPr>
          <p:cNvSpPr txBox="1"/>
          <p:nvPr/>
        </p:nvSpPr>
        <p:spPr>
          <a:xfrm>
            <a:off x="-5582129" y="2717867"/>
            <a:ext cx="4600075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dirty="0"/>
              <a:t>Weight 	31.05</a:t>
            </a:r>
            <a:br>
              <a:rPr lang="en-AT" sz="1800" dirty="0"/>
            </a:br>
            <a:r>
              <a:rPr lang="en-AT" sz="1800" dirty="0"/>
              <a:t>Length	3269.11</a:t>
            </a:r>
          </a:p>
          <a:p>
            <a:r>
              <a:rPr lang="en-AT" sz="1800" dirty="0"/>
              <a:t>Resilience 	1</a:t>
            </a:r>
            <a:endParaRPr lang="bs-Latn-BA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B852C-C1C2-99F5-6FD2-B2C0CF2C06A4}"/>
              </a:ext>
            </a:extLst>
          </p:cNvPr>
          <p:cNvSpPr txBox="1"/>
          <p:nvPr/>
        </p:nvSpPr>
        <p:spPr>
          <a:xfrm>
            <a:off x="-10829091" y="1591671"/>
            <a:ext cx="11038143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dirty="0"/>
              <a:t>The shortest path is one with the </a:t>
            </a:r>
            <a:r>
              <a:rPr lang="en-AT" sz="1800" dirty="0">
                <a:solidFill>
                  <a:srgbClr val="FF0000"/>
                </a:solidFill>
              </a:rPr>
              <a:t>least number of edges</a:t>
            </a:r>
            <a:r>
              <a:rPr lang="en-AT" sz="1800" dirty="0"/>
              <a:t> in it</a:t>
            </a:r>
            <a:endParaRPr lang="bs-Latn-BA" sz="1800" dirty="0"/>
          </a:p>
        </p:txBody>
      </p:sp>
    </p:spTree>
    <p:extLst>
      <p:ext uri="{BB962C8B-B14F-4D97-AF65-F5344CB8AC3E}">
        <p14:creationId xmlns:p14="http://schemas.microsoft.com/office/powerpoint/2010/main" val="2183684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Discussion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T" dirty="0"/>
              <a:t>6</a:t>
            </a:r>
            <a:endParaRPr lang="de-DE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7277DFB-6F4D-191D-6C47-286A92458F4F}"/>
              </a:ext>
            </a:extLst>
          </p:cNvPr>
          <p:cNvSpPr txBox="1">
            <a:spLocks/>
          </p:cNvSpPr>
          <p:nvPr/>
        </p:nvSpPr>
        <p:spPr>
          <a:xfrm>
            <a:off x="3724215" y="2443523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01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3766F0-6D32-44C9-2669-C0A7F3B4F0CC}"/>
              </a:ext>
            </a:extLst>
          </p:cNvPr>
          <p:cNvSpPr txBox="1">
            <a:spLocks/>
          </p:cNvSpPr>
          <p:nvPr/>
        </p:nvSpPr>
        <p:spPr>
          <a:xfrm>
            <a:off x="3724215" y="2946443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02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C3A6363-6B3E-8240-BB3E-EFE76E28E2B8}"/>
              </a:ext>
            </a:extLst>
          </p:cNvPr>
          <p:cNvSpPr txBox="1">
            <a:spLocks/>
          </p:cNvSpPr>
          <p:nvPr/>
        </p:nvSpPr>
        <p:spPr>
          <a:xfrm>
            <a:off x="3733454" y="3399162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03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309A973-7270-D789-0988-36DC741E805F}"/>
              </a:ext>
            </a:extLst>
          </p:cNvPr>
          <p:cNvSpPr txBox="1">
            <a:spLocks/>
          </p:cNvSpPr>
          <p:nvPr/>
        </p:nvSpPr>
        <p:spPr>
          <a:xfrm>
            <a:off x="3724215" y="3902082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04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2346523-A861-F4B0-8AA2-30A36DA43EEA}"/>
              </a:ext>
            </a:extLst>
          </p:cNvPr>
          <p:cNvSpPr txBox="1">
            <a:spLocks/>
          </p:cNvSpPr>
          <p:nvPr/>
        </p:nvSpPr>
        <p:spPr>
          <a:xfrm>
            <a:off x="3721036" y="4401676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05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A2C046A-7743-A260-7CE1-896DF7C24D24}"/>
              </a:ext>
            </a:extLst>
          </p:cNvPr>
          <p:cNvSpPr txBox="1">
            <a:spLocks/>
          </p:cNvSpPr>
          <p:nvPr/>
        </p:nvSpPr>
        <p:spPr>
          <a:xfrm>
            <a:off x="3721036" y="4869571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06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64CE7-CBC6-A4F7-3B20-619C2C69D421}"/>
              </a:ext>
            </a:extLst>
          </p:cNvPr>
          <p:cNvSpPr txBox="1"/>
          <p:nvPr/>
        </p:nvSpPr>
        <p:spPr>
          <a:xfrm>
            <a:off x="4312685" y="2427774"/>
            <a:ext cx="5711833" cy="30469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The algorithm can redirect traffic to the most used edges</a:t>
            </a:r>
          </a:p>
          <a:p>
            <a:endParaRPr lang="en-AT" sz="1600" dirty="0"/>
          </a:p>
          <a:p>
            <a:r>
              <a:rPr lang="en-AT" sz="1600" dirty="0"/>
              <a:t>Lower travel time on average</a:t>
            </a:r>
          </a:p>
          <a:p>
            <a:endParaRPr lang="en-AT" sz="1600" dirty="0"/>
          </a:p>
          <a:p>
            <a:r>
              <a:rPr lang="en-AT" sz="1600" dirty="0"/>
              <a:t>Minimization through weights performs better</a:t>
            </a:r>
          </a:p>
          <a:p>
            <a:endParaRPr lang="en-AT" sz="1600" dirty="0"/>
          </a:p>
          <a:p>
            <a:r>
              <a:rPr lang="en-AT" sz="1600" dirty="0"/>
              <a:t>Chosen edges might not be connected</a:t>
            </a:r>
          </a:p>
          <a:p>
            <a:endParaRPr lang="en-AT" sz="1600" dirty="0"/>
          </a:p>
          <a:p>
            <a:r>
              <a:rPr lang="en-AT" sz="1600" dirty="0"/>
              <a:t>Not all paths in the network are taken into account</a:t>
            </a:r>
          </a:p>
          <a:p>
            <a:endParaRPr lang="en-AT" sz="1600" dirty="0"/>
          </a:p>
          <a:p>
            <a:r>
              <a:rPr lang="en-AT" sz="1600" dirty="0"/>
              <a:t>Depends on the number of node pairs and the number of chosen edges</a:t>
            </a:r>
          </a:p>
        </p:txBody>
      </p:sp>
    </p:spTree>
    <p:extLst>
      <p:ext uri="{BB962C8B-B14F-4D97-AF65-F5344CB8AC3E}">
        <p14:creationId xmlns:p14="http://schemas.microsoft.com/office/powerpoint/2010/main" val="121821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2510606" y="3094592"/>
            <a:ext cx="7736637" cy="1126016"/>
          </a:xfrm>
        </p:spPr>
        <p:txBody>
          <a:bodyPr anchor="ctr">
            <a:normAutofit/>
          </a:bodyPr>
          <a:lstStyle/>
          <a:p>
            <a:r>
              <a:rPr lang="en-AT" sz="4000" dirty="0"/>
              <a:t>Thank you for your attention!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888210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U Graz reduziert">
  <a:themeElements>
    <a:clrScheme name="Benutzerdefiniert 3">
      <a:dk1>
        <a:srgbClr val="0F0F0F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Custom</PresentationFormat>
  <Paragraphs>104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Lucida Grande</vt:lpstr>
      <vt:lpstr>Wingdings</vt:lpstr>
      <vt:lpstr>TU Graz reduziert</vt:lpstr>
      <vt:lpstr>Highway Design</vt:lpstr>
      <vt:lpstr>Motivation</vt:lpstr>
      <vt:lpstr>Experimental Setup</vt:lpstr>
      <vt:lpstr>Methodology</vt:lpstr>
      <vt:lpstr>Results</vt:lpstr>
      <vt:lpstr>Results</vt:lpstr>
      <vt:lpstr>Discussion</vt:lpstr>
      <vt:lpstr>Thank you for your attention!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Reduzierte TU Graz-Präsentation 16:9</dc:title>
  <dc:subject/>
  <dc:creator>cd@tugraz.at</dc:creator>
  <cp:keywords/>
  <dc:description/>
  <cp:lastModifiedBy>Ramić, Muhamed</cp:lastModifiedBy>
  <cp:revision>376</cp:revision>
  <dcterms:created xsi:type="dcterms:W3CDTF">2015-08-27T14:41:22Z</dcterms:created>
  <dcterms:modified xsi:type="dcterms:W3CDTF">2024-01-25T19:20:38Z</dcterms:modified>
  <cp:category/>
</cp:coreProperties>
</file>