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6" r:id="rId2"/>
    <p:sldId id="413" r:id="rId3"/>
    <p:sldId id="420" r:id="rId4"/>
    <p:sldId id="424" r:id="rId5"/>
    <p:sldId id="419" r:id="rId6"/>
    <p:sldId id="421" r:id="rId7"/>
    <p:sldId id="423" r:id="rId8"/>
    <p:sldId id="422" r:id="rId9"/>
    <p:sldId id="418" r:id="rId10"/>
    <p:sldId id="416" r:id="rId11"/>
  </p:sldIdLst>
  <p:sldSz cx="12938125" cy="7315200"/>
  <p:notesSz cx="6858000" cy="9144000"/>
  <p:defaultTextStyle>
    <a:defPPr>
      <a:defRPr lang="de-DE"/>
    </a:defPPr>
    <a:lvl1pPr marL="0" algn="l" defTabSz="648081" rtl="0" eaLnBrk="1" latinLnBrk="0" hangingPunct="1">
      <a:defRPr sz="2600" kern="1200">
        <a:solidFill>
          <a:schemeClr val="tx1"/>
        </a:solidFill>
        <a:latin typeface="+mn-lt"/>
        <a:ea typeface="+mn-ea"/>
        <a:cs typeface="+mn-cs"/>
      </a:defRPr>
    </a:lvl1pPr>
    <a:lvl2pPr marL="648081" algn="l" defTabSz="648081" rtl="0" eaLnBrk="1" latinLnBrk="0" hangingPunct="1">
      <a:defRPr sz="2600" kern="1200">
        <a:solidFill>
          <a:schemeClr val="tx1"/>
        </a:solidFill>
        <a:latin typeface="+mn-lt"/>
        <a:ea typeface="+mn-ea"/>
        <a:cs typeface="+mn-cs"/>
      </a:defRPr>
    </a:lvl2pPr>
    <a:lvl3pPr marL="1296162" algn="l" defTabSz="648081" rtl="0" eaLnBrk="1" latinLnBrk="0" hangingPunct="1">
      <a:defRPr sz="2600" kern="1200">
        <a:solidFill>
          <a:schemeClr val="tx1"/>
        </a:solidFill>
        <a:latin typeface="+mn-lt"/>
        <a:ea typeface="+mn-ea"/>
        <a:cs typeface="+mn-cs"/>
      </a:defRPr>
    </a:lvl3pPr>
    <a:lvl4pPr marL="1944243" algn="l" defTabSz="648081" rtl="0" eaLnBrk="1" latinLnBrk="0" hangingPunct="1">
      <a:defRPr sz="2600" kern="1200">
        <a:solidFill>
          <a:schemeClr val="tx1"/>
        </a:solidFill>
        <a:latin typeface="+mn-lt"/>
        <a:ea typeface="+mn-ea"/>
        <a:cs typeface="+mn-cs"/>
      </a:defRPr>
    </a:lvl4pPr>
    <a:lvl5pPr marL="2592324" algn="l" defTabSz="648081" rtl="0" eaLnBrk="1" latinLnBrk="0" hangingPunct="1">
      <a:defRPr sz="2600" kern="1200">
        <a:solidFill>
          <a:schemeClr val="tx1"/>
        </a:solidFill>
        <a:latin typeface="+mn-lt"/>
        <a:ea typeface="+mn-ea"/>
        <a:cs typeface="+mn-cs"/>
      </a:defRPr>
    </a:lvl5pPr>
    <a:lvl6pPr marL="3240405" algn="l" defTabSz="648081" rtl="0" eaLnBrk="1" latinLnBrk="0" hangingPunct="1">
      <a:defRPr sz="2600" kern="1200">
        <a:solidFill>
          <a:schemeClr val="tx1"/>
        </a:solidFill>
        <a:latin typeface="+mn-lt"/>
        <a:ea typeface="+mn-ea"/>
        <a:cs typeface="+mn-cs"/>
      </a:defRPr>
    </a:lvl6pPr>
    <a:lvl7pPr marL="3888486" algn="l" defTabSz="648081" rtl="0" eaLnBrk="1" latinLnBrk="0" hangingPunct="1">
      <a:defRPr sz="2600" kern="1200">
        <a:solidFill>
          <a:schemeClr val="tx1"/>
        </a:solidFill>
        <a:latin typeface="+mn-lt"/>
        <a:ea typeface="+mn-ea"/>
        <a:cs typeface="+mn-cs"/>
      </a:defRPr>
    </a:lvl7pPr>
    <a:lvl8pPr marL="4536567" algn="l" defTabSz="648081" rtl="0" eaLnBrk="1" latinLnBrk="0" hangingPunct="1">
      <a:defRPr sz="2600" kern="1200">
        <a:solidFill>
          <a:schemeClr val="tx1"/>
        </a:solidFill>
        <a:latin typeface="+mn-lt"/>
        <a:ea typeface="+mn-ea"/>
        <a:cs typeface="+mn-cs"/>
      </a:defRPr>
    </a:lvl8pPr>
    <a:lvl9pPr marL="5184648" algn="l" defTabSz="648081"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304">
          <p15:clr>
            <a:srgbClr val="A4A3A4"/>
          </p15:clr>
        </p15:guide>
        <p15:guide id="4" pos="40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0146"/>
    <a:srgbClr val="E72652"/>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93883" autoAdjust="0"/>
  </p:normalViewPr>
  <p:slideViewPr>
    <p:cSldViewPr snapToGrid="0" snapToObjects="1">
      <p:cViewPr>
        <p:scale>
          <a:sx n="66" d="100"/>
          <a:sy n="66" d="100"/>
        </p:scale>
        <p:origin x="1718" y="158"/>
      </p:cViewPr>
      <p:guideLst>
        <p:guide orient="horz" pos="1620"/>
        <p:guide pos="2880"/>
        <p:guide orient="horz" pos="2304"/>
        <p:guide pos="40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5DD7C8-0372-D144-BA93-141549E19476}" type="datetimeFigureOut">
              <a:rPr lang="de-DE" smtClean="0"/>
              <a:t>25.01.2024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0C9E9C-1806-3D45-8625-F0002340C4C2}" type="slidenum">
              <a:rPr lang="de-DE" smtClean="0"/>
              <a:t>‹#›</a:t>
            </a:fld>
            <a:endParaRPr lang="de-DE"/>
          </a:p>
        </p:txBody>
      </p:sp>
    </p:spTree>
    <p:extLst>
      <p:ext uri="{BB962C8B-B14F-4D97-AF65-F5344CB8AC3E}">
        <p14:creationId xmlns:p14="http://schemas.microsoft.com/office/powerpoint/2010/main" val="3470726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8FD1B-4624-A54C-89F3-AAE25A789C02}" type="datetimeFigureOut">
              <a:rPr lang="de-DE" smtClean="0"/>
              <a:t>25.01.2024</a:t>
            </a:fld>
            <a:endParaRPr lang="de-DE"/>
          </a:p>
        </p:txBody>
      </p:sp>
      <p:sp>
        <p:nvSpPr>
          <p:cNvPr id="4" name="Folienbildplatzhalter 3"/>
          <p:cNvSpPr>
            <a:spLocks noGrp="1" noRot="1" noChangeAspect="1"/>
          </p:cNvSpPr>
          <p:nvPr>
            <p:ph type="sldImg" idx="2"/>
          </p:nvPr>
        </p:nvSpPr>
        <p:spPr>
          <a:xfrm>
            <a:off x="396875" y="685800"/>
            <a:ext cx="606425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CABA8-235B-9747-A3D2-12573A6AFA9D}" type="slidenum">
              <a:rPr lang="de-DE" smtClean="0"/>
              <a:t>‹#›</a:t>
            </a:fld>
            <a:endParaRPr lang="de-DE"/>
          </a:p>
        </p:txBody>
      </p:sp>
    </p:spTree>
    <p:extLst>
      <p:ext uri="{BB962C8B-B14F-4D97-AF65-F5344CB8AC3E}">
        <p14:creationId xmlns:p14="http://schemas.microsoft.com/office/powerpoint/2010/main" val="3324068465"/>
      </p:ext>
    </p:extLst>
  </p:cSld>
  <p:clrMap bg1="lt1" tx1="dk1" bg2="lt2" tx2="dk2" accent1="accent1" accent2="accent2" accent3="accent3" accent4="accent4" accent5="accent5" accent6="accent6" hlink="hlink" folHlink="folHlink"/>
  <p:hf hdr="0" ftr="0" dt="0"/>
  <p:notesStyle>
    <a:lvl1pPr marL="0" algn="l" defTabSz="648081" rtl="0" eaLnBrk="1" latinLnBrk="0" hangingPunct="1">
      <a:defRPr sz="1700" kern="1200">
        <a:solidFill>
          <a:schemeClr val="tx1"/>
        </a:solidFill>
        <a:latin typeface="+mn-lt"/>
        <a:ea typeface="+mn-ea"/>
        <a:cs typeface="+mn-cs"/>
      </a:defRPr>
    </a:lvl1pPr>
    <a:lvl2pPr marL="648081" algn="l" defTabSz="648081" rtl="0" eaLnBrk="1" latinLnBrk="0" hangingPunct="1">
      <a:defRPr sz="1700" kern="1200">
        <a:solidFill>
          <a:schemeClr val="tx1"/>
        </a:solidFill>
        <a:latin typeface="+mn-lt"/>
        <a:ea typeface="+mn-ea"/>
        <a:cs typeface="+mn-cs"/>
      </a:defRPr>
    </a:lvl2pPr>
    <a:lvl3pPr marL="1296162" algn="l" defTabSz="648081" rtl="0" eaLnBrk="1" latinLnBrk="0" hangingPunct="1">
      <a:defRPr sz="1700" kern="1200">
        <a:solidFill>
          <a:schemeClr val="tx1"/>
        </a:solidFill>
        <a:latin typeface="+mn-lt"/>
        <a:ea typeface="+mn-ea"/>
        <a:cs typeface="+mn-cs"/>
      </a:defRPr>
    </a:lvl3pPr>
    <a:lvl4pPr marL="1944243" algn="l" defTabSz="648081" rtl="0" eaLnBrk="1" latinLnBrk="0" hangingPunct="1">
      <a:defRPr sz="1700" kern="1200">
        <a:solidFill>
          <a:schemeClr val="tx1"/>
        </a:solidFill>
        <a:latin typeface="+mn-lt"/>
        <a:ea typeface="+mn-ea"/>
        <a:cs typeface="+mn-cs"/>
      </a:defRPr>
    </a:lvl4pPr>
    <a:lvl5pPr marL="2592324" algn="l" defTabSz="648081" rtl="0" eaLnBrk="1" latinLnBrk="0" hangingPunct="1">
      <a:defRPr sz="1700" kern="1200">
        <a:solidFill>
          <a:schemeClr val="tx1"/>
        </a:solidFill>
        <a:latin typeface="+mn-lt"/>
        <a:ea typeface="+mn-ea"/>
        <a:cs typeface="+mn-cs"/>
      </a:defRPr>
    </a:lvl5pPr>
    <a:lvl6pPr marL="3240405" algn="l" defTabSz="648081" rtl="0" eaLnBrk="1" latinLnBrk="0" hangingPunct="1">
      <a:defRPr sz="1700" kern="1200">
        <a:solidFill>
          <a:schemeClr val="tx1"/>
        </a:solidFill>
        <a:latin typeface="+mn-lt"/>
        <a:ea typeface="+mn-ea"/>
        <a:cs typeface="+mn-cs"/>
      </a:defRPr>
    </a:lvl6pPr>
    <a:lvl7pPr marL="3888486" algn="l" defTabSz="648081" rtl="0" eaLnBrk="1" latinLnBrk="0" hangingPunct="1">
      <a:defRPr sz="1700" kern="1200">
        <a:solidFill>
          <a:schemeClr val="tx1"/>
        </a:solidFill>
        <a:latin typeface="+mn-lt"/>
        <a:ea typeface="+mn-ea"/>
        <a:cs typeface="+mn-cs"/>
      </a:defRPr>
    </a:lvl7pPr>
    <a:lvl8pPr marL="4536567" algn="l" defTabSz="648081" rtl="0" eaLnBrk="1" latinLnBrk="0" hangingPunct="1">
      <a:defRPr sz="1700" kern="1200">
        <a:solidFill>
          <a:schemeClr val="tx1"/>
        </a:solidFill>
        <a:latin typeface="+mn-lt"/>
        <a:ea typeface="+mn-ea"/>
        <a:cs typeface="+mn-cs"/>
      </a:defRPr>
    </a:lvl8pPr>
    <a:lvl9pPr marL="5184648" algn="l" defTabSz="648081"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12" name="Bild 1"/>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0"/>
            <a:ext cx="12938125" cy="7315200"/>
          </a:xfrm>
          <a:prstGeom prst="rect">
            <a:avLst/>
          </a:prstGeom>
        </p:spPr>
      </p:pic>
      <p:sp>
        <p:nvSpPr>
          <p:cNvPr id="9" name="Titel 1"/>
          <p:cNvSpPr>
            <a:spLocks noGrp="1"/>
          </p:cNvSpPr>
          <p:nvPr>
            <p:ph type="ctrTitle" hasCustomPrompt="1"/>
          </p:nvPr>
        </p:nvSpPr>
        <p:spPr>
          <a:xfrm>
            <a:off x="880589" y="1392640"/>
            <a:ext cx="8659375" cy="2426880"/>
          </a:xfrm>
        </p:spPr>
        <p:txBody>
          <a:bodyPr anchor="b">
            <a:normAutofit/>
          </a:bodyPr>
          <a:lstStyle>
            <a:lvl1pPr>
              <a:defRPr sz="5100">
                <a:solidFill>
                  <a:srgbClr val="F70146"/>
                </a:solidFill>
              </a:defRPr>
            </a:lvl1pPr>
          </a:lstStyle>
          <a:p>
            <a:r>
              <a:rPr lang="de-DE" dirty="0"/>
              <a:t>Click </a:t>
            </a:r>
            <a:r>
              <a:rPr lang="de-DE" dirty="0" err="1"/>
              <a:t>to</a:t>
            </a:r>
            <a:r>
              <a:rPr lang="de-DE" dirty="0"/>
              <a:t> </a:t>
            </a:r>
            <a:r>
              <a:rPr lang="de-DE" dirty="0" err="1"/>
              <a:t>add</a:t>
            </a:r>
            <a:r>
              <a:rPr lang="de-DE" dirty="0"/>
              <a:t> </a:t>
            </a:r>
            <a:br>
              <a:rPr lang="de-DE" dirty="0"/>
            </a:br>
            <a:r>
              <a:rPr lang="de-DE" dirty="0"/>
              <a:t>a </a:t>
            </a:r>
            <a:r>
              <a:rPr lang="de-DE" dirty="0" err="1"/>
              <a:t>cover</a:t>
            </a:r>
            <a:r>
              <a:rPr lang="de-DE" dirty="0"/>
              <a:t> </a:t>
            </a:r>
            <a:r>
              <a:rPr lang="de-DE" dirty="0" err="1"/>
              <a:t>slide</a:t>
            </a:r>
            <a:r>
              <a:rPr lang="de-DE" dirty="0"/>
              <a:t> </a:t>
            </a:r>
            <a:r>
              <a:rPr lang="de-DE" dirty="0" err="1"/>
              <a:t>headline</a:t>
            </a:r>
            <a:endParaRPr lang="de-DE" dirty="0"/>
          </a:p>
        </p:txBody>
      </p:sp>
      <p:sp>
        <p:nvSpPr>
          <p:cNvPr id="14" name="Datumsplatzhalter 16"/>
          <p:cNvSpPr>
            <a:spLocks noGrp="1"/>
          </p:cNvSpPr>
          <p:nvPr>
            <p:ph type="dt" sz="half" idx="10"/>
          </p:nvPr>
        </p:nvSpPr>
        <p:spPr>
          <a:xfrm>
            <a:off x="880591" y="4802560"/>
            <a:ext cx="8659375" cy="360155"/>
          </a:xfrm>
        </p:spPr>
        <p:txBody>
          <a:bodyPr anchor="b" anchorCtr="0"/>
          <a:lstStyle>
            <a:lvl1pPr>
              <a:defRPr sz="2300"/>
            </a:lvl1pPr>
          </a:lstStyle>
          <a:p>
            <a:r>
              <a:rPr lang="en-US"/>
              <a:t>20 Nov 2023, Causality x ML Seminar</a:t>
            </a:r>
            <a:endParaRPr lang="de-AT" dirty="0"/>
          </a:p>
        </p:txBody>
      </p:sp>
      <p:sp>
        <p:nvSpPr>
          <p:cNvPr id="15" name="Fußzeilenplatzhalter 17"/>
          <p:cNvSpPr>
            <a:spLocks noGrp="1"/>
          </p:cNvSpPr>
          <p:nvPr>
            <p:ph type="ftr" sz="quarter" idx="11"/>
          </p:nvPr>
        </p:nvSpPr>
        <p:spPr>
          <a:xfrm>
            <a:off x="880589" y="3865600"/>
            <a:ext cx="8659375" cy="803840"/>
          </a:xfrm>
        </p:spPr>
        <p:txBody>
          <a:bodyPr anchor="b" anchorCtr="0"/>
          <a:lstStyle>
            <a:lvl1pPr>
              <a:defRPr sz="2300"/>
            </a:lvl1pPr>
          </a:lstStyle>
          <a:p>
            <a:r>
              <a:rPr lang="de-AT"/>
              <a:t>Your Names</a:t>
            </a:r>
            <a:endParaRPr lang="de-AT" dirty="0"/>
          </a:p>
        </p:txBody>
      </p:sp>
      <p:sp>
        <p:nvSpPr>
          <p:cNvPr id="22" name="Textfeld 271"/>
          <p:cNvSpPr txBox="1">
            <a:spLocks noChangeArrowheads="1"/>
          </p:cNvSpPr>
          <p:nvPr userDrawn="1"/>
        </p:nvSpPr>
        <p:spPr bwMode="auto">
          <a:xfrm>
            <a:off x="10569532" y="1218837"/>
            <a:ext cx="2037691" cy="7879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de-DE" sz="1700" spc="128" baseline="0" dirty="0">
                <a:cs typeface="Arial" charset="0"/>
              </a:rPr>
              <a:t>SCIENCE</a:t>
            </a:r>
          </a:p>
          <a:p>
            <a:pPr algn="r" eaLnBrk="1" hangingPunct="1"/>
            <a:r>
              <a:rPr lang="de-DE" sz="1700" spc="128" baseline="0" dirty="0">
                <a:cs typeface="Arial" charset="0"/>
              </a:rPr>
              <a:t>PASSION</a:t>
            </a:r>
            <a:br>
              <a:rPr lang="de-DE" sz="1700" spc="128" baseline="0" dirty="0">
                <a:cs typeface="Arial" charset="0"/>
              </a:rPr>
            </a:br>
            <a:r>
              <a:rPr lang="de-DE" sz="1700" spc="128" baseline="0" dirty="0">
                <a:cs typeface="Arial" charset="0"/>
              </a:rPr>
              <a:t>TECHNOLOGY</a:t>
            </a:r>
          </a:p>
        </p:txBody>
      </p:sp>
    </p:spTree>
    <p:extLst>
      <p:ext uri="{BB962C8B-B14F-4D97-AF65-F5344CB8AC3E}">
        <p14:creationId xmlns:p14="http://schemas.microsoft.com/office/powerpoint/2010/main" val="228610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el ohne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4400"/>
            </a:lvl1pPr>
          </a:lstStyle>
          <a:p>
            <a:r>
              <a:rPr lang="de-AT" dirty="0"/>
              <a:t>Mastertitelformat bearbeiten</a:t>
            </a:r>
            <a:endParaRPr lang="de-DE" dirty="0"/>
          </a:p>
        </p:txBody>
      </p:sp>
      <p:sp>
        <p:nvSpPr>
          <p:cNvPr id="3" name="Datumsplatzhalter 2"/>
          <p:cNvSpPr>
            <a:spLocks noGrp="1"/>
          </p:cNvSpPr>
          <p:nvPr>
            <p:ph type="dt" sz="half" idx="10"/>
          </p:nvPr>
        </p:nvSpPr>
        <p:spPr/>
        <p:txBody>
          <a:bodyPr/>
          <a:lstStyle>
            <a:lvl1pPr>
              <a:defRPr/>
            </a:lvl1pPr>
          </a:lstStyle>
          <a:p>
            <a:r>
              <a:rPr lang="en-US"/>
              <a:t>20 Nov 2023, Causality x ML Seminar</a:t>
            </a:r>
            <a:endParaRPr lang="de-DE" dirty="0"/>
          </a:p>
        </p:txBody>
      </p:sp>
      <p:sp>
        <p:nvSpPr>
          <p:cNvPr id="4" name="Fußzeilenplatzhalter 3"/>
          <p:cNvSpPr>
            <a:spLocks noGrp="1"/>
          </p:cNvSpPr>
          <p:nvPr>
            <p:ph type="ftr" sz="quarter" idx="11"/>
          </p:nvPr>
        </p:nvSpPr>
        <p:spPr/>
        <p:txBody>
          <a:bodyPr/>
          <a:lstStyle>
            <a:lvl1pPr>
              <a:defRPr/>
            </a:lvl1pPr>
          </a:lstStyle>
          <a:p>
            <a:r>
              <a:rPr lang="de-DE"/>
              <a:t>Your Names</a:t>
            </a:r>
            <a:endParaRPr lang="de-DE" dirty="0"/>
          </a:p>
        </p:txBody>
      </p:sp>
      <p:sp>
        <p:nvSpPr>
          <p:cNvPr id="5" name="Foliennummernplatzhalter 4"/>
          <p:cNvSpPr>
            <a:spLocks noGrp="1"/>
          </p:cNvSpPr>
          <p:nvPr>
            <p:ph type="sldNum" sz="quarter" idx="12"/>
          </p:nvPr>
        </p:nvSpPr>
        <p:spPr/>
        <p:txBody>
          <a:bodyPr/>
          <a:lstStyle/>
          <a:p>
            <a:fld id="{4B64EC4D-37E3-EF42-B9AB-6337577588CB}" type="slidenum">
              <a:rPr lang="de-DE" smtClean="0"/>
              <a:t>‹#›</a:t>
            </a:fld>
            <a:endParaRPr lang="de-DE"/>
          </a:p>
        </p:txBody>
      </p:sp>
    </p:spTree>
    <p:extLst>
      <p:ext uri="{BB962C8B-B14F-4D97-AF65-F5344CB8AC3E}">
        <p14:creationId xmlns:p14="http://schemas.microsoft.com/office/powerpoint/2010/main" val="24788960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0" y="6701084"/>
            <a:ext cx="12938125" cy="61411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29616" tIns="64808" rIns="129616" bIns="64808" anchor="ctr"/>
          <a:lstStyle/>
          <a:p>
            <a:pPr algn="ctr" fontAlgn="auto">
              <a:spcBef>
                <a:spcPts val="0"/>
              </a:spcBef>
              <a:spcAft>
                <a:spcPts val="0"/>
              </a:spcAft>
              <a:defRPr/>
            </a:pPr>
            <a:endParaRPr lang="de-DE" dirty="0">
              <a:solidFill>
                <a:srgbClr val="FFFFFF"/>
              </a:solidFill>
              <a:ea typeface="ＭＳ Ｐゴシック" pitchFamily="-105" charset="-128"/>
              <a:cs typeface="ＭＳ Ｐゴシック" pitchFamily="-105" charset="-128"/>
            </a:endParaRPr>
          </a:p>
        </p:txBody>
      </p:sp>
      <p:sp>
        <p:nvSpPr>
          <p:cNvPr id="5" name="Fußzeilenplatzhalter 4"/>
          <p:cNvSpPr>
            <a:spLocks noGrp="1"/>
          </p:cNvSpPr>
          <p:nvPr>
            <p:ph type="ftr" sz="quarter" idx="3"/>
          </p:nvPr>
        </p:nvSpPr>
        <p:spPr>
          <a:xfrm>
            <a:off x="880588" y="6784000"/>
            <a:ext cx="11715625" cy="218863"/>
          </a:xfrm>
          <a:prstGeom prst="rect">
            <a:avLst/>
          </a:prstGeom>
        </p:spPr>
        <p:txBody>
          <a:bodyPr vert="horz" lIns="0" tIns="0" rIns="0" bIns="0" rtlCol="0" anchor="ctr">
            <a:noAutofit/>
          </a:bodyPr>
          <a:lstStyle>
            <a:lvl1pPr algn="l">
              <a:defRPr sz="1400">
                <a:solidFill>
                  <a:srgbClr val="000000"/>
                </a:solidFill>
              </a:defRPr>
            </a:lvl1pPr>
          </a:lstStyle>
          <a:p>
            <a:r>
              <a:rPr lang="de-DE"/>
              <a:t>Your Names</a:t>
            </a:r>
            <a:endParaRPr lang="de-DE" dirty="0"/>
          </a:p>
        </p:txBody>
      </p:sp>
      <p:sp>
        <p:nvSpPr>
          <p:cNvPr id="2" name="Titelplatzhalter 1"/>
          <p:cNvSpPr>
            <a:spLocks noGrp="1"/>
          </p:cNvSpPr>
          <p:nvPr>
            <p:ph type="title"/>
          </p:nvPr>
        </p:nvSpPr>
        <p:spPr>
          <a:xfrm>
            <a:off x="530142" y="372471"/>
            <a:ext cx="11877840" cy="1219200"/>
          </a:xfrm>
          <a:prstGeom prst="rect">
            <a:avLst/>
          </a:prstGeom>
        </p:spPr>
        <p:txBody>
          <a:bodyPr vert="horz" lIns="0" tIns="0" rIns="0" bIns="0" rtlCol="0" anchor="ctr">
            <a:normAutofit/>
          </a:bodyPr>
          <a:lstStyle/>
          <a:p>
            <a:r>
              <a:rPr lang="de-AT" dirty="0"/>
              <a:t>Mastertitelformat bearbeiten</a:t>
            </a:r>
            <a:endParaRPr lang="de-DE" dirty="0"/>
          </a:p>
        </p:txBody>
      </p:sp>
      <p:sp>
        <p:nvSpPr>
          <p:cNvPr id="3" name="Textplatzhalter 2"/>
          <p:cNvSpPr>
            <a:spLocks noGrp="1"/>
          </p:cNvSpPr>
          <p:nvPr>
            <p:ph type="body" idx="1"/>
          </p:nvPr>
        </p:nvSpPr>
        <p:spPr>
          <a:xfrm>
            <a:off x="880588" y="2001559"/>
            <a:ext cx="11877840" cy="4638285"/>
          </a:xfrm>
          <a:prstGeom prst="rect">
            <a:avLst/>
          </a:prstGeom>
        </p:spPr>
        <p:txBody>
          <a:bodyPr vert="horz" lIns="0" tIns="0" rIns="0" bIns="0" rtlCol="0" anchor="t">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4" name="Datumsplatzhalter 3"/>
          <p:cNvSpPr>
            <a:spLocks noGrp="1"/>
          </p:cNvSpPr>
          <p:nvPr>
            <p:ph type="dt" sz="half" idx="2"/>
          </p:nvPr>
        </p:nvSpPr>
        <p:spPr>
          <a:xfrm>
            <a:off x="880588" y="7009280"/>
            <a:ext cx="11715625" cy="218863"/>
          </a:xfrm>
          <a:prstGeom prst="rect">
            <a:avLst/>
          </a:prstGeom>
        </p:spPr>
        <p:txBody>
          <a:bodyPr vert="horz" lIns="0" tIns="0" rIns="0" bIns="0" rtlCol="0" anchor="ctr">
            <a:noAutofit/>
          </a:bodyPr>
          <a:lstStyle>
            <a:lvl1pPr algn="l">
              <a:defRPr sz="1400">
                <a:solidFill>
                  <a:schemeClr val="tx1"/>
                </a:solidFill>
              </a:defRPr>
            </a:lvl1pPr>
          </a:lstStyle>
          <a:p>
            <a:r>
              <a:rPr lang="en-US"/>
              <a:t>20 Nov 2023, Causality x ML Seminar</a:t>
            </a:r>
            <a:endParaRPr lang="de-DE" dirty="0"/>
          </a:p>
        </p:txBody>
      </p:sp>
      <p:sp>
        <p:nvSpPr>
          <p:cNvPr id="19" name="Rechteck 18"/>
          <p:cNvSpPr/>
          <p:nvPr userDrawn="1"/>
        </p:nvSpPr>
        <p:spPr>
          <a:xfrm>
            <a:off x="1" y="6707200"/>
            <a:ext cx="610968" cy="614116"/>
          </a:xfrm>
          <a:prstGeom prst="rect">
            <a:avLst/>
          </a:prstGeom>
          <a:solidFill>
            <a:srgbClr val="E72652"/>
          </a:solidFill>
          <a:ln>
            <a:noFill/>
          </a:ln>
          <a:effectLst/>
        </p:spPr>
        <p:style>
          <a:lnRef idx="1">
            <a:schemeClr val="accent1"/>
          </a:lnRef>
          <a:fillRef idx="3">
            <a:schemeClr val="accent1"/>
          </a:fillRef>
          <a:effectRef idx="2">
            <a:schemeClr val="accent1"/>
          </a:effectRef>
          <a:fontRef idx="minor">
            <a:schemeClr val="lt1"/>
          </a:fontRef>
        </p:style>
        <p:txBody>
          <a:bodyPr lIns="0" tIns="64808" rIns="0" bIns="64808" anchor="ctr"/>
          <a:lstStyle/>
          <a:p>
            <a:pPr algn="ctr" fontAlgn="auto">
              <a:spcBef>
                <a:spcPts val="0"/>
              </a:spcBef>
              <a:spcAft>
                <a:spcPts val="0"/>
              </a:spcAft>
              <a:defRPr/>
            </a:pPr>
            <a:endParaRPr lang="de-DE" dirty="0">
              <a:solidFill>
                <a:srgbClr val="FFFFFF"/>
              </a:solidFill>
              <a:ea typeface="ＭＳ Ｐゴシック" pitchFamily="-105" charset="-128"/>
              <a:cs typeface="ＭＳ Ｐゴシック" pitchFamily="-105" charset="-128"/>
            </a:endParaRPr>
          </a:p>
        </p:txBody>
      </p:sp>
      <p:sp>
        <p:nvSpPr>
          <p:cNvPr id="6" name="Foliennummernplatzhalter 5"/>
          <p:cNvSpPr>
            <a:spLocks noGrp="1"/>
          </p:cNvSpPr>
          <p:nvPr>
            <p:ph type="sldNum" sz="quarter" idx="4"/>
          </p:nvPr>
        </p:nvSpPr>
        <p:spPr>
          <a:xfrm>
            <a:off x="1" y="6707200"/>
            <a:ext cx="610968" cy="614116"/>
          </a:xfrm>
          <a:prstGeom prst="rect">
            <a:avLst/>
          </a:prstGeom>
        </p:spPr>
        <p:txBody>
          <a:bodyPr vert="horz" lIns="0" tIns="64808" rIns="0" bIns="64808" rtlCol="0" anchor="ctr"/>
          <a:lstStyle>
            <a:lvl1pPr algn="ctr">
              <a:defRPr sz="1400">
                <a:solidFill>
                  <a:schemeClr val="bg1"/>
                </a:solidFill>
              </a:defRPr>
            </a:lvl1pPr>
          </a:lstStyle>
          <a:p>
            <a:fld id="{4B64EC4D-37E3-EF42-B9AB-6337577588CB}" type="slidenum">
              <a:rPr lang="de-DE" smtClean="0"/>
              <a:pPr/>
              <a:t>‹#›</a:t>
            </a:fld>
            <a:endParaRPr lang="de-DE" dirty="0"/>
          </a:p>
        </p:txBody>
      </p:sp>
    </p:spTree>
    <p:extLst>
      <p:ext uri="{BB962C8B-B14F-4D97-AF65-F5344CB8AC3E}">
        <p14:creationId xmlns:p14="http://schemas.microsoft.com/office/powerpoint/2010/main" val="3143820508"/>
      </p:ext>
    </p:extLst>
  </p:cSld>
  <p:clrMap bg1="lt1" tx1="dk1" bg2="lt2" tx2="dk2" accent1="accent1" accent2="accent2" accent3="accent3" accent4="accent4" accent5="accent5" accent6="accent6" hlink="hlink" folHlink="folHlink"/>
  <p:sldLayoutIdLst>
    <p:sldLayoutId id="2147483657" r:id="rId1"/>
    <p:sldLayoutId id="2147483658" r:id="rId2"/>
  </p:sldLayoutIdLst>
  <p:hf hdr="0"/>
  <p:txStyles>
    <p:titleStyle>
      <a:lvl1pPr algn="ctr" defTabSz="648081" rtl="0" eaLnBrk="1" latinLnBrk="0" hangingPunct="1">
        <a:spcBef>
          <a:spcPct val="0"/>
        </a:spcBef>
        <a:buNone/>
        <a:defRPr sz="3600" kern="1200">
          <a:solidFill>
            <a:schemeClr val="tx1"/>
          </a:solidFill>
          <a:latin typeface="+mj-lt"/>
          <a:ea typeface="+mj-ea"/>
          <a:cs typeface="+mj-cs"/>
        </a:defRPr>
      </a:lvl1pPr>
    </p:titleStyle>
    <p:bodyStyle>
      <a:lvl1pPr marL="0" indent="0" algn="l" defTabSz="648081" rtl="0" eaLnBrk="1" latinLnBrk="0" hangingPunct="1">
        <a:spcBef>
          <a:spcPct val="20000"/>
        </a:spcBef>
        <a:buFont typeface="Arial"/>
        <a:buNone/>
        <a:defRPr sz="2800" kern="1200">
          <a:solidFill>
            <a:schemeClr val="tx1"/>
          </a:solidFill>
          <a:latin typeface="+mn-lt"/>
          <a:ea typeface="+mn-ea"/>
          <a:cs typeface="+mn-cs"/>
        </a:defRPr>
      </a:lvl1pPr>
      <a:lvl2pPr marL="405051" indent="-405051" algn="l" defTabSz="648081" rtl="0" eaLnBrk="1" latinLnBrk="0" hangingPunct="1">
        <a:spcBef>
          <a:spcPct val="20000"/>
        </a:spcBef>
        <a:buClr>
          <a:srgbClr val="F70146"/>
        </a:buClr>
        <a:buFont typeface="Wingdings" charset="2"/>
        <a:buChar char="§"/>
        <a:defRPr sz="2800" kern="1200">
          <a:solidFill>
            <a:schemeClr val="tx1"/>
          </a:solidFill>
          <a:latin typeface="+mn-lt"/>
          <a:ea typeface="+mn-ea"/>
          <a:cs typeface="+mn-cs"/>
        </a:defRPr>
      </a:lvl2pPr>
      <a:lvl3pPr marL="1140893" indent="-380298" algn="l" defTabSz="648081" rtl="0" eaLnBrk="1" latinLnBrk="0" hangingPunct="1">
        <a:spcBef>
          <a:spcPct val="20000"/>
        </a:spcBef>
        <a:buFont typeface="Wingdings" charset="2"/>
        <a:buChar char="§"/>
        <a:defRPr sz="2600" kern="1200">
          <a:solidFill>
            <a:schemeClr val="tx1"/>
          </a:solidFill>
          <a:latin typeface="+mn-lt"/>
          <a:ea typeface="+mn-ea"/>
          <a:cs typeface="+mn-cs"/>
        </a:defRPr>
      </a:lvl3pPr>
      <a:lvl4pPr marL="1903738" indent="-382548" algn="l" defTabSz="648081" rtl="0" eaLnBrk="1" latinLnBrk="0" hangingPunct="1">
        <a:spcBef>
          <a:spcPct val="20000"/>
        </a:spcBef>
        <a:buClr>
          <a:schemeClr val="bg1">
            <a:lumMod val="65000"/>
          </a:schemeClr>
        </a:buClr>
        <a:buFont typeface="Wingdings" charset="2"/>
        <a:buChar char="§"/>
        <a:defRPr sz="2300" kern="1200">
          <a:solidFill>
            <a:schemeClr val="tx1"/>
          </a:solidFill>
          <a:latin typeface="+mn-lt"/>
          <a:ea typeface="+mn-ea"/>
          <a:cs typeface="+mn-cs"/>
        </a:defRPr>
      </a:lvl4pPr>
      <a:lvl5pPr marL="6752" indent="0" algn="l" defTabSz="648081" rtl="0" eaLnBrk="1" latinLnBrk="0" hangingPunct="1">
        <a:spcBef>
          <a:spcPct val="20000"/>
        </a:spcBef>
        <a:buFont typeface="Lucida Grande"/>
        <a:buNone/>
        <a:defRPr sz="2300" kern="1200">
          <a:solidFill>
            <a:schemeClr val="tx1"/>
          </a:solidFill>
          <a:latin typeface="+mn-lt"/>
          <a:ea typeface="+mn-ea"/>
          <a:cs typeface="+mn-cs"/>
        </a:defRPr>
      </a:lvl5pPr>
      <a:lvl6pPr marL="3564446" indent="-324041" algn="l" defTabSz="648081" rtl="0" eaLnBrk="1" latinLnBrk="0" hangingPunct="1">
        <a:spcBef>
          <a:spcPct val="20000"/>
        </a:spcBef>
        <a:buFont typeface="Arial"/>
        <a:buChar char="•"/>
        <a:defRPr sz="2800" kern="1200">
          <a:solidFill>
            <a:schemeClr val="tx1"/>
          </a:solidFill>
          <a:latin typeface="+mn-lt"/>
          <a:ea typeface="+mn-ea"/>
          <a:cs typeface="+mn-cs"/>
        </a:defRPr>
      </a:lvl6pPr>
      <a:lvl7pPr marL="4212527" indent="-324041" algn="l" defTabSz="648081" rtl="0" eaLnBrk="1" latinLnBrk="0" hangingPunct="1">
        <a:spcBef>
          <a:spcPct val="20000"/>
        </a:spcBef>
        <a:buFont typeface="Arial"/>
        <a:buChar char="•"/>
        <a:defRPr sz="2800" kern="1200">
          <a:solidFill>
            <a:schemeClr val="tx1"/>
          </a:solidFill>
          <a:latin typeface="+mn-lt"/>
          <a:ea typeface="+mn-ea"/>
          <a:cs typeface="+mn-cs"/>
        </a:defRPr>
      </a:lvl7pPr>
      <a:lvl8pPr marL="4860608" indent="-324041" algn="l" defTabSz="648081" rtl="0" eaLnBrk="1" latinLnBrk="0" hangingPunct="1">
        <a:spcBef>
          <a:spcPct val="20000"/>
        </a:spcBef>
        <a:buFont typeface="Arial"/>
        <a:buChar char="•"/>
        <a:defRPr sz="2800" kern="1200">
          <a:solidFill>
            <a:schemeClr val="tx1"/>
          </a:solidFill>
          <a:latin typeface="+mn-lt"/>
          <a:ea typeface="+mn-ea"/>
          <a:cs typeface="+mn-cs"/>
        </a:defRPr>
      </a:lvl8pPr>
      <a:lvl9pPr marL="5508689" indent="-324041" algn="l" defTabSz="648081"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de-DE"/>
      </a:defPPr>
      <a:lvl1pPr marL="0" algn="l" defTabSz="648081" rtl="0" eaLnBrk="1" latinLnBrk="0" hangingPunct="1">
        <a:defRPr sz="2600" kern="1200">
          <a:solidFill>
            <a:schemeClr val="tx1"/>
          </a:solidFill>
          <a:latin typeface="+mn-lt"/>
          <a:ea typeface="+mn-ea"/>
          <a:cs typeface="+mn-cs"/>
        </a:defRPr>
      </a:lvl1pPr>
      <a:lvl2pPr marL="648081" algn="l" defTabSz="648081" rtl="0" eaLnBrk="1" latinLnBrk="0" hangingPunct="1">
        <a:defRPr sz="2600" kern="1200">
          <a:solidFill>
            <a:schemeClr val="tx1"/>
          </a:solidFill>
          <a:latin typeface="+mn-lt"/>
          <a:ea typeface="+mn-ea"/>
          <a:cs typeface="+mn-cs"/>
        </a:defRPr>
      </a:lvl2pPr>
      <a:lvl3pPr marL="1296162" algn="l" defTabSz="648081" rtl="0" eaLnBrk="1" latinLnBrk="0" hangingPunct="1">
        <a:defRPr sz="2600" kern="1200">
          <a:solidFill>
            <a:schemeClr val="tx1"/>
          </a:solidFill>
          <a:latin typeface="+mn-lt"/>
          <a:ea typeface="+mn-ea"/>
          <a:cs typeface="+mn-cs"/>
        </a:defRPr>
      </a:lvl3pPr>
      <a:lvl4pPr marL="1944243" algn="l" defTabSz="648081" rtl="0" eaLnBrk="1" latinLnBrk="0" hangingPunct="1">
        <a:defRPr sz="2600" kern="1200">
          <a:solidFill>
            <a:schemeClr val="tx1"/>
          </a:solidFill>
          <a:latin typeface="+mn-lt"/>
          <a:ea typeface="+mn-ea"/>
          <a:cs typeface="+mn-cs"/>
        </a:defRPr>
      </a:lvl4pPr>
      <a:lvl5pPr marL="2592324" algn="l" defTabSz="648081" rtl="0" eaLnBrk="1" latinLnBrk="0" hangingPunct="1">
        <a:defRPr sz="2600" kern="1200">
          <a:solidFill>
            <a:schemeClr val="tx1"/>
          </a:solidFill>
          <a:latin typeface="+mn-lt"/>
          <a:ea typeface="+mn-ea"/>
          <a:cs typeface="+mn-cs"/>
        </a:defRPr>
      </a:lvl5pPr>
      <a:lvl6pPr marL="3240405" algn="l" defTabSz="648081" rtl="0" eaLnBrk="1" latinLnBrk="0" hangingPunct="1">
        <a:defRPr sz="2600" kern="1200">
          <a:solidFill>
            <a:schemeClr val="tx1"/>
          </a:solidFill>
          <a:latin typeface="+mn-lt"/>
          <a:ea typeface="+mn-ea"/>
          <a:cs typeface="+mn-cs"/>
        </a:defRPr>
      </a:lvl6pPr>
      <a:lvl7pPr marL="3888486" algn="l" defTabSz="648081" rtl="0" eaLnBrk="1" latinLnBrk="0" hangingPunct="1">
        <a:defRPr sz="2600" kern="1200">
          <a:solidFill>
            <a:schemeClr val="tx1"/>
          </a:solidFill>
          <a:latin typeface="+mn-lt"/>
          <a:ea typeface="+mn-ea"/>
          <a:cs typeface="+mn-cs"/>
        </a:defRPr>
      </a:lvl7pPr>
      <a:lvl8pPr marL="4536567" algn="l" defTabSz="648081" rtl="0" eaLnBrk="1" latinLnBrk="0" hangingPunct="1">
        <a:defRPr sz="2600" kern="1200">
          <a:solidFill>
            <a:schemeClr val="tx1"/>
          </a:solidFill>
          <a:latin typeface="+mn-lt"/>
          <a:ea typeface="+mn-ea"/>
          <a:cs typeface="+mn-cs"/>
        </a:defRPr>
      </a:lvl8pPr>
      <a:lvl9pPr marL="5184648" algn="l" defTabSz="64808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880589" y="1392640"/>
            <a:ext cx="8823481" cy="2426880"/>
          </a:xfrm>
        </p:spPr>
        <p:txBody>
          <a:bodyPr/>
          <a:lstStyle/>
          <a:p>
            <a:pPr algn="l"/>
            <a:r>
              <a:rPr lang="en-AT" dirty="0"/>
              <a:t>Highway </a:t>
            </a:r>
            <a:r>
              <a:rPr lang="en-AT" dirty="0" err="1"/>
              <a:t>Modeling</a:t>
            </a:r>
            <a:endParaRPr lang="de-DE" dirty="0"/>
          </a:p>
        </p:txBody>
      </p:sp>
      <p:sp>
        <p:nvSpPr>
          <p:cNvPr id="5" name="Fußzeilenplatzhalter 4"/>
          <p:cNvSpPr>
            <a:spLocks noGrp="1"/>
          </p:cNvSpPr>
          <p:nvPr>
            <p:ph type="ftr" sz="quarter" idx="11"/>
          </p:nvPr>
        </p:nvSpPr>
        <p:spPr>
          <a:xfrm>
            <a:off x="880589" y="3865600"/>
            <a:ext cx="8659375" cy="1046642"/>
          </a:xfrm>
        </p:spPr>
        <p:txBody>
          <a:bodyPr/>
          <a:lstStyle/>
          <a:p>
            <a:r>
              <a:rPr lang="en-AT" dirty="0"/>
              <a:t>Alexander </a:t>
            </a:r>
            <a:r>
              <a:rPr lang="bs-Latn-BA" dirty="0"/>
              <a:t>Josef </a:t>
            </a:r>
            <a:r>
              <a:rPr lang="en-AT" dirty="0" err="1"/>
              <a:t>Seyr</a:t>
            </a:r>
            <a:endParaRPr lang="en-AT" dirty="0"/>
          </a:p>
          <a:p>
            <a:r>
              <a:rPr lang="en-AT" dirty="0"/>
              <a:t>Muhamed Rami</a:t>
            </a:r>
            <a:r>
              <a:rPr lang="bs-Latn-BA" dirty="0"/>
              <a:t>ć</a:t>
            </a:r>
            <a:endParaRPr lang="en-AT" dirty="0"/>
          </a:p>
          <a:p>
            <a:r>
              <a:rPr lang="en-AT" dirty="0"/>
              <a:t>Nicolo</a:t>
            </a:r>
            <a:r>
              <a:rPr lang="bs-Latn-BA" dirty="0"/>
              <a:t> Loison</a:t>
            </a:r>
            <a:endParaRPr lang="de-AT" dirty="0"/>
          </a:p>
        </p:txBody>
      </p:sp>
    </p:spTree>
    <p:extLst>
      <p:ext uri="{BB962C8B-B14F-4D97-AF65-F5344CB8AC3E}">
        <p14:creationId xmlns:p14="http://schemas.microsoft.com/office/powerpoint/2010/main" val="3079094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One side</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10</a:t>
            </a:fld>
            <a:endParaRPr lang="de-DE" dirty="0"/>
          </a:p>
        </p:txBody>
      </p:sp>
      <p:sp>
        <p:nvSpPr>
          <p:cNvPr id="5" name="TextBox 4">
            <a:extLst>
              <a:ext uri="{FF2B5EF4-FFF2-40B4-BE49-F238E27FC236}">
                <a16:creationId xmlns:a16="http://schemas.microsoft.com/office/drawing/2014/main" id="{E16D99A2-2CB5-9D2C-48F9-DBC316765A11}"/>
              </a:ext>
            </a:extLst>
          </p:cNvPr>
          <p:cNvSpPr txBox="1"/>
          <p:nvPr/>
        </p:nvSpPr>
        <p:spPr>
          <a:xfrm>
            <a:off x="949990" y="1870479"/>
            <a:ext cx="11038143" cy="369332"/>
          </a:xfrm>
          <a:prstGeom prst="rect">
            <a:avLst/>
          </a:prstGeom>
          <a:noFill/>
        </p:spPr>
        <p:txBody>
          <a:bodyPr wrap="square" lIns="0" rtlCol="0">
            <a:spAutoFit/>
          </a:bodyPr>
          <a:lstStyle/>
          <a:p>
            <a:pPr algn="just"/>
            <a:r>
              <a:rPr lang="bs-Latn-BA" sz="1800" b="1" dirty="0"/>
              <a:t>Subtitle 1</a:t>
            </a:r>
            <a:endParaRPr lang="en-AT" sz="1800" b="1" dirty="0"/>
          </a:p>
        </p:txBody>
      </p:sp>
      <p:sp>
        <p:nvSpPr>
          <p:cNvPr id="6" name="TextBox 5">
            <a:extLst>
              <a:ext uri="{FF2B5EF4-FFF2-40B4-BE49-F238E27FC236}">
                <a16:creationId xmlns:a16="http://schemas.microsoft.com/office/drawing/2014/main" id="{45914E06-DDB8-FAD8-463F-C19D58E50133}"/>
              </a:ext>
            </a:extLst>
          </p:cNvPr>
          <p:cNvSpPr txBox="1"/>
          <p:nvPr/>
        </p:nvSpPr>
        <p:spPr>
          <a:xfrm>
            <a:off x="949990" y="2250575"/>
            <a:ext cx="11038143" cy="584775"/>
          </a:xfrm>
          <a:prstGeom prst="rect">
            <a:avLst/>
          </a:prstGeom>
          <a:noFill/>
        </p:spPr>
        <p:txBody>
          <a:bodyPr wrap="square" lIns="0" rtlCol="0">
            <a:spAutoFit/>
          </a:bodyPr>
          <a:lstStyle/>
          <a:p>
            <a:r>
              <a:rPr lang="bs-Latn-BA" sz="1600"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49197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Motivation</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2</a:t>
            </a:fld>
            <a:endParaRPr lang="de-DE" dirty="0"/>
          </a:p>
        </p:txBody>
      </p:sp>
    </p:spTree>
    <p:extLst>
      <p:ext uri="{BB962C8B-B14F-4D97-AF65-F5344CB8AC3E}">
        <p14:creationId xmlns:p14="http://schemas.microsoft.com/office/powerpoint/2010/main" val="180430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Experimental Setup</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3</a:t>
            </a:fld>
            <a:endParaRPr lang="de-DE" dirty="0"/>
          </a:p>
        </p:txBody>
      </p:sp>
      <p:pic>
        <p:nvPicPr>
          <p:cNvPr id="5" name="Picture 4" descr="A map of a city&#10;&#10;Description automatically generated">
            <a:extLst>
              <a:ext uri="{FF2B5EF4-FFF2-40B4-BE49-F238E27FC236}">
                <a16:creationId xmlns:a16="http://schemas.microsoft.com/office/drawing/2014/main" id="{CC3F5A79-8E02-7ED2-49CC-4A56158A8592}"/>
              </a:ext>
            </a:extLst>
          </p:cNvPr>
          <p:cNvPicPr>
            <a:picLocks noChangeAspect="1"/>
          </p:cNvPicPr>
          <p:nvPr/>
        </p:nvPicPr>
        <p:blipFill rotWithShape="1">
          <a:blip r:embed="rId2"/>
          <a:srcRect l="11263" t="8571" r="9347" b="8346"/>
          <a:stretch/>
        </p:blipFill>
        <p:spPr>
          <a:xfrm>
            <a:off x="7700831" y="1464081"/>
            <a:ext cx="4707151" cy="4926087"/>
          </a:xfrm>
          <a:prstGeom prst="rect">
            <a:avLst/>
          </a:prstGeom>
        </p:spPr>
      </p:pic>
      <p:pic>
        <p:nvPicPr>
          <p:cNvPr id="7" name="Picture 6" descr="A map of a city&#10;&#10;Description automatically generated">
            <a:extLst>
              <a:ext uri="{FF2B5EF4-FFF2-40B4-BE49-F238E27FC236}">
                <a16:creationId xmlns:a16="http://schemas.microsoft.com/office/drawing/2014/main" id="{1BC130FB-4FDE-C790-B861-66909C2BE315}"/>
              </a:ext>
            </a:extLst>
          </p:cNvPr>
          <p:cNvPicPr>
            <a:picLocks noChangeAspect="1"/>
          </p:cNvPicPr>
          <p:nvPr/>
        </p:nvPicPr>
        <p:blipFill rotWithShape="1">
          <a:blip r:embed="rId2"/>
          <a:srcRect l="18567" t="17412" r="15978" b="16596"/>
          <a:stretch/>
        </p:blipFill>
        <p:spPr>
          <a:xfrm>
            <a:off x="8133906" y="1988288"/>
            <a:ext cx="3880885" cy="3912782"/>
          </a:xfrm>
          <a:prstGeom prst="rect">
            <a:avLst/>
          </a:prstGeom>
        </p:spPr>
      </p:pic>
    </p:spTree>
    <p:extLst>
      <p:ext uri="{BB962C8B-B14F-4D97-AF65-F5344CB8AC3E}">
        <p14:creationId xmlns:p14="http://schemas.microsoft.com/office/powerpoint/2010/main" val="1055896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Methodology</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4</a:t>
            </a:fld>
            <a:endParaRPr lang="de-DE" dirty="0"/>
          </a:p>
        </p:txBody>
      </p:sp>
      <p:pic>
        <p:nvPicPr>
          <p:cNvPr id="3" name="Picture 2" descr="A map of a city&#10;&#10;Description automatically generated">
            <a:extLst>
              <a:ext uri="{FF2B5EF4-FFF2-40B4-BE49-F238E27FC236}">
                <a16:creationId xmlns:a16="http://schemas.microsoft.com/office/drawing/2014/main" id="{FE86A2EF-4E4C-58D9-3709-9920B57800F9}"/>
              </a:ext>
            </a:extLst>
          </p:cNvPr>
          <p:cNvPicPr>
            <a:picLocks noChangeAspect="1"/>
          </p:cNvPicPr>
          <p:nvPr/>
        </p:nvPicPr>
        <p:blipFill rotWithShape="1">
          <a:blip r:embed="rId2"/>
          <a:srcRect l="18567" t="17412" r="15978" b="16596"/>
          <a:stretch/>
        </p:blipFill>
        <p:spPr>
          <a:xfrm>
            <a:off x="8133906" y="1988288"/>
            <a:ext cx="3880885" cy="3912782"/>
          </a:xfrm>
          <a:prstGeom prst="rect">
            <a:avLst/>
          </a:prstGeom>
        </p:spPr>
      </p:pic>
      <p:sp>
        <p:nvSpPr>
          <p:cNvPr id="5" name="TextBox 4">
            <a:extLst>
              <a:ext uri="{FF2B5EF4-FFF2-40B4-BE49-F238E27FC236}">
                <a16:creationId xmlns:a16="http://schemas.microsoft.com/office/drawing/2014/main" id="{F4883D65-779E-A74D-9EF7-221862032848}"/>
              </a:ext>
            </a:extLst>
          </p:cNvPr>
          <p:cNvSpPr txBox="1"/>
          <p:nvPr/>
        </p:nvSpPr>
        <p:spPr>
          <a:xfrm>
            <a:off x="1545544" y="2273080"/>
            <a:ext cx="4600075" cy="369332"/>
          </a:xfrm>
          <a:prstGeom prst="rect">
            <a:avLst/>
          </a:prstGeom>
          <a:noFill/>
        </p:spPr>
        <p:txBody>
          <a:bodyPr wrap="square" lIns="0" rtlCol="0">
            <a:spAutoFit/>
          </a:bodyPr>
          <a:lstStyle/>
          <a:p>
            <a:r>
              <a:rPr lang="en-AT" sz="1800" b="1" dirty="0"/>
              <a:t>Algorithm</a:t>
            </a:r>
            <a:endParaRPr lang="bs-Latn-BA" sz="1800" b="1" dirty="0"/>
          </a:p>
        </p:txBody>
      </p:sp>
      <p:sp>
        <p:nvSpPr>
          <p:cNvPr id="6" name="TextBox 5">
            <a:extLst>
              <a:ext uri="{FF2B5EF4-FFF2-40B4-BE49-F238E27FC236}">
                <a16:creationId xmlns:a16="http://schemas.microsoft.com/office/drawing/2014/main" id="{D4B5C24B-A148-3A50-3DA2-6B751F6A0773}"/>
              </a:ext>
            </a:extLst>
          </p:cNvPr>
          <p:cNvSpPr txBox="1"/>
          <p:nvPr/>
        </p:nvSpPr>
        <p:spPr>
          <a:xfrm>
            <a:off x="1545544" y="2717867"/>
            <a:ext cx="4600075" cy="830997"/>
          </a:xfrm>
          <a:prstGeom prst="rect">
            <a:avLst/>
          </a:prstGeom>
          <a:noFill/>
        </p:spPr>
        <p:txBody>
          <a:bodyPr wrap="square" lIns="0" rtlCol="0">
            <a:spAutoFit/>
          </a:bodyPr>
          <a:lstStyle/>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r>
              <a:rPr lang="en-AT" sz="1600" dirty="0"/>
              <a:t>Find the </a:t>
            </a:r>
            <a:r>
              <a:rPr lang="en-AT" sz="1600" dirty="0">
                <a:solidFill>
                  <a:srgbClr val="FF0000"/>
                </a:solidFill>
              </a:rPr>
              <a:t>shortest paths</a:t>
            </a:r>
            <a:r>
              <a:rPr lang="en-AT" sz="1600" dirty="0"/>
              <a:t> between the pairs</a:t>
            </a:r>
          </a:p>
        </p:txBody>
      </p:sp>
      <p:pic>
        <p:nvPicPr>
          <p:cNvPr id="8" name="Graphic 7" descr="Marker with solid fill">
            <a:extLst>
              <a:ext uri="{FF2B5EF4-FFF2-40B4-BE49-F238E27FC236}">
                <a16:creationId xmlns:a16="http://schemas.microsoft.com/office/drawing/2014/main" id="{B5F74511-C3C2-21F7-F0CD-50F66112AD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74348" y="5356188"/>
            <a:ext cx="544882" cy="544882"/>
          </a:xfrm>
          <a:prstGeom prst="rect">
            <a:avLst/>
          </a:prstGeom>
        </p:spPr>
      </p:pic>
      <p:pic>
        <p:nvPicPr>
          <p:cNvPr id="9" name="Graphic 8" descr="Marker with solid fill">
            <a:extLst>
              <a:ext uri="{FF2B5EF4-FFF2-40B4-BE49-F238E27FC236}">
                <a16:creationId xmlns:a16="http://schemas.microsoft.com/office/drawing/2014/main" id="{F11C7FB5-4DEC-4FFF-6D5A-9E47D4FCC3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60085" y="1591671"/>
            <a:ext cx="544882" cy="544882"/>
          </a:xfrm>
          <a:prstGeom prst="rect">
            <a:avLst/>
          </a:prstGeom>
        </p:spPr>
      </p:pic>
      <p:grpSp>
        <p:nvGrpSpPr>
          <p:cNvPr id="12" name="Group 11">
            <a:extLst>
              <a:ext uri="{FF2B5EF4-FFF2-40B4-BE49-F238E27FC236}">
                <a16:creationId xmlns:a16="http://schemas.microsoft.com/office/drawing/2014/main" id="{D6DFA434-D5B0-5985-15D6-2A03FCF26129}"/>
              </a:ext>
            </a:extLst>
          </p:cNvPr>
          <p:cNvGrpSpPr/>
          <p:nvPr/>
        </p:nvGrpSpPr>
        <p:grpSpPr>
          <a:xfrm>
            <a:off x="10232526" y="2068324"/>
            <a:ext cx="1111114" cy="3758436"/>
            <a:chOff x="10232526" y="2068324"/>
            <a:chExt cx="1111114" cy="3758436"/>
          </a:xfrm>
        </p:grpSpPr>
        <p:grpSp>
          <p:nvGrpSpPr>
            <p:cNvPr id="31" name="Group 30">
              <a:extLst>
                <a:ext uri="{FF2B5EF4-FFF2-40B4-BE49-F238E27FC236}">
                  <a16:creationId xmlns:a16="http://schemas.microsoft.com/office/drawing/2014/main" id="{8F79E914-FA06-9577-89E2-2940D8C9F9F2}"/>
                </a:ext>
              </a:extLst>
            </p:cNvPr>
            <p:cNvGrpSpPr/>
            <p:nvPr/>
          </p:nvGrpSpPr>
          <p:grpSpPr>
            <a:xfrm>
              <a:off x="10232526" y="2068324"/>
              <a:ext cx="1111114" cy="3758436"/>
              <a:chOff x="10232526" y="2068324"/>
              <a:chExt cx="1111114" cy="3758436"/>
            </a:xfrm>
          </p:grpSpPr>
          <p:cxnSp>
            <p:nvCxnSpPr>
              <p:cNvPr id="11" name="Straight Connector 10">
                <a:extLst>
                  <a:ext uri="{FF2B5EF4-FFF2-40B4-BE49-F238E27FC236}">
                    <a16:creationId xmlns:a16="http://schemas.microsoft.com/office/drawing/2014/main" id="{B896C85F-8332-27E0-CB31-B31F7783C057}"/>
                  </a:ext>
                </a:extLst>
              </p:cNvPr>
              <p:cNvCxnSpPr>
                <a:cxnSpLocks/>
              </p:cNvCxnSpPr>
              <p:nvPr/>
            </p:nvCxnSpPr>
            <p:spPr>
              <a:xfrm>
                <a:off x="10232526" y="2068324"/>
                <a:ext cx="184759" cy="9827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52B4DC6-BF27-167B-DE43-AC7EFBE90E4B}"/>
                  </a:ext>
                </a:extLst>
              </p:cNvPr>
              <p:cNvCxnSpPr>
                <a:cxnSpLocks/>
              </p:cNvCxnSpPr>
              <p:nvPr/>
            </p:nvCxnSpPr>
            <p:spPr>
              <a:xfrm>
                <a:off x="10477305" y="2168914"/>
                <a:ext cx="607255" cy="218686"/>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44DB123-CFF3-C2E6-3B58-D347CCF88538}"/>
                  </a:ext>
                </a:extLst>
              </p:cNvPr>
              <p:cNvCxnSpPr>
                <a:cxnSpLocks/>
              </p:cNvCxnSpPr>
              <p:nvPr/>
            </p:nvCxnSpPr>
            <p:spPr>
              <a:xfrm>
                <a:off x="11084560" y="2387600"/>
                <a:ext cx="198120" cy="53340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70F1977-2814-977B-F510-CFA1B5501530}"/>
                  </a:ext>
                </a:extLst>
              </p:cNvPr>
              <p:cNvCxnSpPr>
                <a:cxnSpLocks/>
              </p:cNvCxnSpPr>
              <p:nvPr/>
            </p:nvCxnSpPr>
            <p:spPr>
              <a:xfrm>
                <a:off x="11282680" y="2921000"/>
                <a:ext cx="60960" cy="68580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A649128-FA29-CD03-247F-30EAA11B917C}"/>
                  </a:ext>
                </a:extLst>
              </p:cNvPr>
              <p:cNvCxnSpPr>
                <a:cxnSpLocks/>
              </p:cNvCxnSpPr>
              <p:nvPr/>
            </p:nvCxnSpPr>
            <p:spPr>
              <a:xfrm flipH="1">
                <a:off x="11313160" y="3601779"/>
                <a:ext cx="30480" cy="726381"/>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047DA20-849F-2395-74B9-E7BD9F1A2525}"/>
                  </a:ext>
                </a:extLst>
              </p:cNvPr>
              <p:cNvCxnSpPr>
                <a:cxnSpLocks/>
              </p:cNvCxnSpPr>
              <p:nvPr/>
            </p:nvCxnSpPr>
            <p:spPr>
              <a:xfrm flipH="1">
                <a:off x="11120120" y="4328160"/>
                <a:ext cx="193040" cy="726381"/>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640CB5F-2CEE-BBFB-CEAC-9AD39FA14190}"/>
                  </a:ext>
                </a:extLst>
              </p:cNvPr>
              <p:cNvCxnSpPr>
                <a:cxnSpLocks/>
              </p:cNvCxnSpPr>
              <p:nvPr/>
            </p:nvCxnSpPr>
            <p:spPr>
              <a:xfrm flipH="1">
                <a:off x="11038840" y="5049520"/>
                <a:ext cx="81280" cy="18796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79C990A-A78E-3F5A-97F7-6E37011293A7}"/>
                  </a:ext>
                </a:extLst>
              </p:cNvPr>
              <p:cNvCxnSpPr>
                <a:cxnSpLocks/>
              </p:cNvCxnSpPr>
              <p:nvPr/>
            </p:nvCxnSpPr>
            <p:spPr>
              <a:xfrm flipH="1">
                <a:off x="10820400" y="5237480"/>
                <a:ext cx="218440" cy="27940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118333C-AC30-3ED3-828E-E00329106146}"/>
                  </a:ext>
                </a:extLst>
              </p:cNvPr>
              <p:cNvCxnSpPr>
                <a:cxnSpLocks/>
              </p:cNvCxnSpPr>
              <p:nvPr/>
            </p:nvCxnSpPr>
            <p:spPr>
              <a:xfrm flipH="1">
                <a:off x="10346789" y="5511800"/>
                <a:ext cx="473611" cy="31496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grpSp>
        <p:cxnSp>
          <p:nvCxnSpPr>
            <p:cNvPr id="29" name="Straight Connector 28">
              <a:extLst>
                <a:ext uri="{FF2B5EF4-FFF2-40B4-BE49-F238E27FC236}">
                  <a16:creationId xmlns:a16="http://schemas.microsoft.com/office/drawing/2014/main" id="{AD14FABF-BD4B-2229-1154-22484AC57BD7}"/>
                </a:ext>
              </a:extLst>
            </p:cNvPr>
            <p:cNvCxnSpPr>
              <a:cxnSpLocks/>
            </p:cNvCxnSpPr>
            <p:nvPr/>
          </p:nvCxnSpPr>
          <p:spPr>
            <a:xfrm>
              <a:off x="10394613" y="2166594"/>
              <a:ext cx="82692" cy="2320"/>
            </a:xfrm>
            <a:prstGeom prst="line">
              <a:avLst/>
            </a:prstGeom>
            <a:ln w="1905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grpSp>
      <p:sp>
        <p:nvSpPr>
          <p:cNvPr id="10" name="TextBox 9">
            <a:extLst>
              <a:ext uri="{FF2B5EF4-FFF2-40B4-BE49-F238E27FC236}">
                <a16:creationId xmlns:a16="http://schemas.microsoft.com/office/drawing/2014/main" id="{1BFE1A7C-E654-17E1-98BC-8AB3862BA810}"/>
              </a:ext>
            </a:extLst>
          </p:cNvPr>
          <p:cNvSpPr txBox="1"/>
          <p:nvPr/>
        </p:nvSpPr>
        <p:spPr>
          <a:xfrm>
            <a:off x="1545544" y="2712854"/>
            <a:ext cx="4600075" cy="338554"/>
          </a:xfrm>
          <a:prstGeom prst="rect">
            <a:avLst/>
          </a:prstGeom>
          <a:noFill/>
        </p:spPr>
        <p:txBody>
          <a:bodyPr wrap="square" lIns="0" rtlCol="0">
            <a:spAutoFit/>
          </a:bodyPr>
          <a:lstStyle/>
          <a:p>
            <a:pPr marL="285750" indent="-285750">
              <a:buFont typeface="Wingdings" panose="05000000000000000000" pitchFamily="2" charset="2"/>
              <a:buChar char="§"/>
            </a:pPr>
            <a:r>
              <a:rPr lang="en-AT" sz="1600" dirty="0"/>
              <a:t>Find n furthest </a:t>
            </a:r>
            <a:r>
              <a:rPr lang="en-AT" sz="1600" dirty="0">
                <a:solidFill>
                  <a:srgbClr val="FF0000"/>
                </a:solidFill>
              </a:rPr>
              <a:t>node pairs</a:t>
            </a:r>
            <a:endParaRPr lang="en-AT" sz="1600" dirty="0"/>
          </a:p>
        </p:txBody>
      </p:sp>
    </p:spTree>
    <p:extLst>
      <p:ext uri="{BB962C8B-B14F-4D97-AF65-F5344CB8AC3E}">
        <p14:creationId xmlns:p14="http://schemas.microsoft.com/office/powerpoint/2010/main" val="4125036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A30D720E-29E6-26E4-586D-1E95DC9A3D74}"/>
              </a:ext>
            </a:extLst>
          </p:cNvPr>
          <p:cNvSpPr txBox="1"/>
          <p:nvPr/>
        </p:nvSpPr>
        <p:spPr>
          <a:xfrm>
            <a:off x="1545544" y="2717867"/>
            <a:ext cx="4600075" cy="2308324"/>
          </a:xfrm>
          <a:prstGeom prst="rect">
            <a:avLst/>
          </a:prstGeom>
          <a:noFill/>
        </p:spPr>
        <p:txBody>
          <a:bodyPr wrap="square" lIns="0" rtlCol="0">
            <a:spAutoFit/>
          </a:bodyPr>
          <a:lstStyle/>
          <a:p>
            <a:endParaRPr lang="en-AT" sz="1600" dirty="0"/>
          </a:p>
          <a:p>
            <a:endParaRPr lang="en-AT" sz="1600" dirty="0"/>
          </a:p>
          <a:p>
            <a:endParaRPr lang="en-AT" sz="1600" dirty="0"/>
          </a:p>
          <a:p>
            <a:endParaRPr lang="en-AT" sz="1600" dirty="0"/>
          </a:p>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r>
              <a:rPr lang="en-AT" sz="1600" dirty="0"/>
              <a:t>Pick m </a:t>
            </a:r>
            <a:r>
              <a:rPr lang="en-AT" sz="1600" b="1" dirty="0"/>
              <a:t>most visited edges</a:t>
            </a:r>
            <a:r>
              <a:rPr lang="en-AT" sz="1600" dirty="0"/>
              <a:t> and lower their length</a:t>
            </a:r>
            <a:endParaRPr lang="bs-Latn-BA" sz="1600" dirty="0"/>
          </a:p>
        </p:txBody>
      </p:sp>
      <p:pic>
        <p:nvPicPr>
          <p:cNvPr id="37" name="Picture 36" descr="A map of a city&#10;&#10;Description automatically generated">
            <a:extLst>
              <a:ext uri="{FF2B5EF4-FFF2-40B4-BE49-F238E27FC236}">
                <a16:creationId xmlns:a16="http://schemas.microsoft.com/office/drawing/2014/main" id="{7104ADF6-F511-F4C0-980E-A3EC182C3596}"/>
              </a:ext>
            </a:extLst>
          </p:cNvPr>
          <p:cNvPicPr>
            <a:picLocks noChangeAspect="1"/>
          </p:cNvPicPr>
          <p:nvPr/>
        </p:nvPicPr>
        <p:blipFill rotWithShape="1">
          <a:blip r:embed="rId2"/>
          <a:srcRect l="15873" t="17368" r="15735" b="14368"/>
          <a:stretch/>
        </p:blipFill>
        <p:spPr>
          <a:xfrm>
            <a:off x="8133906" y="2007984"/>
            <a:ext cx="3880885" cy="3873389"/>
          </a:xfrm>
          <a:prstGeom prst="rect">
            <a:avLst/>
          </a:prstGeom>
        </p:spPr>
      </p:pic>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Methodology</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5</a:t>
            </a:fld>
            <a:endParaRPr lang="de-DE" dirty="0"/>
          </a:p>
        </p:txBody>
      </p:sp>
      <p:pic>
        <p:nvPicPr>
          <p:cNvPr id="3" name="Picture 2" descr="A map of a city&#10;&#10;Description automatically generated">
            <a:extLst>
              <a:ext uri="{FF2B5EF4-FFF2-40B4-BE49-F238E27FC236}">
                <a16:creationId xmlns:a16="http://schemas.microsoft.com/office/drawing/2014/main" id="{FE86A2EF-4E4C-58D9-3709-9920B57800F9}"/>
              </a:ext>
            </a:extLst>
          </p:cNvPr>
          <p:cNvPicPr>
            <a:picLocks noChangeAspect="1"/>
          </p:cNvPicPr>
          <p:nvPr/>
        </p:nvPicPr>
        <p:blipFill rotWithShape="1">
          <a:blip r:embed="rId3"/>
          <a:srcRect l="18567" t="17412" r="15978" b="16596"/>
          <a:stretch/>
        </p:blipFill>
        <p:spPr>
          <a:xfrm>
            <a:off x="13577221" y="1968591"/>
            <a:ext cx="3880885" cy="3912782"/>
          </a:xfrm>
          <a:prstGeom prst="rect">
            <a:avLst/>
          </a:prstGeom>
        </p:spPr>
      </p:pic>
      <p:sp>
        <p:nvSpPr>
          <p:cNvPr id="5" name="TextBox 4">
            <a:extLst>
              <a:ext uri="{FF2B5EF4-FFF2-40B4-BE49-F238E27FC236}">
                <a16:creationId xmlns:a16="http://schemas.microsoft.com/office/drawing/2014/main" id="{F4883D65-779E-A74D-9EF7-221862032848}"/>
              </a:ext>
            </a:extLst>
          </p:cNvPr>
          <p:cNvSpPr txBox="1"/>
          <p:nvPr/>
        </p:nvSpPr>
        <p:spPr>
          <a:xfrm>
            <a:off x="1545544" y="2273080"/>
            <a:ext cx="4600075" cy="369332"/>
          </a:xfrm>
          <a:prstGeom prst="rect">
            <a:avLst/>
          </a:prstGeom>
          <a:noFill/>
        </p:spPr>
        <p:txBody>
          <a:bodyPr wrap="square" lIns="0" rtlCol="0">
            <a:spAutoFit/>
          </a:bodyPr>
          <a:lstStyle/>
          <a:p>
            <a:r>
              <a:rPr lang="en-AT" sz="1800" b="1" dirty="0"/>
              <a:t>Algorithm</a:t>
            </a:r>
            <a:endParaRPr lang="bs-Latn-BA" sz="1800" b="1" dirty="0"/>
          </a:p>
        </p:txBody>
      </p:sp>
      <p:sp>
        <p:nvSpPr>
          <p:cNvPr id="6" name="TextBox 5">
            <a:extLst>
              <a:ext uri="{FF2B5EF4-FFF2-40B4-BE49-F238E27FC236}">
                <a16:creationId xmlns:a16="http://schemas.microsoft.com/office/drawing/2014/main" id="{D4B5C24B-A148-3A50-3DA2-6B751F6A0773}"/>
              </a:ext>
            </a:extLst>
          </p:cNvPr>
          <p:cNvSpPr txBox="1"/>
          <p:nvPr/>
        </p:nvSpPr>
        <p:spPr>
          <a:xfrm>
            <a:off x="1545544" y="2717867"/>
            <a:ext cx="4600075" cy="1569660"/>
          </a:xfrm>
          <a:prstGeom prst="rect">
            <a:avLst/>
          </a:prstGeom>
          <a:noFill/>
        </p:spPr>
        <p:txBody>
          <a:bodyPr wrap="square" lIns="0" rtlCol="0">
            <a:spAutoFit/>
          </a:bodyPr>
          <a:lstStyle/>
          <a:p>
            <a:endParaRPr lang="en-AT" sz="1600" dirty="0"/>
          </a:p>
          <a:p>
            <a:endParaRPr lang="en-AT" sz="1600" dirty="0"/>
          </a:p>
          <a:p>
            <a:endParaRPr lang="en-AT" sz="1600" dirty="0"/>
          </a:p>
          <a:p>
            <a:endParaRPr lang="en-AT" sz="1600" dirty="0"/>
          </a:p>
          <a:p>
            <a:pPr marL="285750" indent="-285750">
              <a:buFont typeface="Wingdings" panose="05000000000000000000" pitchFamily="2" charset="2"/>
              <a:buChar char="§"/>
            </a:pPr>
            <a:r>
              <a:rPr lang="en-AT" sz="1600" dirty="0"/>
              <a:t>Construct a </a:t>
            </a:r>
            <a:r>
              <a:rPr lang="en-AT" sz="1600" b="1" dirty="0">
                <a:highlight>
                  <a:srgbClr val="FFFFFF"/>
                </a:highlight>
              </a:rPr>
              <a:t>heatmap</a:t>
            </a:r>
            <a:r>
              <a:rPr lang="en-AT" sz="1600" dirty="0"/>
              <a:t> of the most visited edges</a:t>
            </a:r>
            <a:endParaRPr lang="bs-Latn-BA" sz="1600" dirty="0"/>
          </a:p>
        </p:txBody>
      </p:sp>
      <p:pic>
        <p:nvPicPr>
          <p:cNvPr id="8" name="Graphic 7" descr="Marker with solid fill">
            <a:extLst>
              <a:ext uri="{FF2B5EF4-FFF2-40B4-BE49-F238E27FC236}">
                <a16:creationId xmlns:a16="http://schemas.microsoft.com/office/drawing/2014/main" id="{B5F74511-C3C2-21F7-F0CD-50F66112AD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17663" y="5336491"/>
            <a:ext cx="544882" cy="544882"/>
          </a:xfrm>
          <a:prstGeom prst="rect">
            <a:avLst/>
          </a:prstGeom>
        </p:spPr>
      </p:pic>
      <p:pic>
        <p:nvPicPr>
          <p:cNvPr id="9" name="Graphic 8" descr="Marker with solid fill">
            <a:extLst>
              <a:ext uri="{FF2B5EF4-FFF2-40B4-BE49-F238E27FC236}">
                <a16:creationId xmlns:a16="http://schemas.microsoft.com/office/drawing/2014/main" id="{F11C7FB5-4DEC-4FFF-6D5A-9E47D4FCC3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03400" y="1571974"/>
            <a:ext cx="544882" cy="544882"/>
          </a:xfrm>
          <a:prstGeom prst="rect">
            <a:avLst/>
          </a:prstGeom>
        </p:spPr>
      </p:pic>
      <p:sp>
        <p:nvSpPr>
          <p:cNvPr id="33" name="TextBox 32">
            <a:extLst>
              <a:ext uri="{FF2B5EF4-FFF2-40B4-BE49-F238E27FC236}">
                <a16:creationId xmlns:a16="http://schemas.microsoft.com/office/drawing/2014/main" id="{1C4D7E09-FE3F-7058-02D3-7F6A1ACFFB4A}"/>
              </a:ext>
            </a:extLst>
          </p:cNvPr>
          <p:cNvSpPr txBox="1"/>
          <p:nvPr/>
        </p:nvSpPr>
        <p:spPr>
          <a:xfrm>
            <a:off x="1545544" y="2717867"/>
            <a:ext cx="4600075" cy="830997"/>
          </a:xfrm>
          <a:prstGeom prst="rect">
            <a:avLst/>
          </a:prstGeom>
          <a:noFill/>
        </p:spPr>
        <p:txBody>
          <a:bodyPr wrap="square" lIns="0" rtlCol="0">
            <a:spAutoFit/>
          </a:bodyPr>
          <a:lstStyle/>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endParaRPr lang="en-AT" sz="1600" dirty="0"/>
          </a:p>
          <a:p>
            <a:pPr marL="285750" indent="-285750">
              <a:buFont typeface="Wingdings" panose="05000000000000000000" pitchFamily="2" charset="2"/>
              <a:buChar char="§"/>
            </a:pPr>
            <a:r>
              <a:rPr lang="en-AT" sz="1600" dirty="0"/>
              <a:t>Find the </a:t>
            </a:r>
            <a:r>
              <a:rPr lang="en-AT" sz="1600" dirty="0">
                <a:solidFill>
                  <a:srgbClr val="FF0000"/>
                </a:solidFill>
              </a:rPr>
              <a:t>shortest paths</a:t>
            </a:r>
            <a:r>
              <a:rPr lang="en-AT" sz="1600" dirty="0"/>
              <a:t> between the pairs</a:t>
            </a:r>
          </a:p>
        </p:txBody>
      </p:sp>
      <p:sp>
        <p:nvSpPr>
          <p:cNvPr id="34" name="TextBox 33">
            <a:extLst>
              <a:ext uri="{FF2B5EF4-FFF2-40B4-BE49-F238E27FC236}">
                <a16:creationId xmlns:a16="http://schemas.microsoft.com/office/drawing/2014/main" id="{D04D6095-E65D-1600-F16F-E91004DFFC07}"/>
              </a:ext>
            </a:extLst>
          </p:cNvPr>
          <p:cNvSpPr txBox="1"/>
          <p:nvPr/>
        </p:nvSpPr>
        <p:spPr>
          <a:xfrm>
            <a:off x="1545544" y="2712854"/>
            <a:ext cx="4600075" cy="338554"/>
          </a:xfrm>
          <a:prstGeom prst="rect">
            <a:avLst/>
          </a:prstGeom>
          <a:noFill/>
        </p:spPr>
        <p:txBody>
          <a:bodyPr wrap="square" lIns="0" rtlCol="0">
            <a:spAutoFit/>
          </a:bodyPr>
          <a:lstStyle/>
          <a:p>
            <a:pPr marL="285750" indent="-285750">
              <a:buFont typeface="Wingdings" panose="05000000000000000000" pitchFamily="2" charset="2"/>
              <a:buChar char="§"/>
            </a:pPr>
            <a:r>
              <a:rPr lang="en-AT" sz="1600" dirty="0"/>
              <a:t>Find n furthest </a:t>
            </a:r>
            <a:r>
              <a:rPr lang="en-AT" sz="1600" dirty="0">
                <a:solidFill>
                  <a:srgbClr val="FF0000"/>
                </a:solidFill>
              </a:rPr>
              <a:t>node pairs</a:t>
            </a:r>
            <a:endParaRPr lang="en-AT" sz="1600" dirty="0"/>
          </a:p>
        </p:txBody>
      </p:sp>
    </p:spTree>
    <p:extLst>
      <p:ext uri="{BB962C8B-B14F-4D97-AF65-F5344CB8AC3E}">
        <p14:creationId xmlns:p14="http://schemas.microsoft.com/office/powerpoint/2010/main" val="405496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en-AT" dirty="0"/>
              <a:t>Results</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6</a:t>
            </a:fld>
            <a:endParaRPr lang="de-DE" dirty="0"/>
          </a:p>
        </p:txBody>
      </p:sp>
      <p:sp>
        <p:nvSpPr>
          <p:cNvPr id="3" name="TextBox 2">
            <a:extLst>
              <a:ext uri="{FF2B5EF4-FFF2-40B4-BE49-F238E27FC236}">
                <a16:creationId xmlns:a16="http://schemas.microsoft.com/office/drawing/2014/main" id="{6EF3D63B-0AD4-EB4C-E6A2-26CF7307089E}"/>
              </a:ext>
            </a:extLst>
          </p:cNvPr>
          <p:cNvSpPr txBox="1"/>
          <p:nvPr/>
        </p:nvSpPr>
        <p:spPr>
          <a:xfrm>
            <a:off x="1545544" y="2273080"/>
            <a:ext cx="4600075" cy="369332"/>
          </a:xfrm>
          <a:prstGeom prst="rect">
            <a:avLst/>
          </a:prstGeom>
          <a:noFill/>
        </p:spPr>
        <p:txBody>
          <a:bodyPr wrap="square" lIns="0" rtlCol="0">
            <a:spAutoFit/>
          </a:bodyPr>
          <a:lstStyle/>
          <a:p>
            <a:r>
              <a:rPr lang="en-AT" sz="1800" b="1" dirty="0"/>
              <a:t>Shortest paths</a:t>
            </a:r>
            <a:endParaRPr lang="bs-Latn-BA" sz="1800" b="1" dirty="0"/>
          </a:p>
        </p:txBody>
      </p:sp>
      <p:sp>
        <p:nvSpPr>
          <p:cNvPr id="12" name="TextBox 11">
            <a:extLst>
              <a:ext uri="{FF2B5EF4-FFF2-40B4-BE49-F238E27FC236}">
                <a16:creationId xmlns:a16="http://schemas.microsoft.com/office/drawing/2014/main" id="{6353C1FB-8A2E-23A8-01AC-72317A7C237C}"/>
              </a:ext>
            </a:extLst>
          </p:cNvPr>
          <p:cNvSpPr txBox="1"/>
          <p:nvPr/>
        </p:nvSpPr>
        <p:spPr>
          <a:xfrm>
            <a:off x="6792506" y="2273080"/>
            <a:ext cx="4600075" cy="369332"/>
          </a:xfrm>
          <a:prstGeom prst="rect">
            <a:avLst/>
          </a:prstGeom>
          <a:noFill/>
        </p:spPr>
        <p:txBody>
          <a:bodyPr wrap="square" lIns="0" rtlCol="0">
            <a:spAutoFit/>
          </a:bodyPr>
          <a:lstStyle/>
          <a:p>
            <a:r>
              <a:rPr lang="en-AT" sz="1800" b="1" dirty="0"/>
              <a:t>Highways</a:t>
            </a:r>
            <a:endParaRPr lang="bs-Latn-BA" sz="1800" b="1" dirty="0"/>
          </a:p>
        </p:txBody>
      </p:sp>
      <p:pic>
        <p:nvPicPr>
          <p:cNvPr id="16" name="Picture 15" descr="A map of a city&#10;&#10;Description automatically generated">
            <a:extLst>
              <a:ext uri="{FF2B5EF4-FFF2-40B4-BE49-F238E27FC236}">
                <a16:creationId xmlns:a16="http://schemas.microsoft.com/office/drawing/2014/main" id="{4592BC06-1F92-9010-B3D5-F377A8375DC5}"/>
              </a:ext>
            </a:extLst>
          </p:cNvPr>
          <p:cNvPicPr>
            <a:picLocks noChangeAspect="1"/>
          </p:cNvPicPr>
          <p:nvPr/>
        </p:nvPicPr>
        <p:blipFill rotWithShape="1">
          <a:blip r:embed="rId2"/>
          <a:srcRect l="15873" t="17368" r="15735" b="14368"/>
          <a:stretch/>
        </p:blipFill>
        <p:spPr>
          <a:xfrm>
            <a:off x="2082489" y="3151156"/>
            <a:ext cx="3526187" cy="3519376"/>
          </a:xfrm>
          <a:prstGeom prst="rect">
            <a:avLst/>
          </a:prstGeom>
        </p:spPr>
      </p:pic>
      <p:pic>
        <p:nvPicPr>
          <p:cNvPr id="20" name="Picture 19" descr="A map of a city&#10;&#10;Description automatically generated">
            <a:extLst>
              <a:ext uri="{FF2B5EF4-FFF2-40B4-BE49-F238E27FC236}">
                <a16:creationId xmlns:a16="http://schemas.microsoft.com/office/drawing/2014/main" id="{6DE93E69-33EB-2AF5-57C1-7E9E8DA05815}"/>
              </a:ext>
            </a:extLst>
          </p:cNvPr>
          <p:cNvPicPr>
            <a:picLocks noChangeAspect="1"/>
          </p:cNvPicPr>
          <p:nvPr/>
        </p:nvPicPr>
        <p:blipFill rotWithShape="1">
          <a:blip r:embed="rId3"/>
          <a:srcRect l="17155" t="17021" r="15814" b="15486"/>
          <a:stretch/>
        </p:blipFill>
        <p:spPr>
          <a:xfrm>
            <a:off x="7329449" y="3151156"/>
            <a:ext cx="3526187" cy="3550507"/>
          </a:xfrm>
          <a:prstGeom prst="rect">
            <a:avLst/>
          </a:prstGeom>
        </p:spPr>
      </p:pic>
      <p:sp>
        <p:nvSpPr>
          <p:cNvPr id="25" name="TextBox 24">
            <a:extLst>
              <a:ext uri="{FF2B5EF4-FFF2-40B4-BE49-F238E27FC236}">
                <a16:creationId xmlns:a16="http://schemas.microsoft.com/office/drawing/2014/main" id="{B9D46646-D51F-76EC-839E-0E4B29AD3D33}"/>
              </a:ext>
            </a:extLst>
          </p:cNvPr>
          <p:cNvSpPr txBox="1"/>
          <p:nvPr/>
        </p:nvSpPr>
        <p:spPr>
          <a:xfrm>
            <a:off x="1545544" y="2717867"/>
            <a:ext cx="4600075" cy="338554"/>
          </a:xfrm>
          <a:prstGeom prst="rect">
            <a:avLst/>
          </a:prstGeom>
          <a:noFill/>
        </p:spPr>
        <p:txBody>
          <a:bodyPr wrap="square" lIns="0" rtlCol="0">
            <a:spAutoFit/>
          </a:bodyPr>
          <a:lstStyle/>
          <a:p>
            <a:r>
              <a:rPr lang="bs-Latn-BA" sz="1600" dirty="0"/>
              <a:t>A</a:t>
            </a:r>
            <a:r>
              <a:rPr lang="en-AT" sz="1600" dirty="0" err="1"/>
              <a:t>verage</a:t>
            </a:r>
            <a:r>
              <a:rPr lang="en-AT" sz="1600" dirty="0"/>
              <a:t> shortest path = 40.69</a:t>
            </a:r>
            <a:endParaRPr lang="bs-Latn-BA" sz="1600" dirty="0"/>
          </a:p>
        </p:txBody>
      </p:sp>
      <p:sp>
        <p:nvSpPr>
          <p:cNvPr id="26" name="TextBox 25">
            <a:extLst>
              <a:ext uri="{FF2B5EF4-FFF2-40B4-BE49-F238E27FC236}">
                <a16:creationId xmlns:a16="http://schemas.microsoft.com/office/drawing/2014/main" id="{4E0E7D38-D1D9-C837-490F-24F6B7DD37D4}"/>
              </a:ext>
            </a:extLst>
          </p:cNvPr>
          <p:cNvSpPr txBox="1"/>
          <p:nvPr/>
        </p:nvSpPr>
        <p:spPr>
          <a:xfrm>
            <a:off x="6792506" y="2717867"/>
            <a:ext cx="4600075" cy="338554"/>
          </a:xfrm>
          <a:prstGeom prst="rect">
            <a:avLst/>
          </a:prstGeom>
          <a:noFill/>
        </p:spPr>
        <p:txBody>
          <a:bodyPr wrap="square" lIns="0" rtlCol="0">
            <a:spAutoFit/>
          </a:bodyPr>
          <a:lstStyle/>
          <a:p>
            <a:r>
              <a:rPr lang="en-AT" sz="1600" dirty="0"/>
              <a:t>Average shortest path = 31.05</a:t>
            </a:r>
            <a:endParaRPr lang="bs-Latn-BA" sz="1600" dirty="0"/>
          </a:p>
        </p:txBody>
      </p:sp>
      <p:pic>
        <p:nvPicPr>
          <p:cNvPr id="29" name="Picture 28" descr="A map of a city&#10;&#10;Description automatically generated">
            <a:extLst>
              <a:ext uri="{FF2B5EF4-FFF2-40B4-BE49-F238E27FC236}">
                <a16:creationId xmlns:a16="http://schemas.microsoft.com/office/drawing/2014/main" id="{F8C37F15-DF15-778A-8004-9E6016DE593C}"/>
              </a:ext>
            </a:extLst>
          </p:cNvPr>
          <p:cNvPicPr>
            <a:picLocks noChangeAspect="1"/>
          </p:cNvPicPr>
          <p:nvPr/>
        </p:nvPicPr>
        <p:blipFill rotWithShape="1">
          <a:blip r:embed="rId4"/>
          <a:srcRect l="17847" t="17747" r="14406" b="16382"/>
          <a:stretch/>
        </p:blipFill>
        <p:spPr>
          <a:xfrm>
            <a:off x="20403053" y="3275000"/>
            <a:ext cx="3530009" cy="3432200"/>
          </a:xfrm>
          <a:prstGeom prst="rect">
            <a:avLst/>
          </a:prstGeom>
        </p:spPr>
      </p:pic>
      <p:pic>
        <p:nvPicPr>
          <p:cNvPr id="30" name="Picture 29" descr="A map of a city&#10;&#10;Description automatically generated">
            <a:extLst>
              <a:ext uri="{FF2B5EF4-FFF2-40B4-BE49-F238E27FC236}">
                <a16:creationId xmlns:a16="http://schemas.microsoft.com/office/drawing/2014/main" id="{95AD7169-474E-F2B2-86AC-45BA7228E78F}"/>
              </a:ext>
            </a:extLst>
          </p:cNvPr>
          <p:cNvPicPr>
            <a:picLocks noChangeAspect="1"/>
          </p:cNvPicPr>
          <p:nvPr/>
        </p:nvPicPr>
        <p:blipFill rotWithShape="1">
          <a:blip r:embed="rId5"/>
          <a:srcRect l="17671" t="17587" r="16050" b="16716"/>
          <a:stretch/>
        </p:blipFill>
        <p:spPr>
          <a:xfrm>
            <a:off x="15156091" y="3154994"/>
            <a:ext cx="3530009" cy="3499043"/>
          </a:xfrm>
          <a:prstGeom prst="rect">
            <a:avLst/>
          </a:prstGeom>
        </p:spPr>
      </p:pic>
      <p:sp>
        <p:nvSpPr>
          <p:cNvPr id="31" name="TextBox 30">
            <a:extLst>
              <a:ext uri="{FF2B5EF4-FFF2-40B4-BE49-F238E27FC236}">
                <a16:creationId xmlns:a16="http://schemas.microsoft.com/office/drawing/2014/main" id="{F9FB9E54-CA86-AF36-0CE4-DBDADB4F5076}"/>
              </a:ext>
            </a:extLst>
          </p:cNvPr>
          <p:cNvSpPr txBox="1"/>
          <p:nvPr/>
        </p:nvSpPr>
        <p:spPr>
          <a:xfrm>
            <a:off x="14621059" y="2717867"/>
            <a:ext cx="4600075" cy="338554"/>
          </a:xfrm>
          <a:prstGeom prst="rect">
            <a:avLst/>
          </a:prstGeom>
          <a:noFill/>
        </p:spPr>
        <p:txBody>
          <a:bodyPr wrap="square" lIns="0" rtlCol="0">
            <a:spAutoFit/>
          </a:bodyPr>
          <a:lstStyle/>
          <a:p>
            <a:r>
              <a:rPr lang="bs-Latn-BA" sz="1600" dirty="0"/>
              <a:t>A</a:t>
            </a:r>
            <a:r>
              <a:rPr lang="en-AT" sz="1600" dirty="0" err="1"/>
              <a:t>verage</a:t>
            </a:r>
            <a:r>
              <a:rPr lang="en-AT" sz="1600" dirty="0"/>
              <a:t> shortest path = 4667.39</a:t>
            </a:r>
            <a:endParaRPr lang="bs-Latn-BA" sz="1600" dirty="0"/>
          </a:p>
        </p:txBody>
      </p:sp>
      <p:sp>
        <p:nvSpPr>
          <p:cNvPr id="32" name="TextBox 31">
            <a:extLst>
              <a:ext uri="{FF2B5EF4-FFF2-40B4-BE49-F238E27FC236}">
                <a16:creationId xmlns:a16="http://schemas.microsoft.com/office/drawing/2014/main" id="{321594FC-5B11-A977-AE2C-B08C8E08F58E}"/>
              </a:ext>
            </a:extLst>
          </p:cNvPr>
          <p:cNvSpPr txBox="1"/>
          <p:nvPr/>
        </p:nvSpPr>
        <p:spPr>
          <a:xfrm>
            <a:off x="19868021" y="2717867"/>
            <a:ext cx="4600075" cy="338554"/>
          </a:xfrm>
          <a:prstGeom prst="rect">
            <a:avLst/>
          </a:prstGeom>
          <a:noFill/>
        </p:spPr>
        <p:txBody>
          <a:bodyPr wrap="square" lIns="0" rtlCol="0">
            <a:spAutoFit/>
          </a:bodyPr>
          <a:lstStyle/>
          <a:p>
            <a:r>
              <a:rPr lang="en-AT" sz="1600" dirty="0"/>
              <a:t>Average shortest path = 3538.07</a:t>
            </a:r>
            <a:endParaRPr lang="bs-Latn-BA" sz="1600" dirty="0"/>
          </a:p>
        </p:txBody>
      </p:sp>
      <p:sp>
        <p:nvSpPr>
          <p:cNvPr id="33" name="TextBox 32">
            <a:extLst>
              <a:ext uri="{FF2B5EF4-FFF2-40B4-BE49-F238E27FC236}">
                <a16:creationId xmlns:a16="http://schemas.microsoft.com/office/drawing/2014/main" id="{093E20D2-CBE3-E81F-48CD-BD6C93CFF1B0}"/>
              </a:ext>
            </a:extLst>
          </p:cNvPr>
          <p:cNvSpPr txBox="1"/>
          <p:nvPr/>
        </p:nvSpPr>
        <p:spPr>
          <a:xfrm>
            <a:off x="1545544" y="1591671"/>
            <a:ext cx="11038143" cy="338554"/>
          </a:xfrm>
          <a:prstGeom prst="rect">
            <a:avLst/>
          </a:prstGeom>
          <a:noFill/>
        </p:spPr>
        <p:txBody>
          <a:bodyPr wrap="square" lIns="0" rtlCol="0">
            <a:spAutoFit/>
          </a:bodyPr>
          <a:lstStyle/>
          <a:p>
            <a:r>
              <a:rPr lang="en-AT" sz="1600" dirty="0"/>
              <a:t>The shortest path is one with the least number of edges in it</a:t>
            </a:r>
            <a:endParaRPr lang="bs-Latn-BA" sz="1600" dirty="0"/>
          </a:p>
        </p:txBody>
      </p:sp>
      <p:sp>
        <p:nvSpPr>
          <p:cNvPr id="34" name="TextBox 33">
            <a:extLst>
              <a:ext uri="{FF2B5EF4-FFF2-40B4-BE49-F238E27FC236}">
                <a16:creationId xmlns:a16="http://schemas.microsoft.com/office/drawing/2014/main" id="{516A5B36-DD10-33C2-7224-E4C2F58D8CF6}"/>
              </a:ext>
            </a:extLst>
          </p:cNvPr>
          <p:cNvSpPr txBox="1"/>
          <p:nvPr/>
        </p:nvSpPr>
        <p:spPr>
          <a:xfrm>
            <a:off x="14621059" y="1591671"/>
            <a:ext cx="11038143" cy="338554"/>
          </a:xfrm>
          <a:prstGeom prst="rect">
            <a:avLst/>
          </a:prstGeom>
          <a:noFill/>
        </p:spPr>
        <p:txBody>
          <a:bodyPr wrap="square" lIns="0" rtlCol="0">
            <a:spAutoFit/>
          </a:bodyPr>
          <a:lstStyle/>
          <a:p>
            <a:r>
              <a:rPr lang="en-AT" sz="1600" dirty="0"/>
              <a:t>The shortest path is one with the shortest length</a:t>
            </a:r>
            <a:endParaRPr lang="bs-Latn-BA" sz="1600" dirty="0"/>
          </a:p>
        </p:txBody>
      </p:sp>
    </p:spTree>
    <p:extLst>
      <p:ext uri="{BB962C8B-B14F-4D97-AF65-F5344CB8AC3E}">
        <p14:creationId xmlns:p14="http://schemas.microsoft.com/office/powerpoint/2010/main" val="22820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Results</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r>
              <a:rPr lang="en-AT" dirty="0"/>
              <a:t>5</a:t>
            </a:r>
            <a:endParaRPr lang="de-DE" dirty="0"/>
          </a:p>
        </p:txBody>
      </p:sp>
      <p:sp>
        <p:nvSpPr>
          <p:cNvPr id="3" name="TextBox 2">
            <a:extLst>
              <a:ext uri="{FF2B5EF4-FFF2-40B4-BE49-F238E27FC236}">
                <a16:creationId xmlns:a16="http://schemas.microsoft.com/office/drawing/2014/main" id="{6EF3D63B-0AD4-EB4C-E6A2-26CF7307089E}"/>
              </a:ext>
            </a:extLst>
          </p:cNvPr>
          <p:cNvSpPr txBox="1"/>
          <p:nvPr/>
        </p:nvSpPr>
        <p:spPr>
          <a:xfrm>
            <a:off x="1545544" y="2273080"/>
            <a:ext cx="4600075" cy="369332"/>
          </a:xfrm>
          <a:prstGeom prst="rect">
            <a:avLst/>
          </a:prstGeom>
          <a:noFill/>
        </p:spPr>
        <p:txBody>
          <a:bodyPr wrap="square" lIns="0" rtlCol="0">
            <a:spAutoFit/>
          </a:bodyPr>
          <a:lstStyle/>
          <a:p>
            <a:r>
              <a:rPr lang="en-AT" sz="1800" b="1" dirty="0"/>
              <a:t>Shortest paths</a:t>
            </a:r>
            <a:endParaRPr lang="bs-Latn-BA" sz="1800" b="1" dirty="0"/>
          </a:p>
        </p:txBody>
      </p:sp>
      <p:sp>
        <p:nvSpPr>
          <p:cNvPr id="12" name="TextBox 11">
            <a:extLst>
              <a:ext uri="{FF2B5EF4-FFF2-40B4-BE49-F238E27FC236}">
                <a16:creationId xmlns:a16="http://schemas.microsoft.com/office/drawing/2014/main" id="{6353C1FB-8A2E-23A8-01AC-72317A7C237C}"/>
              </a:ext>
            </a:extLst>
          </p:cNvPr>
          <p:cNvSpPr txBox="1"/>
          <p:nvPr/>
        </p:nvSpPr>
        <p:spPr>
          <a:xfrm>
            <a:off x="6792506" y="2273080"/>
            <a:ext cx="4600075" cy="369332"/>
          </a:xfrm>
          <a:prstGeom prst="rect">
            <a:avLst/>
          </a:prstGeom>
          <a:noFill/>
        </p:spPr>
        <p:txBody>
          <a:bodyPr wrap="square" lIns="0" rtlCol="0">
            <a:spAutoFit/>
          </a:bodyPr>
          <a:lstStyle/>
          <a:p>
            <a:r>
              <a:rPr lang="en-AT" sz="1800" b="1" dirty="0"/>
              <a:t>Highways</a:t>
            </a:r>
            <a:endParaRPr lang="bs-Latn-BA" sz="1800" b="1" dirty="0"/>
          </a:p>
        </p:txBody>
      </p:sp>
      <p:pic>
        <p:nvPicPr>
          <p:cNvPr id="6" name="Picture 5" descr="A map of a city&#10;&#10;Description automatically generated">
            <a:extLst>
              <a:ext uri="{FF2B5EF4-FFF2-40B4-BE49-F238E27FC236}">
                <a16:creationId xmlns:a16="http://schemas.microsoft.com/office/drawing/2014/main" id="{C18A032E-F739-29CE-624D-E0EA9A40B0B9}"/>
              </a:ext>
            </a:extLst>
          </p:cNvPr>
          <p:cNvPicPr>
            <a:picLocks noChangeAspect="1"/>
          </p:cNvPicPr>
          <p:nvPr/>
        </p:nvPicPr>
        <p:blipFill rotWithShape="1">
          <a:blip r:embed="rId2"/>
          <a:srcRect l="17847" t="17747" r="14406" b="16382"/>
          <a:stretch/>
        </p:blipFill>
        <p:spPr>
          <a:xfrm>
            <a:off x="7327538" y="3275000"/>
            <a:ext cx="3530009" cy="3432200"/>
          </a:xfrm>
          <a:prstGeom prst="rect">
            <a:avLst/>
          </a:prstGeom>
        </p:spPr>
      </p:pic>
      <p:pic>
        <p:nvPicPr>
          <p:cNvPr id="8" name="Picture 7" descr="A map of a city&#10;&#10;Description automatically generated">
            <a:extLst>
              <a:ext uri="{FF2B5EF4-FFF2-40B4-BE49-F238E27FC236}">
                <a16:creationId xmlns:a16="http://schemas.microsoft.com/office/drawing/2014/main" id="{39843365-3C45-9BC6-52EE-2E67AAA13CF2}"/>
              </a:ext>
            </a:extLst>
          </p:cNvPr>
          <p:cNvPicPr>
            <a:picLocks noChangeAspect="1"/>
          </p:cNvPicPr>
          <p:nvPr/>
        </p:nvPicPr>
        <p:blipFill rotWithShape="1">
          <a:blip r:embed="rId3"/>
          <a:srcRect l="17671" t="17587" r="16050" b="16716"/>
          <a:stretch/>
        </p:blipFill>
        <p:spPr>
          <a:xfrm>
            <a:off x="2080576" y="3154994"/>
            <a:ext cx="3530009" cy="3499043"/>
          </a:xfrm>
          <a:prstGeom prst="rect">
            <a:avLst/>
          </a:prstGeom>
        </p:spPr>
      </p:pic>
      <p:sp>
        <p:nvSpPr>
          <p:cNvPr id="9" name="TextBox 8">
            <a:extLst>
              <a:ext uri="{FF2B5EF4-FFF2-40B4-BE49-F238E27FC236}">
                <a16:creationId xmlns:a16="http://schemas.microsoft.com/office/drawing/2014/main" id="{1262DF7B-2321-4510-1C9C-AC83FFA68578}"/>
              </a:ext>
            </a:extLst>
          </p:cNvPr>
          <p:cNvSpPr txBox="1"/>
          <p:nvPr/>
        </p:nvSpPr>
        <p:spPr>
          <a:xfrm>
            <a:off x="1545544" y="2717867"/>
            <a:ext cx="4600075" cy="338554"/>
          </a:xfrm>
          <a:prstGeom prst="rect">
            <a:avLst/>
          </a:prstGeom>
          <a:noFill/>
        </p:spPr>
        <p:txBody>
          <a:bodyPr wrap="square" lIns="0" rtlCol="0">
            <a:spAutoFit/>
          </a:bodyPr>
          <a:lstStyle/>
          <a:p>
            <a:r>
              <a:rPr lang="bs-Latn-BA" sz="1600" dirty="0"/>
              <a:t>A</a:t>
            </a:r>
            <a:r>
              <a:rPr lang="en-AT" sz="1600" dirty="0" err="1"/>
              <a:t>verage</a:t>
            </a:r>
            <a:r>
              <a:rPr lang="en-AT" sz="1600" dirty="0"/>
              <a:t> shortest path = 4667.39</a:t>
            </a:r>
            <a:endParaRPr lang="bs-Latn-BA" sz="1600" dirty="0"/>
          </a:p>
        </p:txBody>
      </p:sp>
      <p:sp>
        <p:nvSpPr>
          <p:cNvPr id="10" name="TextBox 9">
            <a:extLst>
              <a:ext uri="{FF2B5EF4-FFF2-40B4-BE49-F238E27FC236}">
                <a16:creationId xmlns:a16="http://schemas.microsoft.com/office/drawing/2014/main" id="{691091C3-4BA4-0EDA-C96F-454F74755FF1}"/>
              </a:ext>
            </a:extLst>
          </p:cNvPr>
          <p:cNvSpPr txBox="1"/>
          <p:nvPr/>
        </p:nvSpPr>
        <p:spPr>
          <a:xfrm>
            <a:off x="6792506" y="2717867"/>
            <a:ext cx="4600075" cy="338554"/>
          </a:xfrm>
          <a:prstGeom prst="rect">
            <a:avLst/>
          </a:prstGeom>
          <a:noFill/>
        </p:spPr>
        <p:txBody>
          <a:bodyPr wrap="square" lIns="0" rtlCol="0">
            <a:spAutoFit/>
          </a:bodyPr>
          <a:lstStyle/>
          <a:p>
            <a:r>
              <a:rPr lang="en-AT" sz="1600" dirty="0"/>
              <a:t>Average shortest path = 3538.07</a:t>
            </a:r>
            <a:endParaRPr lang="bs-Latn-BA" sz="1600" dirty="0"/>
          </a:p>
        </p:txBody>
      </p:sp>
      <p:pic>
        <p:nvPicPr>
          <p:cNvPr id="14" name="Picture 13" descr="A map of a city&#10;&#10;Description automatically generated">
            <a:extLst>
              <a:ext uri="{FF2B5EF4-FFF2-40B4-BE49-F238E27FC236}">
                <a16:creationId xmlns:a16="http://schemas.microsoft.com/office/drawing/2014/main" id="{9F48A993-2322-5029-5113-4965FE3954C5}"/>
              </a:ext>
            </a:extLst>
          </p:cNvPr>
          <p:cNvPicPr>
            <a:picLocks noChangeAspect="1"/>
          </p:cNvPicPr>
          <p:nvPr/>
        </p:nvPicPr>
        <p:blipFill rotWithShape="1">
          <a:blip r:embed="rId4"/>
          <a:srcRect l="15873" t="17368" r="15735" b="14368"/>
          <a:stretch/>
        </p:blipFill>
        <p:spPr>
          <a:xfrm>
            <a:off x="-11360271" y="3151156"/>
            <a:ext cx="3526187" cy="3519376"/>
          </a:xfrm>
          <a:prstGeom prst="rect">
            <a:avLst/>
          </a:prstGeom>
        </p:spPr>
      </p:pic>
      <p:pic>
        <p:nvPicPr>
          <p:cNvPr id="15" name="Picture 14" descr="A map of a city&#10;&#10;Description automatically generated">
            <a:extLst>
              <a:ext uri="{FF2B5EF4-FFF2-40B4-BE49-F238E27FC236}">
                <a16:creationId xmlns:a16="http://schemas.microsoft.com/office/drawing/2014/main" id="{E7BBA353-40C4-FBCF-EFCC-2693CEE9E628}"/>
              </a:ext>
            </a:extLst>
          </p:cNvPr>
          <p:cNvPicPr>
            <a:picLocks noChangeAspect="1"/>
          </p:cNvPicPr>
          <p:nvPr/>
        </p:nvPicPr>
        <p:blipFill rotWithShape="1">
          <a:blip r:embed="rId5"/>
          <a:srcRect l="17155" t="17021" r="15814" b="15486"/>
          <a:stretch/>
        </p:blipFill>
        <p:spPr>
          <a:xfrm>
            <a:off x="-6113311" y="3151156"/>
            <a:ext cx="3526187" cy="3550507"/>
          </a:xfrm>
          <a:prstGeom prst="rect">
            <a:avLst/>
          </a:prstGeom>
        </p:spPr>
      </p:pic>
      <p:sp>
        <p:nvSpPr>
          <p:cNvPr id="17" name="TextBox 16">
            <a:extLst>
              <a:ext uri="{FF2B5EF4-FFF2-40B4-BE49-F238E27FC236}">
                <a16:creationId xmlns:a16="http://schemas.microsoft.com/office/drawing/2014/main" id="{244CE634-B5E4-B1DB-59B6-48FA5C44C5C8}"/>
              </a:ext>
            </a:extLst>
          </p:cNvPr>
          <p:cNvSpPr txBox="1"/>
          <p:nvPr/>
        </p:nvSpPr>
        <p:spPr>
          <a:xfrm>
            <a:off x="-11897216" y="2717867"/>
            <a:ext cx="4600075" cy="338554"/>
          </a:xfrm>
          <a:prstGeom prst="rect">
            <a:avLst/>
          </a:prstGeom>
          <a:noFill/>
        </p:spPr>
        <p:txBody>
          <a:bodyPr wrap="square" lIns="0" rtlCol="0">
            <a:spAutoFit/>
          </a:bodyPr>
          <a:lstStyle/>
          <a:p>
            <a:r>
              <a:rPr lang="bs-Latn-BA" sz="1600" dirty="0"/>
              <a:t>A</a:t>
            </a:r>
            <a:r>
              <a:rPr lang="en-AT" sz="1600" dirty="0" err="1"/>
              <a:t>verage</a:t>
            </a:r>
            <a:r>
              <a:rPr lang="en-AT" sz="1600" dirty="0"/>
              <a:t> shortest path = 40.69</a:t>
            </a:r>
            <a:endParaRPr lang="bs-Latn-BA" sz="1600" dirty="0"/>
          </a:p>
        </p:txBody>
      </p:sp>
      <p:sp>
        <p:nvSpPr>
          <p:cNvPr id="18" name="TextBox 17">
            <a:extLst>
              <a:ext uri="{FF2B5EF4-FFF2-40B4-BE49-F238E27FC236}">
                <a16:creationId xmlns:a16="http://schemas.microsoft.com/office/drawing/2014/main" id="{2B7DA198-93BF-61BB-91C9-57CBCB12EA00}"/>
              </a:ext>
            </a:extLst>
          </p:cNvPr>
          <p:cNvSpPr txBox="1"/>
          <p:nvPr/>
        </p:nvSpPr>
        <p:spPr>
          <a:xfrm>
            <a:off x="-6650254" y="2717867"/>
            <a:ext cx="4600075" cy="338554"/>
          </a:xfrm>
          <a:prstGeom prst="rect">
            <a:avLst/>
          </a:prstGeom>
          <a:noFill/>
        </p:spPr>
        <p:txBody>
          <a:bodyPr wrap="square" lIns="0" rtlCol="0">
            <a:spAutoFit/>
          </a:bodyPr>
          <a:lstStyle/>
          <a:p>
            <a:r>
              <a:rPr lang="en-AT" sz="1600" dirty="0"/>
              <a:t>Average shortest path = 31.05</a:t>
            </a:r>
            <a:endParaRPr lang="bs-Latn-BA" sz="1600" dirty="0"/>
          </a:p>
        </p:txBody>
      </p:sp>
      <p:sp>
        <p:nvSpPr>
          <p:cNvPr id="19" name="TextBox 18">
            <a:extLst>
              <a:ext uri="{FF2B5EF4-FFF2-40B4-BE49-F238E27FC236}">
                <a16:creationId xmlns:a16="http://schemas.microsoft.com/office/drawing/2014/main" id="{CEE4149B-813D-4941-F186-CFCD1ECAFA7B}"/>
              </a:ext>
            </a:extLst>
          </p:cNvPr>
          <p:cNvSpPr txBox="1"/>
          <p:nvPr/>
        </p:nvSpPr>
        <p:spPr>
          <a:xfrm>
            <a:off x="1545544" y="1591671"/>
            <a:ext cx="11038143" cy="338554"/>
          </a:xfrm>
          <a:prstGeom prst="rect">
            <a:avLst/>
          </a:prstGeom>
          <a:noFill/>
        </p:spPr>
        <p:txBody>
          <a:bodyPr wrap="square" lIns="0" rtlCol="0">
            <a:spAutoFit/>
          </a:bodyPr>
          <a:lstStyle/>
          <a:p>
            <a:r>
              <a:rPr lang="en-AT" sz="1600" dirty="0"/>
              <a:t>The shortest path is one with the shortest length</a:t>
            </a:r>
            <a:endParaRPr lang="bs-Latn-BA" sz="1600" dirty="0"/>
          </a:p>
        </p:txBody>
      </p:sp>
      <p:sp>
        <p:nvSpPr>
          <p:cNvPr id="21" name="TextBox 20">
            <a:extLst>
              <a:ext uri="{FF2B5EF4-FFF2-40B4-BE49-F238E27FC236}">
                <a16:creationId xmlns:a16="http://schemas.microsoft.com/office/drawing/2014/main" id="{5A343297-BEAE-E6BE-4E80-8F5391D3012C}"/>
              </a:ext>
            </a:extLst>
          </p:cNvPr>
          <p:cNvSpPr txBox="1"/>
          <p:nvPr/>
        </p:nvSpPr>
        <p:spPr>
          <a:xfrm>
            <a:off x="-11897216" y="1591671"/>
            <a:ext cx="11038143" cy="338554"/>
          </a:xfrm>
          <a:prstGeom prst="rect">
            <a:avLst/>
          </a:prstGeom>
          <a:noFill/>
        </p:spPr>
        <p:txBody>
          <a:bodyPr wrap="square" lIns="0" rtlCol="0">
            <a:spAutoFit/>
          </a:bodyPr>
          <a:lstStyle/>
          <a:p>
            <a:r>
              <a:rPr lang="en-AT" sz="1600" dirty="0"/>
              <a:t>The shortest path is one with the least number of edges in it</a:t>
            </a:r>
            <a:endParaRPr lang="bs-Latn-BA" sz="1600" dirty="0"/>
          </a:p>
        </p:txBody>
      </p:sp>
    </p:spTree>
    <p:extLst>
      <p:ext uri="{BB962C8B-B14F-4D97-AF65-F5344CB8AC3E}">
        <p14:creationId xmlns:p14="http://schemas.microsoft.com/office/powerpoint/2010/main" val="2183684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Discussion</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r>
              <a:rPr lang="en-AT" dirty="0"/>
              <a:t>6</a:t>
            </a:r>
            <a:endParaRPr lang="de-DE" dirty="0"/>
          </a:p>
        </p:txBody>
      </p:sp>
      <p:sp>
        <p:nvSpPr>
          <p:cNvPr id="9" name="TextBox 8">
            <a:extLst>
              <a:ext uri="{FF2B5EF4-FFF2-40B4-BE49-F238E27FC236}">
                <a16:creationId xmlns:a16="http://schemas.microsoft.com/office/drawing/2014/main" id="{E2B9AB1F-3463-1B9A-F5D8-B77E2908410A}"/>
              </a:ext>
            </a:extLst>
          </p:cNvPr>
          <p:cNvSpPr txBox="1"/>
          <p:nvPr/>
        </p:nvSpPr>
        <p:spPr>
          <a:xfrm>
            <a:off x="4300267" y="2420662"/>
            <a:ext cx="5711833" cy="2800767"/>
          </a:xfrm>
          <a:prstGeom prst="rect">
            <a:avLst/>
          </a:prstGeom>
          <a:noFill/>
        </p:spPr>
        <p:txBody>
          <a:bodyPr wrap="square" lIns="0" rtlCol="0">
            <a:spAutoFit/>
          </a:bodyPr>
          <a:lstStyle/>
          <a:p>
            <a:r>
              <a:rPr lang="en-AT" sz="1600" dirty="0"/>
              <a:t>Algorithm based on shortest paths</a:t>
            </a:r>
          </a:p>
          <a:p>
            <a:endParaRPr lang="en-AT" sz="1600" dirty="0"/>
          </a:p>
          <a:p>
            <a:r>
              <a:rPr lang="en-AT" sz="1600" dirty="0"/>
              <a:t>The algorithm is able to redirect traffic to the most used edges</a:t>
            </a:r>
          </a:p>
          <a:p>
            <a:endParaRPr lang="en-AT" sz="1600" dirty="0"/>
          </a:p>
          <a:p>
            <a:r>
              <a:rPr lang="en-AT" sz="1600" dirty="0"/>
              <a:t>Lower travel time on average</a:t>
            </a:r>
          </a:p>
          <a:p>
            <a:endParaRPr lang="en-AT" sz="1600" dirty="0"/>
          </a:p>
          <a:p>
            <a:r>
              <a:rPr lang="en-AT" sz="1600" dirty="0"/>
              <a:t>How does addition and removal affect the method?</a:t>
            </a:r>
          </a:p>
          <a:p>
            <a:endParaRPr lang="en-AT" sz="1600" dirty="0"/>
          </a:p>
          <a:p>
            <a:r>
              <a:rPr lang="en-AT" sz="1600" dirty="0"/>
              <a:t>Chosen edges might not be connected</a:t>
            </a:r>
          </a:p>
          <a:p>
            <a:endParaRPr lang="en-AT" sz="1600" dirty="0"/>
          </a:p>
          <a:p>
            <a:r>
              <a:rPr lang="en-AT" sz="1600" dirty="0"/>
              <a:t>Take into account nodes closer to the </a:t>
            </a:r>
            <a:r>
              <a:rPr lang="en-AT" sz="1600" dirty="0" err="1"/>
              <a:t>center</a:t>
            </a:r>
            <a:endParaRPr lang="en-AT" sz="1600" dirty="0"/>
          </a:p>
        </p:txBody>
      </p:sp>
      <p:sp>
        <p:nvSpPr>
          <p:cNvPr id="10" name="Title 1">
            <a:extLst>
              <a:ext uri="{FF2B5EF4-FFF2-40B4-BE49-F238E27FC236}">
                <a16:creationId xmlns:a16="http://schemas.microsoft.com/office/drawing/2014/main" id="{47277DFB-6F4D-191D-6C47-286A92458F4F}"/>
              </a:ext>
            </a:extLst>
          </p:cNvPr>
          <p:cNvSpPr txBox="1">
            <a:spLocks/>
          </p:cNvSpPr>
          <p:nvPr/>
        </p:nvSpPr>
        <p:spPr>
          <a:xfrm>
            <a:off x="3724215" y="2443523"/>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01</a:t>
            </a:r>
            <a:endParaRPr lang="en-US" sz="2000" dirty="0">
              <a:solidFill>
                <a:srgbClr val="0F0F0F"/>
              </a:solidFill>
              <a:latin typeface="Arial"/>
            </a:endParaRPr>
          </a:p>
        </p:txBody>
      </p:sp>
      <p:sp>
        <p:nvSpPr>
          <p:cNvPr id="11" name="Title 1">
            <a:extLst>
              <a:ext uri="{FF2B5EF4-FFF2-40B4-BE49-F238E27FC236}">
                <a16:creationId xmlns:a16="http://schemas.microsoft.com/office/drawing/2014/main" id="{873766F0-6D32-44C9-2669-C0A7F3B4F0CC}"/>
              </a:ext>
            </a:extLst>
          </p:cNvPr>
          <p:cNvSpPr txBox="1">
            <a:spLocks/>
          </p:cNvSpPr>
          <p:nvPr/>
        </p:nvSpPr>
        <p:spPr>
          <a:xfrm>
            <a:off x="3724215" y="2946443"/>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02</a:t>
            </a:r>
            <a:endParaRPr lang="en-US" sz="2000" dirty="0">
              <a:solidFill>
                <a:srgbClr val="0F0F0F"/>
              </a:solidFill>
              <a:latin typeface="Arial"/>
            </a:endParaRPr>
          </a:p>
        </p:txBody>
      </p:sp>
      <p:sp>
        <p:nvSpPr>
          <p:cNvPr id="15" name="Title 1">
            <a:extLst>
              <a:ext uri="{FF2B5EF4-FFF2-40B4-BE49-F238E27FC236}">
                <a16:creationId xmlns:a16="http://schemas.microsoft.com/office/drawing/2014/main" id="{0C3A6363-6B3E-8240-BB3E-EFE76E28E2B8}"/>
              </a:ext>
            </a:extLst>
          </p:cNvPr>
          <p:cNvSpPr txBox="1">
            <a:spLocks/>
          </p:cNvSpPr>
          <p:nvPr/>
        </p:nvSpPr>
        <p:spPr>
          <a:xfrm>
            <a:off x="3733454" y="3399162"/>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03</a:t>
            </a:r>
            <a:endParaRPr lang="en-US" sz="2000" dirty="0">
              <a:solidFill>
                <a:srgbClr val="0F0F0F"/>
              </a:solidFill>
              <a:latin typeface="Arial"/>
            </a:endParaRPr>
          </a:p>
        </p:txBody>
      </p:sp>
      <p:sp>
        <p:nvSpPr>
          <p:cNvPr id="16" name="Title 1">
            <a:extLst>
              <a:ext uri="{FF2B5EF4-FFF2-40B4-BE49-F238E27FC236}">
                <a16:creationId xmlns:a16="http://schemas.microsoft.com/office/drawing/2014/main" id="{3309A973-7270-D789-0988-36DC741E805F}"/>
              </a:ext>
            </a:extLst>
          </p:cNvPr>
          <p:cNvSpPr txBox="1">
            <a:spLocks/>
          </p:cNvSpPr>
          <p:nvPr/>
        </p:nvSpPr>
        <p:spPr>
          <a:xfrm>
            <a:off x="3724215" y="3902082"/>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04</a:t>
            </a:r>
            <a:endParaRPr lang="en-US" sz="2000" dirty="0">
              <a:solidFill>
                <a:srgbClr val="0F0F0F"/>
              </a:solidFill>
              <a:latin typeface="Arial"/>
            </a:endParaRPr>
          </a:p>
        </p:txBody>
      </p:sp>
      <p:sp>
        <p:nvSpPr>
          <p:cNvPr id="17" name="Title 1">
            <a:extLst>
              <a:ext uri="{FF2B5EF4-FFF2-40B4-BE49-F238E27FC236}">
                <a16:creationId xmlns:a16="http://schemas.microsoft.com/office/drawing/2014/main" id="{92346523-A861-F4B0-8AA2-30A36DA43EEA}"/>
              </a:ext>
            </a:extLst>
          </p:cNvPr>
          <p:cNvSpPr txBox="1">
            <a:spLocks/>
          </p:cNvSpPr>
          <p:nvPr/>
        </p:nvSpPr>
        <p:spPr>
          <a:xfrm>
            <a:off x="3721036" y="4401676"/>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05</a:t>
            </a:r>
            <a:endParaRPr lang="en-US" sz="2000" dirty="0">
              <a:solidFill>
                <a:srgbClr val="0F0F0F"/>
              </a:solidFill>
              <a:latin typeface="Arial"/>
            </a:endParaRPr>
          </a:p>
        </p:txBody>
      </p:sp>
      <p:sp>
        <p:nvSpPr>
          <p:cNvPr id="18" name="Title 1">
            <a:extLst>
              <a:ext uri="{FF2B5EF4-FFF2-40B4-BE49-F238E27FC236}">
                <a16:creationId xmlns:a16="http://schemas.microsoft.com/office/drawing/2014/main" id="{1A2C046A-7743-A260-7CE1-896DF7C24D24}"/>
              </a:ext>
            </a:extLst>
          </p:cNvPr>
          <p:cNvSpPr txBox="1">
            <a:spLocks/>
          </p:cNvSpPr>
          <p:nvPr/>
        </p:nvSpPr>
        <p:spPr>
          <a:xfrm>
            <a:off x="3721036" y="4869571"/>
            <a:ext cx="386880" cy="289560"/>
          </a:xfrm>
          <a:prstGeom prst="rect">
            <a:avLst/>
          </a:prstGeom>
        </p:spPr>
        <p:txBody>
          <a:bodyPr vert="horz" lIns="0" tIns="0" rIns="0" bIns="0" rtlCol="0" anchor="ctr">
            <a:normAutofit lnSpcReduction="10000"/>
          </a:bodyPr>
          <a:lstStyle>
            <a:lvl1pPr algn="l" defTabSz="648081" rtl="0" eaLnBrk="1" latinLnBrk="0" hangingPunct="1">
              <a:spcBef>
                <a:spcPct val="0"/>
              </a:spcBef>
              <a:buNone/>
              <a:defRPr sz="3400" kern="1200">
                <a:solidFill>
                  <a:schemeClr val="tx1"/>
                </a:solidFill>
                <a:latin typeface="+mj-lt"/>
                <a:ea typeface="+mj-ea"/>
                <a:cs typeface="+mj-cs"/>
              </a:defRPr>
            </a:lvl1pPr>
          </a:lstStyle>
          <a:p>
            <a:pPr marL="0" marR="0" lvl="0" indent="0" algn="ctr" defTabSz="648081" rtl="0" eaLnBrk="1" fontAlgn="auto" latinLnBrk="0" hangingPunct="1">
              <a:lnSpc>
                <a:spcPct val="100000"/>
              </a:lnSpc>
              <a:spcBef>
                <a:spcPct val="0"/>
              </a:spcBef>
              <a:spcAft>
                <a:spcPts val="0"/>
              </a:spcAft>
              <a:buClrTx/>
              <a:buSzTx/>
              <a:buFontTx/>
              <a:buNone/>
              <a:tabLst/>
              <a:defRPr/>
            </a:pPr>
            <a:r>
              <a:rPr lang="en-AT" sz="2000" b="1" dirty="0">
                <a:solidFill>
                  <a:srgbClr val="E72652"/>
                </a:solidFill>
                <a:latin typeface="Arial"/>
              </a:rPr>
              <a:t>06</a:t>
            </a:r>
            <a:endParaRPr lang="en-US" sz="2000" dirty="0">
              <a:solidFill>
                <a:srgbClr val="0F0F0F"/>
              </a:solidFill>
              <a:latin typeface="Arial"/>
            </a:endParaRPr>
          </a:p>
        </p:txBody>
      </p:sp>
    </p:spTree>
    <p:extLst>
      <p:ext uri="{BB962C8B-B14F-4D97-AF65-F5344CB8AC3E}">
        <p14:creationId xmlns:p14="http://schemas.microsoft.com/office/powerpoint/2010/main" val="121821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6F-5187-4B71-D442-12D260D7EF6A}"/>
              </a:ext>
            </a:extLst>
          </p:cNvPr>
          <p:cNvSpPr>
            <a:spLocks noGrp="1"/>
          </p:cNvSpPr>
          <p:nvPr>
            <p:ph type="title"/>
          </p:nvPr>
        </p:nvSpPr>
        <p:spPr/>
        <p:txBody>
          <a:bodyPr/>
          <a:lstStyle/>
          <a:p>
            <a:r>
              <a:rPr lang="bs-Latn-BA" dirty="0"/>
              <a:t>Two sides</a:t>
            </a:r>
            <a:endParaRPr lang="en-US" dirty="0"/>
          </a:p>
        </p:txBody>
      </p:sp>
      <p:sp>
        <p:nvSpPr>
          <p:cNvPr id="4" name="Slide Number Placeholder 3">
            <a:extLst>
              <a:ext uri="{FF2B5EF4-FFF2-40B4-BE49-F238E27FC236}">
                <a16:creationId xmlns:a16="http://schemas.microsoft.com/office/drawing/2014/main" id="{7658BEF0-F774-4A14-846F-7ADB9625F36B}"/>
              </a:ext>
            </a:extLst>
          </p:cNvPr>
          <p:cNvSpPr>
            <a:spLocks noGrp="1"/>
          </p:cNvSpPr>
          <p:nvPr>
            <p:ph type="sldNum" sz="quarter" idx="12"/>
          </p:nvPr>
        </p:nvSpPr>
        <p:spPr/>
        <p:txBody>
          <a:bodyPr/>
          <a:lstStyle/>
          <a:p>
            <a:fld id="{4B64EC4D-37E3-EF42-B9AB-6337577588CB}" type="slidenum">
              <a:rPr lang="de-DE" smtClean="0"/>
              <a:t>9</a:t>
            </a:fld>
            <a:endParaRPr lang="de-DE" dirty="0"/>
          </a:p>
        </p:txBody>
      </p:sp>
      <p:sp>
        <p:nvSpPr>
          <p:cNvPr id="5" name="TextBox 4">
            <a:extLst>
              <a:ext uri="{FF2B5EF4-FFF2-40B4-BE49-F238E27FC236}">
                <a16:creationId xmlns:a16="http://schemas.microsoft.com/office/drawing/2014/main" id="{1515D4BF-C476-FD96-7322-1EDC1F4F3FB0}"/>
              </a:ext>
            </a:extLst>
          </p:cNvPr>
          <p:cNvSpPr txBox="1"/>
          <p:nvPr/>
        </p:nvSpPr>
        <p:spPr>
          <a:xfrm>
            <a:off x="1545544" y="2273080"/>
            <a:ext cx="4600075" cy="369332"/>
          </a:xfrm>
          <a:prstGeom prst="rect">
            <a:avLst/>
          </a:prstGeom>
          <a:noFill/>
        </p:spPr>
        <p:txBody>
          <a:bodyPr wrap="square" lIns="0" rtlCol="0">
            <a:spAutoFit/>
          </a:bodyPr>
          <a:lstStyle/>
          <a:p>
            <a:r>
              <a:rPr lang="bs-Latn-BA" sz="1800" b="1" dirty="0"/>
              <a:t>Title 1</a:t>
            </a:r>
          </a:p>
        </p:txBody>
      </p:sp>
      <p:sp>
        <p:nvSpPr>
          <p:cNvPr id="6" name="TextBox 5">
            <a:extLst>
              <a:ext uri="{FF2B5EF4-FFF2-40B4-BE49-F238E27FC236}">
                <a16:creationId xmlns:a16="http://schemas.microsoft.com/office/drawing/2014/main" id="{FBBEEA48-4584-776D-6ED2-7BAEBD5DCD1D}"/>
              </a:ext>
            </a:extLst>
          </p:cNvPr>
          <p:cNvSpPr txBox="1"/>
          <p:nvPr/>
        </p:nvSpPr>
        <p:spPr>
          <a:xfrm>
            <a:off x="1545544" y="2717867"/>
            <a:ext cx="4600075" cy="1323439"/>
          </a:xfrm>
          <a:prstGeom prst="rect">
            <a:avLst/>
          </a:prstGeom>
          <a:noFill/>
        </p:spPr>
        <p:txBody>
          <a:bodyPr wrap="square" lIns="0" rtlCol="0">
            <a:spAutoFit/>
          </a:bodyPr>
          <a:lstStyle/>
          <a:p>
            <a:r>
              <a:rPr lang="bs-Latn-BA" sz="1600" dirty="0"/>
              <a:t>Lorem ipsum dolor sit amet, consectetur adipiscing elit, sed do eiusmod tempor incididunt ut labore et dolore magna aliqua. Ut enim ad minim veniam, quis nostrud exercitation ullamco laboris nisi ut aliquip ex ea commodo consequat.</a:t>
            </a:r>
          </a:p>
        </p:txBody>
      </p:sp>
      <p:sp>
        <p:nvSpPr>
          <p:cNvPr id="9" name="TextBox 8">
            <a:extLst>
              <a:ext uri="{FF2B5EF4-FFF2-40B4-BE49-F238E27FC236}">
                <a16:creationId xmlns:a16="http://schemas.microsoft.com/office/drawing/2014/main" id="{79640C16-BA81-9A67-F37F-4170CE8645B3}"/>
              </a:ext>
            </a:extLst>
          </p:cNvPr>
          <p:cNvSpPr txBox="1"/>
          <p:nvPr/>
        </p:nvSpPr>
        <p:spPr>
          <a:xfrm>
            <a:off x="6792506" y="2273080"/>
            <a:ext cx="4600075" cy="369332"/>
          </a:xfrm>
          <a:prstGeom prst="rect">
            <a:avLst/>
          </a:prstGeom>
          <a:noFill/>
        </p:spPr>
        <p:txBody>
          <a:bodyPr wrap="square" lIns="0" rtlCol="0">
            <a:spAutoFit/>
          </a:bodyPr>
          <a:lstStyle/>
          <a:p>
            <a:r>
              <a:rPr lang="bs-Latn-BA" sz="1800" b="1" dirty="0"/>
              <a:t>Title 2</a:t>
            </a:r>
          </a:p>
        </p:txBody>
      </p:sp>
      <p:sp>
        <p:nvSpPr>
          <p:cNvPr id="10" name="TextBox 9">
            <a:extLst>
              <a:ext uri="{FF2B5EF4-FFF2-40B4-BE49-F238E27FC236}">
                <a16:creationId xmlns:a16="http://schemas.microsoft.com/office/drawing/2014/main" id="{71A273AC-67E5-0422-FA07-85CEAB4C2824}"/>
              </a:ext>
            </a:extLst>
          </p:cNvPr>
          <p:cNvSpPr txBox="1"/>
          <p:nvPr/>
        </p:nvSpPr>
        <p:spPr>
          <a:xfrm>
            <a:off x="6792506" y="2717867"/>
            <a:ext cx="4600075" cy="1323439"/>
          </a:xfrm>
          <a:prstGeom prst="rect">
            <a:avLst/>
          </a:prstGeom>
          <a:noFill/>
        </p:spPr>
        <p:txBody>
          <a:bodyPr wrap="square" lIns="0" rtlCol="0">
            <a:spAutoFit/>
          </a:bodyPr>
          <a:lstStyle/>
          <a:p>
            <a:r>
              <a:rPr lang="bs-Latn-BA" sz="1600"/>
              <a:t>Lorem ipsum dolor sit amet, consectetur adipiscing elit, sed do eiusmod tempor incididunt ut labore et dolore magna aliqua. Ut enim ad minim veniam, quis nostrud exercitation ullamco laboris nisi ut aliquip ex ea commodo consequat.</a:t>
            </a:r>
            <a:endParaRPr lang="bs-Latn-BA" sz="1600" dirty="0"/>
          </a:p>
        </p:txBody>
      </p:sp>
    </p:spTree>
    <p:extLst>
      <p:ext uri="{BB962C8B-B14F-4D97-AF65-F5344CB8AC3E}">
        <p14:creationId xmlns:p14="http://schemas.microsoft.com/office/powerpoint/2010/main" val="104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theme/theme1.xml><?xml version="1.0" encoding="utf-8"?>
<a:theme xmlns:a="http://schemas.openxmlformats.org/drawingml/2006/main" name="TU Graz reduziert">
  <a:themeElements>
    <a:clrScheme name="Benutzerdefiniert 3">
      <a:dk1>
        <a:srgbClr val="0F0F0F"/>
      </a:dk1>
      <a:lt1>
        <a:srgbClr val="FFFFFF"/>
      </a:lt1>
      <a:dk2>
        <a:srgbClr val="3B5A70"/>
      </a:dk2>
      <a:lt2>
        <a:srgbClr val="EEECE1"/>
      </a:lt2>
      <a:accent1>
        <a:srgbClr val="F70146"/>
      </a:accent1>
      <a:accent2>
        <a:srgbClr val="5191C1"/>
      </a:accent2>
      <a:accent3>
        <a:srgbClr val="A5A5A5"/>
      </a:accent3>
      <a:accent4>
        <a:srgbClr val="285F82"/>
      </a:accent4>
      <a:accent5>
        <a:srgbClr val="78BE73"/>
      </a:accent5>
      <a:accent6>
        <a:srgbClr val="E59352"/>
      </a:accent6>
      <a:hlink>
        <a:srgbClr val="0066D8"/>
      </a:hlink>
      <a:folHlink>
        <a:srgbClr val="6C2F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tlCol="0">
        <a:spAutoFit/>
      </a:bodyPr>
      <a:lstStyle>
        <a:defPPr>
          <a:defRPr sz="1600" dirty="0" err="1"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348</Words>
  <Application>Microsoft Office PowerPoint</Application>
  <PresentationFormat>Custom</PresentationFormat>
  <Paragraphs>84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Lucida Grande</vt:lpstr>
      <vt:lpstr>Wingdings</vt:lpstr>
      <vt:lpstr>TU Graz reduziert</vt:lpstr>
      <vt:lpstr>Highway Modeling</vt:lpstr>
      <vt:lpstr>Motivation</vt:lpstr>
      <vt:lpstr>Experimental Setup</vt:lpstr>
      <vt:lpstr>Methodology</vt:lpstr>
      <vt:lpstr>Methodology</vt:lpstr>
      <vt:lpstr>Results</vt:lpstr>
      <vt:lpstr>Results</vt:lpstr>
      <vt:lpstr>Discussion</vt:lpstr>
      <vt:lpstr>Two sides</vt:lpstr>
      <vt:lpstr>One side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Reduzierte TU Graz-Präsentation 16:9</dc:title>
  <dc:subject/>
  <dc:creator>cd@tugraz.at</dc:creator>
  <cp:keywords/>
  <dc:description/>
  <cp:lastModifiedBy>Ramić, Muhamed</cp:lastModifiedBy>
  <cp:revision>351</cp:revision>
  <dcterms:created xsi:type="dcterms:W3CDTF">2015-08-27T14:41:22Z</dcterms:created>
  <dcterms:modified xsi:type="dcterms:W3CDTF">2024-01-25T01:06:19Z</dcterms:modified>
  <cp:category/>
</cp:coreProperties>
</file>