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3" r:id="rId6"/>
    <p:sldId id="264" r:id="rId7"/>
    <p:sldId id="350" r:id="rId8"/>
    <p:sldId id="352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267" r:id="rId21"/>
    <p:sldId id="296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271" r:id="rId30"/>
    <p:sldId id="297" r:id="rId31"/>
    <p:sldId id="291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00B0F0"/>
    <a:srgbClr val="0D8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2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-104" y="-23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tags" Target="tags/tag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5C1CA-CD16-4281-8E77-3A390004DD1C}" type="datetimeFigureOut">
              <a:rPr lang="zh-CN" altLang="en-US" smtClean="0"/>
              <a:t>19/7/14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6A4E8-A401-4ED5-8896-A59E7B471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4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48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49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83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82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1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17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19/7/14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7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19/7/14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8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19/7/14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09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2B589-21DE-46A2-AF91-CC043ECE94FC}" type="datetimeFigureOut">
              <a:rPr lang="zh-CN" altLang="en-US" smtClean="0"/>
              <a:pPr/>
              <a:t>19/7/14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39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2B589-21DE-46A2-AF91-CC043ECE94FC}" type="datetimeFigureOut">
              <a:rPr lang="zh-CN" altLang="en-US" smtClean="0"/>
              <a:pPr/>
              <a:t>19/7/14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5667-C4D6-47D6-8639-FF047C3362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7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-2339836" y="-1579156"/>
            <a:ext cx="4312920" cy="28498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940040" y="3992880"/>
            <a:ext cx="4130040" cy="2712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602026" y="1491923"/>
            <a:ext cx="8659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FFFF00"/>
                </a:solidFill>
              </a:rPr>
              <a:t>基于主题的文本情感</a:t>
            </a:r>
            <a:r>
              <a:rPr lang="zh-CN" altLang="en-US" sz="6000" dirty="0" smtClean="0">
                <a:solidFill>
                  <a:srgbClr val="FFFF00"/>
                </a:solidFill>
              </a:rPr>
              <a:t>分析</a:t>
            </a:r>
            <a:endParaRPr lang="zh-CN" altLang="en-US" sz="6000" dirty="0">
              <a:solidFill>
                <a:srgbClr val="FFFF00"/>
              </a:solidFill>
              <a:effectLst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425687" y="3850244"/>
            <a:ext cx="2225040" cy="1470256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277258" y="3143160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906000" y="1298721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53357" y="242309"/>
            <a:ext cx="1537589" cy="101225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375119" y="5179332"/>
            <a:ext cx="3016325" cy="1993119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734249" y="3671880"/>
            <a:ext cx="4513618" cy="370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小组成员：梁济</a:t>
            </a:r>
            <a:r>
              <a:rPr lang="zh-CN" altLang="en-US" dirty="0" smtClean="0">
                <a:solidFill>
                  <a:schemeClr val="bg1"/>
                </a:solidFill>
              </a:rPr>
              <a:t>凡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林正青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林楠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刘异橦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3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DDF37A37-9DD4-4023-ADA6-28220CE45264}"/>
              </a:ext>
            </a:extLst>
          </p:cNvPr>
          <p:cNvCxnSpPr/>
          <p:nvPr/>
        </p:nvCxnSpPr>
        <p:spPr>
          <a:xfrm flipV="1">
            <a:off x="3318806" y="437787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7EB56551-048E-4A36-A486-9A8A1874114B}"/>
              </a:ext>
            </a:extLst>
          </p:cNvPr>
          <p:cNvCxnSpPr/>
          <p:nvPr/>
        </p:nvCxnSpPr>
        <p:spPr>
          <a:xfrm flipV="1">
            <a:off x="7005164" y="422546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4393235" y="145399"/>
            <a:ext cx="30303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</a:rPr>
              <a:t>实验方法过程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1181135" y="1479270"/>
            <a:ext cx="97446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结巴分词</a:t>
            </a:r>
            <a:endParaRPr lang="en-US" altLang="zh-CN" sz="2400" dirty="0" smtClean="0">
              <a:solidFill>
                <a:srgbClr val="FFFFFF"/>
              </a:solidFill>
              <a:latin typeface="+mn-ea"/>
            </a:endParaRPr>
          </a:p>
          <a:p>
            <a:endParaRPr lang="en-US" altLang="zh-CN" sz="2400" dirty="0" smtClean="0">
              <a:solidFill>
                <a:srgbClr val="FFFFFF"/>
              </a:solidFill>
              <a:latin typeface="+mn-ea"/>
            </a:endParaRPr>
          </a:p>
          <a:p>
            <a:r>
              <a:rPr lang="zh-CN" altLang="en-US" sz="2400" dirty="0" smtClean="0">
                <a:solidFill>
                  <a:srgbClr val="FFFFFF"/>
                </a:solidFill>
              </a:rPr>
              <a:t>结合基于规则和基于统计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endParaRPr lang="en-US" altLang="zh-CN" sz="2400" dirty="0" smtClean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基于前缀词典实现高效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的词图扫描，生成句子中汉字所有可能成词情况所构成的有向无环图 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(DAG</a:t>
            </a:r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)</a:t>
            </a:r>
          </a:p>
          <a:p>
            <a:endParaRPr lang="en-US" altLang="zh-CN" sz="2400" dirty="0" smtClean="0">
              <a:solidFill>
                <a:srgbClr val="FFFFFF"/>
              </a:solidFill>
              <a:latin typeface="+mn-ea"/>
            </a:endParaRPr>
          </a:p>
          <a:p>
            <a:pPr marL="342900" indent="-342900">
              <a:buFont typeface="Arial"/>
              <a:buChar char="•"/>
            </a:pP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采用动态规划查找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最大概率路径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, 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找出基于词频的最大切分组合 </a:t>
            </a:r>
            <a:endParaRPr lang="zh-CN" altLang="en-US" sz="2400" dirty="0">
              <a:solidFill>
                <a:srgbClr val="FFFFFF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908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DDF37A37-9DD4-4023-ADA6-28220CE45264}"/>
              </a:ext>
            </a:extLst>
          </p:cNvPr>
          <p:cNvCxnSpPr/>
          <p:nvPr/>
        </p:nvCxnSpPr>
        <p:spPr>
          <a:xfrm flipV="1">
            <a:off x="3318806" y="437787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7EB56551-048E-4A36-A486-9A8A1874114B}"/>
              </a:ext>
            </a:extLst>
          </p:cNvPr>
          <p:cNvCxnSpPr/>
          <p:nvPr/>
        </p:nvCxnSpPr>
        <p:spPr>
          <a:xfrm flipV="1">
            <a:off x="7005164" y="422546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4393235" y="145399"/>
            <a:ext cx="30303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</a:rPr>
              <a:t>实验方法过程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540884" y="1020276"/>
            <a:ext cx="10719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结巴分词处理方法：</a:t>
            </a:r>
            <a:endParaRPr lang="en-US" altLang="zh-CN" sz="2400" dirty="0" smtClean="0">
              <a:solidFill>
                <a:srgbClr val="FFFFFF"/>
              </a:solidFill>
              <a:latin typeface="+mn-ea"/>
            </a:endParaRPr>
          </a:p>
        </p:txBody>
      </p:sp>
      <p:pic>
        <p:nvPicPr>
          <p:cNvPr id="2" name="图片 1" descr="156285730499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799" y="7043620"/>
            <a:ext cx="6824967" cy="5521093"/>
          </a:xfrm>
          <a:prstGeom prst="rect">
            <a:avLst/>
          </a:prstGeom>
        </p:spPr>
      </p:pic>
      <p:pic>
        <p:nvPicPr>
          <p:cNvPr id="9" name="图片 8" descr="156285730499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4149"/>
            <a:ext cx="12192000" cy="497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37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DDF37A37-9DD4-4023-ADA6-28220CE45264}"/>
              </a:ext>
            </a:extLst>
          </p:cNvPr>
          <p:cNvCxnSpPr/>
          <p:nvPr/>
        </p:nvCxnSpPr>
        <p:spPr>
          <a:xfrm flipV="1">
            <a:off x="3318806" y="437787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7EB56551-048E-4A36-A486-9A8A1874114B}"/>
              </a:ext>
            </a:extLst>
          </p:cNvPr>
          <p:cNvCxnSpPr/>
          <p:nvPr/>
        </p:nvCxnSpPr>
        <p:spPr>
          <a:xfrm flipV="1">
            <a:off x="7005164" y="422546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4393235" y="145399"/>
            <a:ext cx="30303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</a:rPr>
              <a:t>实验方法过程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540884" y="1020276"/>
            <a:ext cx="10719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结巴分词处理方法：</a:t>
            </a:r>
            <a:endParaRPr lang="en-US" altLang="zh-CN" sz="2400" dirty="0" smtClean="0">
              <a:solidFill>
                <a:srgbClr val="FFFFFF"/>
              </a:solidFill>
              <a:latin typeface="+mn-ea"/>
            </a:endParaRPr>
          </a:p>
        </p:txBody>
      </p:sp>
      <p:pic>
        <p:nvPicPr>
          <p:cNvPr id="4" name="图片 3" descr="1562857304995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3432"/>
            <a:ext cx="12192000" cy="497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93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DDF37A37-9DD4-4023-ADA6-28220CE45264}"/>
              </a:ext>
            </a:extLst>
          </p:cNvPr>
          <p:cNvCxnSpPr/>
          <p:nvPr/>
        </p:nvCxnSpPr>
        <p:spPr>
          <a:xfrm flipV="1">
            <a:off x="3318806" y="437787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7EB56551-048E-4A36-A486-9A8A1874114B}"/>
              </a:ext>
            </a:extLst>
          </p:cNvPr>
          <p:cNvCxnSpPr/>
          <p:nvPr/>
        </p:nvCxnSpPr>
        <p:spPr>
          <a:xfrm flipV="1">
            <a:off x="7005164" y="422546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4393235" y="145399"/>
            <a:ext cx="30303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</a:rPr>
              <a:t>实验方法过程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443762" y="1001586"/>
            <a:ext cx="11216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计算词频：</a:t>
            </a:r>
            <a:endParaRPr lang="en-US" altLang="zh-CN" sz="2800" dirty="0" smtClean="0">
              <a:solidFill>
                <a:srgbClr val="FFFFFF"/>
              </a:solidFill>
            </a:endParaRPr>
          </a:p>
        </p:txBody>
      </p:sp>
      <p:pic>
        <p:nvPicPr>
          <p:cNvPr id="4" name="图片 3" descr="15628576369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82" y="1228317"/>
            <a:ext cx="3355710" cy="585917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49243" y="1943072"/>
            <a:ext cx="712532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</a:rPr>
              <a:t>将相关的词频数据导出到了</a:t>
            </a:r>
            <a:r>
              <a:rPr lang="en-US" altLang="zh-CN" sz="2400" dirty="0" err="1" smtClean="0">
                <a:solidFill>
                  <a:srgbClr val="FFFFFF"/>
                </a:solidFill>
              </a:rPr>
              <a:t>allWordsCount.csv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endParaRPr lang="en-US" altLang="zh-CN" sz="2400" dirty="0" smtClean="0">
              <a:solidFill>
                <a:srgbClr val="FFFFFF"/>
              </a:solidFill>
            </a:endParaRPr>
          </a:p>
          <a:p>
            <a:r>
              <a:rPr lang="zh-CN" altLang="en-US" sz="2400" dirty="0" smtClean="0">
                <a:solidFill>
                  <a:srgbClr val="FFFFFF"/>
                </a:solidFill>
              </a:rPr>
              <a:t>图中可看出是基于一些词</a:t>
            </a:r>
            <a:r>
              <a:rPr lang="zh-CN" altLang="en-US" sz="2400" dirty="0">
                <a:solidFill>
                  <a:srgbClr val="FFFFFF"/>
                </a:solidFill>
              </a:rPr>
              <a:t>性来进行分类并计算词频</a:t>
            </a:r>
          </a:p>
        </p:txBody>
      </p:sp>
    </p:spTree>
    <p:extLst>
      <p:ext uri="{BB962C8B-B14F-4D97-AF65-F5344CB8AC3E}">
        <p14:creationId xmlns:p14="http://schemas.microsoft.com/office/powerpoint/2010/main" val="426287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DDF37A37-9DD4-4023-ADA6-28220CE45264}"/>
              </a:ext>
            </a:extLst>
          </p:cNvPr>
          <p:cNvCxnSpPr/>
          <p:nvPr/>
        </p:nvCxnSpPr>
        <p:spPr>
          <a:xfrm flipV="1">
            <a:off x="3318806" y="437787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7EB56551-048E-4A36-A486-9A8A1874114B}"/>
              </a:ext>
            </a:extLst>
          </p:cNvPr>
          <p:cNvCxnSpPr/>
          <p:nvPr/>
        </p:nvCxnSpPr>
        <p:spPr>
          <a:xfrm flipV="1">
            <a:off x="7005164" y="422546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4393235" y="145399"/>
            <a:ext cx="30303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</a:rPr>
              <a:t>实验方法过程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443762" y="1001586"/>
            <a:ext cx="11216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关键词计算 </a:t>
            </a:r>
            <a:r>
              <a:rPr lang="zh-CN" altLang="en-US" sz="2800" dirty="0" smtClean="0">
                <a:solidFill>
                  <a:srgbClr val="FFFFFF"/>
                </a:solidFill>
              </a:rPr>
              <a:t>：</a:t>
            </a:r>
            <a:endParaRPr lang="en-US" altLang="zh-CN" sz="2800" dirty="0" smtClean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0889" y="1591183"/>
            <a:ext cx="86216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</a:rPr>
              <a:t>根据网</a:t>
            </a:r>
            <a:r>
              <a:rPr lang="zh-CN" altLang="en-US" sz="2400" smtClean="0">
                <a:solidFill>
                  <a:srgbClr val="FFFFFF"/>
                </a:solidFill>
              </a:rPr>
              <a:t>上的相关资料发现关键词计算一般使用</a:t>
            </a:r>
            <a:r>
              <a:rPr lang="zh-CN" altLang="en-US" sz="2400">
                <a:solidFill>
                  <a:srgbClr val="FFFFFF"/>
                </a:solidFill>
              </a:rPr>
              <a:t>两种</a:t>
            </a:r>
            <a:r>
              <a:rPr lang="zh-CN" altLang="en-US" sz="2400" smtClean="0">
                <a:solidFill>
                  <a:srgbClr val="FFFFFF"/>
                </a:solidFill>
              </a:rPr>
              <a:t>方法</a:t>
            </a:r>
            <a:r>
              <a:rPr lang="zh-CN" altLang="zh-CN" sz="2400">
                <a:solidFill>
                  <a:srgbClr val="FFFFFF"/>
                </a:solidFill>
              </a:rPr>
              <a:t>：</a:t>
            </a:r>
            <a:endParaRPr lang="zh-CN" altLang="en-US" sz="2400" dirty="0">
              <a:solidFill>
                <a:srgbClr val="FFFFFF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altLang="zh-CN" sz="2400" dirty="0">
                <a:solidFill>
                  <a:srgbClr val="FFFFFF"/>
                </a:solidFill>
              </a:rPr>
              <a:t>TF-</a:t>
            </a:r>
            <a:r>
              <a:rPr lang="en-US" altLang="zh-CN" sz="2400" dirty="0" smtClean="0">
                <a:solidFill>
                  <a:srgbClr val="FFFFFF"/>
                </a:solidFill>
              </a:rPr>
              <a:t>IDF</a:t>
            </a:r>
          </a:p>
          <a:p>
            <a:pPr marL="342900" indent="-342900">
              <a:buFont typeface="Arial"/>
              <a:buChar char="•"/>
            </a:pPr>
            <a:r>
              <a:rPr lang="en-US" altLang="zh-CN" sz="2400" dirty="0" err="1" smtClean="0">
                <a:solidFill>
                  <a:srgbClr val="FFFFFF"/>
                </a:solidFill>
              </a:rPr>
              <a:t>textrank</a:t>
            </a:r>
            <a:r>
              <a:rPr lang="en-US" altLang="zh-CN" sz="2400" dirty="0" smtClean="0">
                <a:solidFill>
                  <a:srgbClr val="FFFFFF"/>
                </a:solidFill>
              </a:rPr>
              <a:t> </a:t>
            </a:r>
            <a:endParaRPr lang="zh-CN" altLang="en-US" sz="2400" dirty="0">
              <a:solidFill>
                <a:srgbClr val="FFFFFF"/>
              </a:solidFill>
            </a:endParaRPr>
          </a:p>
          <a:p>
            <a:r>
              <a:rPr lang="zh-CN" altLang="en-US" sz="2400" dirty="0" smtClean="0">
                <a:solidFill>
                  <a:srgbClr val="FFFFFF"/>
                </a:solidFill>
              </a:rPr>
              <a:t>这里</a:t>
            </a:r>
            <a:r>
              <a:rPr lang="zh-CN" altLang="en-US" sz="2400" dirty="0">
                <a:solidFill>
                  <a:srgbClr val="FFFFFF"/>
                </a:solidFill>
              </a:rPr>
              <a:t>采用</a:t>
            </a:r>
            <a:r>
              <a:rPr lang="en-US" altLang="zh-CN" sz="2400" dirty="0">
                <a:solidFill>
                  <a:srgbClr val="FFFFFF"/>
                </a:solidFill>
              </a:rPr>
              <a:t>TF-IDF</a:t>
            </a:r>
            <a:r>
              <a:rPr lang="zh-CN" altLang="en-US" sz="2400" dirty="0" smtClean="0">
                <a:solidFill>
                  <a:srgbClr val="FFFFFF"/>
                </a:solidFill>
              </a:rPr>
              <a:t>分析法</a:t>
            </a:r>
            <a:endParaRPr lang="zh-CN" altLang="en-US" sz="2400" dirty="0">
              <a:solidFill>
                <a:srgbClr val="FFFFFF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4207" y="3672720"/>
            <a:ext cx="7749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</a:rPr>
              <a:t>TF-IDF</a:t>
            </a:r>
            <a:r>
              <a:rPr lang="zh-CN" altLang="en-US" sz="2400" dirty="0">
                <a:solidFill>
                  <a:srgbClr val="FFFFFF"/>
                </a:solidFill>
              </a:rPr>
              <a:t>是一种用于信息检索与文本挖掘的常用加权技术。</a:t>
            </a:r>
          </a:p>
        </p:txBody>
      </p:sp>
    </p:spTree>
    <p:extLst>
      <p:ext uri="{BB962C8B-B14F-4D97-AF65-F5344CB8AC3E}">
        <p14:creationId xmlns:p14="http://schemas.microsoft.com/office/powerpoint/2010/main" val="2882101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DDF37A37-9DD4-4023-ADA6-28220CE45264}"/>
              </a:ext>
            </a:extLst>
          </p:cNvPr>
          <p:cNvCxnSpPr/>
          <p:nvPr/>
        </p:nvCxnSpPr>
        <p:spPr>
          <a:xfrm flipV="1">
            <a:off x="3318806" y="437787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7EB56551-048E-4A36-A486-9A8A1874114B}"/>
              </a:ext>
            </a:extLst>
          </p:cNvPr>
          <p:cNvCxnSpPr/>
          <p:nvPr/>
        </p:nvCxnSpPr>
        <p:spPr>
          <a:xfrm flipV="1">
            <a:off x="7005164" y="422546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4393235" y="145399"/>
            <a:ext cx="30303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</a:rPr>
              <a:t>实验方法过程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382553" y="787393"/>
            <a:ext cx="2356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FFFF"/>
                </a:solidFill>
              </a:rPr>
              <a:t>TF-IDF</a:t>
            </a:r>
            <a:r>
              <a:rPr lang="zh-CN" altLang="en-US" sz="2800" dirty="0" smtClean="0">
                <a:solidFill>
                  <a:srgbClr val="FFFFFF"/>
                </a:solidFill>
              </a:rPr>
              <a:t>原理：</a:t>
            </a:r>
            <a:endParaRPr lang="en-US" altLang="zh-CN" sz="2800" dirty="0" smtClean="0">
              <a:solidFill>
                <a:srgbClr val="FFFFFF"/>
              </a:solidFill>
            </a:endParaRPr>
          </a:p>
        </p:txBody>
      </p:sp>
      <p:pic>
        <p:nvPicPr>
          <p:cNvPr id="11" name="图片 10" descr="156285792366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33" y="846820"/>
            <a:ext cx="5692405" cy="601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4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DDF37A37-9DD4-4023-ADA6-28220CE45264}"/>
              </a:ext>
            </a:extLst>
          </p:cNvPr>
          <p:cNvCxnSpPr/>
          <p:nvPr/>
        </p:nvCxnSpPr>
        <p:spPr>
          <a:xfrm flipV="1">
            <a:off x="3318806" y="437787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7EB56551-048E-4A36-A486-9A8A1874114B}"/>
              </a:ext>
            </a:extLst>
          </p:cNvPr>
          <p:cNvCxnSpPr/>
          <p:nvPr/>
        </p:nvCxnSpPr>
        <p:spPr>
          <a:xfrm flipV="1">
            <a:off x="7005164" y="422546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4393235" y="145399"/>
            <a:ext cx="30303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</a:rPr>
              <a:t>实验方法过程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382553" y="787393"/>
            <a:ext cx="23565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文本</a:t>
            </a:r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相似度</a:t>
            </a:r>
            <a:endParaRPr lang="en-US" altLang="zh-CN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+mn-ea"/>
              </a:rPr>
              <a:t>K-means</a:t>
            </a:r>
            <a:r>
              <a:rPr lang="zh-CN" altLang="en-US" sz="2800" dirty="0">
                <a:solidFill>
                  <a:schemeClr val="bg1"/>
                </a:solidFill>
                <a:latin typeface="+mn-ea"/>
              </a:rPr>
              <a:t>聚类 </a:t>
            </a:r>
            <a:endParaRPr lang="en-US" altLang="zh-CN" sz="2800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sz="2800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  <a:latin typeface="+mn-ea"/>
              </a:rPr>
              <a:t>谱系聚类 </a:t>
            </a:r>
            <a:endParaRPr lang="zh-CN" altLang="en-US" sz="28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7856" y="4008506"/>
            <a:ext cx="113695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</a:rPr>
              <a:t>由于文本分析中文本相似度</a:t>
            </a:r>
            <a:r>
              <a:rPr lang="zh-CN" altLang="en-US" sz="2400" dirty="0" smtClean="0">
                <a:solidFill>
                  <a:srgbClr val="FFFFFF"/>
                </a:solidFill>
              </a:rPr>
              <a:t>与</a:t>
            </a:r>
            <a:r>
              <a:rPr lang="en-US" altLang="zh-CN" sz="2400" dirty="0" smtClean="0">
                <a:solidFill>
                  <a:srgbClr val="FFFFFF"/>
                </a:solidFill>
              </a:rPr>
              <a:t>K</a:t>
            </a:r>
            <a:r>
              <a:rPr lang="en-US" altLang="zh-CN" sz="2400" dirty="0">
                <a:solidFill>
                  <a:srgbClr val="FFFFFF"/>
                </a:solidFill>
              </a:rPr>
              <a:t>-means</a:t>
            </a:r>
            <a:r>
              <a:rPr lang="zh-CN" altLang="en-US" sz="2400" dirty="0" smtClean="0">
                <a:solidFill>
                  <a:srgbClr val="FFFFFF"/>
                </a:solidFill>
              </a:rPr>
              <a:t>聚类与谱系聚类也经常需要使用所以这里进</a:t>
            </a:r>
            <a:r>
              <a:rPr lang="zh-CN" altLang="en-US" sz="2400" dirty="0">
                <a:solidFill>
                  <a:srgbClr val="FFFFFF"/>
                </a:solidFill>
              </a:rPr>
              <a:t>行了一定的尝试和拓展</a:t>
            </a:r>
          </a:p>
        </p:txBody>
      </p:sp>
    </p:spTree>
    <p:extLst>
      <p:ext uri="{BB962C8B-B14F-4D97-AF65-F5344CB8AC3E}">
        <p14:creationId xmlns:p14="http://schemas.microsoft.com/office/powerpoint/2010/main" val="184499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DDF37A37-9DD4-4023-ADA6-28220CE45264}"/>
              </a:ext>
            </a:extLst>
          </p:cNvPr>
          <p:cNvCxnSpPr/>
          <p:nvPr/>
        </p:nvCxnSpPr>
        <p:spPr>
          <a:xfrm flipV="1">
            <a:off x="3318806" y="437787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7EB56551-048E-4A36-A486-9A8A1874114B}"/>
              </a:ext>
            </a:extLst>
          </p:cNvPr>
          <p:cNvCxnSpPr/>
          <p:nvPr/>
        </p:nvCxnSpPr>
        <p:spPr>
          <a:xfrm flipV="1">
            <a:off x="7005164" y="422546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4393235" y="145399"/>
            <a:ext cx="30303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</a:rPr>
              <a:t>实验方法过程</a:t>
            </a:r>
          </a:p>
        </p:txBody>
      </p:sp>
      <p:sp>
        <p:nvSpPr>
          <p:cNvPr id="3" name="矩形 2"/>
          <p:cNvSpPr/>
          <p:nvPr/>
        </p:nvSpPr>
        <p:spPr>
          <a:xfrm>
            <a:off x="566179" y="857885"/>
            <a:ext cx="110940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</a:rPr>
              <a:t>K</a:t>
            </a:r>
            <a:r>
              <a:rPr lang="en-US" altLang="zh-CN" sz="2400" dirty="0" smtClean="0">
                <a:solidFill>
                  <a:srgbClr val="FFFFFF"/>
                </a:solidFill>
              </a:rPr>
              <a:t>-</a:t>
            </a:r>
            <a:r>
              <a:rPr lang="en-US" altLang="zh-CN" sz="2400" dirty="0">
                <a:solidFill>
                  <a:srgbClr val="FFFFFF"/>
                </a:solidFill>
              </a:rPr>
              <a:t>means </a:t>
            </a:r>
            <a:r>
              <a:rPr lang="zh-CN" altLang="en-US" sz="2400" dirty="0" smtClean="0">
                <a:solidFill>
                  <a:srgbClr val="FFFFFF"/>
                </a:solidFill>
              </a:rPr>
              <a:t>聚类</a:t>
            </a:r>
            <a:r>
              <a:rPr lang="en-US" altLang="zh-CN" sz="2400" dirty="0" smtClean="0">
                <a:solidFill>
                  <a:srgbClr val="FFFFFF"/>
                </a:solidFill>
              </a:rPr>
              <a:t>:</a:t>
            </a:r>
          </a:p>
          <a:p>
            <a:r>
              <a:rPr lang="zh-CN" altLang="en-US" sz="2400" dirty="0">
                <a:solidFill>
                  <a:srgbClr val="FFFFFF"/>
                </a:solidFill>
              </a:rPr>
              <a:t>聚类算法有很多种，</a:t>
            </a:r>
            <a:r>
              <a:rPr lang="en-US" altLang="zh-CN" sz="2400" dirty="0">
                <a:solidFill>
                  <a:srgbClr val="FFFFFF"/>
                </a:solidFill>
              </a:rPr>
              <a:t>K-Means </a:t>
            </a:r>
            <a:r>
              <a:rPr lang="zh-CN" altLang="en-US" sz="2400" dirty="0">
                <a:solidFill>
                  <a:srgbClr val="FFFFFF"/>
                </a:solidFill>
              </a:rPr>
              <a:t>是聚类算法中的最常用的一种，算法最大的特点是简单，好理解，运算速度快，</a:t>
            </a:r>
            <a:r>
              <a:rPr lang="zh-CN" altLang="en-US" sz="2400" dirty="0" smtClean="0">
                <a:solidFill>
                  <a:srgbClr val="FFFFFF"/>
                </a:solidFill>
              </a:rPr>
              <a:t>但是只能应用于连续</a:t>
            </a:r>
            <a:r>
              <a:rPr lang="zh-CN" altLang="en-US" sz="2400" dirty="0">
                <a:solidFill>
                  <a:srgbClr val="FFFFFF"/>
                </a:solidFill>
              </a:rPr>
              <a:t>型的数据，并且一定要在聚类前需要手工指定要分成几类</a:t>
            </a:r>
            <a:r>
              <a:rPr lang="zh-CN" altLang="en-US" sz="2400" dirty="0" smtClean="0">
                <a:solidFill>
                  <a:srgbClr val="FFFFFF"/>
                </a:solidFill>
              </a:rPr>
              <a:t>。</a:t>
            </a:r>
            <a:r>
              <a:rPr lang="en-US" altLang="zh-CN" sz="2400" dirty="0" smtClean="0">
                <a:solidFill>
                  <a:srgbClr val="FFFFFF"/>
                </a:solidFill>
              </a:rPr>
              <a:t>K</a:t>
            </a:r>
            <a:r>
              <a:rPr lang="en-US" altLang="zh-CN" sz="2400" dirty="0">
                <a:solidFill>
                  <a:srgbClr val="FFFFFF"/>
                </a:solidFill>
              </a:rPr>
              <a:t>-Means </a:t>
            </a:r>
            <a:r>
              <a:rPr lang="zh-CN" altLang="en-US" sz="2400" dirty="0">
                <a:solidFill>
                  <a:srgbClr val="FFFFFF"/>
                </a:solidFill>
              </a:rPr>
              <a:t>聚类算法的大致意思就是“物以类聚，</a:t>
            </a:r>
            <a:r>
              <a:rPr lang="zh-CN" altLang="en-US" sz="2400" dirty="0" smtClean="0">
                <a:solidFill>
                  <a:srgbClr val="FFFFFF"/>
                </a:solidFill>
              </a:rPr>
              <a:t>人以群分”。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pic>
        <p:nvPicPr>
          <p:cNvPr id="4" name="图片 3" descr="15628581851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87" y="3693959"/>
            <a:ext cx="10956350" cy="838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50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DDF37A37-9DD4-4023-ADA6-28220CE45264}"/>
              </a:ext>
            </a:extLst>
          </p:cNvPr>
          <p:cNvCxnSpPr/>
          <p:nvPr/>
        </p:nvCxnSpPr>
        <p:spPr>
          <a:xfrm flipV="1">
            <a:off x="3318806" y="437787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7EB56551-048E-4A36-A486-9A8A1874114B}"/>
              </a:ext>
            </a:extLst>
          </p:cNvPr>
          <p:cNvCxnSpPr/>
          <p:nvPr/>
        </p:nvCxnSpPr>
        <p:spPr>
          <a:xfrm flipV="1">
            <a:off x="7005164" y="422546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4393235" y="145399"/>
            <a:ext cx="30303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</a:rPr>
              <a:t>实验方法过程</a:t>
            </a:r>
          </a:p>
        </p:txBody>
      </p:sp>
      <p:pic>
        <p:nvPicPr>
          <p:cNvPr id="2" name="图片 1" descr="15628581851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45" y="2279625"/>
            <a:ext cx="9586930" cy="45783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27388" y="735485"/>
            <a:ext cx="1071151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</a:rPr>
              <a:t>K</a:t>
            </a:r>
            <a:r>
              <a:rPr lang="en-US" altLang="zh-CN" sz="2400" dirty="0" smtClean="0">
                <a:solidFill>
                  <a:srgbClr val="FFFFFF"/>
                </a:solidFill>
              </a:rPr>
              <a:t>-</a:t>
            </a:r>
            <a:r>
              <a:rPr lang="en-US" altLang="zh-CN" sz="2400" dirty="0">
                <a:solidFill>
                  <a:srgbClr val="FFFFFF"/>
                </a:solidFill>
              </a:rPr>
              <a:t>means </a:t>
            </a:r>
            <a:r>
              <a:rPr lang="zh-CN" altLang="en-US" sz="2400" dirty="0" smtClean="0">
                <a:solidFill>
                  <a:srgbClr val="FFFFFF"/>
                </a:solidFill>
              </a:rPr>
              <a:t>聚类</a:t>
            </a:r>
            <a:r>
              <a:rPr lang="en-US" altLang="zh-CN" sz="2400" dirty="0" smtClean="0">
                <a:solidFill>
                  <a:srgbClr val="FFFFFF"/>
                </a:solidFill>
              </a:rPr>
              <a:t>:</a:t>
            </a:r>
          </a:p>
          <a:p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根据相关分类可以看出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k-means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将类似的文本进行了聚类 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K-Means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处理后相关输出导出到了</a:t>
            </a:r>
            <a:r>
              <a:rPr lang="en-US" altLang="zh-CN" sz="2400" dirty="0" err="1">
                <a:solidFill>
                  <a:srgbClr val="FFFFFF"/>
                </a:solidFill>
                <a:latin typeface="+mn-ea"/>
              </a:rPr>
              <a:t>clusters.csv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文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件中</a:t>
            </a:r>
            <a:r>
              <a:rPr lang="zh-CN" altLang="zh-CN" sz="2400" dirty="0" smtClean="0">
                <a:solidFill>
                  <a:srgbClr val="FFFFFF"/>
                </a:solidFill>
                <a:latin typeface="+mn-ea"/>
              </a:rPr>
              <a:t>。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73824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DDF37A37-9DD4-4023-ADA6-28220CE45264}"/>
              </a:ext>
            </a:extLst>
          </p:cNvPr>
          <p:cNvCxnSpPr/>
          <p:nvPr/>
        </p:nvCxnSpPr>
        <p:spPr>
          <a:xfrm flipV="1">
            <a:off x="3318806" y="437787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7EB56551-048E-4A36-A486-9A8A1874114B}"/>
              </a:ext>
            </a:extLst>
          </p:cNvPr>
          <p:cNvCxnSpPr/>
          <p:nvPr/>
        </p:nvCxnSpPr>
        <p:spPr>
          <a:xfrm flipV="1">
            <a:off x="7005164" y="422546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4393235" y="145399"/>
            <a:ext cx="30303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</a:rPr>
              <a:t>实验方法过程</a:t>
            </a:r>
          </a:p>
        </p:txBody>
      </p:sp>
      <p:sp>
        <p:nvSpPr>
          <p:cNvPr id="9" name="矩形 8"/>
          <p:cNvSpPr/>
          <p:nvPr/>
        </p:nvSpPr>
        <p:spPr>
          <a:xfrm>
            <a:off x="627388" y="735485"/>
            <a:ext cx="10711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</a:rPr>
              <a:t>文本相似度</a:t>
            </a:r>
            <a:r>
              <a:rPr lang="zh-CN" altLang="zh-CN" sz="2400" dirty="0" smtClean="0">
                <a:solidFill>
                  <a:srgbClr val="FFFFFF"/>
                </a:solidFill>
              </a:rPr>
              <a:t>：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r>
              <a:rPr lang="zh-CN" altLang="en-US" sz="2400" dirty="0" smtClean="0">
                <a:solidFill>
                  <a:srgbClr val="FFFFFF"/>
                </a:solidFill>
              </a:rPr>
              <a:t>由于不是特别重要因此只看结果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  <p:pic>
        <p:nvPicPr>
          <p:cNvPr id="3" name="图片 2" descr="15628583903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91" y="1689392"/>
            <a:ext cx="8982371" cy="775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2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菱形 30"/>
          <p:cNvSpPr/>
          <p:nvPr/>
        </p:nvSpPr>
        <p:spPr>
          <a:xfrm>
            <a:off x="1552775" y="2530112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7010400" y="905614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010400" y="1893587"/>
            <a:ext cx="34211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010401" y="1068225"/>
            <a:ext cx="13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目录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8350470" y="1318145"/>
            <a:ext cx="162911" cy="16291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720958" y="1259024"/>
            <a:ext cx="1710559" cy="2811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0431517" y="1893587"/>
            <a:ext cx="0" cy="34456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1874521" y="5338350"/>
            <a:ext cx="85569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1874520" y="4879170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558290" y="4421970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stCxn id="26" idx="0"/>
          </p:cNvCxnSpPr>
          <p:nvPr/>
        </p:nvCxnSpPr>
        <p:spPr>
          <a:xfrm flipV="1">
            <a:off x="1874520" y="3812370"/>
            <a:ext cx="0" cy="609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菱形 27"/>
          <p:cNvSpPr/>
          <p:nvPr/>
        </p:nvSpPr>
        <p:spPr>
          <a:xfrm>
            <a:off x="1552775" y="3485631"/>
            <a:ext cx="632460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869005" y="3013191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1557669" y="1570233"/>
            <a:ext cx="638676" cy="63246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91636" y="1594334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35" name="文本框 34"/>
          <p:cNvSpPr txBox="1"/>
          <p:nvPr/>
        </p:nvSpPr>
        <p:spPr>
          <a:xfrm>
            <a:off x="1691635" y="2569303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691639" y="4460412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2507681" y="1645844"/>
            <a:ext cx="32955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bg1"/>
                </a:solidFill>
              </a:rPr>
              <a:t>实验内容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512262" y="2584691"/>
            <a:ext cx="32955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bg1"/>
                </a:solidFill>
              </a:rPr>
              <a:t>实验方法过程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512262" y="3554451"/>
            <a:ext cx="32955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bg1"/>
                </a:solidFill>
              </a:rPr>
              <a:t>实验结果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507681" y="4475800"/>
            <a:ext cx="32955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solidFill>
                  <a:schemeClr val="bg1"/>
                </a:solidFill>
              </a:rPr>
              <a:t>参考资料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1869005" y="2090267"/>
            <a:ext cx="0" cy="4724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691635" y="3539063"/>
            <a:ext cx="129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961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/>
        </p:nvSpPr>
        <p:spPr>
          <a:xfrm>
            <a:off x="960120" y="1269548"/>
            <a:ext cx="2103730" cy="1813560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1859584" y="1341120"/>
            <a:ext cx="3337255" cy="2876943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690121" y="1269548"/>
            <a:ext cx="162498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3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-230757" y="400182"/>
            <a:ext cx="1091489" cy="940938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1286575" y="-269014"/>
            <a:ext cx="624113" cy="538028"/>
          </a:xfrm>
          <a:prstGeom prst="triangl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48098" y="2494896"/>
            <a:ext cx="274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290403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7" grpId="0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5EC1D8DA-6CBC-40BB-AC87-AE88E80655E0}"/>
              </a:ext>
            </a:extLst>
          </p:cNvPr>
          <p:cNvCxnSpPr/>
          <p:nvPr/>
        </p:nvCxnSpPr>
        <p:spPr>
          <a:xfrm flipV="1">
            <a:off x="4050019" y="460935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1E270169-66ED-4840-8939-AD8D8A5A1904}"/>
              </a:ext>
            </a:extLst>
          </p:cNvPr>
          <p:cNvCxnSpPr/>
          <p:nvPr/>
        </p:nvCxnSpPr>
        <p:spPr>
          <a:xfrm flipV="1">
            <a:off x="7108229" y="445695"/>
            <a:ext cx="1047116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7AA2776-ADD1-43CF-BFAE-B2F5E4E02BE4}"/>
              </a:ext>
            </a:extLst>
          </p:cNvPr>
          <p:cNvSpPr txBox="1"/>
          <p:nvPr/>
        </p:nvSpPr>
        <p:spPr>
          <a:xfrm>
            <a:off x="5095622" y="168548"/>
            <a:ext cx="2019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</a:rPr>
              <a:t>实验结果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DAFF2E1-428F-4FDF-BB65-A6AA39AE463E}"/>
              </a:ext>
            </a:extLst>
          </p:cNvPr>
          <p:cNvSpPr txBox="1"/>
          <p:nvPr/>
        </p:nvSpPr>
        <p:spPr>
          <a:xfrm>
            <a:off x="422857" y="932448"/>
            <a:ext cx="2714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主题建模结果 </a:t>
            </a:r>
            <a:endParaRPr lang="zh-CN" altLang="en-US" sz="2800" dirty="0">
              <a:solidFill>
                <a:srgbClr val="FFFFFF"/>
              </a:soli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1329" y="1604072"/>
            <a:ext cx="113666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LDA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主题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模型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r>
              <a:rPr lang="zh-CN" altLang="en-US" sz="2400" dirty="0" smtClean="0">
                <a:solidFill>
                  <a:srgbClr val="FFFFFF"/>
                </a:solidFill>
              </a:rPr>
              <a:t>利用</a:t>
            </a:r>
            <a:r>
              <a:rPr lang="en-US" altLang="zh-CN" sz="2400" dirty="0">
                <a:solidFill>
                  <a:srgbClr val="FFFFFF"/>
                </a:solidFill>
              </a:rPr>
              <a:t>LDA</a:t>
            </a:r>
            <a:r>
              <a:rPr lang="zh-CN" altLang="en-US" sz="2400" dirty="0">
                <a:solidFill>
                  <a:srgbClr val="FFFFFF"/>
                </a:solidFill>
              </a:rPr>
              <a:t>主题模型</a:t>
            </a:r>
            <a:r>
              <a:rPr lang="en-US" altLang="zh-CN" sz="2400" dirty="0">
                <a:solidFill>
                  <a:srgbClr val="FFFFFF"/>
                </a:solidFill>
              </a:rPr>
              <a:t>,</a:t>
            </a:r>
            <a:r>
              <a:rPr lang="zh-CN" altLang="en-US" sz="2400" dirty="0">
                <a:solidFill>
                  <a:srgbClr val="FFFFFF"/>
                </a:solidFill>
              </a:rPr>
              <a:t>它可以将文档集中每篇文档的主题按照概率分布的形式给出。同时它是一种无监督学习算法，在训 练时不需要手工标注的训练集，需要的仅仅是文档集以及指定主题的数量</a:t>
            </a:r>
            <a:r>
              <a:rPr lang="en-US" altLang="zh-CN" sz="2400" dirty="0">
                <a:solidFill>
                  <a:srgbClr val="FFFFFF"/>
                </a:solidFill>
              </a:rPr>
              <a:t>k</a:t>
            </a:r>
            <a:r>
              <a:rPr lang="zh-CN" altLang="en-US" sz="2400" dirty="0">
                <a:solidFill>
                  <a:srgbClr val="FFFFFF"/>
                </a:solidFill>
              </a:rPr>
              <a:t>即可。此外</a:t>
            </a:r>
            <a:r>
              <a:rPr lang="en-US" altLang="zh-CN" sz="2400" dirty="0">
                <a:solidFill>
                  <a:srgbClr val="FFFFFF"/>
                </a:solidFill>
              </a:rPr>
              <a:t>LDA</a:t>
            </a:r>
            <a:r>
              <a:rPr lang="zh-CN" altLang="en-US" sz="2400" dirty="0">
                <a:solidFill>
                  <a:srgbClr val="FFFFFF"/>
                </a:solidFill>
              </a:rPr>
              <a:t>的另一个优点则是，对于 每一个主题均可找出一些词语来描述它。</a:t>
            </a:r>
          </a:p>
        </p:txBody>
      </p:sp>
      <p:pic>
        <p:nvPicPr>
          <p:cNvPr id="8" name="图片 7" descr="15628598977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9" y="3630443"/>
            <a:ext cx="11153992" cy="23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44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5EC1D8DA-6CBC-40BB-AC87-AE88E80655E0}"/>
              </a:ext>
            </a:extLst>
          </p:cNvPr>
          <p:cNvCxnSpPr/>
          <p:nvPr/>
        </p:nvCxnSpPr>
        <p:spPr>
          <a:xfrm flipV="1">
            <a:off x="4050019" y="460935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1E270169-66ED-4840-8939-AD8D8A5A1904}"/>
              </a:ext>
            </a:extLst>
          </p:cNvPr>
          <p:cNvCxnSpPr/>
          <p:nvPr/>
        </p:nvCxnSpPr>
        <p:spPr>
          <a:xfrm flipV="1">
            <a:off x="7108229" y="445695"/>
            <a:ext cx="1047116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7AA2776-ADD1-43CF-BFAE-B2F5E4E02BE4}"/>
              </a:ext>
            </a:extLst>
          </p:cNvPr>
          <p:cNvSpPr txBox="1"/>
          <p:nvPr/>
        </p:nvSpPr>
        <p:spPr>
          <a:xfrm>
            <a:off x="5095622" y="168548"/>
            <a:ext cx="2019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</a:rPr>
              <a:t>实验结果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027" y="823798"/>
            <a:ext cx="1136663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LDA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主题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模型</a:t>
            </a:r>
            <a:endParaRPr lang="en-US" altLang="zh-CN" sz="2400" dirty="0" smtClean="0">
              <a:solidFill>
                <a:srgbClr val="FFFFFF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可以看到相关的一些预测数据 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LDA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模型的预测数据导出到了</a:t>
            </a:r>
            <a:r>
              <a:rPr lang="en-US" altLang="zh-CN" sz="2400" dirty="0" err="1">
                <a:solidFill>
                  <a:srgbClr val="FFFFFF"/>
                </a:solidFill>
                <a:latin typeface="+mn-ea"/>
              </a:rPr>
              <a:t>DocumentTopic.csv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文件里。 </a:t>
            </a:r>
          </a:p>
        </p:txBody>
      </p:sp>
      <p:pic>
        <p:nvPicPr>
          <p:cNvPr id="2" name="图片 1" descr="1562859897744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47" y="1710828"/>
            <a:ext cx="8897252" cy="514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45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5EC1D8DA-6CBC-40BB-AC87-AE88E80655E0}"/>
              </a:ext>
            </a:extLst>
          </p:cNvPr>
          <p:cNvCxnSpPr/>
          <p:nvPr/>
        </p:nvCxnSpPr>
        <p:spPr>
          <a:xfrm flipV="1">
            <a:off x="4050019" y="460935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1E270169-66ED-4840-8939-AD8D8A5A1904}"/>
              </a:ext>
            </a:extLst>
          </p:cNvPr>
          <p:cNvCxnSpPr/>
          <p:nvPr/>
        </p:nvCxnSpPr>
        <p:spPr>
          <a:xfrm flipV="1">
            <a:off x="7108229" y="445695"/>
            <a:ext cx="1047116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7AA2776-ADD1-43CF-BFAE-B2F5E4E02BE4}"/>
              </a:ext>
            </a:extLst>
          </p:cNvPr>
          <p:cNvSpPr txBox="1"/>
          <p:nvPr/>
        </p:nvSpPr>
        <p:spPr>
          <a:xfrm>
            <a:off x="5095622" y="168548"/>
            <a:ext cx="2019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</a:rPr>
              <a:t>实验结果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027" y="823798"/>
            <a:ext cx="113666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LDA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主题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模型</a:t>
            </a:r>
            <a:endParaRPr lang="en-US" altLang="zh-CN" sz="2400" dirty="0" smtClean="0">
              <a:solidFill>
                <a:srgbClr val="FFFFFF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FFFFFF"/>
                </a:solidFill>
              </a:rPr>
              <a:t>主题对应的一些关键词表示 </a:t>
            </a:r>
          </a:p>
        </p:txBody>
      </p:sp>
      <p:pic>
        <p:nvPicPr>
          <p:cNvPr id="7" name="图片 6" descr="156285994799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85" y="1753846"/>
            <a:ext cx="11063361" cy="863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5EC1D8DA-6CBC-40BB-AC87-AE88E80655E0}"/>
              </a:ext>
            </a:extLst>
          </p:cNvPr>
          <p:cNvCxnSpPr/>
          <p:nvPr/>
        </p:nvCxnSpPr>
        <p:spPr>
          <a:xfrm flipV="1">
            <a:off x="4050019" y="460935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1E270169-66ED-4840-8939-AD8D8A5A1904}"/>
              </a:ext>
            </a:extLst>
          </p:cNvPr>
          <p:cNvCxnSpPr/>
          <p:nvPr/>
        </p:nvCxnSpPr>
        <p:spPr>
          <a:xfrm flipV="1">
            <a:off x="7108229" y="445695"/>
            <a:ext cx="1047116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7AA2776-ADD1-43CF-BFAE-B2F5E4E02BE4}"/>
              </a:ext>
            </a:extLst>
          </p:cNvPr>
          <p:cNvSpPr txBox="1"/>
          <p:nvPr/>
        </p:nvSpPr>
        <p:spPr>
          <a:xfrm>
            <a:off x="5095622" y="168548"/>
            <a:ext cx="2019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</a:rPr>
              <a:t>实验结果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DAFF2E1-428F-4FDF-BB65-A6AA39AE463E}"/>
              </a:ext>
            </a:extLst>
          </p:cNvPr>
          <p:cNvSpPr txBox="1"/>
          <p:nvPr/>
        </p:nvSpPr>
        <p:spPr>
          <a:xfrm>
            <a:off x="422857" y="932448"/>
            <a:ext cx="318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主题建模</a:t>
            </a:r>
            <a:r>
              <a:rPr lang="zh-CN" altLang="en-US" sz="2800" dirty="0" smtClean="0">
                <a:solidFill>
                  <a:srgbClr val="FFFFFF"/>
                </a:solidFill>
              </a:rPr>
              <a:t>的可视化</a:t>
            </a:r>
            <a:endParaRPr lang="zh-CN" altLang="en-US" sz="2800" dirty="0">
              <a:solidFill>
                <a:srgbClr val="FFFFFF"/>
              </a:solidFill>
              <a:effectLst/>
            </a:endParaRPr>
          </a:p>
        </p:txBody>
      </p:sp>
      <p:pic>
        <p:nvPicPr>
          <p:cNvPr id="9" name="图片 8" descr="1562860019630.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29" y="1869221"/>
            <a:ext cx="11782668" cy="170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40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5EC1D8DA-6CBC-40BB-AC87-AE88E80655E0}"/>
              </a:ext>
            </a:extLst>
          </p:cNvPr>
          <p:cNvCxnSpPr/>
          <p:nvPr/>
        </p:nvCxnSpPr>
        <p:spPr>
          <a:xfrm flipV="1">
            <a:off x="4050019" y="460935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1E270169-66ED-4840-8939-AD8D8A5A1904}"/>
              </a:ext>
            </a:extLst>
          </p:cNvPr>
          <p:cNvCxnSpPr/>
          <p:nvPr/>
        </p:nvCxnSpPr>
        <p:spPr>
          <a:xfrm flipV="1">
            <a:off x="7108229" y="445695"/>
            <a:ext cx="1047116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7AA2776-ADD1-43CF-BFAE-B2F5E4E02BE4}"/>
              </a:ext>
            </a:extLst>
          </p:cNvPr>
          <p:cNvSpPr txBox="1"/>
          <p:nvPr/>
        </p:nvSpPr>
        <p:spPr>
          <a:xfrm>
            <a:off x="5095622" y="168548"/>
            <a:ext cx="2019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</a:rPr>
              <a:t>实验结果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DAFF2E1-428F-4FDF-BB65-A6AA39AE463E}"/>
              </a:ext>
            </a:extLst>
          </p:cNvPr>
          <p:cNvSpPr txBox="1"/>
          <p:nvPr/>
        </p:nvSpPr>
        <p:spPr>
          <a:xfrm>
            <a:off x="422857" y="932448"/>
            <a:ext cx="318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</a:rPr>
              <a:t>主题建模</a:t>
            </a:r>
            <a:r>
              <a:rPr lang="zh-CN" altLang="en-US" sz="2800" dirty="0" smtClean="0">
                <a:solidFill>
                  <a:srgbClr val="FFFFFF"/>
                </a:solidFill>
              </a:rPr>
              <a:t>的可视化</a:t>
            </a:r>
            <a:endParaRPr lang="zh-CN" altLang="en-US" sz="2800" dirty="0">
              <a:solidFill>
                <a:srgbClr val="FFFFFF"/>
              </a:solidFill>
              <a:effectLst/>
            </a:endParaRPr>
          </a:p>
        </p:txBody>
      </p:sp>
      <p:pic>
        <p:nvPicPr>
          <p:cNvPr id="3" name="图片 2" descr="15628600196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88" y="1815940"/>
            <a:ext cx="9452912" cy="50420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0727" y="1595021"/>
            <a:ext cx="22465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由图可知，图中共有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9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个气泡，分散在四个象限中，且重叠区域较少。一个好的主题模型将在整个图表中分散相当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大的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非重叠气泡，而不是聚集在一个象限中，因此本次主题建模模型良好。</a:t>
            </a:r>
          </a:p>
        </p:txBody>
      </p:sp>
    </p:spTree>
    <p:extLst>
      <p:ext uri="{BB962C8B-B14F-4D97-AF65-F5344CB8AC3E}">
        <p14:creationId xmlns:p14="http://schemas.microsoft.com/office/powerpoint/2010/main" val="8165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5EC1D8DA-6CBC-40BB-AC87-AE88E80655E0}"/>
              </a:ext>
            </a:extLst>
          </p:cNvPr>
          <p:cNvCxnSpPr/>
          <p:nvPr/>
        </p:nvCxnSpPr>
        <p:spPr>
          <a:xfrm flipV="1">
            <a:off x="4050019" y="460935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1E270169-66ED-4840-8939-AD8D8A5A1904}"/>
              </a:ext>
            </a:extLst>
          </p:cNvPr>
          <p:cNvCxnSpPr/>
          <p:nvPr/>
        </p:nvCxnSpPr>
        <p:spPr>
          <a:xfrm flipV="1">
            <a:off x="7108229" y="445695"/>
            <a:ext cx="1047116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7AA2776-ADD1-43CF-BFAE-B2F5E4E02BE4}"/>
              </a:ext>
            </a:extLst>
          </p:cNvPr>
          <p:cNvSpPr txBox="1"/>
          <p:nvPr/>
        </p:nvSpPr>
        <p:spPr>
          <a:xfrm>
            <a:off x="5095622" y="168548"/>
            <a:ext cx="2019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</a:rPr>
              <a:t>实验结果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166634"/>
            <a:ext cx="330526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</a:rPr>
              <a:t>1</a:t>
            </a:r>
            <a:r>
              <a:rPr lang="zh-CN" altLang="en-US" sz="2400" dirty="0">
                <a:solidFill>
                  <a:srgbClr val="FFFFFF"/>
                </a:solidFill>
              </a:rPr>
              <a:t>号主题气泡最大，说明该主题在样本数据中最普遍。将光标移到改气泡上，可以看到该主题的显著关键词为</a:t>
            </a:r>
            <a:r>
              <a:rPr lang="zh-CN" altLang="en-US" sz="2400" dirty="0" smtClean="0">
                <a:solidFill>
                  <a:srgbClr val="FFFFFF"/>
                </a:solidFill>
              </a:rPr>
              <a:t>“有点</a:t>
            </a:r>
            <a:r>
              <a:rPr lang="zh-CN" altLang="en-US" sz="2400" dirty="0">
                <a:solidFill>
                  <a:srgbClr val="FFFFFF"/>
                </a:solidFill>
              </a:rPr>
              <a:t>”、</a:t>
            </a:r>
            <a:r>
              <a:rPr lang="zh-CN" altLang="en-US" sz="2400" dirty="0" smtClean="0">
                <a:solidFill>
                  <a:srgbClr val="FFFFFF"/>
                </a:solidFill>
              </a:rPr>
              <a:t>“价格</a:t>
            </a:r>
            <a:r>
              <a:rPr lang="zh-CN" altLang="en-US" sz="2400" dirty="0">
                <a:solidFill>
                  <a:srgbClr val="FFFFFF"/>
                </a:solidFill>
              </a:rPr>
              <a:t>”、“感觉”、“手机”、“时候”，其中“有点”的占比最大，其余四个词汇占比递减。因此，该主题可能为“</a:t>
            </a:r>
            <a:r>
              <a:rPr lang="zh-CN" altLang="en-US" sz="2400" dirty="0" smtClean="0">
                <a:solidFill>
                  <a:srgbClr val="FFFFFF"/>
                </a:solidFill>
              </a:rPr>
              <a:t>有点</a:t>
            </a:r>
            <a:r>
              <a:rPr lang="zh-CN" altLang="en-US" sz="2400" dirty="0">
                <a:solidFill>
                  <a:srgbClr val="FFFFFF"/>
                </a:solidFill>
              </a:rPr>
              <a:t>”主题。 </a:t>
            </a:r>
            <a:endParaRPr lang="zh-CN" altLang="en-US" sz="2400" dirty="0">
              <a:solidFill>
                <a:srgbClr val="FFFFFF"/>
              </a:solidFill>
              <a:effectLst/>
            </a:endParaRPr>
          </a:p>
        </p:txBody>
      </p:sp>
      <p:pic>
        <p:nvPicPr>
          <p:cNvPr id="2" name="图片 1" descr="156286006697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944" y="1090746"/>
            <a:ext cx="9167102" cy="51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4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5EC1D8DA-6CBC-40BB-AC87-AE88E80655E0}"/>
              </a:ext>
            </a:extLst>
          </p:cNvPr>
          <p:cNvCxnSpPr/>
          <p:nvPr/>
        </p:nvCxnSpPr>
        <p:spPr>
          <a:xfrm flipV="1">
            <a:off x="4050019" y="460935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1E270169-66ED-4840-8939-AD8D8A5A1904}"/>
              </a:ext>
            </a:extLst>
          </p:cNvPr>
          <p:cNvCxnSpPr/>
          <p:nvPr/>
        </p:nvCxnSpPr>
        <p:spPr>
          <a:xfrm flipV="1">
            <a:off x="7108229" y="445695"/>
            <a:ext cx="1047116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7AA2776-ADD1-43CF-BFAE-B2F5E4E02BE4}"/>
              </a:ext>
            </a:extLst>
          </p:cNvPr>
          <p:cNvSpPr txBox="1"/>
          <p:nvPr/>
        </p:nvSpPr>
        <p:spPr>
          <a:xfrm>
            <a:off x="5095622" y="168548"/>
            <a:ext cx="2019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</a:rPr>
              <a:t>实验结果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3610" y="839098"/>
            <a:ext cx="1177597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FFFF"/>
                </a:solidFill>
              </a:rPr>
              <a:t>情感分析结果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r>
              <a:rPr lang="zh-CN" altLang="en-US" sz="2400" dirty="0">
                <a:solidFill>
                  <a:srgbClr val="FFFFFF"/>
                </a:solidFill>
              </a:rPr>
              <a:t>中文情感</a:t>
            </a:r>
            <a:r>
              <a:rPr lang="zh-CN" altLang="en-US" sz="2400" dirty="0" smtClean="0">
                <a:solidFill>
                  <a:srgbClr val="FFFFFF"/>
                </a:solidFill>
              </a:rPr>
              <a:t>分析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r>
              <a:rPr lang="zh-CN" altLang="en-US" sz="2400" dirty="0">
                <a:solidFill>
                  <a:srgbClr val="FFFFFF"/>
                </a:solidFill>
              </a:rPr>
              <a:t>其中越接近</a:t>
            </a:r>
            <a:r>
              <a:rPr lang="en-US" altLang="zh-CN" sz="2400" dirty="0">
                <a:solidFill>
                  <a:srgbClr val="FFFFFF"/>
                </a:solidFill>
              </a:rPr>
              <a:t>1</a:t>
            </a:r>
            <a:r>
              <a:rPr lang="zh-CN" altLang="en-US" sz="2400" dirty="0">
                <a:solidFill>
                  <a:srgbClr val="FFFFFF"/>
                </a:solidFill>
              </a:rPr>
              <a:t>表示情感越偏向正面，越趋于</a:t>
            </a:r>
            <a:r>
              <a:rPr lang="en-US" altLang="zh-CN" sz="2400" dirty="0">
                <a:solidFill>
                  <a:srgbClr val="FFFFFF"/>
                </a:solidFill>
              </a:rPr>
              <a:t>0</a:t>
            </a:r>
            <a:r>
              <a:rPr lang="zh-CN" altLang="en-US" sz="2400" dirty="0" smtClean="0">
                <a:solidFill>
                  <a:srgbClr val="FFFFFF"/>
                </a:solidFill>
              </a:rPr>
              <a:t>说明越负面。相关资料导</a:t>
            </a:r>
            <a:r>
              <a:rPr lang="zh-CN" altLang="en-US" sz="2400" dirty="0">
                <a:solidFill>
                  <a:srgbClr val="FFFFFF"/>
                </a:solidFill>
              </a:rPr>
              <a:t>出到</a:t>
            </a:r>
            <a:r>
              <a:rPr lang="zh-CN" altLang="en-US" sz="2400" dirty="0" smtClean="0">
                <a:solidFill>
                  <a:srgbClr val="FFFFFF"/>
                </a:solidFill>
              </a:rPr>
              <a:t>了</a:t>
            </a:r>
            <a:r>
              <a:rPr lang="en-US" altLang="zh-CN" sz="2400" dirty="0" err="1" smtClean="0">
                <a:solidFill>
                  <a:srgbClr val="FFFFFF"/>
                </a:solidFill>
              </a:rPr>
              <a:t>shfbsent.csv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pic>
        <p:nvPicPr>
          <p:cNvPr id="2" name="图片 1" descr="15628602909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77" y="2008688"/>
            <a:ext cx="11814317" cy="536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9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5EC1D8DA-6CBC-40BB-AC87-AE88E80655E0}"/>
              </a:ext>
            </a:extLst>
          </p:cNvPr>
          <p:cNvCxnSpPr/>
          <p:nvPr/>
        </p:nvCxnSpPr>
        <p:spPr>
          <a:xfrm flipV="1">
            <a:off x="4050019" y="460935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1E270169-66ED-4840-8939-AD8D8A5A1904}"/>
              </a:ext>
            </a:extLst>
          </p:cNvPr>
          <p:cNvCxnSpPr/>
          <p:nvPr/>
        </p:nvCxnSpPr>
        <p:spPr>
          <a:xfrm flipV="1">
            <a:off x="7108229" y="445695"/>
            <a:ext cx="1047116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7AA2776-ADD1-43CF-BFAE-B2F5E4E02BE4}"/>
              </a:ext>
            </a:extLst>
          </p:cNvPr>
          <p:cNvSpPr txBox="1"/>
          <p:nvPr/>
        </p:nvSpPr>
        <p:spPr>
          <a:xfrm>
            <a:off x="5095622" y="168548"/>
            <a:ext cx="2019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</a:rPr>
              <a:t>实验结果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6027" y="823798"/>
            <a:ext cx="113666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中文</a:t>
            </a:r>
            <a:r>
              <a:rPr lang="zh-CN" altLang="en-US" sz="2400" dirty="0">
                <a:solidFill>
                  <a:schemeClr val="bg1"/>
                </a:solidFill>
              </a:rPr>
              <a:t>情感</a:t>
            </a:r>
            <a:r>
              <a:rPr lang="zh-CN" altLang="en-US" sz="2400" dirty="0" smtClean="0">
                <a:solidFill>
                  <a:schemeClr val="bg1"/>
                </a:solidFill>
              </a:rPr>
              <a:t>分析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虽然中文情感分析的准确率只有</a:t>
            </a:r>
            <a:r>
              <a:rPr lang="en-US" altLang="zh-CN" sz="2400" dirty="0">
                <a:solidFill>
                  <a:schemeClr val="bg1"/>
                </a:solidFill>
              </a:rPr>
              <a:t>70%</a:t>
            </a:r>
            <a:r>
              <a:rPr lang="zh-CN" altLang="en-US" sz="2400" dirty="0">
                <a:solidFill>
                  <a:schemeClr val="bg1"/>
                </a:solidFill>
              </a:rPr>
              <a:t>，但是本次的情感分析结果还有有一定的参考价值的。 在情感倾向分析中，</a:t>
            </a:r>
            <a:r>
              <a:rPr lang="zh-CN" altLang="en-US" sz="2400" dirty="0" smtClean="0">
                <a:solidFill>
                  <a:schemeClr val="bg1"/>
                </a:solidFill>
              </a:rPr>
              <a:t>数值为</a:t>
            </a:r>
            <a:r>
              <a:rPr lang="en-US" altLang="zh-CN" sz="2400" dirty="0">
                <a:solidFill>
                  <a:schemeClr val="bg1"/>
                </a:solidFill>
              </a:rPr>
              <a:t>[0,1]</a:t>
            </a:r>
            <a:r>
              <a:rPr lang="zh-CN" altLang="en-US" sz="2400" dirty="0">
                <a:solidFill>
                  <a:schemeClr val="bg1"/>
                </a:solidFill>
              </a:rPr>
              <a:t>，其</a:t>
            </a:r>
            <a:r>
              <a:rPr lang="zh-CN" altLang="en-US" sz="2400" dirty="0" smtClean="0">
                <a:solidFill>
                  <a:schemeClr val="bg1"/>
                </a:solidFill>
              </a:rPr>
              <a:t>中，</a:t>
            </a:r>
            <a:r>
              <a:rPr lang="en-US" altLang="zh-CN" sz="2400" dirty="0" smtClean="0">
                <a:solidFill>
                  <a:schemeClr val="bg1"/>
                </a:solidFill>
              </a:rPr>
              <a:t>0.5 </a:t>
            </a:r>
            <a:r>
              <a:rPr lang="zh-CN" altLang="en-US" sz="2400" dirty="0">
                <a:solidFill>
                  <a:schemeClr val="bg1"/>
                </a:solidFill>
              </a:rPr>
              <a:t>是绝对中性，</a:t>
            </a:r>
            <a:r>
              <a:rPr lang="en-US" altLang="zh-CN" sz="2400" dirty="0">
                <a:solidFill>
                  <a:schemeClr val="bg1"/>
                </a:solidFill>
              </a:rPr>
              <a:t>0</a:t>
            </a:r>
            <a:r>
              <a:rPr lang="zh-CN" altLang="en-US" sz="2400" dirty="0">
                <a:solidFill>
                  <a:schemeClr val="bg1"/>
                </a:solidFill>
              </a:rPr>
              <a:t>是消极，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是积极。</a:t>
            </a:r>
            <a:r>
              <a:rPr lang="zh-CN" altLang="en-US" sz="2400" dirty="0" smtClean="0">
                <a:solidFill>
                  <a:schemeClr val="bg1"/>
                </a:solidFill>
              </a:rPr>
              <a:t>由上图可以</a:t>
            </a:r>
            <a:r>
              <a:rPr lang="zh-CN" altLang="en-US" sz="2400" dirty="0">
                <a:solidFill>
                  <a:schemeClr val="bg1"/>
                </a:solidFill>
              </a:rPr>
              <a:t>看出，数值大于</a:t>
            </a:r>
            <a:r>
              <a:rPr lang="en-US" altLang="zh-CN" sz="2400" dirty="0">
                <a:solidFill>
                  <a:schemeClr val="bg1"/>
                </a:solidFill>
              </a:rPr>
              <a:t>0.5</a:t>
            </a:r>
            <a:r>
              <a:rPr lang="zh-CN" altLang="en-US" sz="2400" dirty="0">
                <a:solidFill>
                  <a:schemeClr val="bg1"/>
                </a:solidFill>
              </a:rPr>
              <a:t>的</a:t>
            </a:r>
            <a:r>
              <a:rPr lang="zh-CN" altLang="en-US" sz="2400" dirty="0" smtClean="0">
                <a:solidFill>
                  <a:schemeClr val="bg1"/>
                </a:solidFill>
              </a:rPr>
              <a:t>数据量远远大于数值小于</a:t>
            </a:r>
            <a:r>
              <a:rPr lang="en-US" altLang="zh-CN" sz="2400" dirty="0" smtClean="0">
                <a:solidFill>
                  <a:schemeClr val="bg1"/>
                </a:solidFill>
              </a:rPr>
              <a:t>0.5</a:t>
            </a:r>
            <a:r>
              <a:rPr lang="zh-CN" altLang="en-US" sz="2400" dirty="0">
                <a:solidFill>
                  <a:schemeClr val="bg1"/>
                </a:solidFill>
              </a:rPr>
              <a:t>的数据量，因此，本次文本挖掘的情感倾向为正面远大于负面，即大多数内容属于正面</a:t>
            </a:r>
            <a:r>
              <a:rPr lang="zh-CN" altLang="en-US" sz="2400" dirty="0" smtClean="0">
                <a:solidFill>
                  <a:schemeClr val="bg1"/>
                </a:solidFill>
              </a:rPr>
              <a:t>消息</a:t>
            </a:r>
            <a:r>
              <a:rPr lang="zh-CN" altLang="zh-CN" sz="2400" dirty="0" smtClean="0">
                <a:solidFill>
                  <a:schemeClr val="bg1"/>
                </a:solidFill>
              </a:rPr>
              <a:t>。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根据相关</a:t>
            </a:r>
            <a:r>
              <a:rPr lang="zh-CN" altLang="en-US" sz="2400" dirty="0">
                <a:solidFill>
                  <a:schemeClr val="bg1"/>
                </a:solidFill>
              </a:rPr>
              <a:t>的数据可以看出来最终得到的情感分析数据还是很合理的。 </a:t>
            </a:r>
          </a:p>
        </p:txBody>
      </p:sp>
    </p:spTree>
    <p:extLst>
      <p:ext uri="{BB962C8B-B14F-4D97-AF65-F5344CB8AC3E}">
        <p14:creationId xmlns:p14="http://schemas.microsoft.com/office/powerpoint/2010/main" val="375917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边形 3"/>
          <p:cNvSpPr/>
          <p:nvPr/>
        </p:nvSpPr>
        <p:spPr>
          <a:xfrm rot="2762313">
            <a:off x="2410156" y="2067608"/>
            <a:ext cx="2472335" cy="2131323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2762313">
            <a:off x="2296487" y="3948996"/>
            <a:ext cx="1370864" cy="1181779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90122" y="1269548"/>
            <a:ext cx="168593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4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7" name="六边形 6"/>
          <p:cNvSpPr/>
          <p:nvPr/>
        </p:nvSpPr>
        <p:spPr>
          <a:xfrm rot="2762313">
            <a:off x="3690541" y="6060728"/>
            <a:ext cx="1019764" cy="879107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六边形 7"/>
          <p:cNvSpPr/>
          <p:nvPr/>
        </p:nvSpPr>
        <p:spPr>
          <a:xfrm rot="2762313">
            <a:off x="2243488" y="5591097"/>
            <a:ext cx="647363" cy="558072"/>
          </a:xfrm>
          <a:prstGeom prst="hexago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448097" y="2494896"/>
            <a:ext cx="4477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FFFF"/>
                </a:solidFill>
              </a:rPr>
              <a:t>参考资料 </a:t>
            </a:r>
            <a:endParaRPr lang="zh-CN" altLang="en-US" sz="4800" dirty="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2718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菱形 4"/>
          <p:cNvSpPr/>
          <p:nvPr/>
        </p:nvSpPr>
        <p:spPr>
          <a:xfrm flipH="1">
            <a:off x="1103587" y="1024758"/>
            <a:ext cx="1072055" cy="1072055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 flipH="1">
            <a:off x="1056290" y="1713186"/>
            <a:ext cx="1119351" cy="111935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/>
        </p:nvSpPr>
        <p:spPr>
          <a:xfrm flipH="1">
            <a:off x="1639614" y="772509"/>
            <a:ext cx="3421117" cy="3421117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 flipH="1">
            <a:off x="2948151" y="3587967"/>
            <a:ext cx="1211318" cy="1211318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 flipH="1">
            <a:off x="2948151" y="4432736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 flipH="1">
            <a:off x="1182413" y="3855981"/>
            <a:ext cx="914401" cy="914401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/>
        </p:nvSpPr>
        <p:spPr>
          <a:xfrm flipH="1">
            <a:off x="5657193" y="5090941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 flipH="1">
            <a:off x="3862552" y="1317734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12124" y="597935"/>
            <a:ext cx="174734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1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4" name="菱形 13"/>
          <p:cNvSpPr/>
          <p:nvPr/>
        </p:nvSpPr>
        <p:spPr>
          <a:xfrm flipH="1">
            <a:off x="4866289" y="4514190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菱形 14"/>
          <p:cNvSpPr/>
          <p:nvPr/>
        </p:nvSpPr>
        <p:spPr>
          <a:xfrm flipH="1">
            <a:off x="3900652" y="5672955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 flipH="1">
            <a:off x="4729656" y="5033138"/>
            <a:ext cx="790904" cy="790904"/>
          </a:xfrm>
          <a:prstGeom prst="diamond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448097" y="2483066"/>
            <a:ext cx="4477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</a:rPr>
              <a:t>实验内容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30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3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DDF37A37-9DD4-4023-ADA6-28220CE45264}"/>
              </a:ext>
            </a:extLst>
          </p:cNvPr>
          <p:cNvCxnSpPr/>
          <p:nvPr/>
        </p:nvCxnSpPr>
        <p:spPr>
          <a:xfrm flipV="1">
            <a:off x="3869678" y="437787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7EB56551-048E-4A36-A486-9A8A1874114B}"/>
              </a:ext>
            </a:extLst>
          </p:cNvPr>
          <p:cNvCxnSpPr/>
          <p:nvPr/>
        </p:nvCxnSpPr>
        <p:spPr>
          <a:xfrm flipV="1">
            <a:off x="7005164" y="422546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4393235" y="145399"/>
            <a:ext cx="30303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</a:rPr>
              <a:t>参考资料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DAFF2E1-428F-4FDF-BB65-A6AA39AE463E}"/>
              </a:ext>
            </a:extLst>
          </p:cNvPr>
          <p:cNvSpPr txBox="1"/>
          <p:nvPr/>
        </p:nvSpPr>
        <p:spPr>
          <a:xfrm>
            <a:off x="911424" y="1342154"/>
            <a:ext cx="9249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zh-CN" altLang="en-US" sz="2800" dirty="0">
                <a:solidFill>
                  <a:srgbClr val="FFFFFF"/>
                </a:solidFill>
              </a:rPr>
              <a:t>基于主题的</a:t>
            </a:r>
            <a:r>
              <a:rPr lang="zh-CN" altLang="en-US" sz="2800" dirty="0" smtClean="0">
                <a:solidFill>
                  <a:srgbClr val="FFFFFF"/>
                </a:solidFill>
              </a:rPr>
              <a:t>文本情感分析</a:t>
            </a:r>
            <a:endParaRPr lang="en-US" altLang="zh-CN" sz="2800" dirty="0" smtClean="0">
              <a:solidFill>
                <a:srgbClr val="FFFFFF"/>
              </a:solidFill>
            </a:endParaRPr>
          </a:p>
          <a:p>
            <a:r>
              <a:rPr lang="en-US" altLang="zh-CN" sz="2800" dirty="0">
                <a:solidFill>
                  <a:srgbClr val="FFFFFF"/>
                </a:solidFill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</a:rPr>
              <a:t>    </a:t>
            </a:r>
            <a:r>
              <a:rPr lang="en-US" altLang="zh-CN" dirty="0" smtClean="0">
                <a:solidFill>
                  <a:srgbClr val="FFFFFF"/>
                </a:solidFill>
              </a:rPr>
              <a:t>https</a:t>
            </a:r>
            <a:r>
              <a:rPr lang="en-US" altLang="zh-CN" dirty="0">
                <a:solidFill>
                  <a:srgbClr val="FFFFFF"/>
                </a:solidFill>
              </a:rPr>
              <a:t>://</a:t>
            </a:r>
            <a:r>
              <a:rPr lang="en-US" altLang="zh-CN" dirty="0" err="1">
                <a:solidFill>
                  <a:srgbClr val="FFFFFF"/>
                </a:solidFill>
              </a:rPr>
              <a:t>www.datafountain.cn</a:t>
            </a:r>
            <a:r>
              <a:rPr lang="en-US" altLang="zh-CN" dirty="0">
                <a:solidFill>
                  <a:srgbClr val="FFFFFF"/>
                </a:solidFill>
              </a:rPr>
              <a:t>/competitions/268/</a:t>
            </a:r>
            <a:r>
              <a:rPr lang="en-US" altLang="zh-CN" dirty="0" err="1">
                <a:solidFill>
                  <a:srgbClr val="FFFFFF"/>
                </a:solidFill>
              </a:rPr>
              <a:t>datasets?tdsourcetag</a:t>
            </a:r>
            <a:r>
              <a:rPr lang="en-US" altLang="zh-CN" dirty="0">
                <a:solidFill>
                  <a:srgbClr val="FFFFFF"/>
                </a:solidFill>
              </a:rPr>
              <a:t>=</a:t>
            </a:r>
            <a:r>
              <a:rPr lang="en-US" altLang="zh-CN" dirty="0" err="1">
                <a:solidFill>
                  <a:srgbClr val="FFFFFF"/>
                </a:solidFill>
              </a:rPr>
              <a:t>s_pctim_aiomsg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DAFF2E1-428F-4FDF-BB65-A6AA39AE463E}"/>
              </a:ext>
            </a:extLst>
          </p:cNvPr>
          <p:cNvSpPr txBox="1"/>
          <p:nvPr/>
        </p:nvSpPr>
        <p:spPr>
          <a:xfrm>
            <a:off x="910802" y="2412524"/>
            <a:ext cx="7917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zh-CN" altLang="en-US" sz="2800" dirty="0" smtClean="0">
                <a:solidFill>
                  <a:srgbClr val="FFFFFF"/>
                </a:solidFill>
              </a:rPr>
              <a:t>结巴分词</a:t>
            </a:r>
            <a:endParaRPr lang="en-US" altLang="zh-CN" sz="2800" dirty="0">
              <a:solidFill>
                <a:srgbClr val="FFFFFF"/>
              </a:solidFill>
            </a:endParaRPr>
          </a:p>
          <a:p>
            <a:r>
              <a:rPr lang="en-US" altLang="zh-CN" sz="2800" dirty="0" smtClean="0">
                <a:solidFill>
                  <a:srgbClr val="FFFFFF"/>
                </a:solidFill>
              </a:rPr>
              <a:t>     </a:t>
            </a:r>
            <a:r>
              <a:rPr lang="en-US" altLang="zh-CN" dirty="0" smtClean="0">
                <a:solidFill>
                  <a:srgbClr val="FFFFFF"/>
                </a:solidFill>
              </a:rPr>
              <a:t>https</a:t>
            </a:r>
            <a:r>
              <a:rPr lang="en-US" altLang="zh-CN" dirty="0">
                <a:solidFill>
                  <a:srgbClr val="FFFFFF"/>
                </a:solidFill>
              </a:rPr>
              <a:t>://</a:t>
            </a:r>
            <a:r>
              <a:rPr lang="en-US" altLang="zh-CN" dirty="0" err="1">
                <a:solidFill>
                  <a:srgbClr val="FFFFFF"/>
                </a:solidFill>
              </a:rPr>
              <a:t>github.com</a:t>
            </a:r>
            <a:r>
              <a:rPr lang="en-US" altLang="zh-CN" dirty="0">
                <a:solidFill>
                  <a:srgbClr val="FFFFFF"/>
                </a:solidFill>
              </a:rPr>
              <a:t>/</a:t>
            </a:r>
            <a:r>
              <a:rPr lang="en-US" altLang="zh-CN" dirty="0" err="1">
                <a:solidFill>
                  <a:srgbClr val="FFFFFF"/>
                </a:solidFill>
              </a:rPr>
              <a:t>fxsjy</a:t>
            </a:r>
            <a:r>
              <a:rPr lang="en-US" altLang="zh-CN" dirty="0">
                <a:solidFill>
                  <a:srgbClr val="FFFFFF"/>
                </a:solidFill>
              </a:rPr>
              <a:t>/</a:t>
            </a:r>
            <a:r>
              <a:rPr lang="en-US" altLang="zh-CN" dirty="0" err="1">
                <a:solidFill>
                  <a:srgbClr val="FFFFFF"/>
                </a:solidFill>
              </a:rPr>
              <a:t>jieba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DAFF2E1-428F-4FDF-BB65-A6AA39AE463E}"/>
              </a:ext>
            </a:extLst>
          </p:cNvPr>
          <p:cNvSpPr txBox="1"/>
          <p:nvPr/>
        </p:nvSpPr>
        <p:spPr>
          <a:xfrm>
            <a:off x="910802" y="3406991"/>
            <a:ext cx="79179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solidFill>
                  <a:srgbClr val="FFFFFF"/>
                </a:solidFill>
              </a:rPr>
              <a:t>TF-IDF</a:t>
            </a:r>
          </a:p>
          <a:p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       https</a:t>
            </a:r>
            <a:r>
              <a:rPr lang="en-US" altLang="zh-CN" dirty="0">
                <a:solidFill>
                  <a:srgbClr val="FFFFFF"/>
                </a:solidFill>
              </a:rPr>
              <a:t>://</a:t>
            </a:r>
            <a:r>
              <a:rPr lang="en-US" altLang="zh-CN" dirty="0" err="1">
                <a:solidFill>
                  <a:srgbClr val="FFFFFF"/>
                </a:solidFill>
              </a:rPr>
              <a:t>zh.wikipedia.org</a:t>
            </a:r>
            <a:r>
              <a:rPr lang="en-US" altLang="zh-CN" dirty="0">
                <a:solidFill>
                  <a:srgbClr val="FFFFFF"/>
                </a:solidFill>
              </a:rPr>
              <a:t>/wiki/</a:t>
            </a:r>
            <a:r>
              <a:rPr lang="en-US" altLang="zh-CN" dirty="0" err="1">
                <a:solidFill>
                  <a:srgbClr val="FFFFFF"/>
                </a:solidFill>
              </a:rPr>
              <a:t>Tf-idf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FDAFF2E1-428F-4FDF-BB65-A6AA39AE463E}"/>
              </a:ext>
            </a:extLst>
          </p:cNvPr>
          <p:cNvSpPr txBox="1"/>
          <p:nvPr/>
        </p:nvSpPr>
        <p:spPr>
          <a:xfrm>
            <a:off x="910801" y="4248464"/>
            <a:ext cx="79179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altLang="zh-CN" sz="2800" dirty="0" smtClean="0">
                <a:solidFill>
                  <a:srgbClr val="FFFFFF"/>
                </a:solidFill>
              </a:rPr>
              <a:t>K-means</a:t>
            </a:r>
            <a:r>
              <a:rPr lang="zh-CN" altLang="en-US" sz="2800" dirty="0" smtClean="0">
                <a:solidFill>
                  <a:srgbClr val="FFFFFF"/>
                </a:solidFill>
              </a:rPr>
              <a:t>聚类</a:t>
            </a:r>
            <a:endParaRPr lang="en-US" altLang="zh-CN" sz="2800" dirty="0" smtClean="0">
              <a:solidFill>
                <a:srgbClr val="FFFFFF"/>
              </a:solidFill>
            </a:endParaRPr>
          </a:p>
          <a:p>
            <a:r>
              <a:rPr lang="en-US" altLang="zh-CN" dirty="0" smtClean="0">
                <a:solidFill>
                  <a:srgbClr val="FFFFFF"/>
                </a:solidFill>
              </a:rPr>
              <a:t>        </a:t>
            </a:r>
            <a:r>
              <a:rPr lang="en-US" altLang="zh-CN" dirty="0">
                <a:solidFill>
                  <a:srgbClr val="FFFFFF"/>
                </a:solidFill>
              </a:rPr>
              <a:t>https://</a:t>
            </a:r>
            <a:r>
              <a:rPr lang="en-US" altLang="zh-CN" dirty="0" err="1">
                <a:solidFill>
                  <a:srgbClr val="FFFFFF"/>
                </a:solidFill>
              </a:rPr>
              <a:t>blog.csdn.net</a:t>
            </a:r>
            <a:r>
              <a:rPr lang="en-US" altLang="zh-CN" dirty="0">
                <a:solidFill>
                  <a:srgbClr val="FFFFFF"/>
                </a:solidFill>
              </a:rPr>
              <a:t>/huangfei711/article/details/78480078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FDAFF2E1-428F-4FDF-BB65-A6AA39AE463E}"/>
              </a:ext>
            </a:extLst>
          </p:cNvPr>
          <p:cNvSpPr txBox="1"/>
          <p:nvPr/>
        </p:nvSpPr>
        <p:spPr>
          <a:xfrm>
            <a:off x="910802" y="5135835"/>
            <a:ext cx="97701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zh-CN" altLang="en-US" sz="2800" dirty="0" smtClean="0">
                <a:solidFill>
                  <a:srgbClr val="FFFFFF"/>
                </a:solidFill>
              </a:rPr>
              <a:t>主题建模和</a:t>
            </a:r>
            <a:r>
              <a:rPr lang="en-US" altLang="zh-CN" sz="2800" dirty="0" smtClean="0">
                <a:solidFill>
                  <a:srgbClr val="FFFFFF"/>
                </a:solidFill>
              </a:rPr>
              <a:t>LDA</a:t>
            </a:r>
            <a:r>
              <a:rPr lang="zh-CN" altLang="en-US" sz="2800" dirty="0" smtClean="0">
                <a:solidFill>
                  <a:srgbClr val="FFFFFF"/>
                </a:solidFill>
              </a:rPr>
              <a:t>模型</a:t>
            </a:r>
            <a:endParaRPr lang="en-US" altLang="zh-CN" sz="2800" dirty="0" smtClean="0">
              <a:solidFill>
                <a:srgbClr val="FFFFFF"/>
              </a:solidFill>
            </a:endParaRPr>
          </a:p>
          <a:p>
            <a:r>
              <a:rPr lang="en-US" altLang="zh-CN" dirty="0">
                <a:solidFill>
                  <a:srgbClr val="FFFFFF"/>
                </a:solidFill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</a:rPr>
              <a:t>       </a:t>
            </a:r>
            <a:r>
              <a:rPr lang="en-US" altLang="zh-CN" dirty="0">
                <a:solidFill>
                  <a:srgbClr val="FFFFFF"/>
                </a:solidFill>
              </a:rPr>
              <a:t>https://</a:t>
            </a:r>
            <a:r>
              <a:rPr lang="en-US" altLang="zh-CN" dirty="0" err="1">
                <a:solidFill>
                  <a:srgbClr val="FFFFFF"/>
                </a:solidFill>
              </a:rPr>
              <a:t>zh.wikipedia.org</a:t>
            </a:r>
            <a:r>
              <a:rPr lang="en-US" altLang="zh-CN" dirty="0">
                <a:solidFill>
                  <a:srgbClr val="FFFFFF"/>
                </a:solidFill>
              </a:rPr>
              <a:t>/wiki/%E4%B8%BB%E9%A2%98%E6%A8%A1%E5%9E%8B</a:t>
            </a:r>
            <a:endParaRPr lang="en-US" altLang="zh-CN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741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61854" y="1787236"/>
            <a:ext cx="7162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Thanks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84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DAFF2E1-428F-4FDF-BB65-A6AA39AE463E}"/>
              </a:ext>
            </a:extLst>
          </p:cNvPr>
          <p:cNvSpPr txBox="1"/>
          <p:nvPr/>
        </p:nvSpPr>
        <p:spPr>
          <a:xfrm>
            <a:off x="520899" y="2326094"/>
            <a:ext cx="111440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</a:rPr>
              <a:t>实验题目：基于主题的文本情感分析</a:t>
            </a:r>
            <a:endParaRPr lang="en-US" altLang="zh-CN" sz="2400" dirty="0" smtClean="0">
              <a:solidFill>
                <a:srgbClr val="FFFFFF"/>
              </a:solidFill>
            </a:endParaRPr>
          </a:p>
          <a:p>
            <a:endParaRPr lang="en-US" altLang="zh-CN" sz="2400" dirty="0" smtClean="0">
              <a:solidFill>
                <a:srgbClr val="FFFFFF"/>
              </a:solidFill>
            </a:endParaRPr>
          </a:p>
          <a:p>
            <a:endParaRPr lang="en-US" altLang="zh-CN" sz="2400" dirty="0" smtClean="0">
              <a:solidFill>
                <a:srgbClr val="FFFFFF"/>
              </a:solidFill>
            </a:endParaRPr>
          </a:p>
          <a:p>
            <a:endParaRPr lang="en-US" altLang="zh-CN" sz="2400" dirty="0">
              <a:solidFill>
                <a:srgbClr val="FFFFFF"/>
              </a:solidFill>
            </a:endParaRPr>
          </a:p>
          <a:p>
            <a:r>
              <a:rPr lang="zh-CN" altLang="en-US" sz="2400" dirty="0" smtClean="0">
                <a:solidFill>
                  <a:srgbClr val="FFFFFF"/>
                </a:solidFill>
              </a:rPr>
              <a:t>实验描述：本次大赛</a:t>
            </a:r>
            <a:r>
              <a:rPr lang="zh-CN" altLang="en-US" sz="2400" dirty="0">
                <a:solidFill>
                  <a:srgbClr val="FFFFFF"/>
                </a:solidFill>
              </a:rPr>
              <a:t>提供脱敏后的电商评论数据。参赛队伍需要通过数据挖掘的技术和机器学习的算法，根据语句中的主题特征和情感信息来分析用户对这些主题的偏好，并以</a:t>
            </a:r>
            <a:r>
              <a:rPr lang="en-US" altLang="zh-CN" sz="2400" dirty="0">
                <a:solidFill>
                  <a:srgbClr val="FFFFFF"/>
                </a:solidFill>
              </a:rPr>
              <a:t>&lt;</a:t>
            </a:r>
            <a:r>
              <a:rPr lang="zh-CN" altLang="en-US" sz="2400" dirty="0">
                <a:solidFill>
                  <a:srgbClr val="FFFFFF"/>
                </a:solidFill>
              </a:rPr>
              <a:t>主题，情感词</a:t>
            </a:r>
            <a:r>
              <a:rPr lang="en-US" altLang="zh-CN" sz="2400" dirty="0">
                <a:solidFill>
                  <a:srgbClr val="FFFFFF"/>
                </a:solidFill>
              </a:rPr>
              <a:t>&gt;</a:t>
            </a:r>
            <a:r>
              <a:rPr lang="zh-CN" altLang="en-US" sz="2400" dirty="0">
                <a:solidFill>
                  <a:srgbClr val="FFFFFF"/>
                </a:solidFill>
              </a:rPr>
              <a:t>序对作为输出。可能不同</a:t>
            </a:r>
            <a:r>
              <a:rPr lang="zh-CN" altLang="en-US" sz="2400" dirty="0" smtClean="0">
                <a:solidFill>
                  <a:srgbClr val="FFFFFF"/>
                </a:solidFill>
              </a:rPr>
              <a:t>。</a:t>
            </a:r>
            <a:endParaRPr lang="en-US" altLang="zh-CN" sz="2400" dirty="0" smtClean="0">
              <a:solidFill>
                <a:srgbClr val="FFFFFF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3583239" y="515309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7497518" y="499889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630354" y="222922"/>
            <a:ext cx="286716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</a:rPr>
              <a:t>实验内容 </a:t>
            </a:r>
            <a:endParaRPr lang="zh-CN" altLang="en-US" sz="3200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9652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295400" y="975360"/>
            <a:ext cx="1066800" cy="1066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722120" y="1722120"/>
            <a:ext cx="640080" cy="6400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42160" y="899160"/>
            <a:ext cx="2590800" cy="25908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20440" y="3200400"/>
            <a:ext cx="1188720" cy="11887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30880" y="3291840"/>
            <a:ext cx="701040" cy="7010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71600" y="565404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61160" y="4632960"/>
            <a:ext cx="487680" cy="48768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362200" y="53035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042160" y="292608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042160" y="4389120"/>
            <a:ext cx="822960" cy="82296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53640" y="3886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968240" y="29260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968240" y="477012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861560" y="4945380"/>
            <a:ext cx="350520" cy="35052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568785" y="206288"/>
            <a:ext cx="1548437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bg1"/>
                </a:solidFill>
              </a:rPr>
              <a:t>2</a:t>
            </a:r>
            <a:endParaRPr lang="zh-CN" altLang="en-US" sz="239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48097" y="2494896"/>
            <a:ext cx="4477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实验方法过程</a:t>
            </a:r>
          </a:p>
        </p:txBody>
      </p:sp>
    </p:spTree>
    <p:extLst>
      <p:ext uri="{BB962C8B-B14F-4D97-AF65-F5344CB8AC3E}">
        <p14:creationId xmlns:p14="http://schemas.microsoft.com/office/powerpoint/2010/main" val="73734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DDF37A37-9DD4-4023-ADA6-28220CE45264}"/>
              </a:ext>
            </a:extLst>
          </p:cNvPr>
          <p:cNvCxnSpPr/>
          <p:nvPr/>
        </p:nvCxnSpPr>
        <p:spPr>
          <a:xfrm flipV="1">
            <a:off x="3318806" y="437787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7EB56551-048E-4A36-A486-9A8A1874114B}"/>
              </a:ext>
            </a:extLst>
          </p:cNvPr>
          <p:cNvCxnSpPr/>
          <p:nvPr/>
        </p:nvCxnSpPr>
        <p:spPr>
          <a:xfrm flipV="1">
            <a:off x="7005164" y="422546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4393235" y="145399"/>
            <a:ext cx="30303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</a:rPr>
              <a:t>实验方法过程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DAFF2E1-428F-4FDF-BB65-A6AA39AE463E}"/>
              </a:ext>
            </a:extLst>
          </p:cNvPr>
          <p:cNvSpPr txBox="1"/>
          <p:nvPr/>
        </p:nvSpPr>
        <p:spPr>
          <a:xfrm>
            <a:off x="829405" y="1346916"/>
            <a:ext cx="1077192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    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针对</a:t>
            </a:r>
            <a:r>
              <a:rPr lang="en-US" altLang="zh-CN" sz="2400" dirty="0" err="1">
                <a:solidFill>
                  <a:srgbClr val="FFFFFF"/>
                </a:solidFill>
                <a:latin typeface="+mn-ea"/>
              </a:rPr>
              <a:t>DataFountain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的比赛来进行关于主题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的情感分析，由于比赛已经结束，所以本实验仅基于比赛数据来进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行一定的尝试和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拓展。根据比赛提供的将近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20000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条数据来进行相关的情感分析。 </a:t>
            </a: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    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实验总体步骤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是先对数据进行读入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分词处理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计算词频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关键词计算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(TF-IDF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分析词的重要性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)-&gt;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计算文本相似度</a:t>
            </a:r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-&gt;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K-means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聚类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谱系聚类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en-US" altLang="zh-CN" sz="2400" dirty="0" err="1">
                <a:solidFill>
                  <a:srgbClr val="FFFFFF"/>
                </a:solidFill>
                <a:latin typeface="+mn-ea"/>
              </a:rPr>
              <a:t>nltk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分词处理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过滤停用词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利用</a:t>
            </a:r>
            <a:r>
              <a:rPr lang="en-US" altLang="zh-CN" sz="2400" dirty="0" err="1">
                <a:solidFill>
                  <a:srgbClr val="FFFFFF"/>
                </a:solidFill>
                <a:latin typeface="+mn-ea"/>
              </a:rPr>
              <a:t>scipy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做谱系聚类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主题建模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预测文档对应的主题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主题对应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的关键词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模型可视化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情感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分析。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    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其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中最为重要的实验步骤是数据读入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分词处理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计算词频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-&gt;TF-IDF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分析词的重要性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en-US" altLang="zh-CN" sz="2400" dirty="0" err="1">
                <a:solidFill>
                  <a:srgbClr val="FFFFFF"/>
                </a:solidFill>
                <a:latin typeface="+mn-ea"/>
              </a:rPr>
              <a:t>nltk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分词处理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过滤停用词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主题建模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预测文档对应的主题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主题对应的关键词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模型可视化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-&gt;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情感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分析。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    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其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余的一些都是拓展内容，从不同的方面尝试情感分析的一些内容。 </a:t>
            </a:r>
            <a:endParaRPr lang="zh-CN" altLang="en-US" sz="2400" dirty="0">
              <a:solidFill>
                <a:srgbClr val="FFFFFF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251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DDF37A37-9DD4-4023-ADA6-28220CE45264}"/>
              </a:ext>
            </a:extLst>
          </p:cNvPr>
          <p:cNvCxnSpPr/>
          <p:nvPr/>
        </p:nvCxnSpPr>
        <p:spPr>
          <a:xfrm flipV="1">
            <a:off x="3318806" y="437787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7EB56551-048E-4A36-A486-9A8A1874114B}"/>
              </a:ext>
            </a:extLst>
          </p:cNvPr>
          <p:cNvCxnSpPr/>
          <p:nvPr/>
        </p:nvCxnSpPr>
        <p:spPr>
          <a:xfrm flipV="1">
            <a:off x="7005164" y="422546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4393235" y="145399"/>
            <a:ext cx="30303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</a:rPr>
              <a:t>实验方法过程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FDAFF2E1-428F-4FDF-BB65-A6AA39AE463E}"/>
              </a:ext>
            </a:extLst>
          </p:cNvPr>
          <p:cNvSpPr txBox="1"/>
          <p:nvPr/>
        </p:nvSpPr>
        <p:spPr>
          <a:xfrm>
            <a:off x="829405" y="1346916"/>
            <a:ext cx="11121586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使用的工具和库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：</a:t>
            </a:r>
            <a:endParaRPr lang="en-US" altLang="zh-CN" sz="2400" dirty="0" smtClean="0">
              <a:solidFill>
                <a:srgbClr val="FFFFFF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2400" dirty="0" smtClean="0">
              <a:solidFill>
                <a:srgbClr val="FFFFFF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pandas, </a:t>
            </a:r>
            <a:r>
              <a:rPr lang="en-US" altLang="zh-CN" sz="2400" dirty="0" err="1" smtClean="0">
                <a:solidFill>
                  <a:srgbClr val="FFFFFF"/>
                </a:solidFill>
                <a:latin typeface="+mn-ea"/>
              </a:rPr>
              <a:t>defaultdict</a:t>
            </a:r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zh-CN" sz="2400" dirty="0" err="1" smtClean="0">
                <a:solidFill>
                  <a:srgbClr val="FFFFFF"/>
                </a:solidFill>
                <a:latin typeface="+mn-ea"/>
              </a:rPr>
              <a:t>jieba.posseg,sklearn</a:t>
            </a:r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zh-CN" sz="2400" dirty="0" err="1" smtClean="0">
                <a:solidFill>
                  <a:srgbClr val="FFFFFF"/>
                </a:solidFill>
                <a:latin typeface="+mn-ea"/>
              </a:rPr>
              <a:t>snownlp</a:t>
            </a:r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, </a:t>
            </a:r>
            <a:r>
              <a:rPr lang="en-US" altLang="zh-CN" sz="2400" dirty="0" err="1">
                <a:solidFill>
                  <a:srgbClr val="FFFFFF"/>
                </a:solidFill>
                <a:latin typeface="+mn-ea"/>
              </a:rPr>
              <a:t>nltk</a:t>
            </a:r>
            <a:r>
              <a:rPr lang="en-US" altLang="zh-CN" sz="2400" dirty="0" smtClean="0">
                <a:solidFill>
                  <a:srgbClr val="FFFFFF"/>
                </a:solidFill>
                <a:latin typeface="+mn-ea"/>
              </a:rPr>
              <a:t>,</a:t>
            </a:r>
            <a:endParaRPr lang="zh-CN" altLang="en-US" sz="2400" dirty="0">
              <a:solidFill>
                <a:srgbClr val="FFFFFF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err="1" smtClean="0">
                <a:solidFill>
                  <a:srgbClr val="FFFFFF"/>
                </a:solidFill>
                <a:latin typeface="+mn-ea"/>
              </a:rPr>
              <a:t>scipy.cluster.hierarchy</a:t>
            </a:r>
            <a:endParaRPr lang="en-US" altLang="zh-CN" sz="2400" dirty="0" smtClean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544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DDF37A37-9DD4-4023-ADA6-28220CE45264}"/>
              </a:ext>
            </a:extLst>
          </p:cNvPr>
          <p:cNvCxnSpPr/>
          <p:nvPr/>
        </p:nvCxnSpPr>
        <p:spPr>
          <a:xfrm flipV="1">
            <a:off x="3318806" y="437787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7EB56551-048E-4A36-A486-9A8A1874114B}"/>
              </a:ext>
            </a:extLst>
          </p:cNvPr>
          <p:cNvCxnSpPr/>
          <p:nvPr/>
        </p:nvCxnSpPr>
        <p:spPr>
          <a:xfrm flipV="1">
            <a:off x="7005164" y="422546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4393235" y="145399"/>
            <a:ext cx="30303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</a:rPr>
              <a:t>实验方法过程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443762" y="863902"/>
            <a:ext cx="11216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数据读入：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pic>
        <p:nvPicPr>
          <p:cNvPr id="2" name="图片 1" descr="156285723128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23" y="2028101"/>
            <a:ext cx="10340438" cy="621148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822492" y="1368786"/>
            <a:ext cx="9200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利用</a:t>
            </a:r>
            <a:r>
              <a:rPr lang="en-US" altLang="zh-CN" sz="2400" dirty="0">
                <a:solidFill>
                  <a:schemeClr val="bg1"/>
                </a:solidFill>
                <a:latin typeface="+mn-ea"/>
              </a:rPr>
              <a:t>python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的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padas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库进行</a:t>
            </a:r>
            <a:r>
              <a:rPr lang="en-US" altLang="zh-CN" sz="2400" dirty="0" err="1">
                <a:solidFill>
                  <a:schemeClr val="bg1"/>
                </a:solidFill>
                <a:latin typeface="+mn-ea"/>
              </a:rPr>
              <a:t>csv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文件数据读入</a:t>
            </a:r>
            <a:endParaRPr lang="en-US" altLang="zh-CN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544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DDF37A37-9DD4-4023-ADA6-28220CE45264}"/>
              </a:ext>
            </a:extLst>
          </p:cNvPr>
          <p:cNvCxnSpPr/>
          <p:nvPr/>
        </p:nvCxnSpPr>
        <p:spPr>
          <a:xfrm flipV="1">
            <a:off x="3318806" y="437787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7EB56551-048E-4A36-A486-9A8A1874114B}"/>
              </a:ext>
            </a:extLst>
          </p:cNvPr>
          <p:cNvCxnSpPr/>
          <p:nvPr/>
        </p:nvCxnSpPr>
        <p:spPr>
          <a:xfrm flipV="1">
            <a:off x="7005164" y="422546"/>
            <a:ext cx="1047115" cy="152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4393235" y="145399"/>
            <a:ext cx="30303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</a:rPr>
              <a:t>实验方法过程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443762" y="1001586"/>
            <a:ext cx="11216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分词处</a:t>
            </a:r>
            <a:r>
              <a:rPr lang="zh-CN" altLang="en-US" sz="2800" dirty="0" smtClean="0">
                <a:solidFill>
                  <a:srgbClr val="FFFFFF"/>
                </a:solidFill>
              </a:rPr>
              <a:t>理：</a:t>
            </a:r>
            <a:endParaRPr lang="en-US" altLang="zh-CN" sz="2800" dirty="0" smtClean="0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1135" y="1479270"/>
            <a:ext cx="97446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现在已有的分词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算法大体可以分为</a:t>
            </a:r>
            <a:endParaRPr lang="en-US" altLang="zh-CN" sz="2400" dirty="0" smtClean="0">
              <a:solidFill>
                <a:srgbClr val="FFFFFF"/>
              </a:solidFill>
              <a:latin typeface="+mn-ea"/>
            </a:endParaRPr>
          </a:p>
          <a:p>
            <a:endParaRPr lang="zh-CN" altLang="en-US" sz="2400" dirty="0">
              <a:solidFill>
                <a:srgbClr val="FFFFFF"/>
              </a:solidFill>
              <a:latin typeface="+mn-ea"/>
            </a:endParaRPr>
          </a:p>
          <a:p>
            <a:pPr marL="342900" indent="-342900">
              <a:buFont typeface="Arial"/>
              <a:buChar char="•"/>
            </a:pP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基于字符串匹配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的分词方法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: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这种做法需要有一个足够大的可匹配词典，这个词典中存储了很多的词条，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然后计算机会与这些已经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存在的词条进行匹配，匹配到一个就完成一个分词。</a:t>
            </a:r>
          </a:p>
          <a:p>
            <a:pPr marL="342900" indent="-342900">
              <a:buFont typeface="Arial"/>
              <a:buChar char="•"/>
            </a:pP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基于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理解的分词方法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: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其做法就是让计算机尽可能模拟人类对于句子的理解，在分词的时候让计算机做到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句法分析，语义分析，但是因为汉语言的庞杂以及多变性，这种分词方法并没有那么成熟。</a:t>
            </a:r>
          </a:p>
          <a:p>
            <a:pPr marL="342900" indent="-342900">
              <a:buFont typeface="Arial"/>
              <a:buChar char="•"/>
            </a:pP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基于统计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的分词</a:t>
            </a:r>
            <a:r>
              <a:rPr lang="en-US" altLang="zh-CN" sz="2400" dirty="0">
                <a:solidFill>
                  <a:srgbClr val="FFFFFF"/>
                </a:solidFill>
                <a:latin typeface="+mn-ea"/>
              </a:rPr>
              <a:t>: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这种做法是给出大量的已分好词的文本，然后利用机器学习此文本的分词方式和方法，</a:t>
            </a:r>
            <a:r>
              <a:rPr lang="zh-CN" altLang="en-US" sz="2400" dirty="0" smtClean="0">
                <a:solidFill>
                  <a:srgbClr val="FFFFFF"/>
                </a:solidFill>
                <a:latin typeface="+mn-ea"/>
              </a:rPr>
              <a:t>训练相应的分词模型，从而达到对未知文本的分词，随着大量的语料库的出现以及应用，这种基于统计的分词渐渐的崭露头</a:t>
            </a:r>
            <a:r>
              <a:rPr lang="zh-CN" altLang="en-US" sz="2400" dirty="0">
                <a:solidFill>
                  <a:srgbClr val="FFFFFF"/>
                </a:solidFill>
                <a:latin typeface="+mn-ea"/>
              </a:rPr>
              <a:t>角。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9DB6DBE0-B03D-42CC-867D-0E559639780B}"/>
              </a:ext>
            </a:extLst>
          </p:cNvPr>
          <p:cNvSpPr txBox="1"/>
          <p:nvPr/>
        </p:nvSpPr>
        <p:spPr>
          <a:xfrm>
            <a:off x="504970" y="6042912"/>
            <a:ext cx="11216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FFFF"/>
                </a:solidFill>
              </a:rPr>
              <a:t>经过一些文本分析的资料</a:t>
            </a:r>
            <a:r>
              <a:rPr lang="zh-CN" altLang="en-US" sz="2400" dirty="0" smtClean="0">
                <a:solidFill>
                  <a:srgbClr val="FFFFFF"/>
                </a:solidFill>
              </a:rPr>
              <a:t>，我们决定使用结巴分词</a:t>
            </a:r>
            <a:r>
              <a:rPr lang="zh-CN" altLang="en-US" sz="2400" dirty="0">
                <a:solidFill>
                  <a:srgbClr val="FFFFFF"/>
                </a:solidFill>
              </a:rPr>
              <a:t>的方法来对自然语言进行处理。 </a:t>
            </a:r>
            <a:endParaRPr lang="zh-CN" altLang="en-US" sz="2400" dirty="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3565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2cae17f381159bf6f023c79094caaec0cca0ed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901</Words>
  <Application>Microsoft Macintosh PowerPoint</Application>
  <PresentationFormat>自定义</PresentationFormat>
  <Paragraphs>126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yeshaojun5056@163.com</dc:creator>
  <cp:lastModifiedBy>Yitong Liu</cp:lastModifiedBy>
  <cp:revision>287</cp:revision>
  <dcterms:created xsi:type="dcterms:W3CDTF">2015-07-27T07:00:14Z</dcterms:created>
  <dcterms:modified xsi:type="dcterms:W3CDTF">2019-07-14T01:24:14Z</dcterms:modified>
</cp:coreProperties>
</file>