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99" r:id="rId7"/>
    <p:sldId id="263" r:id="rId8"/>
    <p:sldId id="264" r:id="rId9"/>
    <p:sldId id="296" r:id="rId10"/>
    <p:sldId id="294" r:id="rId11"/>
    <p:sldId id="262" r:id="rId12"/>
    <p:sldId id="297" r:id="rId13"/>
    <p:sldId id="268" r:id="rId14"/>
    <p:sldId id="298" r:id="rId15"/>
    <p:sldId id="300" r:id="rId16"/>
    <p:sldId id="301" r:id="rId17"/>
    <p:sldId id="274" r:id="rId18"/>
  </p:sldIdLst>
  <p:sldSz cx="9144000" cy="5143500" type="screen16x9"/>
  <p:notesSz cx="6858000" cy="9144000"/>
  <p:embeddedFontLst>
    <p:embeddedFont>
      <p:font typeface="Roboto Black" panose="02010600030101010101" charset="0"/>
      <p:regular r:id="rId20"/>
    </p:embeddedFont>
    <p:embeddedFont>
      <p:font typeface="Roboto Light" panose="02010600030101010101" charset="0"/>
      <p:regular r:id="rId21"/>
    </p:embeddedFont>
  </p:embeddedFontLst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391DBBB-34B7-4E8F-92E1-CCCF74EB9F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763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452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917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526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07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 panose="02000000000000000000"/>
              <a:buNone/>
              <a:defRPr sz="30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507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 panose="02000000000000000000"/>
              <a:buNone/>
              <a:defRPr sz="24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 panose="02000000000000000000"/>
              <a:buNone/>
              <a:defRPr sz="36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 panose="00000009000000000000"/>
              <a:buNone/>
              <a:defRPr sz="1200">
                <a:solidFill>
                  <a:srgbClr val="FFFFFF"/>
                </a:solidFill>
                <a:latin typeface="Roboto Mono Thin" panose="00000009000000000000"/>
                <a:ea typeface="Roboto Mono Thin" panose="00000009000000000000"/>
                <a:cs typeface="Roboto Mono Thin" panose="00000009000000000000"/>
                <a:sym typeface="Roboto Mono Thin" panose="00000009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 panose="02000000000000000000"/>
              <a:buNone/>
              <a:defRPr sz="12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 panose="02000000000000000000"/>
              <a:buNone/>
              <a:defRPr sz="1100" b="0">
                <a:solidFill>
                  <a:schemeClr val="accen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 panose="02000000000000000000"/>
              <a:buNone/>
              <a:defRPr sz="1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 panose="02000000000000000000"/>
              <a:buNone/>
              <a:defRPr sz="3000" b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 panose="02000000000000000000"/>
              <a:buNone/>
              <a:defRPr sz="3000" b="0">
                <a:solidFill>
                  <a:srgbClr val="0E2A47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 panose="02000000000000000000"/>
              <a:buNone/>
              <a:defRPr sz="900">
                <a:solidFill>
                  <a:srgbClr val="0E2A47"/>
                </a:solidFill>
                <a:latin typeface="Roboto Thin" panose="02000000000000000000"/>
                <a:ea typeface="Roboto Thin" panose="02000000000000000000"/>
                <a:cs typeface="Roboto Thin" panose="02000000000000000000"/>
                <a:sym typeface="Roboto Thin" panose="020000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 panose="02000000000000000000"/>
              <a:buNone/>
              <a:defRPr sz="280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 panose="02000503040000020004"/>
              <a:buNone/>
              <a:defRPr sz="2800" b="1">
                <a:solidFill>
                  <a:srgbClr val="FBFBFB"/>
                </a:solidFill>
                <a:latin typeface="Bree Serif" panose="02000503040000020004"/>
                <a:ea typeface="Bree Serif" panose="02000503040000020004"/>
                <a:cs typeface="Bree Serif" panose="02000503040000020004"/>
                <a:sym typeface="Bree Serif" panose="020005030400000200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 panose="02000000000000000000"/>
              <a:buChar char="●"/>
              <a:defRPr sz="180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○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■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●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○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■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●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anose="02000000000000000000"/>
              <a:buChar char="○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 panose="02000000000000000000"/>
              <a:buChar char="■"/>
              <a:defRPr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60" r:id="rId8"/>
    <p:sldLayoutId id="2147483663" r:id="rId9"/>
    <p:sldLayoutId id="214748366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404410" y="1407722"/>
            <a:ext cx="4768992" cy="19417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dirty="0">
                <a:solidFill>
                  <a:schemeClr val="accent1"/>
                </a:solidFill>
              </a:rPr>
              <a:t>基于</a:t>
            </a:r>
            <a:r>
              <a:rPr lang="en-US" altLang="zh-CN" sz="2800" b="1" dirty="0">
                <a:solidFill>
                  <a:schemeClr val="accent1"/>
                </a:solidFill>
              </a:rPr>
              <a:t>NLP</a:t>
            </a:r>
            <a:r>
              <a:rPr lang="zh-CN" altLang="en-US" sz="2800" b="1" dirty="0">
                <a:solidFill>
                  <a:schemeClr val="accent1"/>
                </a:solidFill>
              </a:rPr>
              <a:t>的可视化评价信息收集与分析系统的设计与实现</a:t>
            </a:r>
            <a:br>
              <a:rPr lang="en-US" altLang="zh-CN" sz="2800" b="1" dirty="0">
                <a:solidFill>
                  <a:schemeClr val="accent1"/>
                </a:solidFill>
              </a:rPr>
            </a:br>
            <a:endParaRPr sz="2800" b="1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chemeClr val="accent1"/>
                </a:solidFill>
              </a:rPr>
              <a:t>开题答辩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377252" y="3456686"/>
            <a:ext cx="3574116" cy="947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/>
              <a:t>汇报人：左明</a:t>
            </a:r>
            <a:endParaRPr lang="en-US" altLang="zh-CN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/>
              <a:t>班级：</a:t>
            </a:r>
            <a:r>
              <a:rPr lang="en-US" altLang="zh-CN" b="1" dirty="0"/>
              <a:t>B</a:t>
            </a:r>
            <a:r>
              <a:rPr lang="zh-CN" altLang="en-US" b="1" dirty="0"/>
              <a:t>网络</a:t>
            </a:r>
            <a:r>
              <a:rPr lang="en-US" altLang="zh-CN" b="1" dirty="0"/>
              <a:t>191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/>
              <a:t>学号：</a:t>
            </a:r>
            <a:r>
              <a:rPr lang="en-US" altLang="zh-CN" b="1" dirty="0"/>
              <a:t>190107151003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/>
              <a:t>指导老师：仲冰</a:t>
            </a:r>
            <a:endParaRPr b="1"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3731977" y="1830975"/>
            <a:ext cx="50720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NLP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系统架构</a:t>
            </a:r>
            <a:endParaRPr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2713962" y="1303492"/>
            <a:ext cx="5732936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用于自动从目标网站上收集评价信息。该模块使用</a:t>
            </a:r>
            <a:r>
              <a:rPr lang="en-US" altLang="zh-CN" dirty="0"/>
              <a:t>Scrapy</a:t>
            </a:r>
            <a:r>
              <a:rPr lang="zh-CN" altLang="en-US" dirty="0"/>
              <a:t>框架，可以实现对多种数据源的爬取，包括数据源的选择、爬虫规则的定义、数据存储等功能。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2713962" y="4162972"/>
            <a:ext cx="5630785" cy="554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使用</a:t>
            </a:r>
            <a:r>
              <a:rPr lang="en-US" altLang="zh-CN" dirty="0"/>
              <a:t>Celery</a:t>
            </a:r>
            <a:r>
              <a:rPr lang="zh-CN" altLang="en-US" dirty="0"/>
              <a:t>实现异步任务调度，对收集任务进行调度以及在任务完成时通知。</a:t>
            </a:r>
            <a:endParaRPr lang="en-US" altLang="zh-CN"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2789893" y="2689620"/>
            <a:ext cx="5866427" cy="554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用于将分析结果直观地展示给用户。该模块使用</a:t>
            </a:r>
            <a:r>
              <a:rPr lang="en-US" altLang="zh-CN" dirty="0"/>
              <a:t>Vue.js</a:t>
            </a:r>
            <a:r>
              <a:rPr lang="zh-CN" altLang="en-US" dirty="0"/>
              <a:t>框架，包括情感极性分布图、词云图、情感时间轴等可视化展示，用户可以通过交互操作探索和分析数据。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76;p25"/>
          <p:cNvSpPr txBox="1"/>
          <p:nvPr/>
        </p:nvSpPr>
        <p:spPr>
          <a:xfrm>
            <a:off x="2682600" y="1965150"/>
            <a:ext cx="6073938" cy="6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>
            <a:pPr marL="0" indent="0" algn="l"/>
            <a:r>
              <a:rPr lang="zh-CN" altLang="en-US" dirty="0"/>
              <a:t>用于对评价信息进行自动分类、情感分析、实体识别等功能。该模块使用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NLP</a:t>
            </a:r>
            <a:r>
              <a:rPr lang="zh-CN" altLang="en-US" dirty="0"/>
              <a:t>工具包，包括</a:t>
            </a:r>
            <a:r>
              <a:rPr lang="en-US" altLang="zh-CN" dirty="0" err="1"/>
              <a:t>SpaCy</a:t>
            </a:r>
            <a:r>
              <a:rPr lang="zh-CN" altLang="en-US" dirty="0"/>
              <a:t>、</a:t>
            </a:r>
            <a:r>
              <a:rPr lang="en-US" altLang="zh-CN" dirty="0" err="1"/>
              <a:t>SnowNLP</a:t>
            </a:r>
            <a:r>
              <a:rPr lang="zh-CN" altLang="en-US" dirty="0"/>
              <a:t>等，可以处理中英文文本，输出分类结果、情感极性和实体信息等结果。</a:t>
            </a:r>
            <a:endParaRPr lang="en-US" dirty="0"/>
          </a:p>
        </p:txBody>
      </p:sp>
      <p:sp>
        <p:nvSpPr>
          <p:cNvPr id="3" name="Google Shape;278;p25"/>
          <p:cNvSpPr txBox="1"/>
          <p:nvPr/>
        </p:nvSpPr>
        <p:spPr>
          <a:xfrm>
            <a:off x="2713962" y="3405599"/>
            <a:ext cx="5786571" cy="55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 panose="02000000000000000000"/>
              <a:buNone/>
              <a:defRPr sz="1100" b="0" i="0" u="none" strike="noStrike" cap="none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>
            <a:pPr marL="0" indent="0" algn="l"/>
            <a:r>
              <a:rPr lang="zh-CN" altLang="en-US" dirty="0"/>
              <a:t>包含登录及验证的简化模块，以及快捷菜单栏和系统日志等功能。</a:t>
            </a:r>
            <a:endParaRPr lang="en-US" dirty="0"/>
          </a:p>
        </p:txBody>
      </p:sp>
      <p:sp>
        <p:nvSpPr>
          <p:cNvPr id="5" name="Google Shape;402;p28"/>
          <p:cNvSpPr/>
          <p:nvPr/>
        </p:nvSpPr>
        <p:spPr>
          <a:xfrm>
            <a:off x="387462" y="1355942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爬虫模块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6" name="Google Shape;402;p28"/>
          <p:cNvSpPr/>
          <p:nvPr/>
        </p:nvSpPr>
        <p:spPr>
          <a:xfrm>
            <a:off x="387462" y="1996492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NLP</a:t>
            </a:r>
            <a:r>
              <a:rPr lang="zh-CN" altLang="en-US" dirty="0"/>
              <a:t>模块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7" name="Google Shape;402;p28"/>
          <p:cNvSpPr/>
          <p:nvPr/>
        </p:nvSpPr>
        <p:spPr>
          <a:xfrm>
            <a:off x="387462" y="2688396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可视化模块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8" name="Google Shape;402;p28"/>
          <p:cNvSpPr/>
          <p:nvPr/>
        </p:nvSpPr>
        <p:spPr>
          <a:xfrm>
            <a:off x="387462" y="3376842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系统功能模块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9" name="Google Shape;402;p28"/>
          <p:cNvSpPr/>
          <p:nvPr/>
        </p:nvSpPr>
        <p:spPr>
          <a:xfrm>
            <a:off x="387462" y="411795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任务调度与通知模块模块</a:t>
            </a:r>
            <a:endParaRPr dirty="0">
              <a:solidFill>
                <a:srgbClr val="48FF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7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B05B3B7-F731-F1F9-8281-2D4608AFE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5" y="0"/>
            <a:ext cx="6452169" cy="5143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102EB49-A85E-1F51-D9E9-8798C99FA08D}"/>
              </a:ext>
            </a:extLst>
          </p:cNvPr>
          <p:cNvSpPr txBox="1"/>
          <p:nvPr/>
        </p:nvSpPr>
        <p:spPr>
          <a:xfrm>
            <a:off x="428731" y="562187"/>
            <a:ext cx="492443" cy="32376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系统框架</a:t>
            </a:r>
          </a:p>
        </p:txBody>
      </p:sp>
    </p:spTree>
    <p:extLst>
      <p:ext uri="{BB962C8B-B14F-4D97-AF65-F5344CB8AC3E}">
        <p14:creationId xmlns:p14="http://schemas.microsoft.com/office/powerpoint/2010/main" val="3809494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系统实现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FFFFFF"/>
                </a:solidFill>
              </a:rPr>
              <a:t>详细阐述系统实现的过程和核心技术，如如何获取、处理和分析评价信息等。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系统实现</a:t>
            </a:r>
            <a:endParaRPr lang="en-US" dirty="0"/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C6C57FC-2868-A518-250C-9D556CD9CE37}"/>
              </a:ext>
            </a:extLst>
          </p:cNvPr>
          <p:cNvSpPr txBox="1"/>
          <p:nvPr/>
        </p:nvSpPr>
        <p:spPr>
          <a:xfrm>
            <a:off x="237067" y="1251150"/>
            <a:ext cx="823637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爬虫模块使用 </a:t>
            </a:r>
            <a:r>
              <a:rPr lang="en-US" altLang="zh-CN" sz="1200" dirty="0">
                <a:solidFill>
                  <a:schemeClr val="bg1"/>
                </a:solidFill>
              </a:rPr>
              <a:t>Scrapy </a:t>
            </a:r>
            <a:r>
              <a:rPr lang="zh-CN" altLang="en-US" sz="1200" dirty="0">
                <a:solidFill>
                  <a:schemeClr val="bg1"/>
                </a:solidFill>
              </a:rPr>
              <a:t>来爬取评价信息，并将数据存储到 </a:t>
            </a:r>
            <a:r>
              <a:rPr lang="en-US" altLang="zh-CN" sz="1200" dirty="0">
                <a:solidFill>
                  <a:schemeClr val="bg1"/>
                </a:solidFill>
              </a:rPr>
              <a:t>MongoDB </a:t>
            </a:r>
            <a:r>
              <a:rPr lang="zh-CN" altLang="en-US" sz="1200" dirty="0">
                <a:solidFill>
                  <a:schemeClr val="bg1"/>
                </a:solidFill>
              </a:rPr>
              <a:t>中。</a:t>
            </a:r>
          </a:p>
          <a:p>
            <a:endParaRPr lang="zh-CN" altLang="en-US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NLP </a:t>
            </a:r>
            <a:r>
              <a:rPr lang="zh-CN" altLang="en-US" sz="1200" dirty="0">
                <a:solidFill>
                  <a:schemeClr val="bg1"/>
                </a:solidFill>
              </a:rPr>
              <a:t>模块使用 </a:t>
            </a:r>
            <a:r>
              <a:rPr lang="en-US" altLang="zh-CN" sz="1200" dirty="0">
                <a:solidFill>
                  <a:schemeClr val="bg1"/>
                </a:solidFill>
              </a:rPr>
              <a:t>Spacy </a:t>
            </a:r>
            <a:r>
              <a:rPr lang="zh-CN" altLang="en-US" sz="1200" dirty="0">
                <a:solidFill>
                  <a:schemeClr val="bg1"/>
                </a:solidFill>
              </a:rPr>
              <a:t>来处理评价信息，提取关键信息并将其存储到 </a:t>
            </a:r>
            <a:r>
              <a:rPr lang="en-US" altLang="zh-CN" sz="1200" dirty="0">
                <a:solidFill>
                  <a:schemeClr val="bg1"/>
                </a:solidFill>
              </a:rPr>
              <a:t>Elasticsearch </a:t>
            </a:r>
            <a:r>
              <a:rPr lang="zh-CN" altLang="en-US" sz="1200" dirty="0">
                <a:solidFill>
                  <a:schemeClr val="bg1"/>
                </a:solidFill>
              </a:rPr>
              <a:t>中。</a:t>
            </a:r>
          </a:p>
          <a:p>
            <a:endParaRPr lang="zh-CN" altLang="en-US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可视化模块使用 </a:t>
            </a:r>
            <a:r>
              <a:rPr lang="en-US" altLang="zh-CN" sz="1200" dirty="0">
                <a:solidFill>
                  <a:schemeClr val="bg1"/>
                </a:solidFill>
              </a:rPr>
              <a:t>Vue.js </a:t>
            </a:r>
            <a:r>
              <a:rPr lang="zh-CN" altLang="en-US" sz="1200" dirty="0">
                <a:solidFill>
                  <a:schemeClr val="bg1"/>
                </a:solidFill>
              </a:rPr>
              <a:t>来设计和实现前端界面，用户可以在界面上查看评价信息和相关分析结果。</a:t>
            </a:r>
          </a:p>
          <a:p>
            <a:endParaRPr lang="zh-CN" altLang="en-US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后端使用 </a:t>
            </a:r>
            <a:r>
              <a:rPr lang="en-US" altLang="zh-CN" sz="1200" dirty="0" err="1">
                <a:solidFill>
                  <a:schemeClr val="bg1"/>
                </a:solidFill>
              </a:rPr>
              <a:t>FastAPI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zh-CN" altLang="en-US" sz="1200" dirty="0">
                <a:solidFill>
                  <a:schemeClr val="bg1"/>
                </a:solidFill>
              </a:rPr>
              <a:t>来实现 </a:t>
            </a:r>
            <a:r>
              <a:rPr lang="en-US" altLang="zh-CN" sz="1200" dirty="0">
                <a:solidFill>
                  <a:schemeClr val="bg1"/>
                </a:solidFill>
              </a:rPr>
              <a:t>API</a:t>
            </a:r>
            <a:r>
              <a:rPr lang="zh-CN" altLang="en-US" sz="1200" dirty="0">
                <a:solidFill>
                  <a:schemeClr val="bg1"/>
                </a:solidFill>
              </a:rPr>
              <a:t>，包括用户认证、数据查询和分析等功能。</a:t>
            </a:r>
          </a:p>
          <a:p>
            <a:endParaRPr lang="zh-CN" altLang="en-US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任务调度和通知模块使用 </a:t>
            </a:r>
            <a:r>
              <a:rPr lang="en-US" altLang="zh-CN" sz="1200" dirty="0">
                <a:solidFill>
                  <a:schemeClr val="bg1"/>
                </a:solidFill>
              </a:rPr>
              <a:t>Celery </a:t>
            </a:r>
            <a:r>
              <a:rPr lang="zh-CN" altLang="en-US" sz="1200" dirty="0">
                <a:solidFill>
                  <a:schemeClr val="bg1"/>
                </a:solidFill>
              </a:rPr>
              <a:t>和 </a:t>
            </a:r>
            <a:r>
              <a:rPr lang="en-US" altLang="zh-CN" sz="1200" dirty="0">
                <a:solidFill>
                  <a:schemeClr val="bg1"/>
                </a:solidFill>
              </a:rPr>
              <a:t>RabbitMQ </a:t>
            </a:r>
            <a:r>
              <a:rPr lang="zh-CN" altLang="en-US" sz="1200" dirty="0">
                <a:solidFill>
                  <a:schemeClr val="bg1"/>
                </a:solidFill>
              </a:rPr>
              <a:t>来处理任务调度和通知。当爬虫爬取到新的评价信息时，会将其发送到 </a:t>
            </a:r>
            <a:r>
              <a:rPr lang="en-US" altLang="zh-CN" sz="1200" dirty="0">
                <a:solidFill>
                  <a:schemeClr val="bg1"/>
                </a:solidFill>
              </a:rPr>
              <a:t>RabbitMQ </a:t>
            </a:r>
            <a:r>
              <a:rPr lang="zh-CN" altLang="en-US" sz="1200" dirty="0">
                <a:solidFill>
                  <a:schemeClr val="bg1"/>
                </a:solidFill>
              </a:rPr>
              <a:t>的队列中，</a:t>
            </a:r>
            <a:r>
              <a:rPr lang="en-US" altLang="zh-CN" sz="1200" dirty="0">
                <a:solidFill>
                  <a:schemeClr val="bg1"/>
                </a:solidFill>
              </a:rPr>
              <a:t>Celery </a:t>
            </a:r>
            <a:r>
              <a:rPr lang="zh-CN" altLang="en-US" sz="1200" dirty="0">
                <a:solidFill>
                  <a:schemeClr val="bg1"/>
                </a:solidFill>
              </a:rPr>
              <a:t>会从队列中取出任务并调用相应的函数进行处理。</a:t>
            </a:r>
          </a:p>
          <a:p>
            <a:endParaRPr lang="zh-CN" altLang="en-US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Apache Spark </a:t>
            </a:r>
            <a:r>
              <a:rPr lang="zh-CN" altLang="en-US" sz="1200" dirty="0">
                <a:solidFill>
                  <a:schemeClr val="bg1"/>
                </a:solidFill>
              </a:rPr>
              <a:t>用于处理大规模数据，可以对 </a:t>
            </a:r>
            <a:r>
              <a:rPr lang="en-US" altLang="zh-CN" sz="1200" dirty="0">
                <a:solidFill>
                  <a:schemeClr val="bg1"/>
                </a:solidFill>
              </a:rPr>
              <a:t>Elasticsearch </a:t>
            </a:r>
            <a:r>
              <a:rPr lang="zh-CN" altLang="en-US" sz="1200" dirty="0">
                <a:solidFill>
                  <a:schemeClr val="bg1"/>
                </a:solidFill>
              </a:rPr>
              <a:t>中的评价信息进行分析和处理，并将结果存储到 </a:t>
            </a:r>
            <a:r>
              <a:rPr lang="en-US" altLang="zh-CN" sz="1200" dirty="0">
                <a:solidFill>
                  <a:schemeClr val="bg1"/>
                </a:solidFill>
              </a:rPr>
              <a:t>MongoDB </a:t>
            </a:r>
            <a:r>
              <a:rPr lang="zh-CN" altLang="en-US" sz="1200" dirty="0">
                <a:solidFill>
                  <a:schemeClr val="bg1"/>
                </a:solidFill>
              </a:rPr>
              <a:t>中。</a:t>
            </a:r>
          </a:p>
          <a:p>
            <a:endParaRPr lang="zh-CN" altLang="en-US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Redis </a:t>
            </a:r>
            <a:r>
              <a:rPr lang="zh-CN" altLang="en-US" sz="1200" dirty="0">
                <a:solidFill>
                  <a:schemeClr val="bg1"/>
                </a:solidFill>
              </a:rPr>
              <a:t>用作缓存和消息代理，可以缓存一些常用的数据以加速访问，并作为 </a:t>
            </a:r>
            <a:r>
              <a:rPr lang="en-US" altLang="zh-CN" sz="1200" dirty="0">
                <a:solidFill>
                  <a:schemeClr val="bg1"/>
                </a:solidFill>
              </a:rPr>
              <a:t>RabbitMQ </a:t>
            </a:r>
            <a:r>
              <a:rPr lang="zh-CN" altLang="en-US" sz="1200" dirty="0">
                <a:solidFill>
                  <a:schemeClr val="bg1"/>
                </a:solidFill>
              </a:rPr>
              <a:t>的消息代理。</a:t>
            </a:r>
          </a:p>
          <a:p>
            <a:endParaRPr lang="zh-CN" altLang="en-US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Docker </a:t>
            </a:r>
            <a:r>
              <a:rPr lang="zh-CN" altLang="en-US" sz="1200" dirty="0">
                <a:solidFill>
                  <a:schemeClr val="bg1"/>
                </a:solidFill>
              </a:rPr>
              <a:t>和 </a:t>
            </a:r>
            <a:r>
              <a:rPr lang="en-US" altLang="zh-CN" sz="1200" dirty="0">
                <a:solidFill>
                  <a:schemeClr val="bg1"/>
                </a:solidFill>
              </a:rPr>
              <a:t>Docker Swarm </a:t>
            </a:r>
            <a:r>
              <a:rPr lang="zh-CN" altLang="en-US" sz="1200" dirty="0">
                <a:solidFill>
                  <a:schemeClr val="bg1"/>
                </a:solidFill>
              </a:rPr>
              <a:t>用于部署和管理各个模块，可以将每个模块打包成 </a:t>
            </a:r>
            <a:r>
              <a:rPr lang="en-US" altLang="zh-CN" sz="1200" dirty="0">
                <a:solidFill>
                  <a:schemeClr val="bg1"/>
                </a:solidFill>
              </a:rPr>
              <a:t>Docker </a:t>
            </a:r>
            <a:r>
              <a:rPr lang="zh-CN" altLang="en-US" sz="1200" dirty="0">
                <a:solidFill>
                  <a:schemeClr val="bg1"/>
                </a:solidFill>
              </a:rPr>
              <a:t>镜像，并使用 </a:t>
            </a:r>
            <a:r>
              <a:rPr lang="en-US" altLang="zh-CN" sz="1200" dirty="0">
                <a:solidFill>
                  <a:schemeClr val="bg1"/>
                </a:solidFill>
              </a:rPr>
              <a:t>Docker Swarm </a:t>
            </a:r>
            <a:r>
              <a:rPr lang="zh-CN" altLang="en-US" sz="1200" dirty="0">
                <a:solidFill>
                  <a:schemeClr val="bg1"/>
                </a:solidFill>
              </a:rPr>
              <a:t>进行部署和管理。可以使用 </a:t>
            </a:r>
            <a:r>
              <a:rPr lang="en-US" altLang="zh-CN" sz="1200" dirty="0">
                <a:solidFill>
                  <a:schemeClr val="bg1"/>
                </a:solidFill>
              </a:rPr>
              <a:t>Docker Compose </a:t>
            </a:r>
            <a:r>
              <a:rPr lang="zh-CN" altLang="en-US" sz="1200" dirty="0">
                <a:solidFill>
                  <a:schemeClr val="bg1"/>
                </a:solidFill>
              </a:rPr>
              <a:t>来定义和管理多个容器应用程序。</a:t>
            </a:r>
            <a:endParaRPr lang="en-US" altLang="zh-CN" sz="1200" dirty="0">
              <a:solidFill>
                <a:schemeClr val="bg1"/>
              </a:solidFill>
            </a:endParaRPr>
          </a:p>
          <a:p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FFFFFF"/>
                </a:solidFill>
              </a:rPr>
              <a:t>创新点和贡献</a:t>
            </a: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FFFFFF"/>
                </a:solidFill>
              </a:rPr>
              <a:t>总结该系统的创新点和贡献，并探讨未来的发展方向和应用前景。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创新点</a:t>
            </a:r>
            <a:endParaRPr lang="en-US" dirty="0"/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C6C57FC-2868-A518-250C-9D556CD9CE37}"/>
              </a:ext>
            </a:extLst>
          </p:cNvPr>
          <p:cNvSpPr txBox="1"/>
          <p:nvPr/>
        </p:nvSpPr>
        <p:spPr>
          <a:xfrm>
            <a:off x="230293" y="1318884"/>
            <a:ext cx="8236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多种技术的集成：该系统整合了多种技术和框架，包括 </a:t>
            </a:r>
            <a:r>
              <a:rPr lang="en-US" altLang="zh-CN" sz="1200" dirty="0" err="1">
                <a:solidFill>
                  <a:schemeClr val="bg1"/>
                </a:solidFill>
              </a:rPr>
              <a:t>FastAPI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Vue.js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Scrapy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Celery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RabbitMQ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Apache Spark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Spacy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Redis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MongoDB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Elasticsearch </a:t>
            </a:r>
            <a:r>
              <a:rPr lang="zh-CN" altLang="en-US" sz="1200" dirty="0">
                <a:solidFill>
                  <a:schemeClr val="bg1"/>
                </a:solidFill>
              </a:rPr>
              <a:t>和 </a:t>
            </a:r>
            <a:r>
              <a:rPr lang="en-US" altLang="zh-CN" sz="1200" dirty="0">
                <a:solidFill>
                  <a:schemeClr val="bg1"/>
                </a:solidFill>
              </a:rPr>
              <a:t>Docker Swarm</a:t>
            </a:r>
            <a:r>
              <a:rPr lang="zh-CN" altLang="en-US" sz="1200" dirty="0">
                <a:solidFill>
                  <a:schemeClr val="bg1"/>
                </a:solidFill>
              </a:rPr>
              <a:t>。这些技术和框架的结合能够让系统实现更丰富的功能，同时也可以提高系统的性能和可扩展性。</a:t>
            </a:r>
          </a:p>
          <a:p>
            <a:endParaRPr lang="zh-CN" altLang="en-US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爬虫与</a:t>
            </a:r>
            <a:r>
              <a:rPr lang="en-US" altLang="zh-CN" sz="1200" dirty="0">
                <a:solidFill>
                  <a:schemeClr val="bg1"/>
                </a:solidFill>
              </a:rPr>
              <a:t>NLP</a:t>
            </a:r>
            <a:r>
              <a:rPr lang="zh-CN" altLang="en-US" sz="1200" dirty="0">
                <a:solidFill>
                  <a:schemeClr val="bg1"/>
                </a:solidFill>
              </a:rPr>
              <a:t>结合：该系统将爬虫模块和 </a:t>
            </a:r>
            <a:r>
              <a:rPr lang="en-US" altLang="zh-CN" sz="1200" dirty="0">
                <a:solidFill>
                  <a:schemeClr val="bg1"/>
                </a:solidFill>
              </a:rPr>
              <a:t>NLP </a:t>
            </a:r>
            <a:r>
              <a:rPr lang="zh-CN" altLang="en-US" sz="1200" dirty="0">
                <a:solidFill>
                  <a:schemeClr val="bg1"/>
                </a:solidFill>
              </a:rPr>
              <a:t>模块相结合，可以对爬取到的评价信息进行处理和分析，提取关键信息并进行可视化展示，从而让用户更好地了解评价信息的含义和趋势。</a:t>
            </a:r>
          </a:p>
          <a:p>
            <a:endParaRPr lang="zh-CN" altLang="en-US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Apache Spark </a:t>
            </a:r>
            <a:r>
              <a:rPr lang="zh-CN" altLang="en-US" sz="1200" dirty="0">
                <a:solidFill>
                  <a:schemeClr val="bg1"/>
                </a:solidFill>
              </a:rPr>
              <a:t>处理大规模数据：该系统使用 </a:t>
            </a:r>
            <a:r>
              <a:rPr lang="en-US" altLang="zh-CN" sz="1200" dirty="0">
                <a:solidFill>
                  <a:schemeClr val="bg1"/>
                </a:solidFill>
              </a:rPr>
              <a:t>Apache Spark </a:t>
            </a:r>
            <a:r>
              <a:rPr lang="zh-CN" altLang="en-US" sz="1200" dirty="0">
                <a:solidFill>
                  <a:schemeClr val="bg1"/>
                </a:solidFill>
              </a:rPr>
              <a:t>处理大规模数据，可以对 </a:t>
            </a:r>
            <a:r>
              <a:rPr lang="en-US" altLang="zh-CN" sz="1200" dirty="0">
                <a:solidFill>
                  <a:schemeClr val="bg1"/>
                </a:solidFill>
              </a:rPr>
              <a:t>Elasticsearch </a:t>
            </a:r>
            <a:r>
              <a:rPr lang="zh-CN" altLang="en-US" sz="1200" dirty="0">
                <a:solidFill>
                  <a:schemeClr val="bg1"/>
                </a:solidFill>
              </a:rPr>
              <a:t>中的评价信息进行分析和处理，并将结果存储到 </a:t>
            </a:r>
            <a:r>
              <a:rPr lang="en-US" altLang="zh-CN" sz="1200" dirty="0">
                <a:solidFill>
                  <a:schemeClr val="bg1"/>
                </a:solidFill>
              </a:rPr>
              <a:t>MySQL </a:t>
            </a:r>
            <a:r>
              <a:rPr lang="zh-CN" altLang="en-US" sz="1200" dirty="0">
                <a:solidFill>
                  <a:schemeClr val="bg1"/>
                </a:solidFill>
              </a:rPr>
              <a:t>中。这种方式可以提高数据处理的效率和性能。</a:t>
            </a:r>
          </a:p>
          <a:p>
            <a:endParaRPr lang="zh-CN" altLang="en-US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使用 </a:t>
            </a:r>
            <a:r>
              <a:rPr lang="en-US" altLang="zh-CN" sz="1200" dirty="0">
                <a:solidFill>
                  <a:schemeClr val="bg1"/>
                </a:solidFill>
              </a:rPr>
              <a:t>Docker Swarm </a:t>
            </a:r>
            <a:r>
              <a:rPr lang="zh-CN" altLang="en-US" sz="1200" dirty="0">
                <a:solidFill>
                  <a:schemeClr val="bg1"/>
                </a:solidFill>
              </a:rPr>
              <a:t>进行部署和管理：该系统使用 </a:t>
            </a:r>
            <a:r>
              <a:rPr lang="en-US" altLang="zh-CN" sz="1200" dirty="0">
                <a:solidFill>
                  <a:schemeClr val="bg1"/>
                </a:solidFill>
              </a:rPr>
              <a:t>Docker </a:t>
            </a:r>
            <a:r>
              <a:rPr lang="zh-CN" altLang="en-US" sz="1200" dirty="0">
                <a:solidFill>
                  <a:schemeClr val="bg1"/>
                </a:solidFill>
              </a:rPr>
              <a:t>和 </a:t>
            </a:r>
            <a:r>
              <a:rPr lang="en-US" altLang="zh-CN" sz="1200" dirty="0">
                <a:solidFill>
                  <a:schemeClr val="bg1"/>
                </a:solidFill>
              </a:rPr>
              <a:t>Docker Swarm </a:t>
            </a:r>
            <a:r>
              <a:rPr lang="zh-CN" altLang="en-US" sz="1200" dirty="0">
                <a:solidFill>
                  <a:schemeClr val="bg1"/>
                </a:solidFill>
              </a:rPr>
              <a:t>进行部署和管理，可以更方便地进行应用程序部署和管理，提高系统的可移植性和可扩展性。</a:t>
            </a:r>
          </a:p>
          <a:p>
            <a:endParaRPr lang="zh-CN" altLang="en-US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综上所述，该系统的创新点包括了多种技术的集成、爬虫与 </a:t>
            </a:r>
            <a:r>
              <a:rPr lang="en-US" altLang="zh-CN" sz="1200" dirty="0">
                <a:solidFill>
                  <a:schemeClr val="bg1"/>
                </a:solidFill>
              </a:rPr>
              <a:t>NLP </a:t>
            </a:r>
            <a:r>
              <a:rPr lang="zh-CN" altLang="en-US" sz="1200" dirty="0">
                <a:solidFill>
                  <a:schemeClr val="bg1"/>
                </a:solidFill>
              </a:rPr>
              <a:t>结合、</a:t>
            </a:r>
            <a:r>
              <a:rPr lang="en-US" altLang="zh-CN" sz="1200" dirty="0">
                <a:solidFill>
                  <a:schemeClr val="bg1"/>
                </a:solidFill>
              </a:rPr>
              <a:t>Apache Spark </a:t>
            </a:r>
            <a:r>
              <a:rPr lang="zh-CN" altLang="en-US" sz="1200" dirty="0">
                <a:solidFill>
                  <a:schemeClr val="bg1"/>
                </a:solidFill>
              </a:rPr>
              <a:t>处理大规模数据和使用 </a:t>
            </a:r>
            <a:r>
              <a:rPr lang="en-US" altLang="zh-CN" sz="1200" dirty="0">
                <a:solidFill>
                  <a:schemeClr val="bg1"/>
                </a:solidFill>
              </a:rPr>
              <a:t>Docker Swarm </a:t>
            </a:r>
            <a:r>
              <a:rPr lang="zh-CN" altLang="en-US" sz="1200" dirty="0">
                <a:solidFill>
                  <a:schemeClr val="bg1"/>
                </a:solidFill>
              </a:rPr>
              <a:t>进行部署和管理等方面。这些创新点可以为用户提供更好的服务和体验，同时也可以促进技术的发展和应用。</a:t>
            </a:r>
          </a:p>
        </p:txBody>
      </p:sp>
    </p:spTree>
    <p:extLst>
      <p:ext uri="{BB962C8B-B14F-4D97-AF65-F5344CB8AC3E}">
        <p14:creationId xmlns:p14="http://schemas.microsoft.com/office/powerpoint/2010/main" val="1368814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发展方向及应用前景</a:t>
            </a:r>
            <a:endParaRPr lang="en-US" dirty="0"/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C6C57FC-2868-A518-250C-9D556CD9CE37}"/>
              </a:ext>
            </a:extLst>
          </p:cNvPr>
          <p:cNvSpPr txBox="1"/>
          <p:nvPr/>
        </p:nvSpPr>
        <p:spPr>
          <a:xfrm>
            <a:off x="311700" y="1251150"/>
            <a:ext cx="8236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数据分析和挖掘：随着数据规模的不断增大和数据分析需求的不断增加，数据分析和挖掘的市场需求也在不断扩大。该系统可以为用户提供更丰富的数据分析和挖掘功能，满足用户不同的分析需求，并可以应用于多个领域，如电商、金融、医疗等。</a:t>
            </a:r>
          </a:p>
          <a:p>
            <a:endParaRPr lang="zh-CN" altLang="en-US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基于大数据的智能应用：随着人工智能技术的不断发展和应用，基于大数据的智能应用也将越来越受到关注。该系统可以为用户提供智能化的更深层次的数据分析和挖掘功能，帮助用户更好地理解和利用评价信息。</a:t>
            </a:r>
          </a:p>
          <a:p>
            <a:endParaRPr lang="zh-CN" altLang="en-US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大规模数据处理：随着数据规模的不断增大和数据处理需求的不断增加，大规模数据处理技术的市场需求也在不断扩大。该系统可以使用 </a:t>
            </a:r>
            <a:r>
              <a:rPr lang="en-US" altLang="zh-CN" sz="1200" dirty="0">
                <a:solidFill>
                  <a:schemeClr val="bg1"/>
                </a:solidFill>
              </a:rPr>
              <a:t>Apache Spark </a:t>
            </a:r>
            <a:r>
              <a:rPr lang="zh-CN" altLang="en-US" sz="1200" dirty="0">
                <a:solidFill>
                  <a:schemeClr val="bg1"/>
                </a:solidFill>
              </a:rPr>
              <a:t>等大规模数据处理技术来处理评价信息和其他大规模数据，提高数据处理的效率和性能。</a:t>
            </a:r>
          </a:p>
          <a:p>
            <a:endParaRPr lang="zh-CN" altLang="en-US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多模态数据分析：除了文本数据，还有图像、音频、视频等多种数据类型需要分析和处理。该系统可以扩展到多模态数据分析和处理领域，为用户提供更多样化的数据分析和挖掘功能。</a:t>
            </a:r>
          </a:p>
          <a:p>
            <a:endParaRPr lang="zh-CN" altLang="en-US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总之，随着数据规模和分析需求的不断增加，数据分析和挖掘技术的应用前景越来越广阔。该系统具有多种技术的集成和创新点，可以为用户提供更好的数据分析和挖掘服务，同时也可以推动技术的发展和应用。</a:t>
            </a:r>
          </a:p>
        </p:txBody>
      </p:sp>
    </p:spTree>
    <p:extLst>
      <p:ext uri="{BB962C8B-B14F-4D97-AF65-F5344CB8AC3E}">
        <p14:creationId xmlns:p14="http://schemas.microsoft.com/office/powerpoint/2010/main" val="3541079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感谢！！！</a:t>
            </a:r>
            <a:endParaRPr lang="en-US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25301"/>
            <a:ext cx="8520600" cy="6258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zh-CN" altLang="en-US" dirty="0"/>
              <a:t>目录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展示该系统的技术架构和模块设计，包括爬虫模块、</a:t>
            </a:r>
            <a:r>
              <a:rPr lang="en-US" altLang="zh-CN" dirty="0">
                <a:solidFill>
                  <a:schemeClr val="accent1"/>
                </a:solidFill>
              </a:rPr>
              <a:t>NLP</a:t>
            </a:r>
            <a:r>
              <a:rPr lang="zh-CN" altLang="en-US" dirty="0">
                <a:solidFill>
                  <a:schemeClr val="accent1"/>
                </a:solidFill>
              </a:rPr>
              <a:t>模块、可视化模块等。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详细阐述系统实现的过程和核心技术，如如何获取、处理和分析评价信息等。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总结该系统的创新点和贡献，并探讨未来的发展方向和应用前景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accent1"/>
                </a:solidFill>
              </a:rPr>
              <a:t>介绍</a:t>
            </a:r>
            <a:r>
              <a:rPr lang="en-US" altLang="zh-CN" dirty="0">
                <a:solidFill>
                  <a:schemeClr val="accent1"/>
                </a:solidFill>
              </a:rPr>
              <a:t>NLP</a:t>
            </a:r>
            <a:r>
              <a:rPr lang="zh-CN" altLang="en-US" dirty="0">
                <a:solidFill>
                  <a:schemeClr val="accent1"/>
                </a:solidFill>
              </a:rPr>
              <a:t>和可视化技术的应用场景和发展现状，以及该系统的应用前景和研究意义。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阐述该系统的核心目标和研究重点，以及解决的问题和实现的功能。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介绍该系统所采用的技术和工具，如</a:t>
            </a:r>
            <a:r>
              <a:rPr lang="en-US" altLang="zh-CN" dirty="0" err="1">
                <a:solidFill>
                  <a:schemeClr val="accent1"/>
                </a:solidFill>
              </a:rPr>
              <a:t>FastAPI</a:t>
            </a:r>
            <a:r>
              <a:rPr lang="zh-CN" altLang="en-US" dirty="0">
                <a:solidFill>
                  <a:schemeClr val="accent1"/>
                </a:solidFill>
              </a:rPr>
              <a:t>、</a:t>
            </a:r>
            <a:r>
              <a:rPr lang="en-US" altLang="zh-CN" dirty="0">
                <a:solidFill>
                  <a:schemeClr val="accent1"/>
                </a:solidFill>
              </a:rPr>
              <a:t>Vue</a:t>
            </a:r>
            <a:r>
              <a:rPr lang="zh-CN" altLang="en-US" dirty="0">
                <a:solidFill>
                  <a:schemeClr val="accent1"/>
                </a:solidFill>
              </a:rPr>
              <a:t>、</a:t>
            </a:r>
            <a:r>
              <a:rPr lang="en-US" altLang="zh-CN" dirty="0">
                <a:solidFill>
                  <a:schemeClr val="accent1"/>
                </a:solidFill>
              </a:rPr>
              <a:t>Scrapy</a:t>
            </a:r>
            <a:r>
              <a:rPr lang="zh-CN" altLang="en-US" dirty="0">
                <a:solidFill>
                  <a:schemeClr val="accent1"/>
                </a:solidFill>
              </a:rPr>
              <a:t>、</a:t>
            </a:r>
            <a:r>
              <a:rPr lang="en-US" altLang="zh-CN" dirty="0">
                <a:solidFill>
                  <a:schemeClr val="accent1"/>
                </a:solidFill>
              </a:rPr>
              <a:t>Celery</a:t>
            </a:r>
            <a:r>
              <a:rPr lang="zh-CN" altLang="en-US" dirty="0">
                <a:solidFill>
                  <a:schemeClr val="accent1"/>
                </a:solidFill>
              </a:rPr>
              <a:t>、</a:t>
            </a:r>
            <a:r>
              <a:rPr lang="en-US" altLang="zh-CN" dirty="0">
                <a:solidFill>
                  <a:schemeClr val="accent1"/>
                </a:solidFill>
              </a:rPr>
              <a:t>Docker</a:t>
            </a:r>
            <a:r>
              <a:rPr lang="zh-CN" altLang="en-US" dirty="0">
                <a:solidFill>
                  <a:schemeClr val="accent1"/>
                </a:solidFill>
              </a:rPr>
              <a:t>等。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/>
              <a:t>研究背景及研究意义</a:t>
            </a:r>
            <a:endParaRPr sz="1600"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altLang="en-US" sz="1600" dirty="0"/>
              <a:t>研究目标</a:t>
            </a:r>
            <a:endParaRPr sz="1600"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sz="1600" dirty="0"/>
              <a:t>技术选型</a:t>
            </a:r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altLang="en-US" sz="1600" dirty="0"/>
              <a:t>系统架构</a:t>
            </a:r>
            <a:endParaRPr sz="1600"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altLang="en-US" sz="1600" dirty="0"/>
              <a:t>系统实现</a:t>
            </a:r>
            <a:endParaRPr sz="1600"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altLang="en-US" sz="1600" dirty="0"/>
              <a:t>创新点和贡献</a:t>
            </a:r>
            <a:endParaRPr sz="1600" dirty="0"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3545380" y="3933311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7986;p56"/>
          <p:cNvGrpSpPr/>
          <p:nvPr/>
        </p:nvGrpSpPr>
        <p:grpSpPr>
          <a:xfrm>
            <a:off x="5126238" y="2039111"/>
            <a:ext cx="451703" cy="453294"/>
            <a:chOff x="-45673275" y="3199325"/>
            <a:chExt cx="299325" cy="302075"/>
          </a:xfrm>
        </p:grpSpPr>
        <p:sp>
          <p:nvSpPr>
            <p:cNvPr id="3" name="Google Shape;7987;p56"/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988;p56"/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989;p56"/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584961"/>
            <a:ext cx="3864220" cy="759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/>
              <a:t>研究背景及研究意义</a:t>
            </a:r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altLang="en-US" dirty="0"/>
              <a:t>介绍</a:t>
            </a:r>
            <a:r>
              <a:rPr lang="en-US" altLang="zh-CN" dirty="0"/>
              <a:t>NLP</a:t>
            </a:r>
            <a:r>
              <a:rPr lang="zh-CN" altLang="en-US" dirty="0"/>
              <a:t>和可视化技术的应用场景和发展现状，以及该系统的应用前景和研究意义。</a:t>
            </a:r>
            <a:endParaRPr lang="en-US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研究背景及研究意义</a:t>
            </a:r>
            <a:endParaRPr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555771" y="1191700"/>
            <a:ext cx="2539643" cy="1429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自然语言处理（</a:t>
            </a:r>
            <a:r>
              <a:rPr lang="en-US" altLang="zh-CN" dirty="0"/>
              <a:t>Natural Language Processing, NLP</a:t>
            </a:r>
            <a:r>
              <a:rPr lang="zh-CN" altLang="en-US" dirty="0"/>
              <a:t>）是一种计算机科学和人工智能领域的交叉学科，旨在使计算机能够理解、解释和生成人类语言的信息。</a:t>
            </a:r>
            <a:r>
              <a:rPr lang="en-US" altLang="zh-CN" dirty="0"/>
              <a:t>NLP</a:t>
            </a:r>
            <a:r>
              <a:rPr lang="zh-CN" altLang="en-US" dirty="0"/>
              <a:t>技术已经被广泛应用于文本分类、信息提取、情感分析、机器翻译、自然语言生成、对话系统等领域。</a:t>
            </a:r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421120" y="1206352"/>
            <a:ext cx="2411180" cy="1365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可视化技术是一种通过图形、图像、动画等形式呈现数据或信息的技术，旨在提高人类对数据的理解和分析能力。随着大数据时代的到来，可视化技术也被广泛应用于数据分析、科学研究、商业智能、交互设计等领域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1788160" y="3495036"/>
            <a:ext cx="6014720" cy="1137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将</a:t>
            </a:r>
            <a:r>
              <a:rPr lang="en-US" altLang="zh-CN" dirty="0"/>
              <a:t>NLP</a:t>
            </a:r>
            <a:r>
              <a:rPr lang="zh-CN" altLang="en-US" dirty="0"/>
              <a:t>和可视化技术结合起来，可以实现对大规模文本数据的智能分析和可视化展示。例如，通过</a:t>
            </a:r>
            <a:r>
              <a:rPr lang="en-US" altLang="zh-CN" dirty="0"/>
              <a:t>NLP</a:t>
            </a:r>
            <a:r>
              <a:rPr lang="zh-CN" altLang="en-US" dirty="0"/>
              <a:t>技术对用户评论进行情感分析，将情感极性和关键词等信息可视化展示，可以帮助企业和政府等机构更好地了解用户需求和反馈。此外，该系统还可以用于新闻媒体分析、社交媒体监测、金融市场预测等领域，具有广泛的应用前景和研究意义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因此，开发一个基于</a:t>
            </a:r>
            <a:r>
              <a:rPr lang="en-US" altLang="zh-CN" dirty="0"/>
              <a:t>NLP</a:t>
            </a:r>
            <a:r>
              <a:rPr lang="zh-CN" altLang="en-US" dirty="0"/>
              <a:t>和可视化技术的评价信息收集与分析系统，可以为企业、政府和学术研究等领域提供有力的工具支持，具有重要的现实应用价值和科学研究意义。</a:t>
            </a:r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箭头: 下 7"/>
          <p:cNvSpPr/>
          <p:nvPr/>
        </p:nvSpPr>
        <p:spPr>
          <a:xfrm>
            <a:off x="2203028" y="2571745"/>
            <a:ext cx="592667" cy="9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/>
          <p:cNvSpPr/>
          <p:nvPr/>
        </p:nvSpPr>
        <p:spPr>
          <a:xfrm>
            <a:off x="6421120" y="2561424"/>
            <a:ext cx="592667" cy="8741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FFFFFF"/>
                </a:solidFill>
              </a:rPr>
              <a:t>研究目标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FFFFFF"/>
                </a:solidFill>
              </a:rPr>
              <a:t>阐述该系统的核心目标和研究重点，以及解决的问题和实现的功能。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研究目标</a:t>
            </a:r>
            <a:endParaRPr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254063" y="1276125"/>
            <a:ext cx="8635873" cy="3641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该系统的核心目标是通过</a:t>
            </a:r>
            <a:r>
              <a:rPr lang="en-US" altLang="zh-CN" dirty="0"/>
              <a:t>NLP</a:t>
            </a:r>
            <a:r>
              <a:rPr lang="zh-CN" altLang="en-US" dirty="0"/>
              <a:t>和可视化技术实现对评价信息的自动收集、分析和展示，以解决人工处理评价信息时的效率低下和准确率不高的问题。具体研究重点和解决的问题如下：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爬虫模块（数据收集）的设计与实现：该模块的目标是自动从目标网站上收集评价信息，实现对多种数据源的爬取，提高爬取效率和数据覆盖范围。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NLP</a:t>
            </a:r>
            <a:r>
              <a:rPr lang="zh-CN" altLang="en-US" dirty="0"/>
              <a:t>模块（数据分析）的设计与实现：该模块的目标是通过</a:t>
            </a:r>
            <a:r>
              <a:rPr lang="en-US" altLang="zh-CN" dirty="0"/>
              <a:t>NLP</a:t>
            </a:r>
            <a:r>
              <a:rPr lang="zh-CN" altLang="en-US" dirty="0"/>
              <a:t>技术实现对评价信息的自动分类、情感分析、实体识别等功能，提高数据处理效率和准确率。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可视化模块（数据展示）的设计与实现：该模块的目标是通过可视化技术将分析结果直观地展示给用户，可能包括情感极性分布图、词云图、情感时间轴等，提高数据分析和决策的效率和准确率。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数据库模块（数据存储）的设计与实现：该模块的目标是将收集到的评价信息、分析结果和用户信息等数据存储到数据库中，保证数据的安全性和可追溯性。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任务调度与通知模块：该模块的目标是实现对收集任务进行调度以及在任务完成时通知。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通过实现以上目标和功能，该系统可以自动化收集、处理、分析和展示大规模的评价信息，提高数据分析和决策的效率和准确率，具有广泛的应用前景和研究意义。</a:t>
            </a:r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655050" y="582973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FFFFFF"/>
                </a:solidFill>
              </a:rPr>
              <a:t>技术选型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53" name="Google Shape;453;p29"/>
          <p:cNvSpPr/>
          <p:nvPr/>
        </p:nvSpPr>
        <p:spPr>
          <a:xfrm>
            <a:off x="8009275" y="1985963"/>
            <a:ext cx="213239" cy="196180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291;p25">
            <a:extLst>
              <a:ext uri="{FF2B5EF4-FFF2-40B4-BE49-F238E27FC236}">
                <a16:creationId xmlns:a16="http://schemas.microsoft.com/office/drawing/2014/main" id="{45F324FC-9608-D24B-3C32-5D68C5B95A2C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E6CD6E5-3077-71F7-AE50-9318A71AA0E4}"/>
              </a:ext>
            </a:extLst>
          </p:cNvPr>
          <p:cNvSpPr txBox="1"/>
          <p:nvPr/>
        </p:nvSpPr>
        <p:spPr>
          <a:xfrm>
            <a:off x="5196917" y="1560871"/>
            <a:ext cx="2881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介绍该系统所采用的技术和工具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技术选型</a:t>
            </a:r>
            <a:endParaRPr lang="en-US"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F1EEB85-4171-D578-64D3-7F9BF01366EC}"/>
              </a:ext>
            </a:extLst>
          </p:cNvPr>
          <p:cNvSpPr txBox="1"/>
          <p:nvPr/>
        </p:nvSpPr>
        <p:spPr>
          <a:xfrm>
            <a:off x="311700" y="1341120"/>
            <a:ext cx="86155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这个系统将基于</a:t>
            </a:r>
            <a:r>
              <a:rPr lang="en-US" altLang="zh-CN" sz="1100" dirty="0">
                <a:solidFill>
                  <a:schemeClr val="bg1"/>
                </a:solidFill>
              </a:rPr>
              <a:t>NLP</a:t>
            </a:r>
            <a:r>
              <a:rPr lang="zh-CN" altLang="en-US" sz="1100" dirty="0">
                <a:solidFill>
                  <a:schemeClr val="bg1"/>
                </a:solidFill>
              </a:rPr>
              <a:t>技术来收集、分析和可视化评价信息。下面是一些技术和工具，可以用来构建这个系统：</a:t>
            </a:r>
          </a:p>
          <a:p>
            <a:r>
              <a:rPr lang="en-US" altLang="zh-CN" sz="1100" dirty="0" err="1">
                <a:solidFill>
                  <a:schemeClr val="bg1"/>
                </a:solidFill>
              </a:rPr>
              <a:t>FastAPI</a:t>
            </a:r>
            <a:r>
              <a:rPr lang="zh-CN" altLang="en-US" sz="1100" dirty="0">
                <a:solidFill>
                  <a:schemeClr val="bg1"/>
                </a:solidFill>
              </a:rPr>
              <a:t>：</a:t>
            </a:r>
            <a:r>
              <a:rPr lang="en-US" altLang="zh-CN" sz="1100" dirty="0" err="1">
                <a:solidFill>
                  <a:schemeClr val="bg1"/>
                </a:solidFill>
              </a:rPr>
              <a:t>FastAPI</a:t>
            </a:r>
            <a:r>
              <a:rPr lang="en-US" altLang="zh-CN" sz="1100" dirty="0">
                <a:solidFill>
                  <a:schemeClr val="bg1"/>
                </a:solidFill>
              </a:rPr>
              <a:t> </a:t>
            </a:r>
            <a:r>
              <a:rPr lang="zh-CN" altLang="en-US" sz="1100" dirty="0">
                <a:solidFill>
                  <a:schemeClr val="bg1"/>
                </a:solidFill>
              </a:rPr>
              <a:t>是一个高性能、易于使用的 </a:t>
            </a:r>
            <a:r>
              <a:rPr lang="en-US" altLang="zh-CN" sz="1100" dirty="0">
                <a:solidFill>
                  <a:schemeClr val="bg1"/>
                </a:solidFill>
              </a:rPr>
              <a:t>Python Web </a:t>
            </a:r>
            <a:r>
              <a:rPr lang="zh-CN" altLang="en-US" sz="1100" dirty="0">
                <a:solidFill>
                  <a:schemeClr val="bg1"/>
                </a:solidFill>
              </a:rPr>
              <a:t>框架，它能够快速地开发可靠的 </a:t>
            </a:r>
            <a:r>
              <a:rPr lang="en-US" altLang="zh-CN" sz="1100" dirty="0">
                <a:solidFill>
                  <a:schemeClr val="bg1"/>
                </a:solidFill>
              </a:rPr>
              <a:t>Web </a:t>
            </a:r>
            <a:r>
              <a:rPr lang="zh-CN" altLang="en-US" sz="1100" dirty="0">
                <a:solidFill>
                  <a:schemeClr val="bg1"/>
                </a:solidFill>
              </a:rPr>
              <a:t>应用程序。可以使用 </a:t>
            </a:r>
            <a:r>
              <a:rPr lang="en-US" altLang="zh-CN" sz="1100" dirty="0" err="1">
                <a:solidFill>
                  <a:schemeClr val="bg1"/>
                </a:solidFill>
              </a:rPr>
              <a:t>FastAPI</a:t>
            </a:r>
            <a:r>
              <a:rPr lang="en-US" altLang="zh-CN" sz="1100" dirty="0">
                <a:solidFill>
                  <a:schemeClr val="bg1"/>
                </a:solidFill>
              </a:rPr>
              <a:t> </a:t>
            </a:r>
            <a:r>
              <a:rPr lang="zh-CN" altLang="en-US" sz="1100" dirty="0">
                <a:solidFill>
                  <a:schemeClr val="bg1"/>
                </a:solidFill>
              </a:rPr>
              <a:t>来构建 </a:t>
            </a:r>
            <a:r>
              <a:rPr lang="en-US" altLang="zh-CN" sz="1100" dirty="0">
                <a:solidFill>
                  <a:schemeClr val="bg1"/>
                </a:solidFill>
              </a:rPr>
              <a:t>Web API</a:t>
            </a:r>
            <a:r>
              <a:rPr lang="zh-CN" altLang="en-US" sz="1100" dirty="0">
                <a:solidFill>
                  <a:schemeClr val="bg1"/>
                </a:solidFill>
              </a:rPr>
              <a:t>，以便从前端页面获取数据。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Vue.js</a:t>
            </a:r>
            <a:r>
              <a:rPr lang="zh-CN" altLang="en-US" sz="1100" dirty="0">
                <a:solidFill>
                  <a:schemeClr val="bg1"/>
                </a:solidFill>
              </a:rPr>
              <a:t>：</a:t>
            </a:r>
            <a:r>
              <a:rPr lang="en-US" altLang="zh-CN" sz="1100" dirty="0">
                <a:solidFill>
                  <a:schemeClr val="bg1"/>
                </a:solidFill>
              </a:rPr>
              <a:t>Vue.js </a:t>
            </a:r>
            <a:r>
              <a:rPr lang="zh-CN" altLang="en-US" sz="1100" dirty="0">
                <a:solidFill>
                  <a:schemeClr val="bg1"/>
                </a:solidFill>
              </a:rPr>
              <a:t>是一个流行的 </a:t>
            </a:r>
            <a:r>
              <a:rPr lang="en-US" altLang="zh-CN" sz="1100" dirty="0">
                <a:solidFill>
                  <a:schemeClr val="bg1"/>
                </a:solidFill>
              </a:rPr>
              <a:t>JavaScript </a:t>
            </a:r>
            <a:r>
              <a:rPr lang="zh-CN" altLang="en-US" sz="1100" dirty="0">
                <a:solidFill>
                  <a:schemeClr val="bg1"/>
                </a:solidFill>
              </a:rPr>
              <a:t>框架，用于构建现代、交互式的用户界面。可以使用 </a:t>
            </a:r>
            <a:r>
              <a:rPr lang="en-US" altLang="zh-CN" sz="1100" dirty="0">
                <a:solidFill>
                  <a:schemeClr val="bg1"/>
                </a:solidFill>
              </a:rPr>
              <a:t>Vue.js </a:t>
            </a:r>
            <a:r>
              <a:rPr lang="zh-CN" altLang="en-US" sz="1100" dirty="0">
                <a:solidFill>
                  <a:schemeClr val="bg1"/>
                </a:solidFill>
              </a:rPr>
              <a:t>来构建前端页面，并使用它来向后端发送请求和获取数据。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Scrapy</a:t>
            </a:r>
            <a:r>
              <a:rPr lang="zh-CN" altLang="en-US" sz="1100" dirty="0">
                <a:solidFill>
                  <a:schemeClr val="bg1"/>
                </a:solidFill>
              </a:rPr>
              <a:t>：</a:t>
            </a:r>
            <a:r>
              <a:rPr lang="en-US" altLang="zh-CN" sz="1100" dirty="0">
                <a:solidFill>
                  <a:schemeClr val="bg1"/>
                </a:solidFill>
              </a:rPr>
              <a:t>Scrapy </a:t>
            </a:r>
            <a:r>
              <a:rPr lang="zh-CN" altLang="en-US" sz="1100" dirty="0">
                <a:solidFill>
                  <a:schemeClr val="bg1"/>
                </a:solidFill>
              </a:rPr>
              <a:t>是一个 </a:t>
            </a:r>
            <a:r>
              <a:rPr lang="en-US" altLang="zh-CN" sz="1100" dirty="0">
                <a:solidFill>
                  <a:schemeClr val="bg1"/>
                </a:solidFill>
              </a:rPr>
              <a:t>Python </a:t>
            </a:r>
            <a:r>
              <a:rPr lang="zh-CN" altLang="en-US" sz="1100" dirty="0">
                <a:solidFill>
                  <a:schemeClr val="bg1"/>
                </a:solidFill>
              </a:rPr>
              <a:t>网络爬虫框架，用于爬取和提取网站数据。可以使用 </a:t>
            </a:r>
            <a:r>
              <a:rPr lang="en-US" altLang="zh-CN" sz="1100" dirty="0">
                <a:solidFill>
                  <a:schemeClr val="bg1"/>
                </a:solidFill>
              </a:rPr>
              <a:t>Scrapy </a:t>
            </a:r>
            <a:r>
              <a:rPr lang="zh-CN" altLang="en-US" sz="1100" dirty="0">
                <a:solidFill>
                  <a:schemeClr val="bg1"/>
                </a:solidFill>
              </a:rPr>
              <a:t>来爬取评价信息数据。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Celery </a:t>
            </a:r>
            <a:r>
              <a:rPr lang="zh-CN" altLang="en-US" sz="1100" dirty="0">
                <a:solidFill>
                  <a:schemeClr val="bg1"/>
                </a:solidFill>
              </a:rPr>
              <a:t>和 </a:t>
            </a:r>
            <a:r>
              <a:rPr lang="en-US" altLang="zh-CN" sz="1100" dirty="0">
                <a:solidFill>
                  <a:schemeClr val="bg1"/>
                </a:solidFill>
              </a:rPr>
              <a:t>RabbitMQ</a:t>
            </a:r>
            <a:r>
              <a:rPr lang="zh-CN" altLang="en-US" sz="1100" dirty="0">
                <a:solidFill>
                  <a:schemeClr val="bg1"/>
                </a:solidFill>
              </a:rPr>
              <a:t>：</a:t>
            </a:r>
            <a:r>
              <a:rPr lang="en-US" altLang="zh-CN" sz="1100" dirty="0">
                <a:solidFill>
                  <a:schemeClr val="bg1"/>
                </a:solidFill>
              </a:rPr>
              <a:t>Celery </a:t>
            </a:r>
            <a:r>
              <a:rPr lang="zh-CN" altLang="en-US" sz="1100" dirty="0">
                <a:solidFill>
                  <a:schemeClr val="bg1"/>
                </a:solidFill>
              </a:rPr>
              <a:t>是一个 </a:t>
            </a:r>
            <a:r>
              <a:rPr lang="en-US" altLang="zh-CN" sz="1100" dirty="0">
                <a:solidFill>
                  <a:schemeClr val="bg1"/>
                </a:solidFill>
              </a:rPr>
              <a:t>Python </a:t>
            </a:r>
            <a:r>
              <a:rPr lang="zh-CN" altLang="en-US" sz="1100" dirty="0">
                <a:solidFill>
                  <a:schemeClr val="bg1"/>
                </a:solidFill>
              </a:rPr>
              <a:t>分布式任务队列，而 </a:t>
            </a:r>
            <a:r>
              <a:rPr lang="en-US" altLang="zh-CN" sz="1100" dirty="0">
                <a:solidFill>
                  <a:schemeClr val="bg1"/>
                </a:solidFill>
              </a:rPr>
              <a:t>RabbitMQ </a:t>
            </a:r>
            <a:r>
              <a:rPr lang="zh-CN" altLang="en-US" sz="1100" dirty="0">
                <a:solidFill>
                  <a:schemeClr val="bg1"/>
                </a:solidFill>
              </a:rPr>
              <a:t>是一个消息队列系统。可以使用它们来异步处理和调度任务，例如处理爬虫任务和 </a:t>
            </a:r>
            <a:r>
              <a:rPr lang="en-US" altLang="zh-CN" sz="1100" dirty="0">
                <a:solidFill>
                  <a:schemeClr val="bg1"/>
                </a:solidFill>
              </a:rPr>
              <a:t>NLP </a:t>
            </a:r>
            <a:r>
              <a:rPr lang="zh-CN" altLang="en-US" sz="1100" dirty="0">
                <a:solidFill>
                  <a:schemeClr val="bg1"/>
                </a:solidFill>
              </a:rPr>
              <a:t>任务。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Apache Spark</a:t>
            </a:r>
            <a:r>
              <a:rPr lang="zh-CN" altLang="en-US" sz="1100" dirty="0">
                <a:solidFill>
                  <a:schemeClr val="bg1"/>
                </a:solidFill>
              </a:rPr>
              <a:t>：</a:t>
            </a:r>
            <a:r>
              <a:rPr lang="en-US" altLang="zh-CN" sz="1100" dirty="0">
                <a:solidFill>
                  <a:schemeClr val="bg1"/>
                </a:solidFill>
              </a:rPr>
              <a:t>Apache Spark </a:t>
            </a:r>
            <a:r>
              <a:rPr lang="zh-CN" altLang="en-US" sz="1100" dirty="0">
                <a:solidFill>
                  <a:schemeClr val="bg1"/>
                </a:solidFill>
              </a:rPr>
              <a:t>是一个快速的分布式计算框架，用于处理大型数据集。可以使用它来分析收集的评价信息数据。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Spacy</a:t>
            </a:r>
            <a:r>
              <a:rPr lang="zh-CN" altLang="en-US" sz="1100" dirty="0">
                <a:solidFill>
                  <a:schemeClr val="bg1"/>
                </a:solidFill>
              </a:rPr>
              <a:t>：</a:t>
            </a:r>
            <a:r>
              <a:rPr lang="en-US" altLang="zh-CN" sz="1100" dirty="0">
                <a:solidFill>
                  <a:schemeClr val="bg1"/>
                </a:solidFill>
              </a:rPr>
              <a:t>Spacy </a:t>
            </a:r>
            <a:r>
              <a:rPr lang="zh-CN" altLang="en-US" sz="1100" dirty="0">
                <a:solidFill>
                  <a:schemeClr val="bg1"/>
                </a:solidFill>
              </a:rPr>
              <a:t>是一个用于自然语言处理（</a:t>
            </a:r>
            <a:r>
              <a:rPr lang="en-US" altLang="zh-CN" sz="1100" dirty="0">
                <a:solidFill>
                  <a:schemeClr val="bg1"/>
                </a:solidFill>
              </a:rPr>
              <a:t>NLP</a:t>
            </a:r>
            <a:r>
              <a:rPr lang="zh-CN" altLang="en-US" sz="1100" dirty="0">
                <a:solidFill>
                  <a:schemeClr val="bg1"/>
                </a:solidFill>
              </a:rPr>
              <a:t>）的 </a:t>
            </a:r>
            <a:r>
              <a:rPr lang="en-US" altLang="zh-CN" sz="1100" dirty="0">
                <a:solidFill>
                  <a:schemeClr val="bg1"/>
                </a:solidFill>
              </a:rPr>
              <a:t>Python </a:t>
            </a:r>
            <a:r>
              <a:rPr lang="zh-CN" altLang="en-US" sz="1100" dirty="0">
                <a:solidFill>
                  <a:schemeClr val="bg1"/>
                </a:solidFill>
              </a:rPr>
              <a:t>库。可以使用它来对收集的评价信息数据进行分析和处理。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Redis</a:t>
            </a:r>
            <a:r>
              <a:rPr lang="zh-CN" altLang="en-US" sz="1100" dirty="0">
                <a:solidFill>
                  <a:schemeClr val="bg1"/>
                </a:solidFill>
              </a:rPr>
              <a:t>：</a:t>
            </a:r>
            <a:r>
              <a:rPr lang="en-US" altLang="zh-CN" sz="1100" dirty="0">
                <a:solidFill>
                  <a:schemeClr val="bg1"/>
                </a:solidFill>
              </a:rPr>
              <a:t>Redis </a:t>
            </a:r>
            <a:r>
              <a:rPr lang="zh-CN" altLang="en-US" sz="1100" dirty="0">
                <a:solidFill>
                  <a:schemeClr val="bg1"/>
                </a:solidFill>
              </a:rPr>
              <a:t>是一个内存键值存储系统，用于缓存数据。可以使用 </a:t>
            </a:r>
            <a:r>
              <a:rPr lang="en-US" altLang="zh-CN" sz="1100" dirty="0">
                <a:solidFill>
                  <a:schemeClr val="bg1"/>
                </a:solidFill>
              </a:rPr>
              <a:t>Redis </a:t>
            </a:r>
            <a:r>
              <a:rPr lang="zh-CN" altLang="en-US" sz="1100" dirty="0">
                <a:solidFill>
                  <a:schemeClr val="bg1"/>
                </a:solidFill>
              </a:rPr>
              <a:t>来加速数据访问，并减少对数据库的查询。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MongoDB </a:t>
            </a:r>
            <a:r>
              <a:rPr lang="zh-CN" altLang="en-US" sz="1100" dirty="0">
                <a:solidFill>
                  <a:schemeClr val="bg1"/>
                </a:solidFill>
              </a:rPr>
              <a:t>和 </a:t>
            </a:r>
            <a:r>
              <a:rPr lang="en-US" altLang="zh-CN" sz="1100" dirty="0">
                <a:solidFill>
                  <a:schemeClr val="bg1"/>
                </a:solidFill>
              </a:rPr>
              <a:t>Elasticsearch</a:t>
            </a:r>
            <a:r>
              <a:rPr lang="zh-CN" altLang="en-US" sz="1100" dirty="0">
                <a:solidFill>
                  <a:schemeClr val="bg1"/>
                </a:solidFill>
              </a:rPr>
              <a:t>：</a:t>
            </a:r>
            <a:r>
              <a:rPr lang="en-US" altLang="zh-CN" sz="1100" dirty="0">
                <a:solidFill>
                  <a:schemeClr val="bg1"/>
                </a:solidFill>
              </a:rPr>
              <a:t>MongoDB </a:t>
            </a:r>
            <a:r>
              <a:rPr lang="zh-CN" altLang="en-US" sz="1100" dirty="0">
                <a:solidFill>
                  <a:schemeClr val="bg1"/>
                </a:solidFill>
              </a:rPr>
              <a:t>是一个面向文档的 </a:t>
            </a:r>
            <a:r>
              <a:rPr lang="en-US" altLang="zh-CN" sz="1100" dirty="0">
                <a:solidFill>
                  <a:schemeClr val="bg1"/>
                </a:solidFill>
              </a:rPr>
              <a:t>NoSQL </a:t>
            </a:r>
            <a:r>
              <a:rPr lang="zh-CN" altLang="en-US" sz="1100" dirty="0">
                <a:solidFill>
                  <a:schemeClr val="bg1"/>
                </a:solidFill>
              </a:rPr>
              <a:t>数据库，而 </a:t>
            </a:r>
            <a:r>
              <a:rPr lang="en-US" altLang="zh-CN" sz="1100" dirty="0">
                <a:solidFill>
                  <a:schemeClr val="bg1"/>
                </a:solidFill>
              </a:rPr>
              <a:t>Elasticsearch </a:t>
            </a:r>
            <a:r>
              <a:rPr lang="zh-CN" altLang="en-US" sz="1100" dirty="0">
                <a:solidFill>
                  <a:schemeClr val="bg1"/>
                </a:solidFill>
              </a:rPr>
              <a:t>是一个用于全文搜索和分析的开源搜索引擎。可以使用它们来存储和查询评价信息数据。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Docker </a:t>
            </a:r>
            <a:r>
              <a:rPr lang="zh-CN" altLang="en-US" sz="1100" dirty="0">
                <a:solidFill>
                  <a:schemeClr val="bg1"/>
                </a:solidFill>
              </a:rPr>
              <a:t>和 </a:t>
            </a:r>
            <a:r>
              <a:rPr lang="en-US" altLang="zh-CN" sz="1100" dirty="0">
                <a:solidFill>
                  <a:schemeClr val="bg1"/>
                </a:solidFill>
              </a:rPr>
              <a:t>Docker Swarms</a:t>
            </a:r>
            <a:r>
              <a:rPr lang="zh-CN" altLang="en-US" sz="1100" dirty="0">
                <a:solidFill>
                  <a:schemeClr val="bg1"/>
                </a:solidFill>
              </a:rPr>
              <a:t>：</a:t>
            </a:r>
            <a:r>
              <a:rPr lang="en-US" altLang="zh-CN" sz="1100" dirty="0">
                <a:solidFill>
                  <a:schemeClr val="bg1"/>
                </a:solidFill>
              </a:rPr>
              <a:t>Docker </a:t>
            </a:r>
            <a:r>
              <a:rPr lang="zh-CN" altLang="en-US" sz="1100" dirty="0">
                <a:solidFill>
                  <a:schemeClr val="bg1"/>
                </a:solidFill>
              </a:rPr>
              <a:t>是一种容器化技术，用于将应用程序和它们的依赖项打包在一起，并将它们部署到任何地方。可以使用 </a:t>
            </a:r>
            <a:r>
              <a:rPr lang="en-US" altLang="zh-CN" sz="1100" dirty="0">
                <a:solidFill>
                  <a:schemeClr val="bg1"/>
                </a:solidFill>
              </a:rPr>
              <a:t>Docker </a:t>
            </a:r>
            <a:r>
              <a:rPr lang="zh-CN" altLang="en-US" sz="1100" dirty="0">
                <a:solidFill>
                  <a:schemeClr val="bg1"/>
                </a:solidFill>
              </a:rPr>
              <a:t>和 </a:t>
            </a:r>
            <a:r>
              <a:rPr lang="en-US" altLang="zh-CN" sz="1100" dirty="0">
                <a:solidFill>
                  <a:schemeClr val="bg1"/>
                </a:solidFill>
              </a:rPr>
              <a:t>Docker Swarms </a:t>
            </a:r>
            <a:r>
              <a:rPr lang="zh-CN" altLang="en-US" sz="1100" dirty="0">
                <a:solidFill>
                  <a:schemeClr val="bg1"/>
                </a:solidFill>
              </a:rPr>
              <a:t>来管理和部署你的应用程序。</a:t>
            </a:r>
          </a:p>
          <a:p>
            <a:endParaRPr lang="zh-CN" altLang="en-US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综上所述，可以使用以上技术和工具来构建一个基于 </a:t>
            </a:r>
            <a:r>
              <a:rPr lang="en-US" altLang="zh-CN" sz="1100" dirty="0">
                <a:solidFill>
                  <a:schemeClr val="bg1"/>
                </a:solidFill>
              </a:rPr>
              <a:t>NLP </a:t>
            </a:r>
            <a:r>
              <a:rPr lang="zh-CN" altLang="en-US" sz="1100" dirty="0">
                <a:solidFill>
                  <a:schemeClr val="bg1"/>
                </a:solidFill>
              </a:rPr>
              <a:t>的可视化评价信息收集与分析系统。其中，使用 </a:t>
            </a:r>
            <a:r>
              <a:rPr lang="en-US" altLang="zh-CN" sz="1100" dirty="0" err="1">
                <a:solidFill>
                  <a:schemeClr val="bg1"/>
                </a:solidFill>
              </a:rPr>
              <a:t>FastAPI</a:t>
            </a:r>
            <a:r>
              <a:rPr lang="en-US" altLang="zh-CN" sz="1100" dirty="0">
                <a:solidFill>
                  <a:schemeClr val="bg1"/>
                </a:solidFill>
              </a:rPr>
              <a:t> </a:t>
            </a:r>
            <a:r>
              <a:rPr lang="zh-CN" altLang="en-US" sz="1100" dirty="0">
                <a:solidFill>
                  <a:schemeClr val="bg1"/>
                </a:solidFill>
              </a:rPr>
              <a:t>和 </a:t>
            </a:r>
            <a:r>
              <a:rPr lang="en-US" altLang="zh-CN" sz="1100" dirty="0">
                <a:solidFill>
                  <a:schemeClr val="bg1"/>
                </a:solidFill>
              </a:rPr>
              <a:t>Vue.js </a:t>
            </a:r>
            <a:r>
              <a:rPr lang="zh-CN" altLang="en-US" sz="1100" dirty="0">
                <a:solidFill>
                  <a:schemeClr val="bg1"/>
                </a:solidFill>
              </a:rPr>
              <a:t>构建 </a:t>
            </a:r>
            <a:r>
              <a:rPr lang="en-US" altLang="zh-CN" sz="1100" dirty="0">
                <a:solidFill>
                  <a:schemeClr val="bg1"/>
                </a:solidFill>
              </a:rPr>
              <a:t>Web </a:t>
            </a:r>
            <a:r>
              <a:rPr lang="zh-CN" altLang="en-US" sz="1100" dirty="0">
                <a:solidFill>
                  <a:schemeClr val="bg1"/>
                </a:solidFill>
              </a:rPr>
              <a:t>应用程序，使用 </a:t>
            </a:r>
            <a:r>
              <a:rPr lang="en-US" altLang="zh-CN" sz="1100" dirty="0">
                <a:solidFill>
                  <a:schemeClr val="bg1"/>
                </a:solidFill>
              </a:rPr>
              <a:t>Scrapy </a:t>
            </a:r>
            <a:r>
              <a:rPr lang="zh-CN" altLang="en-US" sz="1100" dirty="0">
                <a:solidFill>
                  <a:schemeClr val="bg1"/>
                </a:solidFill>
              </a:rPr>
              <a:t>爬取评价信息数据，使用 </a:t>
            </a:r>
            <a:r>
              <a:rPr lang="en-US" altLang="zh-CN" sz="1100" dirty="0">
                <a:solidFill>
                  <a:schemeClr val="bg1"/>
                </a:solidFill>
              </a:rPr>
              <a:t>Celery </a:t>
            </a:r>
            <a:r>
              <a:rPr lang="zh-CN" altLang="en-US" sz="1100" dirty="0">
                <a:solidFill>
                  <a:schemeClr val="bg1"/>
                </a:solidFill>
              </a:rPr>
              <a:t>和 </a:t>
            </a:r>
            <a:r>
              <a:rPr lang="en-US" altLang="zh-CN" sz="1100" dirty="0">
                <a:solidFill>
                  <a:schemeClr val="bg1"/>
                </a:solidFill>
              </a:rPr>
              <a:t>RabbitMQ </a:t>
            </a:r>
            <a:r>
              <a:rPr lang="zh-CN" altLang="en-US" sz="1100" dirty="0">
                <a:solidFill>
                  <a:schemeClr val="bg1"/>
                </a:solidFill>
              </a:rPr>
              <a:t>异步处理和调度任务，使用 </a:t>
            </a:r>
            <a:r>
              <a:rPr lang="en-US" altLang="zh-CN" sz="1100" dirty="0">
                <a:solidFill>
                  <a:schemeClr val="bg1"/>
                </a:solidFill>
              </a:rPr>
              <a:t>Apache Spark </a:t>
            </a:r>
            <a:r>
              <a:rPr lang="zh-CN" altLang="en-US" sz="1100" dirty="0">
                <a:solidFill>
                  <a:schemeClr val="bg1"/>
                </a:solidFill>
              </a:rPr>
              <a:t>分析数据，使用 </a:t>
            </a:r>
            <a:r>
              <a:rPr lang="en-US" altLang="zh-CN" sz="1100" dirty="0">
                <a:solidFill>
                  <a:schemeClr val="bg1"/>
                </a:solidFill>
              </a:rPr>
              <a:t>Spacy </a:t>
            </a:r>
            <a:r>
              <a:rPr lang="zh-CN" altLang="en-US" sz="1100" dirty="0">
                <a:solidFill>
                  <a:schemeClr val="bg1"/>
                </a:solidFill>
              </a:rPr>
              <a:t>处理 </a:t>
            </a:r>
            <a:r>
              <a:rPr lang="en-US" altLang="zh-CN" sz="1100" dirty="0">
                <a:solidFill>
                  <a:schemeClr val="bg1"/>
                </a:solidFill>
              </a:rPr>
              <a:t>NLP </a:t>
            </a:r>
            <a:r>
              <a:rPr lang="zh-CN" altLang="en-US" sz="1100" dirty="0">
                <a:solidFill>
                  <a:schemeClr val="bg1"/>
                </a:solidFill>
              </a:rPr>
              <a:t>任务，使用 </a:t>
            </a:r>
            <a:r>
              <a:rPr lang="en-US" altLang="zh-CN" sz="1100" dirty="0">
                <a:solidFill>
                  <a:schemeClr val="bg1"/>
                </a:solidFill>
              </a:rPr>
              <a:t>Redis </a:t>
            </a:r>
            <a:r>
              <a:rPr lang="zh-CN" altLang="en-US" sz="1100" dirty="0">
                <a:solidFill>
                  <a:schemeClr val="bg1"/>
                </a:solidFill>
              </a:rPr>
              <a:t>加速数据访问，使用 </a:t>
            </a:r>
            <a:r>
              <a:rPr lang="en-US" altLang="zh-CN" sz="1100" dirty="0">
                <a:solidFill>
                  <a:schemeClr val="bg1"/>
                </a:solidFill>
              </a:rPr>
              <a:t>MongoDB </a:t>
            </a:r>
            <a:r>
              <a:rPr lang="zh-CN" altLang="en-US" sz="1100" dirty="0">
                <a:solidFill>
                  <a:schemeClr val="bg1"/>
                </a:solidFill>
              </a:rPr>
              <a:t>和 </a:t>
            </a:r>
            <a:r>
              <a:rPr lang="en-US" altLang="zh-CN" sz="1100" dirty="0">
                <a:solidFill>
                  <a:schemeClr val="bg1"/>
                </a:solidFill>
              </a:rPr>
              <a:t>Elasticsearch </a:t>
            </a:r>
            <a:r>
              <a:rPr lang="zh-CN" altLang="en-US" sz="1100" dirty="0">
                <a:solidFill>
                  <a:schemeClr val="bg1"/>
                </a:solidFill>
              </a:rPr>
              <a:t>存储和查询数据，最后使用 </a:t>
            </a:r>
            <a:r>
              <a:rPr lang="en-US" altLang="zh-CN" sz="1100" dirty="0">
                <a:solidFill>
                  <a:schemeClr val="bg1"/>
                </a:solidFill>
              </a:rPr>
              <a:t>Docker </a:t>
            </a:r>
            <a:r>
              <a:rPr lang="zh-CN" altLang="en-US" sz="1100" dirty="0">
                <a:solidFill>
                  <a:schemeClr val="bg1"/>
                </a:solidFill>
              </a:rPr>
              <a:t>和 </a:t>
            </a:r>
            <a:r>
              <a:rPr lang="en-US" altLang="zh-CN" sz="1100" dirty="0">
                <a:solidFill>
                  <a:schemeClr val="bg1"/>
                </a:solidFill>
              </a:rPr>
              <a:t>Docker Swarms </a:t>
            </a:r>
            <a:r>
              <a:rPr lang="zh-CN" altLang="en-US" sz="1100" dirty="0">
                <a:solidFill>
                  <a:schemeClr val="bg1"/>
                </a:solidFill>
              </a:rPr>
              <a:t>管理和部署应用程序。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系统架构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FFFFFF"/>
                </a:solidFill>
              </a:rPr>
              <a:t>展示该系统的技术架构和模块设计，包括爬虫模块、</a:t>
            </a:r>
            <a:r>
              <a:rPr lang="en-US" altLang="zh-CN" dirty="0">
                <a:solidFill>
                  <a:srgbClr val="FFFFFF"/>
                </a:solidFill>
              </a:rPr>
              <a:t>NLP</a:t>
            </a:r>
            <a:r>
              <a:rPr lang="zh-CN" altLang="en-US" dirty="0">
                <a:solidFill>
                  <a:srgbClr val="FFFFFF"/>
                </a:solidFill>
              </a:rPr>
              <a:t>模块、可视化模块等。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419;p28"/>
          <p:cNvSpPr/>
          <p:nvPr/>
        </p:nvSpPr>
        <p:spPr>
          <a:xfrm>
            <a:off x="792282" y="2143972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20;p28"/>
          <p:cNvSpPr/>
          <p:nvPr/>
        </p:nvSpPr>
        <p:spPr>
          <a:xfrm>
            <a:off x="920644" y="2276129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" name="Google Shape;421;p28"/>
          <p:cNvSpPr/>
          <p:nvPr/>
        </p:nvSpPr>
        <p:spPr>
          <a:xfrm>
            <a:off x="551456" y="3871077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5" name="Google Shape;422;p28"/>
          <p:cNvSpPr/>
          <p:nvPr/>
        </p:nvSpPr>
        <p:spPr>
          <a:xfrm>
            <a:off x="920644" y="2276129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23;p28"/>
          <p:cNvSpPr/>
          <p:nvPr/>
        </p:nvSpPr>
        <p:spPr>
          <a:xfrm>
            <a:off x="1059161" y="2476930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24;p28"/>
          <p:cNvSpPr/>
          <p:nvPr/>
        </p:nvSpPr>
        <p:spPr>
          <a:xfrm>
            <a:off x="1136685" y="2568435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25;p28"/>
          <p:cNvSpPr/>
          <p:nvPr/>
        </p:nvSpPr>
        <p:spPr>
          <a:xfrm>
            <a:off x="1416271" y="3269949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26;p28"/>
          <p:cNvSpPr/>
          <p:nvPr/>
        </p:nvSpPr>
        <p:spPr>
          <a:xfrm>
            <a:off x="1476004" y="3344923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0" name="Google Shape;427;p28"/>
          <p:cNvSpPr/>
          <p:nvPr/>
        </p:nvSpPr>
        <p:spPr>
          <a:xfrm>
            <a:off x="1476004" y="3445323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1" name="Google Shape;428;p28"/>
          <p:cNvSpPr/>
          <p:nvPr/>
        </p:nvSpPr>
        <p:spPr>
          <a:xfrm>
            <a:off x="1096018" y="3269949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29;p28"/>
          <p:cNvSpPr/>
          <p:nvPr/>
        </p:nvSpPr>
        <p:spPr>
          <a:xfrm>
            <a:off x="1158287" y="3379093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30;p28"/>
          <p:cNvSpPr/>
          <p:nvPr/>
        </p:nvSpPr>
        <p:spPr>
          <a:xfrm>
            <a:off x="1599281" y="3027221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31;p28"/>
          <p:cNvSpPr/>
          <p:nvPr/>
        </p:nvSpPr>
        <p:spPr>
          <a:xfrm>
            <a:off x="1599281" y="2835315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32;p28"/>
          <p:cNvSpPr/>
          <p:nvPr/>
        </p:nvSpPr>
        <p:spPr>
          <a:xfrm>
            <a:off x="2303344" y="2836590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33;p28"/>
          <p:cNvSpPr/>
          <p:nvPr/>
        </p:nvSpPr>
        <p:spPr>
          <a:xfrm>
            <a:off x="2495235" y="2916649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4;p28"/>
          <p:cNvSpPr/>
          <p:nvPr/>
        </p:nvSpPr>
        <p:spPr>
          <a:xfrm>
            <a:off x="2584190" y="2949696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8" name="Google Shape;435;p28"/>
          <p:cNvSpPr/>
          <p:nvPr/>
        </p:nvSpPr>
        <p:spPr>
          <a:xfrm>
            <a:off x="2820573" y="3098384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9" name="Google Shape;436;p28"/>
          <p:cNvSpPr/>
          <p:nvPr/>
        </p:nvSpPr>
        <p:spPr>
          <a:xfrm>
            <a:off x="2773560" y="1101865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37;p28"/>
          <p:cNvSpPr/>
          <p:nvPr/>
        </p:nvSpPr>
        <p:spPr>
          <a:xfrm>
            <a:off x="2891752" y="1245468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38;p28"/>
          <p:cNvSpPr/>
          <p:nvPr/>
        </p:nvSpPr>
        <p:spPr>
          <a:xfrm>
            <a:off x="3429321" y="2821334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39;p28"/>
          <p:cNvSpPr/>
          <p:nvPr/>
        </p:nvSpPr>
        <p:spPr>
          <a:xfrm>
            <a:off x="3492864" y="1465320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40;p28"/>
          <p:cNvSpPr/>
          <p:nvPr/>
        </p:nvSpPr>
        <p:spPr>
          <a:xfrm>
            <a:off x="3022649" y="1566996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41;p28"/>
          <p:cNvSpPr/>
          <p:nvPr/>
        </p:nvSpPr>
        <p:spPr>
          <a:xfrm>
            <a:off x="3140840" y="1974943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8110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6034a46-e20d-47e0-8642-3ea3077d59bf"/>
  <p:tag name="COMMONDATA" val="eyJoZGlkIjoiMTZiZTBlMGZiNDFhYjY0NjhhNWI1ZGZhN2MwMDg0MmMifQ=="/>
</p:tagLst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2262</Words>
  <Application>Microsoft Office PowerPoint</Application>
  <PresentationFormat>全屏显示(16:9)</PresentationFormat>
  <Paragraphs>119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Roboto Light</vt:lpstr>
      <vt:lpstr>Arial</vt:lpstr>
      <vt:lpstr>Bree Serif</vt:lpstr>
      <vt:lpstr>Roboto Mono Thin</vt:lpstr>
      <vt:lpstr>Roboto Black</vt:lpstr>
      <vt:lpstr>Roboto Thin</vt:lpstr>
      <vt:lpstr>WEB PROPOSAL</vt:lpstr>
      <vt:lpstr>基于NLP的可视化评价信息收集与分析系统的设计与实现  开题答辩</vt:lpstr>
      <vt:lpstr> 目录</vt:lpstr>
      <vt:lpstr>研究背景及研究意义</vt:lpstr>
      <vt:lpstr>研究背景及研究意义</vt:lpstr>
      <vt:lpstr>研究目标</vt:lpstr>
      <vt:lpstr>研究目标</vt:lpstr>
      <vt:lpstr>技术选型</vt:lpstr>
      <vt:lpstr>技术选型</vt:lpstr>
      <vt:lpstr>系统架构</vt:lpstr>
      <vt:lpstr>系统架构</vt:lpstr>
      <vt:lpstr>PowerPoint 演示文稿</vt:lpstr>
      <vt:lpstr>系统实现</vt:lpstr>
      <vt:lpstr>系统实现</vt:lpstr>
      <vt:lpstr>创新点和贡献</vt:lpstr>
      <vt:lpstr>创新点</vt:lpstr>
      <vt:lpstr>发展方向及应用前景</vt:lpstr>
      <vt:lpstr>感谢！！！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基于NLP的可视化评价信息收集与分析系统 开题</dc:title>
  <dc:creator/>
  <cp:lastModifiedBy>hg xfd</cp:lastModifiedBy>
  <cp:revision>59</cp:revision>
  <dcterms:created xsi:type="dcterms:W3CDTF">2023-02-28T11:39:51Z</dcterms:created>
  <dcterms:modified xsi:type="dcterms:W3CDTF">2023-02-28T12:27:49Z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C9C9936101E843F2AC6CAFF8D28D0954</vt:lpwstr>
  </property>
  <property fmtid="{D5CDD505-2E9C-101B-9397-08002B2CF9AE}" pid="3" name="KSOProductBuildVer">
    <vt:lpwstr>2052-11.1.0.13703</vt:lpwstr>
  </property>
</Properties>
</file>