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60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6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29"/>
    <p:restoredTop sz="94658"/>
  </p:normalViewPr>
  <p:slideViewPr>
    <p:cSldViewPr snapToGrid="0" snapToObjects="1">
      <p:cViewPr>
        <p:scale>
          <a:sx n="140" d="100"/>
          <a:sy n="140" d="100"/>
        </p:scale>
        <p:origin x="2792" y="1440"/>
      </p:cViewPr>
      <p:guideLst>
        <p:guide orient="horz" pos="2160"/>
        <p:guide pos="28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4691D-96AB-2B42-B12E-F3DD57836838}" type="datetimeFigureOut">
              <a:t>17/11/24</a:t>
            </a:fld>
            <a:endParaRPr kumimoji="1"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929E3-6E84-E14E-9FF7-5A27772FD70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4981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7400" y="609600"/>
            <a:ext cx="5283200" cy="2971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>
                <a:latin typeface="Arial"/>
                <a:ea typeface="SimHei"/>
              </a:rPr>
              <a:pPr/>
              <a:t>1</a:t>
            </a:fld>
            <a:endParaRPr lang="zh-CN">
              <a:latin typeface="Arial"/>
              <a:ea typeface="SimHei"/>
            </a:endParaRPr>
          </a:p>
        </p:txBody>
      </p:sp>
    </p:spTree>
    <p:extLst>
      <p:ext uri="{BB962C8B-B14F-4D97-AF65-F5344CB8AC3E}">
        <p14:creationId xmlns:p14="http://schemas.microsoft.com/office/powerpoint/2010/main" val="567513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7400" y="609600"/>
            <a:ext cx="5283200" cy="2971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>
                <a:latin typeface="Arial"/>
                <a:ea typeface="SimHei"/>
              </a:rPr>
              <a:pPr/>
              <a:t>2</a:t>
            </a:fld>
            <a:endParaRPr lang="zh-CN">
              <a:latin typeface="Arial"/>
              <a:ea typeface="SimHei"/>
            </a:endParaRPr>
          </a:p>
        </p:txBody>
      </p:sp>
    </p:spTree>
    <p:extLst>
      <p:ext uri="{BB962C8B-B14F-4D97-AF65-F5344CB8AC3E}">
        <p14:creationId xmlns:p14="http://schemas.microsoft.com/office/powerpoint/2010/main" val="601666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7400" y="609600"/>
            <a:ext cx="5283200" cy="2971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>
                <a:latin typeface="Arial"/>
                <a:ea typeface="SimHei"/>
              </a:rPr>
              <a:pPr/>
              <a:t>3</a:t>
            </a:fld>
            <a:endParaRPr lang="zh-CN">
              <a:latin typeface="Arial"/>
              <a:ea typeface="SimHei"/>
            </a:endParaRPr>
          </a:p>
        </p:txBody>
      </p:sp>
    </p:spTree>
    <p:extLst>
      <p:ext uri="{BB962C8B-B14F-4D97-AF65-F5344CB8AC3E}">
        <p14:creationId xmlns:p14="http://schemas.microsoft.com/office/powerpoint/2010/main" val="905839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/>
              <a:t>Click to edit Master subtitle style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2FFE-857F-904C-A336-DA6F2B7461D8}" type="datetimeFigureOut">
              <a:t>17/11/24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FBF-FE9D-474E-8A03-A169FBEC612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6828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2FFE-857F-904C-A336-DA6F2B7461D8}" type="datetimeFigureOut">
              <a:t>17/11/24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FBF-FE9D-474E-8A03-A169FBEC612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511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2FFE-857F-904C-A336-DA6F2B7461D8}" type="datetimeFigureOut">
              <a:t>17/11/24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FBF-FE9D-474E-8A03-A169FBEC612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9574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2FFE-857F-904C-A336-DA6F2B7461D8}" type="datetimeFigureOut">
              <a:t>17/11/24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FBF-FE9D-474E-8A03-A169FBEC612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7770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2FFE-857F-904C-A336-DA6F2B7461D8}" type="datetimeFigureOut">
              <a:t>17/11/24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FBF-FE9D-474E-8A03-A169FBEC612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4141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2FFE-857F-904C-A336-DA6F2B7461D8}" type="datetimeFigureOut">
              <a:t>17/11/24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FBF-FE9D-474E-8A03-A169FBEC612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1798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2FFE-857F-904C-A336-DA6F2B7461D8}" type="datetimeFigureOut">
              <a:t>17/11/24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FBF-FE9D-474E-8A03-A169FBEC612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749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2FFE-857F-904C-A336-DA6F2B7461D8}" type="datetimeFigureOut">
              <a:t>17/11/24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FBF-FE9D-474E-8A03-A169FBEC612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551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2FFE-857F-904C-A336-DA6F2B7461D8}" type="datetimeFigureOut">
              <a:t>17/11/24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FBF-FE9D-474E-8A03-A169FBEC612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3922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2FFE-857F-904C-A336-DA6F2B7461D8}" type="datetimeFigureOut">
              <a:t>17/11/24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FBF-FE9D-474E-8A03-A169FBEC612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501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2FFE-857F-904C-A336-DA6F2B7461D8}" type="datetimeFigureOut">
              <a:t>17/11/24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FBF-FE9D-474E-8A03-A169FBEC612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6810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C2FFE-857F-904C-A336-DA6F2B7461D8}" type="datetimeFigureOut">
              <a:t>17/11/24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34FBF-FE9D-474E-8A03-A169FBEC612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3834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Straight Connector 106"/>
          <p:cNvCxnSpPr>
            <a:stCxn id="97" idx="2"/>
          </p:cNvCxnSpPr>
          <p:nvPr/>
        </p:nvCxnSpPr>
        <p:spPr>
          <a:xfrm flipH="1">
            <a:off x="4519789" y="3454793"/>
            <a:ext cx="753" cy="50151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 bwMode="auto">
          <a:xfrm>
            <a:off x="1689293" y="2445492"/>
            <a:ext cx="6548720" cy="1"/>
          </a:xfrm>
          <a:prstGeom prst="line">
            <a:avLst/>
          </a:prstGeom>
          <a:solidFill>
            <a:srgbClr val="0095D3"/>
          </a:solidFill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Line 6"/>
          <p:cNvSpPr>
            <a:spLocks noChangeShapeType="1"/>
          </p:cNvSpPr>
          <p:nvPr/>
        </p:nvSpPr>
        <p:spPr bwMode="auto">
          <a:xfrm>
            <a:off x="2108335" y="2013692"/>
            <a:ext cx="6350" cy="43180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lIns="82120" tIns="41059" rIns="82120" bIns="41059" anchor="ctr">
            <a:spAutoFit/>
          </a:bodyPr>
          <a:lstStyle/>
          <a:p>
            <a:pPr>
              <a:defRPr/>
            </a:pPr>
            <a:endParaRPr lang="en-US" sz="1500" dirty="0">
              <a:solidFill>
                <a:srgbClr val="333333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8" name="Rounded Rectangle 6"/>
          <p:cNvSpPr>
            <a:spLocks noChangeAspect="1"/>
          </p:cNvSpPr>
          <p:nvPr/>
        </p:nvSpPr>
        <p:spPr bwMode="auto">
          <a:xfrm>
            <a:off x="1839096" y="1794768"/>
            <a:ext cx="518158" cy="354013"/>
          </a:xfrm>
          <a:prstGeom prst="roundRect">
            <a:avLst>
              <a:gd name="adj" fmla="val 7841"/>
            </a:avLst>
          </a:prstGeom>
          <a:gradFill flip="none" rotWithShape="1">
            <a:gsLst>
              <a:gs pos="0">
                <a:schemeClr val="bg2">
                  <a:lumMod val="75000"/>
                </a:schemeClr>
              </a:gs>
              <a:gs pos="100000">
                <a:srgbClr val="FFFFFF"/>
              </a:gs>
            </a:gsLst>
            <a:lin ang="16200000" scaled="0"/>
            <a:tileRect/>
          </a:gra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2120" tIns="41059" rIns="82120" bIns="41059" anchor="ctr"/>
          <a:lstStyle/>
          <a:p>
            <a:pPr algn="ctr">
              <a:defRPr/>
            </a:pPr>
            <a:r>
              <a:rPr lang="en-US" altLang="zh-CN" sz="1100" dirty="0">
                <a:solidFill>
                  <a:srgbClr val="002060"/>
                </a:solidFill>
                <a:latin typeface="Arial"/>
                <a:ea typeface="SimHei"/>
                <a:cs typeface="SimSun"/>
              </a:rPr>
              <a:t>VM1</a:t>
            </a:r>
            <a:endParaRPr lang="zh-CN" altLang="en-US" sz="1100" dirty="0">
              <a:solidFill>
                <a:srgbClr val="002060"/>
              </a:solidFill>
              <a:latin typeface="Arial"/>
              <a:ea typeface="SimHei"/>
              <a:cs typeface="SimSun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689293" y="2559793"/>
            <a:ext cx="6548720" cy="257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>
              <a:defRPr/>
            </a:pPr>
            <a:r>
              <a:rPr lang="en-US" altLang="zh-CN" sz="1200" dirty="0">
                <a:latin typeface="Arial"/>
                <a:ea typeface="SimHei"/>
                <a:cs typeface="SimSun"/>
              </a:rPr>
              <a:t>vSphere Distributed Switch</a:t>
            </a:r>
          </a:p>
        </p:txBody>
      </p:sp>
      <p:sp>
        <p:nvSpPr>
          <p:cNvPr id="90" name="Rectangle 32"/>
          <p:cNvSpPr>
            <a:spLocks noChangeArrowheads="1"/>
          </p:cNvSpPr>
          <p:nvPr/>
        </p:nvSpPr>
        <p:spPr bwMode="auto">
          <a:xfrm>
            <a:off x="2226150" y="2810619"/>
            <a:ext cx="482600" cy="10795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lIns="91436" tIns="45719" rIns="91436" bIns="45719"/>
          <a:lstStyle/>
          <a:p>
            <a:pPr algn="ctr">
              <a:spcBef>
                <a:spcPct val="50000"/>
              </a:spcBef>
            </a:pPr>
            <a:endParaRPr lang="en-US" sz="800" b="1">
              <a:cs typeface="Arial" pitchFamily="34" charset="0"/>
            </a:endParaRPr>
          </a:p>
        </p:txBody>
      </p:sp>
      <p:sp>
        <p:nvSpPr>
          <p:cNvPr id="91" name="Rounded Rectangle 90"/>
          <p:cNvSpPr>
            <a:spLocks noChangeAspect="1"/>
          </p:cNvSpPr>
          <p:nvPr/>
        </p:nvSpPr>
        <p:spPr bwMode="auto">
          <a:xfrm>
            <a:off x="2057536" y="2386455"/>
            <a:ext cx="127000" cy="127000"/>
          </a:xfrm>
          <a:prstGeom prst="roundRect">
            <a:avLst>
              <a:gd name="adj" fmla="val 7841"/>
            </a:avLst>
          </a:prstGeom>
          <a:solidFill>
            <a:schemeClr val="accent4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2120" tIns="41059" rIns="82120" bIns="41059" anchor="ctr"/>
          <a:lstStyle/>
          <a:p>
            <a:pPr algn="ctr">
              <a:defRPr/>
            </a:pPr>
            <a:endParaRPr lang="en-US" sz="1100" dirty="0">
              <a:solidFill>
                <a:srgbClr val="4D4D4D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2" name="Line 6"/>
          <p:cNvSpPr>
            <a:spLocks noChangeShapeType="1"/>
          </p:cNvSpPr>
          <p:nvPr/>
        </p:nvSpPr>
        <p:spPr bwMode="auto">
          <a:xfrm>
            <a:off x="3883954" y="2000992"/>
            <a:ext cx="6350" cy="43180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lIns="82120" tIns="41059" rIns="82120" bIns="41059" anchor="ctr">
            <a:spAutoFit/>
          </a:bodyPr>
          <a:lstStyle/>
          <a:p>
            <a:pPr>
              <a:defRPr/>
            </a:pPr>
            <a:endParaRPr lang="en-US" sz="1500" dirty="0">
              <a:solidFill>
                <a:srgbClr val="333333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3" name="Rounded Rectangle 6"/>
          <p:cNvSpPr>
            <a:spLocks noChangeAspect="1"/>
          </p:cNvSpPr>
          <p:nvPr/>
        </p:nvSpPr>
        <p:spPr bwMode="auto">
          <a:xfrm>
            <a:off x="3629954" y="1794768"/>
            <a:ext cx="487680" cy="354013"/>
          </a:xfrm>
          <a:prstGeom prst="roundRect">
            <a:avLst>
              <a:gd name="adj" fmla="val 7841"/>
            </a:avLst>
          </a:prstGeom>
          <a:gradFill flip="none" rotWithShape="1">
            <a:gsLst>
              <a:gs pos="0">
                <a:schemeClr val="bg2">
                  <a:lumMod val="75000"/>
                </a:schemeClr>
              </a:gs>
              <a:gs pos="100000">
                <a:srgbClr val="FFFFFF"/>
              </a:gs>
            </a:gsLst>
            <a:lin ang="16200000" scaled="0"/>
            <a:tileRect/>
          </a:gra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2120" tIns="41059" rIns="82120" bIns="41059" anchor="ctr"/>
          <a:lstStyle/>
          <a:p>
            <a:pPr algn="ctr">
              <a:defRPr/>
            </a:pPr>
            <a:r>
              <a:rPr lang="en-US" altLang="zh-CN" sz="1100" dirty="0">
                <a:solidFill>
                  <a:srgbClr val="002060"/>
                </a:solidFill>
                <a:latin typeface="Arial"/>
                <a:ea typeface="SimHei"/>
                <a:cs typeface="SimSun"/>
              </a:rPr>
              <a:t>VM2</a:t>
            </a:r>
            <a:endParaRPr lang="zh-CN" altLang="en-US" sz="1100" dirty="0">
              <a:solidFill>
                <a:srgbClr val="002060"/>
              </a:solidFill>
              <a:latin typeface="Arial"/>
              <a:ea typeface="SimHei"/>
              <a:cs typeface="SimSun"/>
            </a:endParaRPr>
          </a:p>
        </p:txBody>
      </p:sp>
      <p:sp>
        <p:nvSpPr>
          <p:cNvPr id="94" name="Rectangle 32"/>
          <p:cNvSpPr>
            <a:spLocks noChangeArrowheads="1"/>
          </p:cNvSpPr>
          <p:nvPr/>
        </p:nvSpPr>
        <p:spPr bwMode="auto">
          <a:xfrm>
            <a:off x="4087648" y="2797919"/>
            <a:ext cx="482600" cy="10795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lIns="91436" tIns="45719" rIns="91436" bIns="45719"/>
          <a:lstStyle/>
          <a:p>
            <a:pPr algn="ctr">
              <a:spcBef>
                <a:spcPct val="50000"/>
              </a:spcBef>
            </a:pPr>
            <a:endParaRPr lang="en-US" sz="800" b="1">
              <a:cs typeface="Arial" pitchFamily="34" charset="0"/>
            </a:endParaRPr>
          </a:p>
        </p:txBody>
      </p:sp>
      <p:sp>
        <p:nvSpPr>
          <p:cNvPr id="95" name="Rounded Rectangle 94"/>
          <p:cNvSpPr>
            <a:spLocks noChangeAspect="1"/>
          </p:cNvSpPr>
          <p:nvPr/>
        </p:nvSpPr>
        <p:spPr bwMode="auto">
          <a:xfrm>
            <a:off x="3833155" y="2386455"/>
            <a:ext cx="127000" cy="127000"/>
          </a:xfrm>
          <a:prstGeom prst="roundRect">
            <a:avLst>
              <a:gd name="adj" fmla="val 7841"/>
            </a:avLst>
          </a:prstGeom>
          <a:solidFill>
            <a:schemeClr val="accent4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2120" tIns="41059" rIns="82120" bIns="41059" anchor="ctr"/>
          <a:lstStyle/>
          <a:p>
            <a:pPr algn="ctr">
              <a:defRPr/>
            </a:pPr>
            <a:endParaRPr lang="en-US" sz="1100" dirty="0">
              <a:solidFill>
                <a:srgbClr val="4D4D4D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8" name="Rectangle 32"/>
          <p:cNvSpPr>
            <a:spLocks noChangeArrowheads="1"/>
          </p:cNvSpPr>
          <p:nvPr/>
        </p:nvSpPr>
        <p:spPr bwMode="auto">
          <a:xfrm>
            <a:off x="7004824" y="2818208"/>
            <a:ext cx="482600" cy="10795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lIns="91436" tIns="45719" rIns="91436" bIns="45719"/>
          <a:lstStyle/>
          <a:p>
            <a:pPr algn="ctr">
              <a:spcBef>
                <a:spcPct val="50000"/>
              </a:spcBef>
            </a:pPr>
            <a:endParaRPr lang="en-US" sz="800" b="1">
              <a:cs typeface="Arial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201318" y="2191097"/>
            <a:ext cx="1501775" cy="261608"/>
          </a:xfrm>
          <a:prstGeom prst="rect">
            <a:avLst/>
          </a:prstGeom>
          <a:noFill/>
        </p:spPr>
        <p:txBody>
          <a:bodyPr lIns="91436" tIns="45719" rIns="91436" bIns="45719">
            <a:spAutoFit/>
          </a:bodyPr>
          <a:lstStyle/>
          <a:p>
            <a:pPr algn="ctr">
              <a:defRPr/>
            </a:pPr>
            <a:r>
              <a:rPr lang="zh-CN" altLang="en-US" sz="1100" b="1" dirty="0">
                <a:solidFill>
                  <a:schemeClr val="accent4"/>
                </a:solidFill>
                <a:latin typeface="Arial"/>
                <a:ea typeface="SimHei"/>
                <a:cs typeface="SimSun"/>
              </a:rPr>
              <a:t>逻辑交换机 </a:t>
            </a:r>
            <a:r>
              <a:rPr lang="en-US" altLang="zh-CN" sz="1100" b="1" dirty="0">
                <a:solidFill>
                  <a:schemeClr val="accent4"/>
                </a:solidFill>
                <a:latin typeface="Arial"/>
                <a:ea typeface="SimHei"/>
                <a:cs typeface="SimSun"/>
              </a:rPr>
              <a:t>5001 </a:t>
            </a:r>
            <a:endParaRPr lang="zh-CN" altLang="en-US" sz="1500" dirty="0">
              <a:solidFill>
                <a:srgbClr val="333333"/>
              </a:solidFill>
              <a:latin typeface="Arial"/>
              <a:ea typeface="SimHei"/>
              <a:cs typeface="SimSun"/>
            </a:endParaRPr>
          </a:p>
        </p:txBody>
      </p:sp>
      <p:sp>
        <p:nvSpPr>
          <p:cNvPr id="101" name="Line 6"/>
          <p:cNvSpPr>
            <a:spLocks noChangeShapeType="1"/>
          </p:cNvSpPr>
          <p:nvPr/>
        </p:nvSpPr>
        <p:spPr bwMode="auto">
          <a:xfrm>
            <a:off x="6862414" y="2003267"/>
            <a:ext cx="6350" cy="43180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lIns="82120" tIns="41059" rIns="82120" bIns="41059" anchor="ctr">
            <a:spAutoFit/>
          </a:bodyPr>
          <a:lstStyle/>
          <a:p>
            <a:pPr>
              <a:defRPr/>
            </a:pPr>
            <a:endParaRPr lang="en-US" sz="1500" dirty="0">
              <a:solidFill>
                <a:schemeClr val="bg1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2" name="Rounded Rectangle 6"/>
          <p:cNvSpPr>
            <a:spLocks noChangeAspect="1"/>
          </p:cNvSpPr>
          <p:nvPr/>
        </p:nvSpPr>
        <p:spPr bwMode="auto">
          <a:xfrm>
            <a:off x="6593177" y="1794768"/>
            <a:ext cx="518158" cy="354013"/>
          </a:xfrm>
          <a:prstGeom prst="roundRect">
            <a:avLst>
              <a:gd name="adj" fmla="val 7841"/>
            </a:avLst>
          </a:prstGeom>
          <a:gradFill flip="none" rotWithShape="1">
            <a:gsLst>
              <a:gs pos="0">
                <a:schemeClr val="bg2">
                  <a:lumMod val="75000"/>
                </a:schemeClr>
              </a:gs>
              <a:gs pos="100000">
                <a:srgbClr val="FFFFFF"/>
              </a:gs>
            </a:gsLst>
            <a:lin ang="16200000" scaled="0"/>
            <a:tileRect/>
          </a:gra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2120" tIns="41059" rIns="82120" bIns="41059" anchor="ctr"/>
          <a:lstStyle/>
          <a:p>
            <a:pPr algn="ctr">
              <a:defRPr/>
            </a:pPr>
            <a:r>
              <a:rPr lang="en-US" altLang="zh-CN" sz="1100" dirty="0">
                <a:solidFill>
                  <a:srgbClr val="002060"/>
                </a:solidFill>
                <a:latin typeface="Arial"/>
                <a:ea typeface="SimHei"/>
                <a:cs typeface="SimSun"/>
              </a:rPr>
              <a:t>VM3</a:t>
            </a:r>
            <a:endParaRPr lang="zh-CN" altLang="en-US" sz="1100" dirty="0">
              <a:solidFill>
                <a:srgbClr val="002060"/>
              </a:solidFill>
              <a:latin typeface="Arial"/>
              <a:ea typeface="SimHei"/>
              <a:cs typeface="SimSun"/>
            </a:endParaRPr>
          </a:p>
        </p:txBody>
      </p:sp>
      <p:sp>
        <p:nvSpPr>
          <p:cNvPr id="103" name="Rounded Rectangle 102"/>
          <p:cNvSpPr>
            <a:spLocks noChangeAspect="1"/>
          </p:cNvSpPr>
          <p:nvPr/>
        </p:nvSpPr>
        <p:spPr bwMode="auto">
          <a:xfrm>
            <a:off x="6811616" y="2386455"/>
            <a:ext cx="127000" cy="127000"/>
          </a:xfrm>
          <a:prstGeom prst="roundRect">
            <a:avLst>
              <a:gd name="adj" fmla="val 7841"/>
            </a:avLst>
          </a:prstGeom>
          <a:solidFill>
            <a:schemeClr val="accent4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2120" tIns="41059" rIns="82120" bIns="41059" anchor="ctr"/>
          <a:lstStyle/>
          <a:p>
            <a:pPr algn="ctr">
              <a:defRPr/>
            </a:pPr>
            <a:endParaRPr lang="en-US" sz="1100" dirty="0">
              <a:solidFill>
                <a:srgbClr val="4D4D4D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>
            <a:off x="2663396" y="3431727"/>
            <a:ext cx="0" cy="69834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7339678" y="3308658"/>
            <a:ext cx="6624" cy="92961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2165487" y="2143745"/>
            <a:ext cx="1133811" cy="261611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l"/>
            <a:r>
              <a:rPr lang="en-US" altLang="zh-CN" sz="1100" dirty="0">
                <a:solidFill>
                  <a:schemeClr val="bg1"/>
                </a:solidFill>
                <a:latin typeface="Arial"/>
                <a:ea typeface="SimHei"/>
                <a:cs typeface="SimSun"/>
              </a:rPr>
              <a:t>172.16.10.11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3873795" y="2143745"/>
            <a:ext cx="1105381" cy="261611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l"/>
            <a:r>
              <a:rPr lang="en-US" altLang="zh-CN" sz="1100" dirty="0">
                <a:solidFill>
                  <a:schemeClr val="bg1"/>
                </a:solidFill>
                <a:latin typeface="Arial"/>
                <a:ea typeface="SimHei"/>
                <a:cs typeface="SimSun"/>
              </a:rPr>
              <a:t>172.16.10.12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6873426" y="2154489"/>
            <a:ext cx="1105381" cy="261611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l"/>
            <a:r>
              <a:rPr lang="en-US" altLang="zh-CN" sz="1100" dirty="0">
                <a:solidFill>
                  <a:schemeClr val="bg1"/>
                </a:solidFill>
                <a:latin typeface="Arial"/>
                <a:ea typeface="SimHei"/>
                <a:cs typeface="SimSun"/>
              </a:rPr>
              <a:t>172.16.10.13</a:t>
            </a:r>
          </a:p>
        </p:txBody>
      </p:sp>
      <p:pic>
        <p:nvPicPr>
          <p:cNvPr id="96" name="Picture 8" descr="ICON_Server_flat_Q408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72125" y="3147025"/>
            <a:ext cx="1273175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Picture 8" descr="ICON_Server_flat_Q408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83954" y="3154756"/>
            <a:ext cx="1273175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Picture 8" descr="ICON_Server_flat_Q408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3093" y="3147025"/>
            <a:ext cx="1273175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" name="Picture 2" descr="D:\Ebook\DVD_ART\Artwork_Imagery\Shapes and Graphics\Internet Cloud\cloud illustration 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82791" y="3779450"/>
            <a:ext cx="7055222" cy="1309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TextBox 109"/>
          <p:cNvSpPr txBox="1"/>
          <p:nvPr/>
        </p:nvSpPr>
        <p:spPr>
          <a:xfrm>
            <a:off x="4031691" y="4130076"/>
            <a:ext cx="1128653" cy="323163"/>
          </a:xfrm>
          <a:prstGeom prst="rect">
            <a:avLst/>
          </a:prstGeom>
          <a:noFill/>
        </p:spPr>
        <p:txBody>
          <a:bodyPr wrap="square" lIns="91436" tIns="45719" rIns="91436" bIns="45719">
            <a:spAutoFit/>
          </a:bodyPr>
          <a:lstStyle/>
          <a:p>
            <a:pPr algn="ctr">
              <a:spcAft>
                <a:spcPct val="40000"/>
              </a:spcAft>
              <a:defRPr/>
            </a:pPr>
            <a:r>
              <a:rPr lang="zh-CN" altLang="en-US" sz="1500" b="1" dirty="0">
                <a:latin typeface="Arial"/>
                <a:ea typeface="SimHei"/>
                <a:cs typeface="SimSun"/>
              </a:rPr>
              <a:t>物理网络</a:t>
            </a:r>
            <a:endParaRPr lang="zh-CN" altLang="en-US" sz="1500" b="1" dirty="0">
              <a:latin typeface="Arial"/>
              <a:ea typeface="SimHei"/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2560608" y="4617360"/>
            <a:ext cx="942373" cy="590158"/>
            <a:chOff x="866985" y="3416709"/>
            <a:chExt cx="942373" cy="590157"/>
          </a:xfrm>
        </p:grpSpPr>
        <p:pic>
          <p:nvPicPr>
            <p:cNvPr id="112" name="Picture 2" descr="C:\Users\testuser\AppData\Local\Temp\VMwareDnD\aff9d7a7\ICON_Data_3D_blank_Q408.png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985" y="3416709"/>
              <a:ext cx="942373" cy="555869"/>
            </a:xfrm>
            <a:prstGeom prst="rect">
              <a:avLst/>
            </a:prstGeom>
            <a:noFill/>
          </p:spPr>
        </p:pic>
        <p:cxnSp>
          <p:nvCxnSpPr>
            <p:cNvPr id="113" name="Curved Connector 112"/>
            <p:cNvCxnSpPr/>
            <p:nvPr/>
          </p:nvCxnSpPr>
          <p:spPr bwMode="auto">
            <a:xfrm>
              <a:off x="1067597" y="3425229"/>
              <a:ext cx="551094" cy="398430"/>
            </a:xfrm>
            <a:prstGeom prst="curvedConnector3">
              <a:avLst>
                <a:gd name="adj1" fmla="val 50000"/>
              </a:avLst>
            </a:prstGeom>
            <a:solidFill>
              <a:srgbClr val="0095D3"/>
            </a:solidFill>
            <a:ln w="69850" cap="flat" cmpd="sng" algn="ctr">
              <a:solidFill>
                <a:schemeClr val="bg1"/>
              </a:solidFill>
              <a:prstDash val="solid"/>
              <a:round/>
              <a:headEnd type="triangle" w="sm" len="sm"/>
              <a:tailEnd type="triangle" w="sm" len="sm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isometricTopUp">
                <a:rot lat="19208655" lon="18204191" rev="4025411"/>
              </a:camera>
              <a:lightRig rig="threePt" dir="t"/>
            </a:scene3d>
          </p:spPr>
        </p:cxnSp>
        <p:cxnSp>
          <p:nvCxnSpPr>
            <p:cNvPr id="114" name="Curved Connector 113"/>
            <p:cNvCxnSpPr/>
            <p:nvPr/>
          </p:nvCxnSpPr>
          <p:spPr bwMode="auto">
            <a:xfrm rot="10800000" flipV="1">
              <a:off x="1069418" y="3419883"/>
              <a:ext cx="553805" cy="406949"/>
            </a:xfrm>
            <a:prstGeom prst="curvedConnector3">
              <a:avLst>
                <a:gd name="adj1" fmla="val 50000"/>
              </a:avLst>
            </a:prstGeom>
            <a:solidFill>
              <a:srgbClr val="0095D3"/>
            </a:solidFill>
            <a:ln w="69850" cap="flat" cmpd="sng" algn="ctr">
              <a:solidFill>
                <a:schemeClr val="bg1"/>
              </a:solidFill>
              <a:prstDash val="solid"/>
              <a:round/>
              <a:headEnd type="triangle" w="sm" len="sm"/>
              <a:tailEnd type="triangle" w="sm" len="sm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isometricTopUp">
                <a:rot lat="19208655" lon="18204191" rev="4025411"/>
              </a:camera>
              <a:lightRig rig="threePt" dir="t"/>
            </a:scene3d>
          </p:spPr>
        </p:cxnSp>
        <p:sp>
          <p:nvSpPr>
            <p:cNvPr id="115" name="Rectangle 114"/>
            <p:cNvSpPr/>
            <p:nvPr/>
          </p:nvSpPr>
          <p:spPr>
            <a:xfrm>
              <a:off x="912023" y="3583823"/>
              <a:ext cx="57750" cy="2769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  <a:scene3d>
              <a:camera prst="isometricLeftDown">
                <a:rot lat="2100000" lon="2700000" rev="300000"/>
              </a:camera>
              <a:lightRig rig="threePt" dir="t"/>
            </a:scene3d>
          </p:spPr>
          <p:txBody>
            <a:bodyPr rtlCol="0" anchor="ctr">
              <a:spAutoFit/>
            </a:bodyPr>
            <a:lstStyle/>
            <a:p>
              <a:pPr algn="ctr"/>
              <a:endParaRPr lang="en-US" sz="1200" b="1" dirty="0">
                <a:solidFill>
                  <a:srgbClr val="333333"/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972947" y="3613033"/>
              <a:ext cx="57750" cy="2769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  <a:scene3d>
              <a:camera prst="isometricLeftDown">
                <a:rot lat="2100000" lon="2700000" rev="300000"/>
              </a:camera>
              <a:lightRig rig="threePt" dir="t"/>
            </a:scene3d>
          </p:spPr>
          <p:txBody>
            <a:bodyPr rtlCol="0" anchor="ctr">
              <a:spAutoFit/>
            </a:bodyPr>
            <a:lstStyle/>
            <a:p>
              <a:pPr algn="ctr"/>
              <a:endParaRPr lang="en-US" sz="1200" b="1" dirty="0">
                <a:solidFill>
                  <a:srgbClr val="333333"/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033872" y="3642241"/>
              <a:ext cx="57750" cy="2769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  <a:scene3d>
              <a:camera prst="isometricLeftDown">
                <a:rot lat="2100000" lon="2700000" rev="300000"/>
              </a:camera>
              <a:lightRig rig="threePt" dir="t"/>
            </a:scene3d>
          </p:spPr>
          <p:txBody>
            <a:bodyPr rtlCol="0" anchor="ctr">
              <a:spAutoFit/>
            </a:bodyPr>
            <a:lstStyle/>
            <a:p>
              <a:pPr algn="ctr"/>
              <a:endParaRPr lang="en-US" sz="1200" b="1" dirty="0">
                <a:solidFill>
                  <a:srgbClr val="333333"/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094798" y="3671450"/>
              <a:ext cx="57750" cy="2769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  <a:scene3d>
              <a:camera prst="isometricLeftDown">
                <a:rot lat="2100000" lon="2700000" rev="300000"/>
              </a:camera>
              <a:lightRig rig="threePt" dir="t"/>
            </a:scene3d>
          </p:spPr>
          <p:txBody>
            <a:bodyPr rtlCol="0" anchor="ctr">
              <a:spAutoFit/>
            </a:bodyPr>
            <a:lstStyle/>
            <a:p>
              <a:pPr algn="ctr"/>
              <a:endParaRPr lang="en-US" sz="1200" b="1" dirty="0">
                <a:solidFill>
                  <a:srgbClr val="333333"/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155722" y="3700659"/>
              <a:ext cx="57750" cy="2769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  <a:scene3d>
              <a:camera prst="isometricLeftDown">
                <a:rot lat="2100000" lon="2700000" rev="300000"/>
              </a:camera>
              <a:lightRig rig="threePt" dir="t"/>
            </a:scene3d>
          </p:spPr>
          <p:txBody>
            <a:bodyPr rtlCol="0" anchor="ctr">
              <a:spAutoFit/>
            </a:bodyPr>
            <a:lstStyle/>
            <a:p>
              <a:pPr algn="ctr"/>
              <a:endParaRPr lang="en-US" sz="1200" b="1" dirty="0">
                <a:solidFill>
                  <a:srgbClr val="333333"/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216647" y="3729867"/>
              <a:ext cx="57750" cy="2769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  <a:scene3d>
              <a:camera prst="isometricLeftDown">
                <a:rot lat="2100000" lon="2700000" rev="300000"/>
              </a:camera>
              <a:lightRig rig="threePt" dir="t"/>
            </a:scene3d>
          </p:spPr>
          <p:txBody>
            <a:bodyPr rtlCol="0" anchor="ctr">
              <a:spAutoFit/>
            </a:bodyPr>
            <a:lstStyle/>
            <a:p>
              <a:pPr algn="ctr"/>
              <a:endParaRPr lang="en-US" sz="1200" b="1" dirty="0">
                <a:solidFill>
                  <a:srgbClr val="333333"/>
                </a:solidFill>
              </a:endParaRP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6403929" y="4534388"/>
            <a:ext cx="942373" cy="590158"/>
            <a:chOff x="866985" y="3416709"/>
            <a:chExt cx="942373" cy="590157"/>
          </a:xfrm>
        </p:grpSpPr>
        <p:pic>
          <p:nvPicPr>
            <p:cNvPr id="136" name="Picture 2" descr="C:\Users\testuser\AppData\Local\Temp\VMwareDnD\aff9d7a7\ICON_Data_3D_blank_Q408.png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985" y="3416709"/>
              <a:ext cx="942373" cy="555869"/>
            </a:xfrm>
            <a:prstGeom prst="rect">
              <a:avLst/>
            </a:prstGeom>
            <a:noFill/>
          </p:spPr>
        </p:pic>
        <p:cxnSp>
          <p:nvCxnSpPr>
            <p:cNvPr id="137" name="Curved Connector 136"/>
            <p:cNvCxnSpPr/>
            <p:nvPr/>
          </p:nvCxnSpPr>
          <p:spPr bwMode="auto">
            <a:xfrm>
              <a:off x="1067597" y="3425229"/>
              <a:ext cx="551094" cy="398430"/>
            </a:xfrm>
            <a:prstGeom prst="curvedConnector3">
              <a:avLst>
                <a:gd name="adj1" fmla="val 50000"/>
              </a:avLst>
            </a:prstGeom>
            <a:solidFill>
              <a:srgbClr val="0095D3"/>
            </a:solidFill>
            <a:ln w="69850" cap="flat" cmpd="sng" algn="ctr">
              <a:solidFill>
                <a:schemeClr val="bg1"/>
              </a:solidFill>
              <a:prstDash val="solid"/>
              <a:round/>
              <a:headEnd type="triangle" w="sm" len="sm"/>
              <a:tailEnd type="triangle" w="sm" len="sm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isometricTopUp">
                <a:rot lat="19208655" lon="18204191" rev="4025411"/>
              </a:camera>
              <a:lightRig rig="threePt" dir="t"/>
            </a:scene3d>
          </p:spPr>
        </p:cxnSp>
        <p:cxnSp>
          <p:nvCxnSpPr>
            <p:cNvPr id="138" name="Curved Connector 137"/>
            <p:cNvCxnSpPr/>
            <p:nvPr/>
          </p:nvCxnSpPr>
          <p:spPr bwMode="auto">
            <a:xfrm rot="10800000" flipV="1">
              <a:off x="1069418" y="3419883"/>
              <a:ext cx="553805" cy="406949"/>
            </a:xfrm>
            <a:prstGeom prst="curvedConnector3">
              <a:avLst>
                <a:gd name="adj1" fmla="val 50000"/>
              </a:avLst>
            </a:prstGeom>
            <a:solidFill>
              <a:srgbClr val="0095D3"/>
            </a:solidFill>
            <a:ln w="69850" cap="flat" cmpd="sng" algn="ctr">
              <a:solidFill>
                <a:schemeClr val="bg1"/>
              </a:solidFill>
              <a:prstDash val="solid"/>
              <a:round/>
              <a:headEnd type="triangle" w="sm" len="sm"/>
              <a:tailEnd type="triangle" w="sm" len="sm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isometricTopUp">
                <a:rot lat="19208655" lon="18204191" rev="4025411"/>
              </a:camera>
              <a:lightRig rig="threePt" dir="t"/>
            </a:scene3d>
          </p:spPr>
        </p:cxnSp>
        <p:sp>
          <p:nvSpPr>
            <p:cNvPr id="139" name="Rectangle 138"/>
            <p:cNvSpPr/>
            <p:nvPr/>
          </p:nvSpPr>
          <p:spPr>
            <a:xfrm>
              <a:off x="912023" y="3583823"/>
              <a:ext cx="57750" cy="2769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  <a:scene3d>
              <a:camera prst="isometricLeftDown">
                <a:rot lat="2100000" lon="2700000" rev="300000"/>
              </a:camera>
              <a:lightRig rig="threePt" dir="t"/>
            </a:scene3d>
          </p:spPr>
          <p:txBody>
            <a:bodyPr rtlCol="0" anchor="ctr">
              <a:spAutoFit/>
            </a:bodyPr>
            <a:lstStyle/>
            <a:p>
              <a:pPr algn="ctr"/>
              <a:endParaRPr lang="en-US" sz="1200" b="1" dirty="0">
                <a:solidFill>
                  <a:srgbClr val="333333"/>
                </a:solidFill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972947" y="3613033"/>
              <a:ext cx="57750" cy="2769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  <a:scene3d>
              <a:camera prst="isometricLeftDown">
                <a:rot lat="2100000" lon="2700000" rev="300000"/>
              </a:camera>
              <a:lightRig rig="threePt" dir="t"/>
            </a:scene3d>
          </p:spPr>
          <p:txBody>
            <a:bodyPr rtlCol="0" anchor="ctr">
              <a:spAutoFit/>
            </a:bodyPr>
            <a:lstStyle/>
            <a:p>
              <a:pPr algn="ctr"/>
              <a:endParaRPr lang="en-US" sz="1200" b="1" dirty="0">
                <a:solidFill>
                  <a:srgbClr val="333333"/>
                </a:solidFill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033872" y="3642241"/>
              <a:ext cx="57750" cy="2769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  <a:scene3d>
              <a:camera prst="isometricLeftDown">
                <a:rot lat="2100000" lon="2700000" rev="300000"/>
              </a:camera>
              <a:lightRig rig="threePt" dir="t"/>
            </a:scene3d>
          </p:spPr>
          <p:txBody>
            <a:bodyPr rtlCol="0" anchor="ctr">
              <a:spAutoFit/>
            </a:bodyPr>
            <a:lstStyle/>
            <a:p>
              <a:pPr algn="ctr"/>
              <a:endParaRPr lang="en-US" sz="1200" b="1" dirty="0">
                <a:solidFill>
                  <a:srgbClr val="333333"/>
                </a:solidFill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094798" y="3671450"/>
              <a:ext cx="57750" cy="2769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  <a:scene3d>
              <a:camera prst="isometricLeftDown">
                <a:rot lat="2100000" lon="2700000" rev="300000"/>
              </a:camera>
              <a:lightRig rig="threePt" dir="t"/>
            </a:scene3d>
          </p:spPr>
          <p:txBody>
            <a:bodyPr rtlCol="0" anchor="ctr">
              <a:spAutoFit/>
            </a:bodyPr>
            <a:lstStyle/>
            <a:p>
              <a:pPr algn="ctr"/>
              <a:endParaRPr lang="en-US" sz="1200" b="1" dirty="0">
                <a:solidFill>
                  <a:srgbClr val="333333"/>
                </a:solidFill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155722" y="3700659"/>
              <a:ext cx="57750" cy="2769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  <a:scene3d>
              <a:camera prst="isometricLeftDown">
                <a:rot lat="2100000" lon="2700000" rev="300000"/>
              </a:camera>
              <a:lightRig rig="threePt" dir="t"/>
            </a:scene3d>
          </p:spPr>
          <p:txBody>
            <a:bodyPr rtlCol="0" anchor="ctr">
              <a:spAutoFit/>
            </a:bodyPr>
            <a:lstStyle/>
            <a:p>
              <a:pPr algn="ctr"/>
              <a:endParaRPr lang="en-US" sz="1200" b="1" dirty="0">
                <a:solidFill>
                  <a:srgbClr val="333333"/>
                </a:solidFill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216647" y="3729867"/>
              <a:ext cx="57750" cy="2769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  <a:scene3d>
              <a:camera prst="isometricLeftDown">
                <a:rot lat="2100000" lon="2700000" rev="300000"/>
              </a:camera>
              <a:lightRig rig="threePt" dir="t"/>
            </a:scene3d>
          </p:spPr>
          <p:txBody>
            <a:bodyPr rtlCol="0" anchor="ctr">
              <a:spAutoFit/>
            </a:bodyPr>
            <a:lstStyle/>
            <a:p>
              <a:pPr algn="ctr"/>
              <a:endParaRPr lang="en-US" sz="1200" b="1" dirty="0">
                <a:solidFill>
                  <a:srgbClr val="333333"/>
                </a:solidFill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6593175" y="1503684"/>
            <a:ext cx="3830236" cy="276999"/>
          </a:xfrm>
          <a:prstGeom prst="rect">
            <a:avLst/>
          </a:prstGeom>
          <a:noFill/>
        </p:spPr>
        <p:txBody>
          <a:bodyPr wrap="square" lIns="91436" tIns="45719" rIns="91436" bIns="45719">
            <a:spAutoFit/>
          </a:bodyPr>
          <a:lstStyle/>
          <a:p>
            <a:pPr algn="ctr">
              <a:spcAft>
                <a:spcPct val="40000"/>
              </a:spcAft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Arial"/>
                <a:ea typeface="SimHei"/>
                <a:cs typeface="SimSun"/>
              </a:rPr>
              <a:t>传输子网 </a:t>
            </a:r>
            <a:r>
              <a:rPr lang="en-US" altLang="zh-CN" sz="1200" b="1" dirty="0">
                <a:solidFill>
                  <a:schemeClr val="bg1"/>
                </a:solidFill>
                <a:latin typeface="Arial"/>
                <a:ea typeface="SimHei"/>
                <a:cs typeface="SimSun"/>
              </a:rPr>
              <a:t>B 192.168.250.0/24</a:t>
            </a:r>
            <a:endParaRPr lang="zh-CN" altLang="en-US" sz="1200" b="1" dirty="0">
              <a:solidFill>
                <a:schemeClr val="bg1"/>
              </a:solidFill>
              <a:latin typeface="Arial"/>
              <a:ea typeface="SimHei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2685247" y="3464417"/>
            <a:ext cx="1808909" cy="1519144"/>
          </a:xfrm>
          <a:custGeom>
            <a:avLst/>
            <a:gdLst>
              <a:gd name="connsiteX0" fmla="*/ 0 w 2296529"/>
              <a:gd name="connsiteY0" fmla="*/ 0 h 1526913"/>
              <a:gd name="connsiteX1" fmla="*/ 830687 w 2296529"/>
              <a:gd name="connsiteY1" fmla="*/ 1384479 h 1526913"/>
              <a:gd name="connsiteX2" fmla="*/ 2150772 w 2296529"/>
              <a:gd name="connsiteY2" fmla="*/ 1326524 h 1526913"/>
              <a:gd name="connsiteX3" fmla="*/ 2266682 w 2296529"/>
              <a:gd name="connsiteY3" fmla="*/ 6440 h 1526913"/>
              <a:gd name="connsiteX0" fmla="*/ 0 w 2311186"/>
              <a:gd name="connsiteY0" fmla="*/ 0 h 1526913"/>
              <a:gd name="connsiteX1" fmla="*/ 830687 w 2311186"/>
              <a:gd name="connsiteY1" fmla="*/ 1384479 h 1526913"/>
              <a:gd name="connsiteX2" fmla="*/ 2150772 w 2311186"/>
              <a:gd name="connsiteY2" fmla="*/ 1326524 h 1526913"/>
              <a:gd name="connsiteX3" fmla="*/ 2266682 w 2311186"/>
              <a:gd name="connsiteY3" fmla="*/ 6440 h 1526913"/>
              <a:gd name="connsiteX0" fmla="*/ 0 w 1808909"/>
              <a:gd name="connsiteY0" fmla="*/ 12878 h 1519144"/>
              <a:gd name="connsiteX1" fmla="*/ 328410 w 1808909"/>
              <a:gd name="connsiteY1" fmla="*/ 1378039 h 1519144"/>
              <a:gd name="connsiteX2" fmla="*/ 1648495 w 1808909"/>
              <a:gd name="connsiteY2" fmla="*/ 1320084 h 1519144"/>
              <a:gd name="connsiteX3" fmla="*/ 1764405 w 1808909"/>
              <a:gd name="connsiteY3" fmla="*/ 0 h 1519144"/>
              <a:gd name="connsiteX0" fmla="*/ 0 w 1808909"/>
              <a:gd name="connsiteY0" fmla="*/ 12878 h 1519144"/>
              <a:gd name="connsiteX1" fmla="*/ 328410 w 1808909"/>
              <a:gd name="connsiteY1" fmla="*/ 1378039 h 1519144"/>
              <a:gd name="connsiteX2" fmla="*/ 1648495 w 1808909"/>
              <a:gd name="connsiteY2" fmla="*/ 1320084 h 1519144"/>
              <a:gd name="connsiteX3" fmla="*/ 1764405 w 1808909"/>
              <a:gd name="connsiteY3" fmla="*/ 0 h 1519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8909" h="1519144">
                <a:moveTo>
                  <a:pt x="0" y="12878"/>
                </a:moveTo>
                <a:cubicBezTo>
                  <a:pt x="23610" y="601014"/>
                  <a:pt x="53661" y="1160171"/>
                  <a:pt x="328410" y="1378039"/>
                </a:cubicBezTo>
                <a:cubicBezTo>
                  <a:pt x="603159" y="1595907"/>
                  <a:pt x="1409163" y="1549757"/>
                  <a:pt x="1648495" y="1320084"/>
                </a:cubicBezTo>
                <a:cubicBezTo>
                  <a:pt x="1887827" y="1090411"/>
                  <a:pt x="1797676" y="247919"/>
                  <a:pt x="1764405" y="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146881" y="3452609"/>
            <a:ext cx="1544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/>
              <a:t>VTEP</a:t>
            </a:r>
            <a:r>
              <a:rPr kumimoji="1" lang="zh-CN" altLang="en-US" sz="1400"/>
              <a:t> </a:t>
            </a:r>
            <a:r>
              <a:rPr kumimoji="1" lang="en-US" altLang="zh-CN" sz="1400"/>
              <a:t>IP</a:t>
            </a:r>
            <a:r>
              <a:rPr kumimoji="1" lang="zh-CN" altLang="en-US" sz="1400"/>
              <a:t>：</a:t>
            </a:r>
            <a:r>
              <a:rPr kumimoji="1" lang="en-US" altLang="zh-CN" sz="1400"/>
              <a:t>10.0.0.1</a:t>
            </a:r>
            <a:endParaRPr kumimoji="1" lang="zh-CN" altLang="en-US" sz="1400"/>
          </a:p>
        </p:txBody>
      </p:sp>
      <p:sp>
        <p:nvSpPr>
          <p:cNvPr id="81" name="TextBox 80"/>
          <p:cNvSpPr txBox="1"/>
          <p:nvPr/>
        </p:nvSpPr>
        <p:spPr>
          <a:xfrm>
            <a:off x="4520624" y="3451788"/>
            <a:ext cx="1544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/>
              <a:t>VTEP</a:t>
            </a:r>
            <a:r>
              <a:rPr kumimoji="1" lang="zh-CN" altLang="en-US" sz="1400"/>
              <a:t> </a:t>
            </a:r>
            <a:r>
              <a:rPr kumimoji="1" lang="en-US" altLang="zh-CN" sz="1400"/>
              <a:t>IP</a:t>
            </a:r>
            <a:r>
              <a:rPr kumimoji="1" lang="zh-CN" altLang="en-US" sz="1400"/>
              <a:t>：</a:t>
            </a:r>
            <a:r>
              <a:rPr kumimoji="1" lang="en-US" altLang="zh-CN" sz="1400"/>
              <a:t>10.0.0.2</a:t>
            </a:r>
            <a:endParaRPr kumimoji="1" lang="zh-CN" altLang="en-US" sz="1400"/>
          </a:p>
        </p:txBody>
      </p:sp>
      <p:sp>
        <p:nvSpPr>
          <p:cNvPr id="16" name="TextBox 15"/>
          <p:cNvSpPr txBox="1"/>
          <p:nvPr/>
        </p:nvSpPr>
        <p:spPr>
          <a:xfrm>
            <a:off x="1638997" y="5435343"/>
            <a:ext cx="6811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SSH</a:t>
            </a:r>
            <a:r>
              <a:rPr kumimoji="1" lang="zh-CN" altLang="en-US"/>
              <a:t>登陆</a:t>
            </a:r>
            <a:r>
              <a:rPr kumimoji="1" lang="en-US" altLang="zh-CN"/>
              <a:t>ESXi</a:t>
            </a:r>
            <a:r>
              <a:rPr kumimoji="1" lang="zh-CN" altLang="en-US"/>
              <a:t>使用</a:t>
            </a:r>
            <a:r>
              <a:rPr kumimoji="1" lang="en-US" altLang="zh-CN"/>
              <a:t>vmkping</a:t>
            </a:r>
            <a:r>
              <a:rPr kumimoji="1" lang="zh-CN" altLang="en-US"/>
              <a:t>测试</a:t>
            </a:r>
            <a:r>
              <a:rPr kumimoji="1" lang="en-US" altLang="zh-CN"/>
              <a:t>VTEP</a:t>
            </a:r>
            <a:r>
              <a:rPr kumimoji="1" lang="zh-CN" altLang="en-US"/>
              <a:t>到</a:t>
            </a:r>
            <a:r>
              <a:rPr kumimoji="1" lang="en-US" altLang="zh-CN"/>
              <a:t>VTEP</a:t>
            </a:r>
            <a:r>
              <a:rPr kumimoji="1" lang="zh-CN" altLang="en-US"/>
              <a:t>大包通信情况（</a:t>
            </a:r>
            <a:r>
              <a:rPr kumimoji="1" lang="en-US" altLang="zh-CN"/>
              <a:t>1570</a:t>
            </a:r>
            <a:r>
              <a:rPr kumimoji="1" lang="zh-CN" altLang="en-US"/>
              <a:t>）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4155450" y="4632549"/>
            <a:ext cx="942373" cy="590158"/>
            <a:chOff x="866985" y="3416709"/>
            <a:chExt cx="942373" cy="590157"/>
          </a:xfrm>
        </p:grpSpPr>
        <p:pic>
          <p:nvPicPr>
            <p:cNvPr id="85" name="Picture 84" descr="C:\Users\testuser\AppData\Local\Temp\VMwareDnD\aff9d7a7\ICON_Data_3D_blank_Q408.png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985" y="3416709"/>
              <a:ext cx="942373" cy="555869"/>
            </a:xfrm>
            <a:prstGeom prst="rect">
              <a:avLst/>
            </a:prstGeom>
            <a:noFill/>
          </p:spPr>
        </p:pic>
        <p:cxnSp>
          <p:nvCxnSpPr>
            <p:cNvPr id="86" name="Curved Connector 85"/>
            <p:cNvCxnSpPr/>
            <p:nvPr/>
          </p:nvCxnSpPr>
          <p:spPr bwMode="auto">
            <a:xfrm>
              <a:off x="1067597" y="3425229"/>
              <a:ext cx="551094" cy="398430"/>
            </a:xfrm>
            <a:prstGeom prst="curvedConnector3">
              <a:avLst>
                <a:gd name="adj1" fmla="val 50000"/>
              </a:avLst>
            </a:prstGeom>
            <a:solidFill>
              <a:srgbClr val="0095D3"/>
            </a:solidFill>
            <a:ln w="69850" cap="flat" cmpd="sng" algn="ctr">
              <a:solidFill>
                <a:schemeClr val="bg1"/>
              </a:solidFill>
              <a:prstDash val="solid"/>
              <a:round/>
              <a:headEnd type="triangle" w="sm" len="sm"/>
              <a:tailEnd type="triangle" w="sm" len="sm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isometricTopUp">
                <a:rot lat="19208655" lon="18204191" rev="4025411"/>
              </a:camera>
              <a:lightRig rig="threePt" dir="t"/>
            </a:scene3d>
          </p:spPr>
        </p:cxnSp>
        <p:cxnSp>
          <p:nvCxnSpPr>
            <p:cNvPr id="104" name="Curved Connector 103"/>
            <p:cNvCxnSpPr/>
            <p:nvPr/>
          </p:nvCxnSpPr>
          <p:spPr bwMode="auto">
            <a:xfrm rot="10800000" flipV="1">
              <a:off x="1069418" y="3419883"/>
              <a:ext cx="553805" cy="406949"/>
            </a:xfrm>
            <a:prstGeom prst="curvedConnector3">
              <a:avLst>
                <a:gd name="adj1" fmla="val 50000"/>
              </a:avLst>
            </a:prstGeom>
            <a:solidFill>
              <a:srgbClr val="0095D3"/>
            </a:solidFill>
            <a:ln w="69850" cap="flat" cmpd="sng" algn="ctr">
              <a:solidFill>
                <a:schemeClr val="bg1"/>
              </a:solidFill>
              <a:prstDash val="solid"/>
              <a:round/>
              <a:headEnd type="triangle" w="sm" len="sm"/>
              <a:tailEnd type="triangle" w="sm" len="sm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isometricTopUp">
                <a:rot lat="19208655" lon="18204191" rev="4025411"/>
              </a:camera>
              <a:lightRig rig="threePt" dir="t"/>
            </a:scene3d>
          </p:spPr>
        </p:cxnSp>
        <p:sp>
          <p:nvSpPr>
            <p:cNvPr id="105" name="Rectangle 104"/>
            <p:cNvSpPr/>
            <p:nvPr/>
          </p:nvSpPr>
          <p:spPr>
            <a:xfrm>
              <a:off x="912023" y="3583823"/>
              <a:ext cx="57750" cy="2769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  <a:scene3d>
              <a:camera prst="isometricLeftDown">
                <a:rot lat="2100000" lon="2700000" rev="300000"/>
              </a:camera>
              <a:lightRig rig="threePt" dir="t"/>
            </a:scene3d>
          </p:spPr>
          <p:txBody>
            <a:bodyPr rtlCol="0" anchor="ctr">
              <a:spAutoFit/>
            </a:bodyPr>
            <a:lstStyle/>
            <a:p>
              <a:pPr algn="ctr"/>
              <a:endParaRPr lang="en-US" sz="1200" b="1" dirty="0">
                <a:solidFill>
                  <a:srgbClr val="333333"/>
                </a:solidFill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972947" y="3613033"/>
              <a:ext cx="57750" cy="2769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  <a:scene3d>
              <a:camera prst="isometricLeftDown">
                <a:rot lat="2100000" lon="2700000" rev="300000"/>
              </a:camera>
              <a:lightRig rig="threePt" dir="t"/>
            </a:scene3d>
          </p:spPr>
          <p:txBody>
            <a:bodyPr rtlCol="0" anchor="ctr">
              <a:spAutoFit/>
            </a:bodyPr>
            <a:lstStyle/>
            <a:p>
              <a:pPr algn="ctr"/>
              <a:endParaRPr lang="en-US" sz="1200" b="1" dirty="0">
                <a:solidFill>
                  <a:srgbClr val="333333"/>
                </a:solidFill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1033872" y="3642241"/>
              <a:ext cx="57750" cy="2769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  <a:scene3d>
              <a:camera prst="isometricLeftDown">
                <a:rot lat="2100000" lon="2700000" rev="300000"/>
              </a:camera>
              <a:lightRig rig="threePt" dir="t"/>
            </a:scene3d>
          </p:spPr>
          <p:txBody>
            <a:bodyPr rtlCol="0" anchor="ctr">
              <a:spAutoFit/>
            </a:bodyPr>
            <a:lstStyle/>
            <a:p>
              <a:pPr algn="ctr"/>
              <a:endParaRPr lang="en-US" sz="1200" b="1" dirty="0">
                <a:solidFill>
                  <a:srgbClr val="333333"/>
                </a:solidFill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094798" y="3671450"/>
              <a:ext cx="57750" cy="2769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  <a:scene3d>
              <a:camera prst="isometricLeftDown">
                <a:rot lat="2100000" lon="2700000" rev="300000"/>
              </a:camera>
              <a:lightRig rig="threePt" dir="t"/>
            </a:scene3d>
          </p:spPr>
          <p:txBody>
            <a:bodyPr rtlCol="0" anchor="ctr">
              <a:spAutoFit/>
            </a:bodyPr>
            <a:lstStyle/>
            <a:p>
              <a:pPr algn="ctr"/>
              <a:endParaRPr lang="en-US" sz="1200" b="1" dirty="0">
                <a:solidFill>
                  <a:srgbClr val="333333"/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1155722" y="3700659"/>
              <a:ext cx="57750" cy="2769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  <a:scene3d>
              <a:camera prst="isometricLeftDown">
                <a:rot lat="2100000" lon="2700000" rev="300000"/>
              </a:camera>
              <a:lightRig rig="threePt" dir="t"/>
            </a:scene3d>
          </p:spPr>
          <p:txBody>
            <a:bodyPr rtlCol="0" anchor="ctr">
              <a:spAutoFit/>
            </a:bodyPr>
            <a:lstStyle/>
            <a:p>
              <a:pPr algn="ctr"/>
              <a:endParaRPr lang="en-US" sz="1200" b="1" dirty="0">
                <a:solidFill>
                  <a:srgbClr val="333333"/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1216647" y="3729867"/>
              <a:ext cx="57750" cy="2769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  <a:scene3d>
              <a:camera prst="isometricLeftDown">
                <a:rot lat="2100000" lon="2700000" rev="300000"/>
              </a:camera>
              <a:lightRig rig="threePt" dir="t"/>
            </a:scene3d>
          </p:spPr>
          <p:txBody>
            <a:bodyPr rtlCol="0" anchor="ctr">
              <a:spAutoFit/>
            </a:bodyPr>
            <a:lstStyle/>
            <a:p>
              <a:pPr algn="ctr"/>
              <a:endParaRPr lang="en-US" sz="1200" b="1" dirty="0">
                <a:solidFill>
                  <a:srgbClr val="33333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518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Straight Connector 106"/>
          <p:cNvCxnSpPr>
            <a:stCxn id="97" idx="2"/>
          </p:cNvCxnSpPr>
          <p:nvPr/>
        </p:nvCxnSpPr>
        <p:spPr>
          <a:xfrm flipH="1">
            <a:off x="4519789" y="3454793"/>
            <a:ext cx="753" cy="50151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 bwMode="auto">
          <a:xfrm>
            <a:off x="1689293" y="2445492"/>
            <a:ext cx="6548720" cy="1"/>
          </a:xfrm>
          <a:prstGeom prst="line">
            <a:avLst/>
          </a:prstGeom>
          <a:solidFill>
            <a:srgbClr val="0095D3"/>
          </a:solidFill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Line 6"/>
          <p:cNvSpPr>
            <a:spLocks noChangeShapeType="1"/>
          </p:cNvSpPr>
          <p:nvPr/>
        </p:nvSpPr>
        <p:spPr bwMode="auto">
          <a:xfrm>
            <a:off x="2108335" y="2013692"/>
            <a:ext cx="6350" cy="43180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lIns="82120" tIns="41059" rIns="82120" bIns="41059" anchor="ctr">
            <a:spAutoFit/>
          </a:bodyPr>
          <a:lstStyle/>
          <a:p>
            <a:pPr>
              <a:defRPr/>
            </a:pPr>
            <a:endParaRPr lang="en-US" sz="1500" dirty="0">
              <a:solidFill>
                <a:srgbClr val="333333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8" name="Rounded Rectangle 6"/>
          <p:cNvSpPr>
            <a:spLocks noChangeAspect="1"/>
          </p:cNvSpPr>
          <p:nvPr/>
        </p:nvSpPr>
        <p:spPr bwMode="auto">
          <a:xfrm>
            <a:off x="1839096" y="1794768"/>
            <a:ext cx="518158" cy="354013"/>
          </a:xfrm>
          <a:prstGeom prst="roundRect">
            <a:avLst>
              <a:gd name="adj" fmla="val 7841"/>
            </a:avLst>
          </a:prstGeom>
          <a:gradFill flip="none" rotWithShape="1">
            <a:gsLst>
              <a:gs pos="0">
                <a:schemeClr val="bg2">
                  <a:lumMod val="75000"/>
                </a:schemeClr>
              </a:gs>
              <a:gs pos="100000">
                <a:srgbClr val="FFFFFF"/>
              </a:gs>
            </a:gsLst>
            <a:lin ang="16200000" scaled="0"/>
            <a:tileRect/>
          </a:gra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2120" tIns="41059" rIns="82120" bIns="41059" anchor="ctr"/>
          <a:lstStyle/>
          <a:p>
            <a:pPr algn="ctr">
              <a:defRPr/>
            </a:pPr>
            <a:r>
              <a:rPr lang="en-US" altLang="zh-CN" sz="1100" dirty="0">
                <a:solidFill>
                  <a:srgbClr val="002060"/>
                </a:solidFill>
                <a:latin typeface="Arial"/>
                <a:ea typeface="SimHei"/>
                <a:cs typeface="SimSun"/>
              </a:rPr>
              <a:t>VM1</a:t>
            </a:r>
            <a:endParaRPr lang="zh-CN" altLang="en-US" sz="1100" dirty="0">
              <a:solidFill>
                <a:srgbClr val="002060"/>
              </a:solidFill>
              <a:latin typeface="Arial"/>
              <a:ea typeface="SimHei"/>
              <a:cs typeface="SimSun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689293" y="2559793"/>
            <a:ext cx="6548720" cy="257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>
              <a:defRPr/>
            </a:pPr>
            <a:r>
              <a:rPr lang="en-US" altLang="zh-CN" sz="1200" dirty="0">
                <a:latin typeface="Arial"/>
                <a:ea typeface="SimHei"/>
                <a:cs typeface="SimSun"/>
              </a:rPr>
              <a:t>vSphere Distributed Switch</a:t>
            </a:r>
          </a:p>
        </p:txBody>
      </p:sp>
      <p:sp>
        <p:nvSpPr>
          <p:cNvPr id="90" name="Rectangle 32"/>
          <p:cNvSpPr>
            <a:spLocks noChangeArrowheads="1"/>
          </p:cNvSpPr>
          <p:nvPr/>
        </p:nvSpPr>
        <p:spPr bwMode="auto">
          <a:xfrm>
            <a:off x="2226150" y="2810619"/>
            <a:ext cx="482600" cy="10795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lIns="91436" tIns="45719" rIns="91436" bIns="45719"/>
          <a:lstStyle/>
          <a:p>
            <a:pPr algn="ctr">
              <a:spcBef>
                <a:spcPct val="50000"/>
              </a:spcBef>
            </a:pPr>
            <a:endParaRPr lang="en-US" sz="800" b="1">
              <a:cs typeface="Arial" pitchFamily="34" charset="0"/>
            </a:endParaRPr>
          </a:p>
        </p:txBody>
      </p:sp>
      <p:sp>
        <p:nvSpPr>
          <p:cNvPr id="91" name="Rounded Rectangle 90"/>
          <p:cNvSpPr>
            <a:spLocks noChangeAspect="1"/>
          </p:cNvSpPr>
          <p:nvPr/>
        </p:nvSpPr>
        <p:spPr bwMode="auto">
          <a:xfrm>
            <a:off x="2057536" y="2386455"/>
            <a:ext cx="127000" cy="127000"/>
          </a:xfrm>
          <a:prstGeom prst="roundRect">
            <a:avLst>
              <a:gd name="adj" fmla="val 7841"/>
            </a:avLst>
          </a:prstGeom>
          <a:solidFill>
            <a:schemeClr val="accent4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2120" tIns="41059" rIns="82120" bIns="41059" anchor="ctr"/>
          <a:lstStyle/>
          <a:p>
            <a:pPr algn="ctr">
              <a:defRPr/>
            </a:pPr>
            <a:endParaRPr lang="en-US" sz="1100" dirty="0">
              <a:solidFill>
                <a:srgbClr val="4D4D4D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2" name="Line 6"/>
          <p:cNvSpPr>
            <a:spLocks noChangeShapeType="1"/>
          </p:cNvSpPr>
          <p:nvPr/>
        </p:nvSpPr>
        <p:spPr bwMode="auto">
          <a:xfrm>
            <a:off x="3883954" y="2000992"/>
            <a:ext cx="6350" cy="43180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lIns="82120" tIns="41059" rIns="82120" bIns="41059" anchor="ctr">
            <a:spAutoFit/>
          </a:bodyPr>
          <a:lstStyle/>
          <a:p>
            <a:pPr>
              <a:defRPr/>
            </a:pPr>
            <a:endParaRPr lang="en-US" sz="1500" dirty="0">
              <a:solidFill>
                <a:srgbClr val="333333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3" name="Rounded Rectangle 6"/>
          <p:cNvSpPr>
            <a:spLocks noChangeAspect="1"/>
          </p:cNvSpPr>
          <p:nvPr/>
        </p:nvSpPr>
        <p:spPr bwMode="auto">
          <a:xfrm>
            <a:off x="3629954" y="1794768"/>
            <a:ext cx="487680" cy="354013"/>
          </a:xfrm>
          <a:prstGeom prst="roundRect">
            <a:avLst>
              <a:gd name="adj" fmla="val 7841"/>
            </a:avLst>
          </a:prstGeom>
          <a:gradFill flip="none" rotWithShape="1">
            <a:gsLst>
              <a:gs pos="0">
                <a:schemeClr val="bg2">
                  <a:lumMod val="75000"/>
                </a:schemeClr>
              </a:gs>
              <a:gs pos="100000">
                <a:srgbClr val="FFFFFF"/>
              </a:gs>
            </a:gsLst>
            <a:lin ang="16200000" scaled="0"/>
            <a:tileRect/>
          </a:gra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2120" tIns="41059" rIns="82120" bIns="41059" anchor="ctr"/>
          <a:lstStyle/>
          <a:p>
            <a:pPr algn="ctr">
              <a:defRPr/>
            </a:pPr>
            <a:r>
              <a:rPr lang="en-US" altLang="zh-CN" sz="1100" dirty="0">
                <a:solidFill>
                  <a:srgbClr val="002060"/>
                </a:solidFill>
                <a:latin typeface="Arial"/>
                <a:ea typeface="SimHei"/>
                <a:cs typeface="SimSun"/>
              </a:rPr>
              <a:t>VM2</a:t>
            </a:r>
            <a:endParaRPr lang="zh-CN" altLang="en-US" sz="1100" dirty="0">
              <a:solidFill>
                <a:srgbClr val="002060"/>
              </a:solidFill>
              <a:latin typeface="Arial"/>
              <a:ea typeface="SimHei"/>
              <a:cs typeface="SimSun"/>
            </a:endParaRPr>
          </a:p>
        </p:txBody>
      </p:sp>
      <p:sp>
        <p:nvSpPr>
          <p:cNvPr id="94" name="Rectangle 32"/>
          <p:cNvSpPr>
            <a:spLocks noChangeArrowheads="1"/>
          </p:cNvSpPr>
          <p:nvPr/>
        </p:nvSpPr>
        <p:spPr bwMode="auto">
          <a:xfrm>
            <a:off x="4087648" y="2797919"/>
            <a:ext cx="482600" cy="10795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lIns="91436" tIns="45719" rIns="91436" bIns="45719"/>
          <a:lstStyle/>
          <a:p>
            <a:pPr algn="ctr">
              <a:spcBef>
                <a:spcPct val="50000"/>
              </a:spcBef>
            </a:pPr>
            <a:endParaRPr lang="en-US" sz="800" b="1">
              <a:cs typeface="Arial" pitchFamily="34" charset="0"/>
            </a:endParaRPr>
          </a:p>
        </p:txBody>
      </p:sp>
      <p:sp>
        <p:nvSpPr>
          <p:cNvPr id="95" name="Rounded Rectangle 94"/>
          <p:cNvSpPr>
            <a:spLocks noChangeAspect="1"/>
          </p:cNvSpPr>
          <p:nvPr/>
        </p:nvSpPr>
        <p:spPr bwMode="auto">
          <a:xfrm>
            <a:off x="3833155" y="2386455"/>
            <a:ext cx="127000" cy="127000"/>
          </a:xfrm>
          <a:prstGeom prst="roundRect">
            <a:avLst>
              <a:gd name="adj" fmla="val 7841"/>
            </a:avLst>
          </a:prstGeom>
          <a:solidFill>
            <a:schemeClr val="accent4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2120" tIns="41059" rIns="82120" bIns="41059" anchor="ctr"/>
          <a:lstStyle/>
          <a:p>
            <a:pPr algn="ctr">
              <a:defRPr/>
            </a:pPr>
            <a:endParaRPr lang="en-US" sz="1100" dirty="0">
              <a:solidFill>
                <a:srgbClr val="4D4D4D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8" name="Rectangle 32"/>
          <p:cNvSpPr>
            <a:spLocks noChangeArrowheads="1"/>
          </p:cNvSpPr>
          <p:nvPr/>
        </p:nvSpPr>
        <p:spPr bwMode="auto">
          <a:xfrm>
            <a:off x="7004824" y="2818208"/>
            <a:ext cx="482600" cy="10795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lIns="91436" tIns="45719" rIns="91436" bIns="45719"/>
          <a:lstStyle/>
          <a:p>
            <a:pPr algn="ctr">
              <a:spcBef>
                <a:spcPct val="50000"/>
              </a:spcBef>
            </a:pPr>
            <a:endParaRPr lang="en-US" sz="800" b="1">
              <a:cs typeface="Arial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201318" y="2191097"/>
            <a:ext cx="1501775" cy="261608"/>
          </a:xfrm>
          <a:prstGeom prst="rect">
            <a:avLst/>
          </a:prstGeom>
          <a:noFill/>
        </p:spPr>
        <p:txBody>
          <a:bodyPr lIns="91436" tIns="45719" rIns="91436" bIns="45719">
            <a:spAutoFit/>
          </a:bodyPr>
          <a:lstStyle/>
          <a:p>
            <a:pPr algn="ctr">
              <a:defRPr/>
            </a:pPr>
            <a:r>
              <a:rPr lang="zh-CN" altLang="en-US" sz="1100" b="1" dirty="0">
                <a:solidFill>
                  <a:schemeClr val="accent4"/>
                </a:solidFill>
                <a:latin typeface="Arial"/>
                <a:ea typeface="SimHei"/>
                <a:cs typeface="SimSun"/>
              </a:rPr>
              <a:t>逻辑交换机 </a:t>
            </a:r>
            <a:r>
              <a:rPr lang="en-US" altLang="zh-CN" sz="1100" b="1" dirty="0">
                <a:solidFill>
                  <a:schemeClr val="accent4"/>
                </a:solidFill>
                <a:latin typeface="Arial"/>
                <a:ea typeface="SimHei"/>
                <a:cs typeface="SimSun"/>
              </a:rPr>
              <a:t>5001 </a:t>
            </a:r>
            <a:endParaRPr lang="zh-CN" altLang="en-US" sz="1500" dirty="0">
              <a:solidFill>
                <a:srgbClr val="333333"/>
              </a:solidFill>
              <a:latin typeface="Arial"/>
              <a:ea typeface="SimHei"/>
              <a:cs typeface="SimSun"/>
            </a:endParaRPr>
          </a:p>
        </p:txBody>
      </p:sp>
      <p:sp>
        <p:nvSpPr>
          <p:cNvPr id="101" name="Line 6"/>
          <p:cNvSpPr>
            <a:spLocks noChangeShapeType="1"/>
          </p:cNvSpPr>
          <p:nvPr/>
        </p:nvSpPr>
        <p:spPr bwMode="auto">
          <a:xfrm>
            <a:off x="6862414" y="2003267"/>
            <a:ext cx="6350" cy="43180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lIns="82120" tIns="41059" rIns="82120" bIns="41059" anchor="ctr">
            <a:spAutoFit/>
          </a:bodyPr>
          <a:lstStyle/>
          <a:p>
            <a:pPr>
              <a:defRPr/>
            </a:pPr>
            <a:endParaRPr lang="en-US" sz="1500" dirty="0">
              <a:solidFill>
                <a:schemeClr val="bg1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2" name="Rounded Rectangle 6"/>
          <p:cNvSpPr>
            <a:spLocks noChangeAspect="1"/>
          </p:cNvSpPr>
          <p:nvPr/>
        </p:nvSpPr>
        <p:spPr bwMode="auto">
          <a:xfrm>
            <a:off x="6593177" y="1794768"/>
            <a:ext cx="518158" cy="354013"/>
          </a:xfrm>
          <a:prstGeom prst="roundRect">
            <a:avLst>
              <a:gd name="adj" fmla="val 7841"/>
            </a:avLst>
          </a:prstGeom>
          <a:gradFill flip="none" rotWithShape="1">
            <a:gsLst>
              <a:gs pos="0">
                <a:schemeClr val="bg2">
                  <a:lumMod val="75000"/>
                </a:schemeClr>
              </a:gs>
              <a:gs pos="100000">
                <a:srgbClr val="FFFFFF"/>
              </a:gs>
            </a:gsLst>
            <a:lin ang="16200000" scaled="0"/>
            <a:tileRect/>
          </a:gra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2120" tIns="41059" rIns="82120" bIns="41059" anchor="ctr"/>
          <a:lstStyle/>
          <a:p>
            <a:pPr algn="ctr">
              <a:defRPr/>
            </a:pPr>
            <a:r>
              <a:rPr lang="en-US" altLang="zh-CN" sz="1100" dirty="0">
                <a:solidFill>
                  <a:srgbClr val="002060"/>
                </a:solidFill>
                <a:latin typeface="Arial"/>
                <a:ea typeface="SimHei"/>
                <a:cs typeface="SimSun"/>
              </a:rPr>
              <a:t>VM3</a:t>
            </a:r>
            <a:endParaRPr lang="zh-CN" altLang="en-US" sz="1100" dirty="0">
              <a:solidFill>
                <a:srgbClr val="002060"/>
              </a:solidFill>
              <a:latin typeface="Arial"/>
              <a:ea typeface="SimHei"/>
              <a:cs typeface="SimSun"/>
            </a:endParaRPr>
          </a:p>
        </p:txBody>
      </p:sp>
      <p:sp>
        <p:nvSpPr>
          <p:cNvPr id="103" name="Rounded Rectangle 102"/>
          <p:cNvSpPr>
            <a:spLocks noChangeAspect="1"/>
          </p:cNvSpPr>
          <p:nvPr/>
        </p:nvSpPr>
        <p:spPr bwMode="auto">
          <a:xfrm>
            <a:off x="6811616" y="2386455"/>
            <a:ext cx="127000" cy="127000"/>
          </a:xfrm>
          <a:prstGeom prst="roundRect">
            <a:avLst>
              <a:gd name="adj" fmla="val 7841"/>
            </a:avLst>
          </a:prstGeom>
          <a:solidFill>
            <a:schemeClr val="accent4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2120" tIns="41059" rIns="82120" bIns="41059" anchor="ctr"/>
          <a:lstStyle/>
          <a:p>
            <a:pPr algn="ctr">
              <a:defRPr/>
            </a:pPr>
            <a:endParaRPr lang="en-US" sz="1100" dirty="0">
              <a:solidFill>
                <a:srgbClr val="4D4D4D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>
            <a:off x="2663396" y="3431727"/>
            <a:ext cx="0" cy="69834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7339678" y="3308658"/>
            <a:ext cx="6624" cy="92961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2165487" y="2143745"/>
            <a:ext cx="1133811" cy="261611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l"/>
            <a:r>
              <a:rPr lang="en-US" altLang="zh-CN" sz="1100" dirty="0">
                <a:solidFill>
                  <a:schemeClr val="bg1"/>
                </a:solidFill>
                <a:latin typeface="Arial"/>
                <a:ea typeface="SimHei"/>
                <a:cs typeface="SimSun"/>
              </a:rPr>
              <a:t>172.16.10.11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3873795" y="2143745"/>
            <a:ext cx="1105381" cy="261611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l"/>
            <a:r>
              <a:rPr lang="en-US" altLang="zh-CN" sz="1100" dirty="0">
                <a:solidFill>
                  <a:schemeClr val="bg1"/>
                </a:solidFill>
                <a:latin typeface="Arial"/>
                <a:ea typeface="SimHei"/>
                <a:cs typeface="SimSun"/>
              </a:rPr>
              <a:t>172.16.10.12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6873426" y="2154489"/>
            <a:ext cx="1105381" cy="261611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l"/>
            <a:r>
              <a:rPr lang="en-US" altLang="zh-CN" sz="1100" dirty="0">
                <a:solidFill>
                  <a:schemeClr val="bg1"/>
                </a:solidFill>
                <a:latin typeface="Arial"/>
                <a:ea typeface="SimHei"/>
                <a:cs typeface="SimSun"/>
              </a:rPr>
              <a:t>172.16.10.13</a:t>
            </a:r>
          </a:p>
        </p:txBody>
      </p:sp>
      <p:pic>
        <p:nvPicPr>
          <p:cNvPr id="96" name="Picture 8" descr="ICON_Server_flat_Q408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72125" y="3147025"/>
            <a:ext cx="1273175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Picture 8" descr="ICON_Server_flat_Q408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83954" y="3154756"/>
            <a:ext cx="1273175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Picture 8" descr="ICON_Server_flat_Q408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3093" y="3147025"/>
            <a:ext cx="1273175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" name="Picture 2" descr="D:\Ebook\DVD_ART\Artwork_Imagery\Shapes and Graphics\Internet Cloud\cloud illustration 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82791" y="3779450"/>
            <a:ext cx="7055222" cy="1309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TextBox 109"/>
          <p:cNvSpPr txBox="1"/>
          <p:nvPr/>
        </p:nvSpPr>
        <p:spPr>
          <a:xfrm>
            <a:off x="4031691" y="4130076"/>
            <a:ext cx="1128653" cy="323163"/>
          </a:xfrm>
          <a:prstGeom prst="rect">
            <a:avLst/>
          </a:prstGeom>
          <a:noFill/>
        </p:spPr>
        <p:txBody>
          <a:bodyPr wrap="square" lIns="91436" tIns="45719" rIns="91436" bIns="45719">
            <a:spAutoFit/>
          </a:bodyPr>
          <a:lstStyle/>
          <a:p>
            <a:pPr algn="ctr">
              <a:spcAft>
                <a:spcPct val="40000"/>
              </a:spcAft>
              <a:defRPr/>
            </a:pPr>
            <a:r>
              <a:rPr lang="zh-CN" altLang="en-US" sz="1500" b="1" dirty="0">
                <a:latin typeface="Arial"/>
                <a:ea typeface="SimHei"/>
                <a:cs typeface="SimSun"/>
              </a:rPr>
              <a:t>物理网络</a:t>
            </a:r>
            <a:endParaRPr lang="zh-CN" altLang="en-US" sz="1500" b="1" dirty="0">
              <a:latin typeface="Arial"/>
              <a:ea typeface="SimHei"/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2560608" y="4617360"/>
            <a:ext cx="942373" cy="590158"/>
            <a:chOff x="866985" y="3416709"/>
            <a:chExt cx="942373" cy="590157"/>
          </a:xfrm>
        </p:grpSpPr>
        <p:pic>
          <p:nvPicPr>
            <p:cNvPr id="112" name="Picture 2" descr="C:\Users\testuser\AppData\Local\Temp\VMwareDnD\aff9d7a7\ICON_Data_3D_blank_Q408.png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985" y="3416709"/>
              <a:ext cx="942373" cy="555869"/>
            </a:xfrm>
            <a:prstGeom prst="rect">
              <a:avLst/>
            </a:prstGeom>
            <a:noFill/>
          </p:spPr>
        </p:pic>
        <p:cxnSp>
          <p:nvCxnSpPr>
            <p:cNvPr id="113" name="Curved Connector 112"/>
            <p:cNvCxnSpPr/>
            <p:nvPr/>
          </p:nvCxnSpPr>
          <p:spPr bwMode="auto">
            <a:xfrm>
              <a:off x="1067597" y="3425229"/>
              <a:ext cx="551094" cy="398430"/>
            </a:xfrm>
            <a:prstGeom prst="curvedConnector3">
              <a:avLst>
                <a:gd name="adj1" fmla="val 50000"/>
              </a:avLst>
            </a:prstGeom>
            <a:solidFill>
              <a:srgbClr val="0095D3"/>
            </a:solidFill>
            <a:ln w="69850" cap="flat" cmpd="sng" algn="ctr">
              <a:solidFill>
                <a:schemeClr val="bg1"/>
              </a:solidFill>
              <a:prstDash val="solid"/>
              <a:round/>
              <a:headEnd type="triangle" w="sm" len="sm"/>
              <a:tailEnd type="triangle" w="sm" len="sm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isometricTopUp">
                <a:rot lat="19208655" lon="18204191" rev="4025411"/>
              </a:camera>
              <a:lightRig rig="threePt" dir="t"/>
            </a:scene3d>
          </p:spPr>
        </p:cxnSp>
        <p:cxnSp>
          <p:nvCxnSpPr>
            <p:cNvPr id="114" name="Curved Connector 113"/>
            <p:cNvCxnSpPr/>
            <p:nvPr/>
          </p:nvCxnSpPr>
          <p:spPr bwMode="auto">
            <a:xfrm rot="10800000" flipV="1">
              <a:off x="1069418" y="3419883"/>
              <a:ext cx="553805" cy="406949"/>
            </a:xfrm>
            <a:prstGeom prst="curvedConnector3">
              <a:avLst>
                <a:gd name="adj1" fmla="val 50000"/>
              </a:avLst>
            </a:prstGeom>
            <a:solidFill>
              <a:srgbClr val="0095D3"/>
            </a:solidFill>
            <a:ln w="69850" cap="flat" cmpd="sng" algn="ctr">
              <a:solidFill>
                <a:schemeClr val="bg1"/>
              </a:solidFill>
              <a:prstDash val="solid"/>
              <a:round/>
              <a:headEnd type="triangle" w="sm" len="sm"/>
              <a:tailEnd type="triangle" w="sm" len="sm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isometricTopUp">
                <a:rot lat="19208655" lon="18204191" rev="4025411"/>
              </a:camera>
              <a:lightRig rig="threePt" dir="t"/>
            </a:scene3d>
          </p:spPr>
        </p:cxnSp>
        <p:sp>
          <p:nvSpPr>
            <p:cNvPr id="115" name="Rectangle 114"/>
            <p:cNvSpPr/>
            <p:nvPr/>
          </p:nvSpPr>
          <p:spPr>
            <a:xfrm>
              <a:off x="912023" y="3583823"/>
              <a:ext cx="57750" cy="2769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  <a:scene3d>
              <a:camera prst="isometricLeftDown">
                <a:rot lat="2100000" lon="2700000" rev="300000"/>
              </a:camera>
              <a:lightRig rig="threePt" dir="t"/>
            </a:scene3d>
          </p:spPr>
          <p:txBody>
            <a:bodyPr rtlCol="0" anchor="ctr">
              <a:spAutoFit/>
            </a:bodyPr>
            <a:lstStyle/>
            <a:p>
              <a:pPr algn="ctr"/>
              <a:endParaRPr lang="en-US" sz="1200" b="1" dirty="0">
                <a:solidFill>
                  <a:srgbClr val="333333"/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972947" y="3613033"/>
              <a:ext cx="57750" cy="2769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  <a:scene3d>
              <a:camera prst="isometricLeftDown">
                <a:rot lat="2100000" lon="2700000" rev="300000"/>
              </a:camera>
              <a:lightRig rig="threePt" dir="t"/>
            </a:scene3d>
          </p:spPr>
          <p:txBody>
            <a:bodyPr rtlCol="0" anchor="ctr">
              <a:spAutoFit/>
            </a:bodyPr>
            <a:lstStyle/>
            <a:p>
              <a:pPr algn="ctr"/>
              <a:endParaRPr lang="en-US" sz="1200" b="1" dirty="0">
                <a:solidFill>
                  <a:srgbClr val="333333"/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033872" y="3642241"/>
              <a:ext cx="57750" cy="2769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  <a:scene3d>
              <a:camera prst="isometricLeftDown">
                <a:rot lat="2100000" lon="2700000" rev="300000"/>
              </a:camera>
              <a:lightRig rig="threePt" dir="t"/>
            </a:scene3d>
          </p:spPr>
          <p:txBody>
            <a:bodyPr rtlCol="0" anchor="ctr">
              <a:spAutoFit/>
            </a:bodyPr>
            <a:lstStyle/>
            <a:p>
              <a:pPr algn="ctr"/>
              <a:endParaRPr lang="en-US" sz="1200" b="1" dirty="0">
                <a:solidFill>
                  <a:srgbClr val="333333"/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094798" y="3671450"/>
              <a:ext cx="57750" cy="2769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  <a:scene3d>
              <a:camera prst="isometricLeftDown">
                <a:rot lat="2100000" lon="2700000" rev="300000"/>
              </a:camera>
              <a:lightRig rig="threePt" dir="t"/>
            </a:scene3d>
          </p:spPr>
          <p:txBody>
            <a:bodyPr rtlCol="0" anchor="ctr">
              <a:spAutoFit/>
            </a:bodyPr>
            <a:lstStyle/>
            <a:p>
              <a:pPr algn="ctr"/>
              <a:endParaRPr lang="en-US" sz="1200" b="1" dirty="0">
                <a:solidFill>
                  <a:srgbClr val="333333"/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155722" y="3700659"/>
              <a:ext cx="57750" cy="2769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  <a:scene3d>
              <a:camera prst="isometricLeftDown">
                <a:rot lat="2100000" lon="2700000" rev="300000"/>
              </a:camera>
              <a:lightRig rig="threePt" dir="t"/>
            </a:scene3d>
          </p:spPr>
          <p:txBody>
            <a:bodyPr rtlCol="0" anchor="ctr">
              <a:spAutoFit/>
            </a:bodyPr>
            <a:lstStyle/>
            <a:p>
              <a:pPr algn="ctr"/>
              <a:endParaRPr lang="en-US" sz="1200" b="1" dirty="0">
                <a:solidFill>
                  <a:srgbClr val="333333"/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216647" y="3729867"/>
              <a:ext cx="57750" cy="2769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  <a:scene3d>
              <a:camera prst="isometricLeftDown">
                <a:rot lat="2100000" lon="2700000" rev="300000"/>
              </a:camera>
              <a:lightRig rig="threePt" dir="t"/>
            </a:scene3d>
          </p:spPr>
          <p:txBody>
            <a:bodyPr rtlCol="0" anchor="ctr">
              <a:spAutoFit/>
            </a:bodyPr>
            <a:lstStyle/>
            <a:p>
              <a:pPr algn="ctr"/>
              <a:endParaRPr lang="en-US" sz="1200" b="1" dirty="0">
                <a:solidFill>
                  <a:srgbClr val="333333"/>
                </a:solidFill>
              </a:endParaRP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6403929" y="4534388"/>
            <a:ext cx="942373" cy="590158"/>
            <a:chOff x="866985" y="3416709"/>
            <a:chExt cx="942373" cy="590157"/>
          </a:xfrm>
        </p:grpSpPr>
        <p:pic>
          <p:nvPicPr>
            <p:cNvPr id="136" name="Picture 2" descr="C:\Users\testuser\AppData\Local\Temp\VMwareDnD\aff9d7a7\ICON_Data_3D_blank_Q408.png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985" y="3416709"/>
              <a:ext cx="942373" cy="555869"/>
            </a:xfrm>
            <a:prstGeom prst="rect">
              <a:avLst/>
            </a:prstGeom>
            <a:noFill/>
          </p:spPr>
        </p:pic>
        <p:cxnSp>
          <p:nvCxnSpPr>
            <p:cNvPr id="137" name="Curved Connector 136"/>
            <p:cNvCxnSpPr/>
            <p:nvPr/>
          </p:nvCxnSpPr>
          <p:spPr bwMode="auto">
            <a:xfrm>
              <a:off x="1067597" y="3425229"/>
              <a:ext cx="551094" cy="398430"/>
            </a:xfrm>
            <a:prstGeom prst="curvedConnector3">
              <a:avLst>
                <a:gd name="adj1" fmla="val 50000"/>
              </a:avLst>
            </a:prstGeom>
            <a:solidFill>
              <a:srgbClr val="0095D3"/>
            </a:solidFill>
            <a:ln w="69850" cap="flat" cmpd="sng" algn="ctr">
              <a:solidFill>
                <a:schemeClr val="bg1"/>
              </a:solidFill>
              <a:prstDash val="solid"/>
              <a:round/>
              <a:headEnd type="triangle" w="sm" len="sm"/>
              <a:tailEnd type="triangle" w="sm" len="sm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isometricTopUp">
                <a:rot lat="19208655" lon="18204191" rev="4025411"/>
              </a:camera>
              <a:lightRig rig="threePt" dir="t"/>
            </a:scene3d>
          </p:spPr>
        </p:cxnSp>
        <p:cxnSp>
          <p:nvCxnSpPr>
            <p:cNvPr id="138" name="Curved Connector 137"/>
            <p:cNvCxnSpPr/>
            <p:nvPr/>
          </p:nvCxnSpPr>
          <p:spPr bwMode="auto">
            <a:xfrm rot="10800000" flipV="1">
              <a:off x="1069418" y="3419883"/>
              <a:ext cx="553805" cy="406949"/>
            </a:xfrm>
            <a:prstGeom prst="curvedConnector3">
              <a:avLst>
                <a:gd name="adj1" fmla="val 50000"/>
              </a:avLst>
            </a:prstGeom>
            <a:solidFill>
              <a:srgbClr val="0095D3"/>
            </a:solidFill>
            <a:ln w="69850" cap="flat" cmpd="sng" algn="ctr">
              <a:solidFill>
                <a:schemeClr val="bg1"/>
              </a:solidFill>
              <a:prstDash val="solid"/>
              <a:round/>
              <a:headEnd type="triangle" w="sm" len="sm"/>
              <a:tailEnd type="triangle" w="sm" len="sm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isometricTopUp">
                <a:rot lat="19208655" lon="18204191" rev="4025411"/>
              </a:camera>
              <a:lightRig rig="threePt" dir="t"/>
            </a:scene3d>
          </p:spPr>
        </p:cxnSp>
        <p:sp>
          <p:nvSpPr>
            <p:cNvPr id="139" name="Rectangle 138"/>
            <p:cNvSpPr/>
            <p:nvPr/>
          </p:nvSpPr>
          <p:spPr>
            <a:xfrm>
              <a:off x="912023" y="3583823"/>
              <a:ext cx="57750" cy="2769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  <a:scene3d>
              <a:camera prst="isometricLeftDown">
                <a:rot lat="2100000" lon="2700000" rev="300000"/>
              </a:camera>
              <a:lightRig rig="threePt" dir="t"/>
            </a:scene3d>
          </p:spPr>
          <p:txBody>
            <a:bodyPr rtlCol="0" anchor="ctr">
              <a:spAutoFit/>
            </a:bodyPr>
            <a:lstStyle/>
            <a:p>
              <a:pPr algn="ctr"/>
              <a:endParaRPr lang="en-US" sz="1200" b="1" dirty="0">
                <a:solidFill>
                  <a:srgbClr val="333333"/>
                </a:solidFill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972947" y="3613033"/>
              <a:ext cx="57750" cy="2769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  <a:scene3d>
              <a:camera prst="isometricLeftDown">
                <a:rot lat="2100000" lon="2700000" rev="300000"/>
              </a:camera>
              <a:lightRig rig="threePt" dir="t"/>
            </a:scene3d>
          </p:spPr>
          <p:txBody>
            <a:bodyPr rtlCol="0" anchor="ctr">
              <a:spAutoFit/>
            </a:bodyPr>
            <a:lstStyle/>
            <a:p>
              <a:pPr algn="ctr"/>
              <a:endParaRPr lang="en-US" sz="1200" b="1" dirty="0">
                <a:solidFill>
                  <a:srgbClr val="333333"/>
                </a:solidFill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033872" y="3642241"/>
              <a:ext cx="57750" cy="2769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  <a:scene3d>
              <a:camera prst="isometricLeftDown">
                <a:rot lat="2100000" lon="2700000" rev="300000"/>
              </a:camera>
              <a:lightRig rig="threePt" dir="t"/>
            </a:scene3d>
          </p:spPr>
          <p:txBody>
            <a:bodyPr rtlCol="0" anchor="ctr">
              <a:spAutoFit/>
            </a:bodyPr>
            <a:lstStyle/>
            <a:p>
              <a:pPr algn="ctr"/>
              <a:endParaRPr lang="en-US" sz="1200" b="1" dirty="0">
                <a:solidFill>
                  <a:srgbClr val="333333"/>
                </a:solidFill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094798" y="3671450"/>
              <a:ext cx="57750" cy="2769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  <a:scene3d>
              <a:camera prst="isometricLeftDown">
                <a:rot lat="2100000" lon="2700000" rev="300000"/>
              </a:camera>
              <a:lightRig rig="threePt" dir="t"/>
            </a:scene3d>
          </p:spPr>
          <p:txBody>
            <a:bodyPr rtlCol="0" anchor="ctr">
              <a:spAutoFit/>
            </a:bodyPr>
            <a:lstStyle/>
            <a:p>
              <a:pPr algn="ctr"/>
              <a:endParaRPr lang="en-US" sz="1200" b="1" dirty="0">
                <a:solidFill>
                  <a:srgbClr val="333333"/>
                </a:solidFill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155722" y="3700659"/>
              <a:ext cx="57750" cy="2769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  <a:scene3d>
              <a:camera prst="isometricLeftDown">
                <a:rot lat="2100000" lon="2700000" rev="300000"/>
              </a:camera>
              <a:lightRig rig="threePt" dir="t"/>
            </a:scene3d>
          </p:spPr>
          <p:txBody>
            <a:bodyPr rtlCol="0" anchor="ctr">
              <a:spAutoFit/>
            </a:bodyPr>
            <a:lstStyle/>
            <a:p>
              <a:pPr algn="ctr"/>
              <a:endParaRPr lang="en-US" sz="1200" b="1" dirty="0">
                <a:solidFill>
                  <a:srgbClr val="333333"/>
                </a:solidFill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216647" y="3729867"/>
              <a:ext cx="57750" cy="2769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  <a:scene3d>
              <a:camera prst="isometricLeftDown">
                <a:rot lat="2100000" lon="2700000" rev="300000"/>
              </a:camera>
              <a:lightRig rig="threePt" dir="t"/>
            </a:scene3d>
          </p:spPr>
          <p:txBody>
            <a:bodyPr rtlCol="0" anchor="ctr">
              <a:spAutoFit/>
            </a:bodyPr>
            <a:lstStyle/>
            <a:p>
              <a:pPr algn="ctr"/>
              <a:endParaRPr lang="en-US" sz="1200" b="1" dirty="0">
                <a:solidFill>
                  <a:srgbClr val="333333"/>
                </a:solidFill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6593175" y="1503684"/>
            <a:ext cx="3830236" cy="276999"/>
          </a:xfrm>
          <a:prstGeom prst="rect">
            <a:avLst/>
          </a:prstGeom>
          <a:noFill/>
        </p:spPr>
        <p:txBody>
          <a:bodyPr wrap="square" lIns="91436" tIns="45719" rIns="91436" bIns="45719">
            <a:spAutoFit/>
          </a:bodyPr>
          <a:lstStyle/>
          <a:p>
            <a:pPr algn="ctr">
              <a:spcAft>
                <a:spcPct val="40000"/>
              </a:spcAft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Arial"/>
                <a:ea typeface="SimHei"/>
                <a:cs typeface="SimSun"/>
              </a:rPr>
              <a:t>传输子网 </a:t>
            </a:r>
            <a:r>
              <a:rPr lang="en-US" altLang="zh-CN" sz="1200" b="1" dirty="0">
                <a:solidFill>
                  <a:schemeClr val="bg1"/>
                </a:solidFill>
                <a:latin typeface="Arial"/>
                <a:ea typeface="SimHei"/>
                <a:cs typeface="SimSun"/>
              </a:rPr>
              <a:t>B 192.168.250.0/24</a:t>
            </a:r>
            <a:endParaRPr lang="zh-CN" altLang="en-US" sz="1200" b="1" dirty="0">
              <a:solidFill>
                <a:schemeClr val="bg1"/>
              </a:solidFill>
              <a:latin typeface="Arial"/>
              <a:ea typeface="SimHei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46881" y="3452609"/>
            <a:ext cx="1544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/>
              <a:t>VTEP</a:t>
            </a:r>
            <a:r>
              <a:rPr kumimoji="1" lang="zh-CN" altLang="en-US" sz="1400"/>
              <a:t> </a:t>
            </a:r>
            <a:r>
              <a:rPr kumimoji="1" lang="en-US" altLang="zh-CN" sz="1400"/>
              <a:t>IP</a:t>
            </a:r>
            <a:r>
              <a:rPr kumimoji="1" lang="zh-CN" altLang="en-US" sz="1400"/>
              <a:t>：</a:t>
            </a:r>
            <a:r>
              <a:rPr kumimoji="1" lang="en-US" altLang="zh-CN" sz="1400"/>
              <a:t>10.0.0.1</a:t>
            </a:r>
            <a:endParaRPr kumimoji="1" lang="zh-CN" altLang="en-US" sz="1400"/>
          </a:p>
        </p:txBody>
      </p:sp>
      <p:sp>
        <p:nvSpPr>
          <p:cNvPr id="81" name="TextBox 80"/>
          <p:cNvSpPr txBox="1"/>
          <p:nvPr/>
        </p:nvSpPr>
        <p:spPr>
          <a:xfrm>
            <a:off x="7464607" y="3462141"/>
            <a:ext cx="1544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/>
              <a:t>VTEP</a:t>
            </a:r>
            <a:r>
              <a:rPr kumimoji="1" lang="zh-CN" altLang="en-US" sz="1400"/>
              <a:t> </a:t>
            </a:r>
            <a:r>
              <a:rPr kumimoji="1" lang="en-US" altLang="zh-CN" sz="1400"/>
              <a:t>IP</a:t>
            </a:r>
            <a:r>
              <a:rPr kumimoji="1" lang="zh-CN" altLang="en-US" sz="1400"/>
              <a:t>：</a:t>
            </a:r>
            <a:r>
              <a:rPr kumimoji="1" lang="en-US" altLang="zh-CN" sz="1400"/>
              <a:t>10.0.1.1</a:t>
            </a:r>
            <a:endParaRPr kumimoji="1" lang="zh-CN" altLang="en-US" sz="1400"/>
          </a:p>
        </p:txBody>
      </p:sp>
      <p:grpSp>
        <p:nvGrpSpPr>
          <p:cNvPr id="68" name="Group 67"/>
          <p:cNvGrpSpPr/>
          <p:nvPr/>
        </p:nvGrpSpPr>
        <p:grpSpPr>
          <a:xfrm>
            <a:off x="4155450" y="4632549"/>
            <a:ext cx="942373" cy="590158"/>
            <a:chOff x="866985" y="3416709"/>
            <a:chExt cx="942373" cy="590157"/>
          </a:xfrm>
        </p:grpSpPr>
        <p:pic>
          <p:nvPicPr>
            <p:cNvPr id="69" name="Picture 68" descr="C:\Users\testuser\AppData\Local\Temp\VMwareDnD\aff9d7a7\ICON_Data_3D_blank_Q408.png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985" y="3416709"/>
              <a:ext cx="942373" cy="555869"/>
            </a:xfrm>
            <a:prstGeom prst="rect">
              <a:avLst/>
            </a:prstGeom>
            <a:noFill/>
          </p:spPr>
        </p:pic>
        <p:cxnSp>
          <p:nvCxnSpPr>
            <p:cNvPr id="70" name="Curved Connector 69"/>
            <p:cNvCxnSpPr/>
            <p:nvPr/>
          </p:nvCxnSpPr>
          <p:spPr bwMode="auto">
            <a:xfrm>
              <a:off x="1067597" y="3425229"/>
              <a:ext cx="551094" cy="398430"/>
            </a:xfrm>
            <a:prstGeom prst="curvedConnector3">
              <a:avLst>
                <a:gd name="adj1" fmla="val 50000"/>
              </a:avLst>
            </a:prstGeom>
            <a:solidFill>
              <a:srgbClr val="0095D3"/>
            </a:solidFill>
            <a:ln w="69850" cap="flat" cmpd="sng" algn="ctr">
              <a:solidFill>
                <a:schemeClr val="bg1"/>
              </a:solidFill>
              <a:prstDash val="solid"/>
              <a:round/>
              <a:headEnd type="triangle" w="sm" len="sm"/>
              <a:tailEnd type="triangle" w="sm" len="sm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isometricTopUp">
                <a:rot lat="19208655" lon="18204191" rev="4025411"/>
              </a:camera>
              <a:lightRig rig="threePt" dir="t"/>
            </a:scene3d>
          </p:spPr>
        </p:cxnSp>
        <p:cxnSp>
          <p:nvCxnSpPr>
            <p:cNvPr id="71" name="Curved Connector 70"/>
            <p:cNvCxnSpPr/>
            <p:nvPr/>
          </p:nvCxnSpPr>
          <p:spPr bwMode="auto">
            <a:xfrm rot="10800000" flipV="1">
              <a:off x="1069418" y="3419883"/>
              <a:ext cx="553805" cy="406949"/>
            </a:xfrm>
            <a:prstGeom prst="curvedConnector3">
              <a:avLst>
                <a:gd name="adj1" fmla="val 50000"/>
              </a:avLst>
            </a:prstGeom>
            <a:solidFill>
              <a:srgbClr val="0095D3"/>
            </a:solidFill>
            <a:ln w="69850" cap="flat" cmpd="sng" algn="ctr">
              <a:solidFill>
                <a:schemeClr val="bg1"/>
              </a:solidFill>
              <a:prstDash val="solid"/>
              <a:round/>
              <a:headEnd type="triangle" w="sm" len="sm"/>
              <a:tailEnd type="triangle" w="sm" len="sm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isometricTopUp">
                <a:rot lat="19208655" lon="18204191" rev="4025411"/>
              </a:camera>
              <a:lightRig rig="threePt" dir="t"/>
            </a:scene3d>
          </p:spPr>
        </p:cxnSp>
        <p:sp>
          <p:nvSpPr>
            <p:cNvPr id="72" name="Rectangle 71"/>
            <p:cNvSpPr/>
            <p:nvPr/>
          </p:nvSpPr>
          <p:spPr>
            <a:xfrm>
              <a:off x="912023" y="3583823"/>
              <a:ext cx="57750" cy="2769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  <a:scene3d>
              <a:camera prst="isometricLeftDown">
                <a:rot lat="2100000" lon="2700000" rev="300000"/>
              </a:camera>
              <a:lightRig rig="threePt" dir="t"/>
            </a:scene3d>
          </p:spPr>
          <p:txBody>
            <a:bodyPr rtlCol="0" anchor="ctr">
              <a:spAutoFit/>
            </a:bodyPr>
            <a:lstStyle/>
            <a:p>
              <a:pPr algn="ctr"/>
              <a:endParaRPr lang="en-US" sz="1200" b="1" dirty="0">
                <a:solidFill>
                  <a:srgbClr val="333333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972947" y="3613033"/>
              <a:ext cx="57750" cy="2769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  <a:scene3d>
              <a:camera prst="isometricLeftDown">
                <a:rot lat="2100000" lon="2700000" rev="300000"/>
              </a:camera>
              <a:lightRig rig="threePt" dir="t"/>
            </a:scene3d>
          </p:spPr>
          <p:txBody>
            <a:bodyPr rtlCol="0" anchor="ctr">
              <a:spAutoFit/>
            </a:bodyPr>
            <a:lstStyle/>
            <a:p>
              <a:pPr algn="ctr"/>
              <a:endParaRPr lang="en-US" sz="1200" b="1" dirty="0">
                <a:solidFill>
                  <a:srgbClr val="333333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033872" y="3642241"/>
              <a:ext cx="57750" cy="2769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  <a:scene3d>
              <a:camera prst="isometricLeftDown">
                <a:rot lat="2100000" lon="2700000" rev="300000"/>
              </a:camera>
              <a:lightRig rig="threePt" dir="t"/>
            </a:scene3d>
          </p:spPr>
          <p:txBody>
            <a:bodyPr rtlCol="0" anchor="ctr">
              <a:spAutoFit/>
            </a:bodyPr>
            <a:lstStyle/>
            <a:p>
              <a:pPr algn="ctr"/>
              <a:endParaRPr lang="en-US" sz="1200" b="1" dirty="0">
                <a:solidFill>
                  <a:srgbClr val="333333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094798" y="3671450"/>
              <a:ext cx="57750" cy="2769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  <a:scene3d>
              <a:camera prst="isometricLeftDown">
                <a:rot lat="2100000" lon="2700000" rev="300000"/>
              </a:camera>
              <a:lightRig rig="threePt" dir="t"/>
            </a:scene3d>
          </p:spPr>
          <p:txBody>
            <a:bodyPr rtlCol="0" anchor="ctr">
              <a:spAutoFit/>
            </a:bodyPr>
            <a:lstStyle/>
            <a:p>
              <a:pPr algn="ctr"/>
              <a:endParaRPr lang="en-US" sz="1200" b="1" dirty="0">
                <a:solidFill>
                  <a:srgbClr val="333333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155722" y="3700659"/>
              <a:ext cx="57750" cy="2769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  <a:scene3d>
              <a:camera prst="isometricLeftDown">
                <a:rot lat="2100000" lon="2700000" rev="300000"/>
              </a:camera>
              <a:lightRig rig="threePt" dir="t"/>
            </a:scene3d>
          </p:spPr>
          <p:txBody>
            <a:bodyPr rtlCol="0" anchor="ctr">
              <a:spAutoFit/>
            </a:bodyPr>
            <a:lstStyle/>
            <a:p>
              <a:pPr algn="ctr"/>
              <a:endParaRPr lang="en-US" sz="1200" b="1" dirty="0">
                <a:solidFill>
                  <a:srgbClr val="333333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216647" y="3729867"/>
              <a:ext cx="57750" cy="2769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  <a:scene3d>
              <a:camera prst="isometricLeftDown">
                <a:rot lat="2100000" lon="2700000" rev="300000"/>
              </a:camera>
              <a:lightRig rig="threePt" dir="t"/>
            </a:scene3d>
          </p:spPr>
          <p:txBody>
            <a:bodyPr rtlCol="0" anchor="ctr">
              <a:spAutoFit/>
            </a:bodyPr>
            <a:lstStyle/>
            <a:p>
              <a:pPr algn="ctr"/>
              <a:endParaRPr lang="en-US" sz="1200" b="1" dirty="0">
                <a:solidFill>
                  <a:srgbClr val="333333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312314" y="5215222"/>
            <a:ext cx="2563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/>
              <a:t>三层网关</a:t>
            </a:r>
            <a:endParaRPr kumimoji="1" lang="en-US" altLang="zh-CN"/>
          </a:p>
          <a:p>
            <a:pPr algn="ctr"/>
            <a:r>
              <a:rPr kumimoji="1" lang="en-US" altLang="zh-CN"/>
              <a:t>(10.0.0.254</a:t>
            </a:r>
            <a:r>
              <a:rPr kumimoji="1" lang="zh-CN" altLang="en-US"/>
              <a:t>，</a:t>
            </a:r>
            <a:r>
              <a:rPr kumimoji="1" lang="en-US" altLang="zh-CN"/>
              <a:t>10.0.1.254)</a:t>
            </a:r>
            <a:endParaRPr kumimoji="1"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42616" y="3456432"/>
            <a:ext cx="1499616" cy="1558942"/>
          </a:xfrm>
          <a:custGeom>
            <a:avLst/>
            <a:gdLst>
              <a:gd name="connsiteX0" fmla="*/ 0 w 1499616"/>
              <a:gd name="connsiteY0" fmla="*/ 0 h 1558942"/>
              <a:gd name="connsiteX1" fmla="*/ 512064 w 1499616"/>
              <a:gd name="connsiteY1" fmla="*/ 1417320 h 1558942"/>
              <a:gd name="connsiteX2" fmla="*/ 1499616 w 1499616"/>
              <a:gd name="connsiteY2" fmla="*/ 1508760 h 1558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9616" h="1558942">
                <a:moveTo>
                  <a:pt x="0" y="0"/>
                </a:moveTo>
                <a:cubicBezTo>
                  <a:pt x="131064" y="582930"/>
                  <a:pt x="262128" y="1165860"/>
                  <a:pt x="512064" y="1417320"/>
                </a:cubicBezTo>
                <a:cubicBezTo>
                  <a:pt x="762000" y="1668780"/>
                  <a:pt x="1499616" y="1508760"/>
                  <a:pt x="1499616" y="150876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Freeform 5"/>
          <p:cNvSpPr/>
          <p:nvPr/>
        </p:nvSpPr>
        <p:spPr>
          <a:xfrm>
            <a:off x="5157216" y="3493008"/>
            <a:ext cx="2359921" cy="1453896"/>
          </a:xfrm>
          <a:custGeom>
            <a:avLst/>
            <a:gdLst>
              <a:gd name="connsiteX0" fmla="*/ 2249424 w 2359921"/>
              <a:gd name="connsiteY0" fmla="*/ 0 h 1453896"/>
              <a:gd name="connsiteX1" fmla="*/ 2103120 w 2359921"/>
              <a:gd name="connsiteY1" fmla="*/ 1207008 h 1453896"/>
              <a:gd name="connsiteX2" fmla="*/ 0 w 2359921"/>
              <a:gd name="connsiteY2" fmla="*/ 1453896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59921" h="1453896">
                <a:moveTo>
                  <a:pt x="2249424" y="0"/>
                </a:moveTo>
                <a:cubicBezTo>
                  <a:pt x="2363724" y="482346"/>
                  <a:pt x="2478024" y="964692"/>
                  <a:pt x="2103120" y="1207008"/>
                </a:cubicBezTo>
                <a:cubicBezTo>
                  <a:pt x="1728216" y="1449324"/>
                  <a:pt x="0" y="1453896"/>
                  <a:pt x="0" y="1453896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2004863" y="5987748"/>
            <a:ext cx="6035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SSH</a:t>
            </a:r>
            <a:r>
              <a:rPr kumimoji="1" lang="zh-CN" altLang="en-US"/>
              <a:t>登陆</a:t>
            </a:r>
            <a:r>
              <a:rPr kumimoji="1" lang="en-US" altLang="zh-CN"/>
              <a:t>ESXi</a:t>
            </a:r>
            <a:r>
              <a:rPr kumimoji="1" lang="zh-CN" altLang="en-US"/>
              <a:t>使用</a:t>
            </a:r>
            <a:r>
              <a:rPr kumimoji="1" lang="en-US" altLang="zh-CN"/>
              <a:t>vmkping</a:t>
            </a:r>
            <a:r>
              <a:rPr kumimoji="1" lang="zh-CN" altLang="en-US"/>
              <a:t>逐段测试大包通信情况（</a:t>
            </a:r>
            <a:r>
              <a:rPr kumimoji="1" lang="en-US" altLang="zh-CN"/>
              <a:t>1570</a:t>
            </a:r>
            <a:r>
              <a:rPr kumimoji="1" lang="zh-CN" altLang="en-US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67429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Straight Connector 106"/>
          <p:cNvCxnSpPr>
            <a:stCxn id="97" idx="2"/>
          </p:cNvCxnSpPr>
          <p:nvPr/>
        </p:nvCxnSpPr>
        <p:spPr>
          <a:xfrm flipH="1">
            <a:off x="4519789" y="3454793"/>
            <a:ext cx="753" cy="50151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endCxn id="70" idx="1"/>
          </p:cNvCxnSpPr>
          <p:nvPr/>
        </p:nvCxnSpPr>
        <p:spPr bwMode="auto">
          <a:xfrm>
            <a:off x="1680149" y="2408916"/>
            <a:ext cx="6597502" cy="20778"/>
          </a:xfrm>
          <a:prstGeom prst="line">
            <a:avLst/>
          </a:prstGeom>
          <a:solidFill>
            <a:srgbClr val="0095D3"/>
          </a:solidFill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Line 6"/>
          <p:cNvSpPr>
            <a:spLocks noChangeShapeType="1"/>
          </p:cNvSpPr>
          <p:nvPr/>
        </p:nvSpPr>
        <p:spPr bwMode="auto">
          <a:xfrm>
            <a:off x="2108335" y="2013692"/>
            <a:ext cx="6350" cy="43180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lIns="82120" tIns="41059" rIns="82120" bIns="41059" anchor="ctr">
            <a:spAutoFit/>
          </a:bodyPr>
          <a:lstStyle/>
          <a:p>
            <a:pPr>
              <a:defRPr/>
            </a:pPr>
            <a:endParaRPr lang="en-US" sz="1500" dirty="0">
              <a:solidFill>
                <a:srgbClr val="333333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8" name="Rounded Rectangle 6"/>
          <p:cNvSpPr>
            <a:spLocks noChangeAspect="1"/>
          </p:cNvSpPr>
          <p:nvPr/>
        </p:nvSpPr>
        <p:spPr bwMode="auto">
          <a:xfrm>
            <a:off x="1839096" y="1794768"/>
            <a:ext cx="518158" cy="354013"/>
          </a:xfrm>
          <a:prstGeom prst="roundRect">
            <a:avLst>
              <a:gd name="adj" fmla="val 7841"/>
            </a:avLst>
          </a:prstGeom>
          <a:gradFill flip="none" rotWithShape="1">
            <a:gsLst>
              <a:gs pos="0">
                <a:schemeClr val="bg2">
                  <a:lumMod val="75000"/>
                </a:schemeClr>
              </a:gs>
              <a:gs pos="100000">
                <a:srgbClr val="FFFFFF"/>
              </a:gs>
            </a:gsLst>
            <a:lin ang="16200000" scaled="0"/>
            <a:tileRect/>
          </a:gra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2120" tIns="41059" rIns="82120" bIns="41059" anchor="ctr"/>
          <a:lstStyle/>
          <a:p>
            <a:pPr algn="ctr">
              <a:defRPr/>
            </a:pPr>
            <a:r>
              <a:rPr lang="en-US" altLang="zh-CN" sz="1100" dirty="0">
                <a:solidFill>
                  <a:srgbClr val="002060"/>
                </a:solidFill>
                <a:latin typeface="Arial"/>
                <a:ea typeface="SimHei"/>
                <a:cs typeface="SimSun"/>
              </a:rPr>
              <a:t>VM1</a:t>
            </a:r>
            <a:endParaRPr lang="zh-CN" altLang="en-US" sz="1100" dirty="0">
              <a:solidFill>
                <a:srgbClr val="002060"/>
              </a:solidFill>
              <a:latin typeface="Arial"/>
              <a:ea typeface="SimHei"/>
              <a:cs typeface="SimSun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689293" y="2559793"/>
            <a:ext cx="6548720" cy="257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>
              <a:defRPr/>
            </a:pPr>
            <a:r>
              <a:rPr lang="en-US" altLang="zh-CN" sz="1200" dirty="0">
                <a:latin typeface="Arial"/>
                <a:ea typeface="SimHei"/>
                <a:cs typeface="SimSun"/>
              </a:rPr>
              <a:t>vSphere Distributed Switch</a:t>
            </a:r>
          </a:p>
        </p:txBody>
      </p:sp>
      <p:sp>
        <p:nvSpPr>
          <p:cNvPr id="90" name="Rectangle 32"/>
          <p:cNvSpPr>
            <a:spLocks noChangeArrowheads="1"/>
          </p:cNvSpPr>
          <p:nvPr/>
        </p:nvSpPr>
        <p:spPr bwMode="auto">
          <a:xfrm>
            <a:off x="2226150" y="2810619"/>
            <a:ext cx="482600" cy="10795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lIns="91436" tIns="45719" rIns="91436" bIns="45719"/>
          <a:lstStyle/>
          <a:p>
            <a:pPr algn="ctr">
              <a:spcBef>
                <a:spcPct val="50000"/>
              </a:spcBef>
            </a:pPr>
            <a:endParaRPr lang="en-US" sz="800" b="1">
              <a:cs typeface="Arial" pitchFamily="34" charset="0"/>
            </a:endParaRPr>
          </a:p>
        </p:txBody>
      </p:sp>
      <p:sp>
        <p:nvSpPr>
          <p:cNvPr id="91" name="Rounded Rectangle 90"/>
          <p:cNvSpPr>
            <a:spLocks noChangeAspect="1"/>
          </p:cNvSpPr>
          <p:nvPr/>
        </p:nvSpPr>
        <p:spPr bwMode="auto">
          <a:xfrm>
            <a:off x="2057536" y="2386455"/>
            <a:ext cx="127000" cy="127000"/>
          </a:xfrm>
          <a:prstGeom prst="roundRect">
            <a:avLst>
              <a:gd name="adj" fmla="val 7841"/>
            </a:avLst>
          </a:prstGeom>
          <a:solidFill>
            <a:schemeClr val="accent4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2120" tIns="41059" rIns="82120" bIns="41059" anchor="ctr"/>
          <a:lstStyle/>
          <a:p>
            <a:pPr algn="ctr">
              <a:defRPr/>
            </a:pPr>
            <a:endParaRPr lang="en-US" sz="1100" dirty="0">
              <a:solidFill>
                <a:srgbClr val="4D4D4D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2" name="Line 6"/>
          <p:cNvSpPr>
            <a:spLocks noChangeShapeType="1"/>
          </p:cNvSpPr>
          <p:nvPr/>
        </p:nvSpPr>
        <p:spPr bwMode="auto">
          <a:xfrm>
            <a:off x="3883954" y="2000992"/>
            <a:ext cx="6350" cy="43180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lIns="82120" tIns="41059" rIns="82120" bIns="41059" anchor="ctr">
            <a:spAutoFit/>
          </a:bodyPr>
          <a:lstStyle/>
          <a:p>
            <a:pPr>
              <a:defRPr/>
            </a:pPr>
            <a:endParaRPr lang="en-US" sz="1500" dirty="0">
              <a:solidFill>
                <a:srgbClr val="333333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3" name="Rounded Rectangle 6"/>
          <p:cNvSpPr>
            <a:spLocks noChangeAspect="1"/>
          </p:cNvSpPr>
          <p:nvPr/>
        </p:nvSpPr>
        <p:spPr bwMode="auto">
          <a:xfrm>
            <a:off x="3629954" y="1794768"/>
            <a:ext cx="487680" cy="354013"/>
          </a:xfrm>
          <a:prstGeom prst="roundRect">
            <a:avLst>
              <a:gd name="adj" fmla="val 7841"/>
            </a:avLst>
          </a:prstGeom>
          <a:gradFill flip="none" rotWithShape="1">
            <a:gsLst>
              <a:gs pos="0">
                <a:schemeClr val="bg2">
                  <a:lumMod val="75000"/>
                </a:schemeClr>
              </a:gs>
              <a:gs pos="100000">
                <a:srgbClr val="FFFFFF"/>
              </a:gs>
            </a:gsLst>
            <a:lin ang="16200000" scaled="0"/>
            <a:tileRect/>
          </a:gra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2120" tIns="41059" rIns="82120" bIns="41059" anchor="ctr"/>
          <a:lstStyle/>
          <a:p>
            <a:pPr algn="ctr">
              <a:defRPr/>
            </a:pPr>
            <a:r>
              <a:rPr lang="en-US" altLang="zh-CN" sz="1100" dirty="0">
                <a:solidFill>
                  <a:srgbClr val="002060"/>
                </a:solidFill>
                <a:latin typeface="Arial"/>
                <a:ea typeface="SimHei"/>
                <a:cs typeface="SimSun"/>
              </a:rPr>
              <a:t>VM2</a:t>
            </a:r>
            <a:endParaRPr lang="zh-CN" altLang="en-US" sz="1100" dirty="0">
              <a:solidFill>
                <a:srgbClr val="002060"/>
              </a:solidFill>
              <a:latin typeface="Arial"/>
              <a:ea typeface="SimHei"/>
              <a:cs typeface="SimSun"/>
            </a:endParaRPr>
          </a:p>
        </p:txBody>
      </p:sp>
      <p:sp>
        <p:nvSpPr>
          <p:cNvPr id="94" name="Rectangle 32"/>
          <p:cNvSpPr>
            <a:spLocks noChangeArrowheads="1"/>
          </p:cNvSpPr>
          <p:nvPr/>
        </p:nvSpPr>
        <p:spPr bwMode="auto">
          <a:xfrm>
            <a:off x="4087648" y="2797919"/>
            <a:ext cx="482600" cy="10795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lIns="91436" tIns="45719" rIns="91436" bIns="45719"/>
          <a:lstStyle/>
          <a:p>
            <a:pPr algn="ctr">
              <a:spcBef>
                <a:spcPct val="50000"/>
              </a:spcBef>
            </a:pPr>
            <a:endParaRPr lang="en-US" sz="800" b="1">
              <a:cs typeface="Arial" pitchFamily="34" charset="0"/>
            </a:endParaRPr>
          </a:p>
        </p:txBody>
      </p:sp>
      <p:sp>
        <p:nvSpPr>
          <p:cNvPr id="95" name="Rounded Rectangle 94"/>
          <p:cNvSpPr>
            <a:spLocks noChangeAspect="1"/>
          </p:cNvSpPr>
          <p:nvPr/>
        </p:nvSpPr>
        <p:spPr bwMode="auto">
          <a:xfrm>
            <a:off x="3833155" y="2386455"/>
            <a:ext cx="127000" cy="127000"/>
          </a:xfrm>
          <a:prstGeom prst="roundRect">
            <a:avLst>
              <a:gd name="adj" fmla="val 7841"/>
            </a:avLst>
          </a:prstGeom>
          <a:solidFill>
            <a:schemeClr val="accent4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2120" tIns="41059" rIns="82120" bIns="41059" anchor="ctr"/>
          <a:lstStyle/>
          <a:p>
            <a:pPr algn="ctr">
              <a:defRPr/>
            </a:pPr>
            <a:endParaRPr lang="en-US" sz="1100" dirty="0">
              <a:solidFill>
                <a:srgbClr val="4D4D4D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8" name="Rectangle 32"/>
          <p:cNvSpPr>
            <a:spLocks noChangeArrowheads="1"/>
          </p:cNvSpPr>
          <p:nvPr/>
        </p:nvSpPr>
        <p:spPr bwMode="auto">
          <a:xfrm>
            <a:off x="7004824" y="2818208"/>
            <a:ext cx="482600" cy="10795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lIns="91436" tIns="45719" rIns="91436" bIns="45719"/>
          <a:lstStyle/>
          <a:p>
            <a:pPr algn="ctr">
              <a:spcBef>
                <a:spcPct val="50000"/>
              </a:spcBef>
            </a:pPr>
            <a:endParaRPr lang="en-US" sz="800" b="1">
              <a:cs typeface="Arial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201318" y="2191097"/>
            <a:ext cx="1501775" cy="261608"/>
          </a:xfrm>
          <a:prstGeom prst="rect">
            <a:avLst/>
          </a:prstGeom>
          <a:noFill/>
        </p:spPr>
        <p:txBody>
          <a:bodyPr lIns="91436" tIns="45719" rIns="91436" bIns="45719">
            <a:spAutoFit/>
          </a:bodyPr>
          <a:lstStyle/>
          <a:p>
            <a:pPr algn="ctr">
              <a:defRPr/>
            </a:pPr>
            <a:r>
              <a:rPr lang="zh-CN" altLang="en-US" sz="1100" b="1" dirty="0">
                <a:solidFill>
                  <a:schemeClr val="accent4"/>
                </a:solidFill>
                <a:latin typeface="Arial"/>
                <a:ea typeface="SimHei"/>
                <a:cs typeface="SimSun"/>
              </a:rPr>
              <a:t>逻辑交换机 </a:t>
            </a:r>
            <a:r>
              <a:rPr lang="en-US" altLang="zh-CN" sz="1100" b="1" dirty="0">
                <a:solidFill>
                  <a:schemeClr val="accent4"/>
                </a:solidFill>
                <a:latin typeface="Arial"/>
                <a:ea typeface="SimHei"/>
                <a:cs typeface="SimSun"/>
              </a:rPr>
              <a:t>5001 </a:t>
            </a:r>
            <a:endParaRPr lang="zh-CN" altLang="en-US" sz="1500" dirty="0">
              <a:solidFill>
                <a:srgbClr val="333333"/>
              </a:solidFill>
              <a:latin typeface="Arial"/>
              <a:ea typeface="SimHei"/>
              <a:cs typeface="SimSun"/>
            </a:endParaRPr>
          </a:p>
        </p:txBody>
      </p:sp>
      <p:sp>
        <p:nvSpPr>
          <p:cNvPr id="101" name="Line 6"/>
          <p:cNvSpPr>
            <a:spLocks noChangeShapeType="1"/>
          </p:cNvSpPr>
          <p:nvPr/>
        </p:nvSpPr>
        <p:spPr bwMode="auto">
          <a:xfrm>
            <a:off x="6862414" y="2003267"/>
            <a:ext cx="6350" cy="43180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lIns="82120" tIns="41059" rIns="82120" bIns="41059" anchor="ctr">
            <a:spAutoFit/>
          </a:bodyPr>
          <a:lstStyle/>
          <a:p>
            <a:pPr>
              <a:defRPr/>
            </a:pPr>
            <a:endParaRPr lang="en-US" sz="1500" dirty="0">
              <a:solidFill>
                <a:schemeClr val="bg1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2" name="Rounded Rectangle 6"/>
          <p:cNvSpPr>
            <a:spLocks noChangeAspect="1"/>
          </p:cNvSpPr>
          <p:nvPr/>
        </p:nvSpPr>
        <p:spPr bwMode="auto">
          <a:xfrm>
            <a:off x="6593177" y="1794768"/>
            <a:ext cx="518158" cy="354013"/>
          </a:xfrm>
          <a:prstGeom prst="roundRect">
            <a:avLst>
              <a:gd name="adj" fmla="val 7841"/>
            </a:avLst>
          </a:prstGeom>
          <a:gradFill flip="none" rotWithShape="1">
            <a:gsLst>
              <a:gs pos="0">
                <a:schemeClr val="bg2">
                  <a:lumMod val="75000"/>
                </a:schemeClr>
              </a:gs>
              <a:gs pos="100000">
                <a:srgbClr val="FFFFFF"/>
              </a:gs>
            </a:gsLst>
            <a:lin ang="16200000" scaled="0"/>
            <a:tileRect/>
          </a:gra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2120" tIns="41059" rIns="82120" bIns="41059" anchor="ctr"/>
          <a:lstStyle/>
          <a:p>
            <a:pPr algn="ctr">
              <a:defRPr/>
            </a:pPr>
            <a:r>
              <a:rPr lang="en-US" altLang="zh-CN" sz="1100" dirty="0">
                <a:solidFill>
                  <a:srgbClr val="002060"/>
                </a:solidFill>
                <a:latin typeface="Arial"/>
                <a:ea typeface="SimHei"/>
                <a:cs typeface="SimSun"/>
              </a:rPr>
              <a:t>VM3</a:t>
            </a:r>
            <a:endParaRPr lang="zh-CN" altLang="en-US" sz="1100" dirty="0">
              <a:solidFill>
                <a:srgbClr val="002060"/>
              </a:solidFill>
              <a:latin typeface="Arial"/>
              <a:ea typeface="SimHei"/>
              <a:cs typeface="SimSun"/>
            </a:endParaRPr>
          </a:p>
        </p:txBody>
      </p:sp>
      <p:sp>
        <p:nvSpPr>
          <p:cNvPr id="103" name="Rounded Rectangle 102"/>
          <p:cNvSpPr>
            <a:spLocks noChangeAspect="1"/>
          </p:cNvSpPr>
          <p:nvPr/>
        </p:nvSpPr>
        <p:spPr bwMode="auto">
          <a:xfrm>
            <a:off x="6811616" y="2386455"/>
            <a:ext cx="127000" cy="127000"/>
          </a:xfrm>
          <a:prstGeom prst="roundRect">
            <a:avLst>
              <a:gd name="adj" fmla="val 7841"/>
            </a:avLst>
          </a:prstGeom>
          <a:solidFill>
            <a:schemeClr val="accent4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2120" tIns="41059" rIns="82120" bIns="41059" anchor="ctr"/>
          <a:lstStyle/>
          <a:p>
            <a:pPr algn="ctr">
              <a:defRPr/>
            </a:pPr>
            <a:endParaRPr lang="en-US" sz="1100" dirty="0">
              <a:solidFill>
                <a:srgbClr val="4D4D4D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>
            <a:off x="2663396" y="3431727"/>
            <a:ext cx="0" cy="69834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7339678" y="3308658"/>
            <a:ext cx="6624" cy="92961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2165487" y="2143745"/>
            <a:ext cx="1133811" cy="261611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l"/>
            <a:r>
              <a:rPr lang="en-US" altLang="zh-CN" sz="1100" dirty="0">
                <a:solidFill>
                  <a:schemeClr val="bg1"/>
                </a:solidFill>
                <a:latin typeface="Arial"/>
                <a:ea typeface="SimHei"/>
                <a:cs typeface="SimSun"/>
              </a:rPr>
              <a:t>172.16.10.11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3873795" y="2143745"/>
            <a:ext cx="1105381" cy="261611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l"/>
            <a:r>
              <a:rPr lang="en-US" altLang="zh-CN" sz="1100" dirty="0">
                <a:solidFill>
                  <a:schemeClr val="bg1"/>
                </a:solidFill>
                <a:latin typeface="Arial"/>
                <a:ea typeface="SimHei"/>
                <a:cs typeface="SimSun"/>
              </a:rPr>
              <a:t>172.16.10.12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6873426" y="2154489"/>
            <a:ext cx="1105381" cy="261611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l"/>
            <a:r>
              <a:rPr lang="en-US" altLang="zh-CN" sz="1100" dirty="0">
                <a:solidFill>
                  <a:schemeClr val="bg1"/>
                </a:solidFill>
                <a:latin typeface="Arial"/>
                <a:ea typeface="SimHei"/>
                <a:cs typeface="SimSun"/>
              </a:rPr>
              <a:t>172.16.10.13</a:t>
            </a:r>
          </a:p>
        </p:txBody>
      </p:sp>
      <p:pic>
        <p:nvPicPr>
          <p:cNvPr id="96" name="Picture 8" descr="ICON_Server_flat_Q408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72125" y="3147025"/>
            <a:ext cx="1273175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Picture 8" descr="ICON_Server_flat_Q408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83954" y="3154756"/>
            <a:ext cx="1273175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Picture 8" descr="ICON_Server_flat_Q408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3093" y="3147025"/>
            <a:ext cx="1273175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" name="Picture 2" descr="D:\Ebook\DVD_ART\Artwork_Imagery\Shapes and Graphics\Internet Cloud\cloud illustration 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82791" y="3779450"/>
            <a:ext cx="7055222" cy="1309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TextBox 109"/>
          <p:cNvSpPr txBox="1"/>
          <p:nvPr/>
        </p:nvSpPr>
        <p:spPr>
          <a:xfrm>
            <a:off x="4031691" y="4130076"/>
            <a:ext cx="1128653" cy="323163"/>
          </a:xfrm>
          <a:prstGeom prst="rect">
            <a:avLst/>
          </a:prstGeom>
          <a:noFill/>
        </p:spPr>
        <p:txBody>
          <a:bodyPr wrap="square" lIns="91436" tIns="45719" rIns="91436" bIns="45719">
            <a:spAutoFit/>
          </a:bodyPr>
          <a:lstStyle/>
          <a:p>
            <a:pPr algn="ctr">
              <a:spcAft>
                <a:spcPct val="40000"/>
              </a:spcAft>
              <a:defRPr/>
            </a:pPr>
            <a:r>
              <a:rPr lang="zh-CN" altLang="en-US" sz="1500" b="1" dirty="0">
                <a:latin typeface="Arial"/>
                <a:ea typeface="SimHei"/>
                <a:cs typeface="SimSun"/>
              </a:rPr>
              <a:t>物理网络</a:t>
            </a:r>
            <a:endParaRPr lang="zh-CN" altLang="en-US" sz="1500" b="1" dirty="0">
              <a:latin typeface="Arial"/>
              <a:ea typeface="SimHei"/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2560608" y="4617360"/>
            <a:ext cx="942373" cy="590158"/>
            <a:chOff x="866985" y="3416709"/>
            <a:chExt cx="942373" cy="590157"/>
          </a:xfrm>
        </p:grpSpPr>
        <p:pic>
          <p:nvPicPr>
            <p:cNvPr id="112" name="Picture 2" descr="C:\Users\testuser\AppData\Local\Temp\VMwareDnD\aff9d7a7\ICON_Data_3D_blank_Q408.png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985" y="3416709"/>
              <a:ext cx="942373" cy="555869"/>
            </a:xfrm>
            <a:prstGeom prst="rect">
              <a:avLst/>
            </a:prstGeom>
            <a:noFill/>
          </p:spPr>
        </p:pic>
        <p:cxnSp>
          <p:nvCxnSpPr>
            <p:cNvPr id="113" name="Curved Connector 112"/>
            <p:cNvCxnSpPr/>
            <p:nvPr/>
          </p:nvCxnSpPr>
          <p:spPr bwMode="auto">
            <a:xfrm>
              <a:off x="1067597" y="3425229"/>
              <a:ext cx="551094" cy="398430"/>
            </a:xfrm>
            <a:prstGeom prst="curvedConnector3">
              <a:avLst>
                <a:gd name="adj1" fmla="val 50000"/>
              </a:avLst>
            </a:prstGeom>
            <a:solidFill>
              <a:srgbClr val="0095D3"/>
            </a:solidFill>
            <a:ln w="69850" cap="flat" cmpd="sng" algn="ctr">
              <a:solidFill>
                <a:schemeClr val="bg1"/>
              </a:solidFill>
              <a:prstDash val="solid"/>
              <a:round/>
              <a:headEnd type="triangle" w="sm" len="sm"/>
              <a:tailEnd type="triangle" w="sm" len="sm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isometricTopUp">
                <a:rot lat="19208655" lon="18204191" rev="4025411"/>
              </a:camera>
              <a:lightRig rig="threePt" dir="t"/>
            </a:scene3d>
          </p:spPr>
        </p:cxnSp>
        <p:cxnSp>
          <p:nvCxnSpPr>
            <p:cNvPr id="114" name="Curved Connector 113"/>
            <p:cNvCxnSpPr/>
            <p:nvPr/>
          </p:nvCxnSpPr>
          <p:spPr bwMode="auto">
            <a:xfrm rot="10800000" flipV="1">
              <a:off x="1069418" y="3419883"/>
              <a:ext cx="553805" cy="406949"/>
            </a:xfrm>
            <a:prstGeom prst="curvedConnector3">
              <a:avLst>
                <a:gd name="adj1" fmla="val 50000"/>
              </a:avLst>
            </a:prstGeom>
            <a:solidFill>
              <a:srgbClr val="0095D3"/>
            </a:solidFill>
            <a:ln w="69850" cap="flat" cmpd="sng" algn="ctr">
              <a:solidFill>
                <a:schemeClr val="bg1"/>
              </a:solidFill>
              <a:prstDash val="solid"/>
              <a:round/>
              <a:headEnd type="triangle" w="sm" len="sm"/>
              <a:tailEnd type="triangle" w="sm" len="sm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isometricTopUp">
                <a:rot lat="19208655" lon="18204191" rev="4025411"/>
              </a:camera>
              <a:lightRig rig="threePt" dir="t"/>
            </a:scene3d>
          </p:spPr>
        </p:cxnSp>
        <p:sp>
          <p:nvSpPr>
            <p:cNvPr id="115" name="Rectangle 114"/>
            <p:cNvSpPr/>
            <p:nvPr/>
          </p:nvSpPr>
          <p:spPr>
            <a:xfrm>
              <a:off x="912023" y="3583823"/>
              <a:ext cx="57750" cy="2769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  <a:scene3d>
              <a:camera prst="isometricLeftDown">
                <a:rot lat="2100000" lon="2700000" rev="300000"/>
              </a:camera>
              <a:lightRig rig="threePt" dir="t"/>
            </a:scene3d>
          </p:spPr>
          <p:txBody>
            <a:bodyPr rtlCol="0" anchor="ctr">
              <a:spAutoFit/>
            </a:bodyPr>
            <a:lstStyle/>
            <a:p>
              <a:pPr algn="ctr"/>
              <a:endParaRPr lang="en-US" sz="1200" b="1" dirty="0">
                <a:solidFill>
                  <a:srgbClr val="333333"/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972947" y="3613033"/>
              <a:ext cx="57750" cy="2769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  <a:scene3d>
              <a:camera prst="isometricLeftDown">
                <a:rot lat="2100000" lon="2700000" rev="300000"/>
              </a:camera>
              <a:lightRig rig="threePt" dir="t"/>
            </a:scene3d>
          </p:spPr>
          <p:txBody>
            <a:bodyPr rtlCol="0" anchor="ctr">
              <a:spAutoFit/>
            </a:bodyPr>
            <a:lstStyle/>
            <a:p>
              <a:pPr algn="ctr"/>
              <a:endParaRPr lang="en-US" sz="1200" b="1" dirty="0">
                <a:solidFill>
                  <a:srgbClr val="333333"/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033872" y="3642241"/>
              <a:ext cx="57750" cy="2769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  <a:scene3d>
              <a:camera prst="isometricLeftDown">
                <a:rot lat="2100000" lon="2700000" rev="300000"/>
              </a:camera>
              <a:lightRig rig="threePt" dir="t"/>
            </a:scene3d>
          </p:spPr>
          <p:txBody>
            <a:bodyPr rtlCol="0" anchor="ctr">
              <a:spAutoFit/>
            </a:bodyPr>
            <a:lstStyle/>
            <a:p>
              <a:pPr algn="ctr"/>
              <a:endParaRPr lang="en-US" sz="1200" b="1" dirty="0">
                <a:solidFill>
                  <a:srgbClr val="333333"/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094798" y="3671450"/>
              <a:ext cx="57750" cy="2769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  <a:scene3d>
              <a:camera prst="isometricLeftDown">
                <a:rot lat="2100000" lon="2700000" rev="300000"/>
              </a:camera>
              <a:lightRig rig="threePt" dir="t"/>
            </a:scene3d>
          </p:spPr>
          <p:txBody>
            <a:bodyPr rtlCol="0" anchor="ctr">
              <a:spAutoFit/>
            </a:bodyPr>
            <a:lstStyle/>
            <a:p>
              <a:pPr algn="ctr"/>
              <a:endParaRPr lang="en-US" sz="1200" b="1" dirty="0">
                <a:solidFill>
                  <a:srgbClr val="333333"/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155722" y="3700659"/>
              <a:ext cx="57750" cy="2769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  <a:scene3d>
              <a:camera prst="isometricLeftDown">
                <a:rot lat="2100000" lon="2700000" rev="300000"/>
              </a:camera>
              <a:lightRig rig="threePt" dir="t"/>
            </a:scene3d>
          </p:spPr>
          <p:txBody>
            <a:bodyPr rtlCol="0" anchor="ctr">
              <a:spAutoFit/>
            </a:bodyPr>
            <a:lstStyle/>
            <a:p>
              <a:pPr algn="ctr"/>
              <a:endParaRPr lang="en-US" sz="1200" b="1" dirty="0">
                <a:solidFill>
                  <a:srgbClr val="333333"/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216647" y="3729867"/>
              <a:ext cx="57750" cy="2769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  <a:scene3d>
              <a:camera prst="isometricLeftDown">
                <a:rot lat="2100000" lon="2700000" rev="300000"/>
              </a:camera>
              <a:lightRig rig="threePt" dir="t"/>
            </a:scene3d>
          </p:spPr>
          <p:txBody>
            <a:bodyPr rtlCol="0" anchor="ctr">
              <a:spAutoFit/>
            </a:bodyPr>
            <a:lstStyle/>
            <a:p>
              <a:pPr algn="ctr"/>
              <a:endParaRPr lang="en-US" sz="1200" b="1" dirty="0">
                <a:solidFill>
                  <a:srgbClr val="333333"/>
                </a:solidFill>
              </a:endParaRP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6403929" y="4534388"/>
            <a:ext cx="942373" cy="590158"/>
            <a:chOff x="866985" y="3416709"/>
            <a:chExt cx="942373" cy="590157"/>
          </a:xfrm>
        </p:grpSpPr>
        <p:pic>
          <p:nvPicPr>
            <p:cNvPr id="136" name="Picture 2" descr="C:\Users\testuser\AppData\Local\Temp\VMwareDnD\aff9d7a7\ICON_Data_3D_blank_Q408.png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985" y="3416709"/>
              <a:ext cx="942373" cy="555869"/>
            </a:xfrm>
            <a:prstGeom prst="rect">
              <a:avLst/>
            </a:prstGeom>
            <a:noFill/>
          </p:spPr>
        </p:pic>
        <p:cxnSp>
          <p:nvCxnSpPr>
            <p:cNvPr id="137" name="Curved Connector 136"/>
            <p:cNvCxnSpPr/>
            <p:nvPr/>
          </p:nvCxnSpPr>
          <p:spPr bwMode="auto">
            <a:xfrm>
              <a:off x="1067597" y="3425229"/>
              <a:ext cx="551094" cy="398430"/>
            </a:xfrm>
            <a:prstGeom prst="curvedConnector3">
              <a:avLst>
                <a:gd name="adj1" fmla="val 50000"/>
              </a:avLst>
            </a:prstGeom>
            <a:solidFill>
              <a:srgbClr val="0095D3"/>
            </a:solidFill>
            <a:ln w="69850" cap="flat" cmpd="sng" algn="ctr">
              <a:solidFill>
                <a:schemeClr val="bg1"/>
              </a:solidFill>
              <a:prstDash val="solid"/>
              <a:round/>
              <a:headEnd type="triangle" w="sm" len="sm"/>
              <a:tailEnd type="triangle" w="sm" len="sm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isometricTopUp">
                <a:rot lat="19208655" lon="18204191" rev="4025411"/>
              </a:camera>
              <a:lightRig rig="threePt" dir="t"/>
            </a:scene3d>
          </p:spPr>
        </p:cxnSp>
        <p:cxnSp>
          <p:nvCxnSpPr>
            <p:cNvPr id="138" name="Curved Connector 137"/>
            <p:cNvCxnSpPr/>
            <p:nvPr/>
          </p:nvCxnSpPr>
          <p:spPr bwMode="auto">
            <a:xfrm rot="10800000" flipV="1">
              <a:off x="1069418" y="3419883"/>
              <a:ext cx="553805" cy="406949"/>
            </a:xfrm>
            <a:prstGeom prst="curvedConnector3">
              <a:avLst>
                <a:gd name="adj1" fmla="val 50000"/>
              </a:avLst>
            </a:prstGeom>
            <a:solidFill>
              <a:srgbClr val="0095D3"/>
            </a:solidFill>
            <a:ln w="69850" cap="flat" cmpd="sng" algn="ctr">
              <a:solidFill>
                <a:schemeClr val="bg1"/>
              </a:solidFill>
              <a:prstDash val="solid"/>
              <a:round/>
              <a:headEnd type="triangle" w="sm" len="sm"/>
              <a:tailEnd type="triangle" w="sm" len="sm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isometricTopUp">
                <a:rot lat="19208655" lon="18204191" rev="4025411"/>
              </a:camera>
              <a:lightRig rig="threePt" dir="t"/>
            </a:scene3d>
          </p:spPr>
        </p:cxnSp>
        <p:sp>
          <p:nvSpPr>
            <p:cNvPr id="139" name="Rectangle 138"/>
            <p:cNvSpPr/>
            <p:nvPr/>
          </p:nvSpPr>
          <p:spPr>
            <a:xfrm>
              <a:off x="912023" y="3583823"/>
              <a:ext cx="57750" cy="2769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  <a:scene3d>
              <a:camera prst="isometricLeftDown">
                <a:rot lat="2100000" lon="2700000" rev="300000"/>
              </a:camera>
              <a:lightRig rig="threePt" dir="t"/>
            </a:scene3d>
          </p:spPr>
          <p:txBody>
            <a:bodyPr rtlCol="0" anchor="ctr">
              <a:spAutoFit/>
            </a:bodyPr>
            <a:lstStyle/>
            <a:p>
              <a:pPr algn="ctr"/>
              <a:endParaRPr lang="en-US" sz="1200" b="1" dirty="0">
                <a:solidFill>
                  <a:srgbClr val="333333"/>
                </a:solidFill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972947" y="3613033"/>
              <a:ext cx="57750" cy="2769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  <a:scene3d>
              <a:camera prst="isometricLeftDown">
                <a:rot lat="2100000" lon="2700000" rev="300000"/>
              </a:camera>
              <a:lightRig rig="threePt" dir="t"/>
            </a:scene3d>
          </p:spPr>
          <p:txBody>
            <a:bodyPr rtlCol="0" anchor="ctr">
              <a:spAutoFit/>
            </a:bodyPr>
            <a:lstStyle/>
            <a:p>
              <a:pPr algn="ctr"/>
              <a:endParaRPr lang="en-US" sz="1200" b="1" dirty="0">
                <a:solidFill>
                  <a:srgbClr val="333333"/>
                </a:solidFill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033872" y="3642241"/>
              <a:ext cx="57750" cy="2769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  <a:scene3d>
              <a:camera prst="isometricLeftDown">
                <a:rot lat="2100000" lon="2700000" rev="300000"/>
              </a:camera>
              <a:lightRig rig="threePt" dir="t"/>
            </a:scene3d>
          </p:spPr>
          <p:txBody>
            <a:bodyPr rtlCol="0" anchor="ctr">
              <a:spAutoFit/>
            </a:bodyPr>
            <a:lstStyle/>
            <a:p>
              <a:pPr algn="ctr"/>
              <a:endParaRPr lang="en-US" sz="1200" b="1" dirty="0">
                <a:solidFill>
                  <a:srgbClr val="333333"/>
                </a:solidFill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094798" y="3671450"/>
              <a:ext cx="57750" cy="2769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  <a:scene3d>
              <a:camera prst="isometricLeftDown">
                <a:rot lat="2100000" lon="2700000" rev="300000"/>
              </a:camera>
              <a:lightRig rig="threePt" dir="t"/>
            </a:scene3d>
          </p:spPr>
          <p:txBody>
            <a:bodyPr rtlCol="0" anchor="ctr">
              <a:spAutoFit/>
            </a:bodyPr>
            <a:lstStyle/>
            <a:p>
              <a:pPr algn="ctr"/>
              <a:endParaRPr lang="en-US" sz="1200" b="1" dirty="0">
                <a:solidFill>
                  <a:srgbClr val="333333"/>
                </a:solidFill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155722" y="3700659"/>
              <a:ext cx="57750" cy="2769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  <a:scene3d>
              <a:camera prst="isometricLeftDown">
                <a:rot lat="2100000" lon="2700000" rev="300000"/>
              </a:camera>
              <a:lightRig rig="threePt" dir="t"/>
            </a:scene3d>
          </p:spPr>
          <p:txBody>
            <a:bodyPr rtlCol="0" anchor="ctr">
              <a:spAutoFit/>
            </a:bodyPr>
            <a:lstStyle/>
            <a:p>
              <a:pPr algn="ctr"/>
              <a:endParaRPr lang="en-US" sz="1200" b="1" dirty="0">
                <a:solidFill>
                  <a:srgbClr val="333333"/>
                </a:solidFill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216647" y="3729867"/>
              <a:ext cx="57750" cy="2769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  <a:scene3d>
              <a:camera prst="isometricLeftDown">
                <a:rot lat="2100000" lon="2700000" rev="300000"/>
              </a:camera>
              <a:lightRig rig="threePt" dir="t"/>
            </a:scene3d>
          </p:spPr>
          <p:txBody>
            <a:bodyPr rtlCol="0" anchor="ctr">
              <a:spAutoFit/>
            </a:bodyPr>
            <a:lstStyle/>
            <a:p>
              <a:pPr algn="ctr"/>
              <a:endParaRPr lang="en-US" sz="1200" b="1" dirty="0">
                <a:solidFill>
                  <a:srgbClr val="333333"/>
                </a:solidFill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6593175" y="1503684"/>
            <a:ext cx="3830236" cy="276999"/>
          </a:xfrm>
          <a:prstGeom prst="rect">
            <a:avLst/>
          </a:prstGeom>
          <a:noFill/>
        </p:spPr>
        <p:txBody>
          <a:bodyPr wrap="square" lIns="91436" tIns="45719" rIns="91436" bIns="45719">
            <a:spAutoFit/>
          </a:bodyPr>
          <a:lstStyle/>
          <a:p>
            <a:pPr algn="ctr">
              <a:spcAft>
                <a:spcPct val="40000"/>
              </a:spcAft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Arial"/>
                <a:ea typeface="SimHei"/>
                <a:cs typeface="SimSun"/>
              </a:rPr>
              <a:t>传输子网 </a:t>
            </a:r>
            <a:r>
              <a:rPr lang="en-US" altLang="zh-CN" sz="1200" b="1" dirty="0">
                <a:solidFill>
                  <a:schemeClr val="bg1"/>
                </a:solidFill>
                <a:latin typeface="Arial"/>
                <a:ea typeface="SimHei"/>
                <a:cs typeface="SimSun"/>
              </a:rPr>
              <a:t>B 192.168.250.0/24</a:t>
            </a:r>
            <a:endParaRPr lang="zh-CN" altLang="en-US" sz="1200" b="1" dirty="0">
              <a:solidFill>
                <a:schemeClr val="bg1"/>
              </a:solidFill>
              <a:latin typeface="Arial"/>
              <a:ea typeface="SimHei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46881" y="3452609"/>
            <a:ext cx="1544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/>
              <a:t>VTEP</a:t>
            </a:r>
            <a:r>
              <a:rPr kumimoji="1" lang="zh-CN" altLang="en-US" sz="1400"/>
              <a:t> </a:t>
            </a:r>
            <a:r>
              <a:rPr kumimoji="1" lang="en-US" altLang="zh-CN" sz="1400"/>
              <a:t>IP</a:t>
            </a:r>
            <a:r>
              <a:rPr kumimoji="1" lang="zh-CN" altLang="en-US" sz="1400"/>
              <a:t>：</a:t>
            </a:r>
            <a:r>
              <a:rPr kumimoji="1" lang="en-US" altLang="zh-CN" sz="1400"/>
              <a:t>10.0.0.1</a:t>
            </a:r>
            <a:endParaRPr kumimoji="1" lang="zh-CN" altLang="en-US" sz="1400"/>
          </a:p>
        </p:txBody>
      </p:sp>
      <p:sp>
        <p:nvSpPr>
          <p:cNvPr id="81" name="TextBox 80"/>
          <p:cNvSpPr txBox="1"/>
          <p:nvPr/>
        </p:nvSpPr>
        <p:spPr>
          <a:xfrm>
            <a:off x="4520624" y="3451788"/>
            <a:ext cx="1544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/>
              <a:t>VTEP</a:t>
            </a:r>
            <a:r>
              <a:rPr kumimoji="1" lang="zh-CN" altLang="en-US" sz="1400"/>
              <a:t> </a:t>
            </a:r>
            <a:r>
              <a:rPr kumimoji="1" lang="en-US" altLang="zh-CN" sz="1400"/>
              <a:t>IP</a:t>
            </a:r>
            <a:r>
              <a:rPr kumimoji="1" lang="zh-CN" altLang="en-US" sz="1400"/>
              <a:t>：</a:t>
            </a:r>
            <a:r>
              <a:rPr kumimoji="1" lang="en-US" altLang="zh-CN" sz="1400"/>
              <a:t>10.0.0.2</a:t>
            </a:r>
            <a:endParaRPr kumimoji="1" lang="zh-CN" altLang="en-US" sz="1400"/>
          </a:p>
        </p:txBody>
      </p:sp>
      <p:sp>
        <p:nvSpPr>
          <p:cNvPr id="16" name="TextBox 15"/>
          <p:cNvSpPr txBox="1"/>
          <p:nvPr/>
        </p:nvSpPr>
        <p:spPr>
          <a:xfrm>
            <a:off x="1638997" y="5435343"/>
            <a:ext cx="596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使用外部计算机</a:t>
            </a:r>
            <a:r>
              <a:rPr kumimoji="1" lang="en-US" altLang="zh-CN"/>
              <a:t>ping</a:t>
            </a:r>
            <a:r>
              <a:rPr kumimoji="1" lang="zh-CN" altLang="en-US"/>
              <a:t>测试到</a:t>
            </a:r>
            <a:r>
              <a:rPr kumimoji="1" lang="en-US" altLang="zh-CN"/>
              <a:t>VXLAN</a:t>
            </a:r>
            <a:r>
              <a:rPr kumimoji="1" lang="zh-CN" altLang="en-US"/>
              <a:t>虚拟机的大包（</a:t>
            </a:r>
            <a:r>
              <a:rPr kumimoji="1" lang="en-US" altLang="zh-CN"/>
              <a:t>1472</a:t>
            </a:r>
            <a:r>
              <a:rPr kumimoji="1" lang="zh-CN" altLang="en-US"/>
              <a:t>）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35402" y="1271651"/>
            <a:ext cx="21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VM</a:t>
            </a:r>
            <a:r>
              <a:rPr kumimoji="1" lang="zh-CN" altLang="en-US"/>
              <a:t> </a:t>
            </a:r>
            <a:r>
              <a:rPr kumimoji="1" lang="en-US" altLang="zh-CN"/>
              <a:t>IP</a:t>
            </a:r>
            <a:r>
              <a:rPr kumimoji="1" lang="zh-CN" altLang="en-US"/>
              <a:t>：</a:t>
            </a:r>
            <a:r>
              <a:rPr kumimoji="1" lang="en-US" altLang="zh-CN"/>
              <a:t>192.168.1.1</a:t>
            </a:r>
            <a:endParaRPr kumimoji="1" lang="zh-CN" altLang="en-US"/>
          </a:p>
        </p:txBody>
      </p:sp>
      <p:pic>
        <p:nvPicPr>
          <p:cNvPr id="70" name="NSX Router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651" y="2098044"/>
            <a:ext cx="663299" cy="663299"/>
          </a:xfrm>
          <a:prstGeom prst="rect">
            <a:avLst/>
          </a:prstGeom>
        </p:spPr>
      </p:pic>
      <p:grpSp>
        <p:nvGrpSpPr>
          <p:cNvPr id="72" name="Group 71"/>
          <p:cNvGrpSpPr/>
          <p:nvPr/>
        </p:nvGrpSpPr>
        <p:grpSpPr>
          <a:xfrm>
            <a:off x="4155450" y="4632549"/>
            <a:ext cx="942373" cy="590158"/>
            <a:chOff x="866985" y="3416709"/>
            <a:chExt cx="942373" cy="590157"/>
          </a:xfrm>
        </p:grpSpPr>
        <p:pic>
          <p:nvPicPr>
            <p:cNvPr id="73" name="Picture 72" descr="C:\Users\testuser\AppData\Local\Temp\VMwareDnD\aff9d7a7\ICON_Data_3D_blank_Q408.png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985" y="3416709"/>
              <a:ext cx="942373" cy="555869"/>
            </a:xfrm>
            <a:prstGeom prst="rect">
              <a:avLst/>
            </a:prstGeom>
            <a:noFill/>
          </p:spPr>
        </p:pic>
        <p:cxnSp>
          <p:nvCxnSpPr>
            <p:cNvPr id="74" name="Curved Connector 73"/>
            <p:cNvCxnSpPr/>
            <p:nvPr/>
          </p:nvCxnSpPr>
          <p:spPr bwMode="auto">
            <a:xfrm>
              <a:off x="1067597" y="3425229"/>
              <a:ext cx="551094" cy="398430"/>
            </a:xfrm>
            <a:prstGeom prst="curvedConnector3">
              <a:avLst>
                <a:gd name="adj1" fmla="val 50000"/>
              </a:avLst>
            </a:prstGeom>
            <a:solidFill>
              <a:srgbClr val="0095D3"/>
            </a:solidFill>
            <a:ln w="69850" cap="flat" cmpd="sng" algn="ctr">
              <a:solidFill>
                <a:schemeClr val="bg1"/>
              </a:solidFill>
              <a:prstDash val="solid"/>
              <a:round/>
              <a:headEnd type="triangle" w="sm" len="sm"/>
              <a:tailEnd type="triangle" w="sm" len="sm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isometricTopUp">
                <a:rot lat="19208655" lon="18204191" rev="4025411"/>
              </a:camera>
              <a:lightRig rig="threePt" dir="t"/>
            </a:scene3d>
          </p:spPr>
        </p:cxnSp>
        <p:cxnSp>
          <p:nvCxnSpPr>
            <p:cNvPr id="75" name="Curved Connector 74"/>
            <p:cNvCxnSpPr/>
            <p:nvPr/>
          </p:nvCxnSpPr>
          <p:spPr bwMode="auto">
            <a:xfrm rot="10800000" flipV="1">
              <a:off x="1069418" y="3419883"/>
              <a:ext cx="553805" cy="406949"/>
            </a:xfrm>
            <a:prstGeom prst="curvedConnector3">
              <a:avLst>
                <a:gd name="adj1" fmla="val 50000"/>
              </a:avLst>
            </a:prstGeom>
            <a:solidFill>
              <a:srgbClr val="0095D3"/>
            </a:solidFill>
            <a:ln w="69850" cap="flat" cmpd="sng" algn="ctr">
              <a:solidFill>
                <a:schemeClr val="bg1"/>
              </a:solidFill>
              <a:prstDash val="solid"/>
              <a:round/>
              <a:headEnd type="triangle" w="sm" len="sm"/>
              <a:tailEnd type="triangle" w="sm" len="sm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isometricTopUp">
                <a:rot lat="19208655" lon="18204191" rev="4025411"/>
              </a:camera>
              <a:lightRig rig="threePt" dir="t"/>
            </a:scene3d>
          </p:spPr>
        </p:cxnSp>
        <p:sp>
          <p:nvSpPr>
            <p:cNvPr id="76" name="Rectangle 75"/>
            <p:cNvSpPr/>
            <p:nvPr/>
          </p:nvSpPr>
          <p:spPr>
            <a:xfrm>
              <a:off x="912023" y="3583823"/>
              <a:ext cx="57750" cy="2769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  <a:scene3d>
              <a:camera prst="isometricLeftDown">
                <a:rot lat="2100000" lon="2700000" rev="300000"/>
              </a:camera>
              <a:lightRig rig="threePt" dir="t"/>
            </a:scene3d>
          </p:spPr>
          <p:txBody>
            <a:bodyPr rtlCol="0" anchor="ctr">
              <a:spAutoFit/>
            </a:bodyPr>
            <a:lstStyle/>
            <a:p>
              <a:pPr algn="ctr"/>
              <a:endParaRPr lang="en-US" sz="1200" b="1" dirty="0">
                <a:solidFill>
                  <a:srgbClr val="333333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972947" y="3613033"/>
              <a:ext cx="57750" cy="2769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  <a:scene3d>
              <a:camera prst="isometricLeftDown">
                <a:rot lat="2100000" lon="2700000" rev="300000"/>
              </a:camera>
              <a:lightRig rig="threePt" dir="t"/>
            </a:scene3d>
          </p:spPr>
          <p:txBody>
            <a:bodyPr rtlCol="0" anchor="ctr">
              <a:spAutoFit/>
            </a:bodyPr>
            <a:lstStyle/>
            <a:p>
              <a:pPr algn="ctr"/>
              <a:endParaRPr lang="en-US" sz="1200" b="1" dirty="0">
                <a:solidFill>
                  <a:srgbClr val="333333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033872" y="3642241"/>
              <a:ext cx="57750" cy="2769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  <a:scene3d>
              <a:camera prst="isometricLeftDown">
                <a:rot lat="2100000" lon="2700000" rev="300000"/>
              </a:camera>
              <a:lightRig rig="threePt" dir="t"/>
            </a:scene3d>
          </p:spPr>
          <p:txBody>
            <a:bodyPr rtlCol="0" anchor="ctr">
              <a:spAutoFit/>
            </a:bodyPr>
            <a:lstStyle/>
            <a:p>
              <a:pPr algn="ctr"/>
              <a:endParaRPr lang="en-US" sz="1200" b="1" dirty="0">
                <a:solidFill>
                  <a:srgbClr val="333333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094798" y="3671450"/>
              <a:ext cx="57750" cy="2769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  <a:scene3d>
              <a:camera prst="isometricLeftDown">
                <a:rot lat="2100000" lon="2700000" rev="300000"/>
              </a:camera>
              <a:lightRig rig="threePt" dir="t"/>
            </a:scene3d>
          </p:spPr>
          <p:txBody>
            <a:bodyPr rtlCol="0" anchor="ctr">
              <a:spAutoFit/>
            </a:bodyPr>
            <a:lstStyle/>
            <a:p>
              <a:pPr algn="ctr"/>
              <a:endParaRPr lang="en-US" sz="1200" b="1" dirty="0">
                <a:solidFill>
                  <a:srgbClr val="333333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155722" y="3700659"/>
              <a:ext cx="57750" cy="2769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  <a:scene3d>
              <a:camera prst="isometricLeftDown">
                <a:rot lat="2100000" lon="2700000" rev="300000"/>
              </a:camera>
              <a:lightRig rig="threePt" dir="t"/>
            </a:scene3d>
          </p:spPr>
          <p:txBody>
            <a:bodyPr rtlCol="0" anchor="ctr">
              <a:spAutoFit/>
            </a:bodyPr>
            <a:lstStyle/>
            <a:p>
              <a:pPr algn="ctr"/>
              <a:endParaRPr lang="en-US" sz="1200" b="1" dirty="0">
                <a:solidFill>
                  <a:srgbClr val="333333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216647" y="3729867"/>
              <a:ext cx="57750" cy="2769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  <a:scene3d>
              <a:camera prst="isometricLeftDown">
                <a:rot lat="2100000" lon="2700000" rev="300000"/>
              </a:camera>
              <a:lightRig rig="threePt" dir="t"/>
            </a:scene3d>
          </p:spPr>
          <p:txBody>
            <a:bodyPr rtlCol="0" anchor="ctr">
              <a:spAutoFit/>
            </a:bodyPr>
            <a:lstStyle/>
            <a:p>
              <a:pPr algn="ctr"/>
              <a:endParaRPr lang="en-US" sz="1200" b="1" dirty="0">
                <a:solidFill>
                  <a:srgbClr val="333333"/>
                </a:solidFill>
              </a:endParaRPr>
            </a:p>
          </p:txBody>
        </p:sp>
      </p:grpSp>
      <p:cxnSp>
        <p:nvCxnSpPr>
          <p:cNvPr id="5" name="Straight Connector 4"/>
          <p:cNvCxnSpPr/>
          <p:nvPr/>
        </p:nvCxnSpPr>
        <p:spPr>
          <a:xfrm flipV="1">
            <a:off x="8828597" y="1880095"/>
            <a:ext cx="489245" cy="441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9256574" y="1892255"/>
            <a:ext cx="1050892" cy="630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V="1">
            <a:off x="10829421" y="1758428"/>
            <a:ext cx="600148" cy="741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3" descr="C:\Users\testuser\AppData\Local\Temp\VMwareDnD\133c0cdf\ICON_Laptop_Q109_Comm_R2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106454" y="1120845"/>
            <a:ext cx="814239" cy="852941"/>
          </a:xfrm>
          <a:prstGeom prst="rect">
            <a:avLst/>
          </a:prstGeom>
          <a:noFill/>
        </p:spPr>
      </p:pic>
      <p:pic>
        <p:nvPicPr>
          <p:cNvPr id="69" name="NSX Edge Node Green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803" y="1386237"/>
            <a:ext cx="649069" cy="649069"/>
          </a:xfrm>
          <a:prstGeom prst="rect">
            <a:avLst/>
          </a:prstGeom>
        </p:spPr>
      </p:pic>
      <p:grpSp>
        <p:nvGrpSpPr>
          <p:cNvPr id="84" name="Group 83"/>
          <p:cNvGrpSpPr/>
          <p:nvPr/>
        </p:nvGrpSpPr>
        <p:grpSpPr>
          <a:xfrm>
            <a:off x="10168102" y="2386455"/>
            <a:ext cx="942373" cy="590158"/>
            <a:chOff x="866985" y="3416709"/>
            <a:chExt cx="942373" cy="590157"/>
          </a:xfrm>
        </p:grpSpPr>
        <p:pic>
          <p:nvPicPr>
            <p:cNvPr id="85" name="Picture 84" descr="C:\Users\testuser\AppData\Local\Temp\VMwareDnD\aff9d7a7\ICON_Data_3D_blank_Q408.png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985" y="3416709"/>
              <a:ext cx="942373" cy="555869"/>
            </a:xfrm>
            <a:prstGeom prst="rect">
              <a:avLst/>
            </a:prstGeom>
            <a:noFill/>
          </p:spPr>
        </p:pic>
        <p:cxnSp>
          <p:nvCxnSpPr>
            <p:cNvPr id="86" name="Curved Connector 85"/>
            <p:cNvCxnSpPr/>
            <p:nvPr/>
          </p:nvCxnSpPr>
          <p:spPr bwMode="auto">
            <a:xfrm>
              <a:off x="1067597" y="3425229"/>
              <a:ext cx="551094" cy="398430"/>
            </a:xfrm>
            <a:prstGeom prst="curvedConnector3">
              <a:avLst>
                <a:gd name="adj1" fmla="val 50000"/>
              </a:avLst>
            </a:prstGeom>
            <a:solidFill>
              <a:srgbClr val="0095D3"/>
            </a:solidFill>
            <a:ln w="69850" cap="flat" cmpd="sng" algn="ctr">
              <a:solidFill>
                <a:schemeClr val="bg1"/>
              </a:solidFill>
              <a:prstDash val="solid"/>
              <a:round/>
              <a:headEnd type="triangle" w="sm" len="sm"/>
              <a:tailEnd type="triangle" w="sm" len="sm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isometricTopUp">
                <a:rot lat="19208655" lon="18204191" rev="4025411"/>
              </a:camera>
              <a:lightRig rig="threePt" dir="t"/>
            </a:scene3d>
          </p:spPr>
        </p:cxnSp>
        <p:cxnSp>
          <p:nvCxnSpPr>
            <p:cNvPr id="104" name="Curved Connector 103"/>
            <p:cNvCxnSpPr/>
            <p:nvPr/>
          </p:nvCxnSpPr>
          <p:spPr bwMode="auto">
            <a:xfrm rot="10800000" flipV="1">
              <a:off x="1069418" y="3419883"/>
              <a:ext cx="553805" cy="406949"/>
            </a:xfrm>
            <a:prstGeom prst="curvedConnector3">
              <a:avLst>
                <a:gd name="adj1" fmla="val 50000"/>
              </a:avLst>
            </a:prstGeom>
            <a:solidFill>
              <a:srgbClr val="0095D3"/>
            </a:solidFill>
            <a:ln w="69850" cap="flat" cmpd="sng" algn="ctr">
              <a:solidFill>
                <a:schemeClr val="bg1"/>
              </a:solidFill>
              <a:prstDash val="solid"/>
              <a:round/>
              <a:headEnd type="triangle" w="sm" len="sm"/>
              <a:tailEnd type="triangle" w="sm" len="sm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isometricTopUp">
                <a:rot lat="19208655" lon="18204191" rev="4025411"/>
              </a:camera>
              <a:lightRig rig="threePt" dir="t"/>
            </a:scene3d>
          </p:spPr>
        </p:cxnSp>
        <p:sp>
          <p:nvSpPr>
            <p:cNvPr id="105" name="Rectangle 104"/>
            <p:cNvSpPr/>
            <p:nvPr/>
          </p:nvSpPr>
          <p:spPr>
            <a:xfrm>
              <a:off x="912023" y="3583823"/>
              <a:ext cx="57750" cy="2769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  <a:scene3d>
              <a:camera prst="isometricLeftDown">
                <a:rot lat="2100000" lon="2700000" rev="300000"/>
              </a:camera>
              <a:lightRig rig="threePt" dir="t"/>
            </a:scene3d>
          </p:spPr>
          <p:txBody>
            <a:bodyPr rtlCol="0" anchor="ctr">
              <a:spAutoFit/>
            </a:bodyPr>
            <a:lstStyle/>
            <a:p>
              <a:pPr algn="ctr"/>
              <a:endParaRPr lang="en-US" sz="1200" b="1" dirty="0">
                <a:solidFill>
                  <a:srgbClr val="333333"/>
                </a:solidFill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972947" y="3613033"/>
              <a:ext cx="57750" cy="2769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  <a:scene3d>
              <a:camera prst="isometricLeftDown">
                <a:rot lat="2100000" lon="2700000" rev="300000"/>
              </a:camera>
              <a:lightRig rig="threePt" dir="t"/>
            </a:scene3d>
          </p:spPr>
          <p:txBody>
            <a:bodyPr rtlCol="0" anchor="ctr">
              <a:spAutoFit/>
            </a:bodyPr>
            <a:lstStyle/>
            <a:p>
              <a:pPr algn="ctr"/>
              <a:endParaRPr lang="en-US" sz="1200" b="1" dirty="0">
                <a:solidFill>
                  <a:srgbClr val="333333"/>
                </a:solidFill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033872" y="3642241"/>
              <a:ext cx="57750" cy="2769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  <a:scene3d>
              <a:camera prst="isometricLeftDown">
                <a:rot lat="2100000" lon="2700000" rev="300000"/>
              </a:camera>
              <a:lightRig rig="threePt" dir="t"/>
            </a:scene3d>
          </p:spPr>
          <p:txBody>
            <a:bodyPr rtlCol="0" anchor="ctr">
              <a:spAutoFit/>
            </a:bodyPr>
            <a:lstStyle/>
            <a:p>
              <a:pPr algn="ctr"/>
              <a:endParaRPr lang="en-US" sz="1200" b="1" dirty="0">
                <a:solidFill>
                  <a:srgbClr val="333333"/>
                </a:solidFill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094798" y="3671450"/>
              <a:ext cx="57750" cy="2769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  <a:scene3d>
              <a:camera prst="isometricLeftDown">
                <a:rot lat="2100000" lon="2700000" rev="300000"/>
              </a:camera>
              <a:lightRig rig="threePt" dir="t"/>
            </a:scene3d>
          </p:spPr>
          <p:txBody>
            <a:bodyPr rtlCol="0" anchor="ctr">
              <a:spAutoFit/>
            </a:bodyPr>
            <a:lstStyle/>
            <a:p>
              <a:pPr algn="ctr"/>
              <a:endParaRPr lang="en-US" sz="1200" b="1" dirty="0">
                <a:solidFill>
                  <a:srgbClr val="333333"/>
                </a:solidFill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1155722" y="3700659"/>
              <a:ext cx="57750" cy="2769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  <a:scene3d>
              <a:camera prst="isometricLeftDown">
                <a:rot lat="2100000" lon="2700000" rev="300000"/>
              </a:camera>
              <a:lightRig rig="threePt" dir="t"/>
            </a:scene3d>
          </p:spPr>
          <p:txBody>
            <a:bodyPr rtlCol="0" anchor="ctr">
              <a:spAutoFit/>
            </a:bodyPr>
            <a:lstStyle/>
            <a:p>
              <a:pPr algn="ctr"/>
              <a:endParaRPr lang="en-US" sz="1200" b="1" dirty="0">
                <a:solidFill>
                  <a:srgbClr val="333333"/>
                </a:solidFill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1216647" y="3729867"/>
              <a:ext cx="57750" cy="2769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  <a:scene3d>
              <a:camera prst="isometricLeftDown">
                <a:rot lat="2100000" lon="2700000" rev="300000"/>
              </a:camera>
              <a:lightRig rig="threePt" dir="t"/>
            </a:scene3d>
          </p:spPr>
          <p:txBody>
            <a:bodyPr rtlCol="0" anchor="ctr">
              <a:spAutoFit/>
            </a:bodyPr>
            <a:lstStyle/>
            <a:p>
              <a:pPr algn="ctr"/>
              <a:endParaRPr lang="en-US" sz="1200" b="1" dirty="0">
                <a:solidFill>
                  <a:srgbClr val="333333"/>
                </a:solidFill>
              </a:endParaRPr>
            </a:p>
          </p:txBody>
        </p:sp>
      </p:grpSp>
      <p:sp>
        <p:nvSpPr>
          <p:cNvPr id="14" name="Freeform 13"/>
          <p:cNvSpPr/>
          <p:nvPr/>
        </p:nvSpPr>
        <p:spPr>
          <a:xfrm>
            <a:off x="3947119" y="1793453"/>
            <a:ext cx="7543413" cy="876600"/>
          </a:xfrm>
          <a:custGeom>
            <a:avLst/>
            <a:gdLst>
              <a:gd name="connsiteX0" fmla="*/ 0 w 2296529"/>
              <a:gd name="connsiteY0" fmla="*/ 0 h 1526913"/>
              <a:gd name="connsiteX1" fmla="*/ 830687 w 2296529"/>
              <a:gd name="connsiteY1" fmla="*/ 1384479 h 1526913"/>
              <a:gd name="connsiteX2" fmla="*/ 2150772 w 2296529"/>
              <a:gd name="connsiteY2" fmla="*/ 1326524 h 1526913"/>
              <a:gd name="connsiteX3" fmla="*/ 2266682 w 2296529"/>
              <a:gd name="connsiteY3" fmla="*/ 6440 h 1526913"/>
              <a:gd name="connsiteX0" fmla="*/ 0 w 2311186"/>
              <a:gd name="connsiteY0" fmla="*/ 0 h 1526913"/>
              <a:gd name="connsiteX1" fmla="*/ 830687 w 2311186"/>
              <a:gd name="connsiteY1" fmla="*/ 1384479 h 1526913"/>
              <a:gd name="connsiteX2" fmla="*/ 2150772 w 2311186"/>
              <a:gd name="connsiteY2" fmla="*/ 1326524 h 1526913"/>
              <a:gd name="connsiteX3" fmla="*/ 2266682 w 2311186"/>
              <a:gd name="connsiteY3" fmla="*/ 6440 h 1526913"/>
              <a:gd name="connsiteX0" fmla="*/ 0 w 1808909"/>
              <a:gd name="connsiteY0" fmla="*/ 12878 h 1519144"/>
              <a:gd name="connsiteX1" fmla="*/ 328410 w 1808909"/>
              <a:gd name="connsiteY1" fmla="*/ 1378039 h 1519144"/>
              <a:gd name="connsiteX2" fmla="*/ 1648495 w 1808909"/>
              <a:gd name="connsiteY2" fmla="*/ 1320084 h 1519144"/>
              <a:gd name="connsiteX3" fmla="*/ 1764405 w 1808909"/>
              <a:gd name="connsiteY3" fmla="*/ 0 h 1519144"/>
              <a:gd name="connsiteX0" fmla="*/ 0 w 1808909"/>
              <a:gd name="connsiteY0" fmla="*/ 12878 h 1519144"/>
              <a:gd name="connsiteX1" fmla="*/ 328410 w 1808909"/>
              <a:gd name="connsiteY1" fmla="*/ 1378039 h 1519144"/>
              <a:gd name="connsiteX2" fmla="*/ 1648495 w 1808909"/>
              <a:gd name="connsiteY2" fmla="*/ 1320084 h 1519144"/>
              <a:gd name="connsiteX3" fmla="*/ 1764405 w 1808909"/>
              <a:gd name="connsiteY3" fmla="*/ 0 h 1519144"/>
              <a:gd name="connsiteX0" fmla="*/ 0 w 7625881"/>
              <a:gd name="connsiteY0" fmla="*/ 780974 h 2333084"/>
              <a:gd name="connsiteX1" fmla="*/ 328410 w 7625881"/>
              <a:gd name="connsiteY1" fmla="*/ 2146135 h 2333084"/>
              <a:gd name="connsiteX2" fmla="*/ 1648495 w 7625881"/>
              <a:gd name="connsiteY2" fmla="*/ 2088180 h 2333084"/>
              <a:gd name="connsiteX3" fmla="*/ 7625709 w 7625881"/>
              <a:gd name="connsiteY3" fmla="*/ 0 h 2333084"/>
              <a:gd name="connsiteX0" fmla="*/ 93607 w 7719691"/>
              <a:gd name="connsiteY0" fmla="*/ 780974 h 2383981"/>
              <a:gd name="connsiteX1" fmla="*/ 422017 w 7719691"/>
              <a:gd name="connsiteY1" fmla="*/ 2146135 h 2383981"/>
              <a:gd name="connsiteX2" fmla="*/ 4348142 w 7719691"/>
              <a:gd name="connsiteY2" fmla="*/ 2170476 h 2383981"/>
              <a:gd name="connsiteX3" fmla="*/ 7719316 w 7719691"/>
              <a:gd name="connsiteY3" fmla="*/ 0 h 2383981"/>
              <a:gd name="connsiteX0" fmla="*/ 93607 w 7719316"/>
              <a:gd name="connsiteY0" fmla="*/ 780974 h 2383981"/>
              <a:gd name="connsiteX1" fmla="*/ 422017 w 7719316"/>
              <a:gd name="connsiteY1" fmla="*/ 2146135 h 2383981"/>
              <a:gd name="connsiteX2" fmla="*/ 4348142 w 7719316"/>
              <a:gd name="connsiteY2" fmla="*/ 2170476 h 2383981"/>
              <a:gd name="connsiteX3" fmla="*/ 7719316 w 7719316"/>
              <a:gd name="connsiteY3" fmla="*/ 0 h 2383981"/>
              <a:gd name="connsiteX0" fmla="*/ 900933 w 7420218"/>
              <a:gd name="connsiteY0" fmla="*/ 0 h 3046231"/>
              <a:gd name="connsiteX1" fmla="*/ 122919 w 7420218"/>
              <a:gd name="connsiteY1" fmla="*/ 2727617 h 3046231"/>
              <a:gd name="connsiteX2" fmla="*/ 4049044 w 7420218"/>
              <a:gd name="connsiteY2" fmla="*/ 2751958 h 3046231"/>
              <a:gd name="connsiteX3" fmla="*/ 7420218 w 7420218"/>
              <a:gd name="connsiteY3" fmla="*/ 581482 h 3046231"/>
              <a:gd name="connsiteX0" fmla="*/ 1052733 w 7572018"/>
              <a:gd name="connsiteY0" fmla="*/ 375615 h 3104190"/>
              <a:gd name="connsiteX1" fmla="*/ 274719 w 7572018"/>
              <a:gd name="connsiteY1" fmla="*/ 3103232 h 3104190"/>
              <a:gd name="connsiteX2" fmla="*/ 6633148 w 7572018"/>
              <a:gd name="connsiteY2" fmla="*/ 55189 h 3104190"/>
              <a:gd name="connsiteX3" fmla="*/ 7572018 w 7572018"/>
              <a:gd name="connsiteY3" fmla="*/ 957097 h 3104190"/>
              <a:gd name="connsiteX0" fmla="*/ 0 w 6519285"/>
              <a:gd name="connsiteY0" fmla="*/ 321660 h 939050"/>
              <a:gd name="connsiteX1" fmla="*/ 4772394 w 6519285"/>
              <a:gd name="connsiteY1" fmla="*/ 699269 h 939050"/>
              <a:gd name="connsiteX2" fmla="*/ 5580415 w 6519285"/>
              <a:gd name="connsiteY2" fmla="*/ 1234 h 939050"/>
              <a:gd name="connsiteX3" fmla="*/ 6519285 w 6519285"/>
              <a:gd name="connsiteY3" fmla="*/ 903142 h 939050"/>
              <a:gd name="connsiteX0" fmla="*/ 0 w 6363837"/>
              <a:gd name="connsiteY0" fmla="*/ 376540 h 939066"/>
              <a:gd name="connsiteX1" fmla="*/ 4616946 w 6363837"/>
              <a:gd name="connsiteY1" fmla="*/ 699285 h 939066"/>
              <a:gd name="connsiteX2" fmla="*/ 5424967 w 6363837"/>
              <a:gd name="connsiteY2" fmla="*/ 1250 h 939066"/>
              <a:gd name="connsiteX3" fmla="*/ 6363837 w 6363837"/>
              <a:gd name="connsiteY3" fmla="*/ 903158 h 939066"/>
              <a:gd name="connsiteX0" fmla="*/ 0 w 7543413"/>
              <a:gd name="connsiteY0" fmla="*/ 397327 h 804878"/>
              <a:gd name="connsiteX1" fmla="*/ 4616946 w 7543413"/>
              <a:gd name="connsiteY1" fmla="*/ 720072 h 804878"/>
              <a:gd name="connsiteX2" fmla="*/ 5424967 w 7543413"/>
              <a:gd name="connsiteY2" fmla="*/ 22037 h 804878"/>
              <a:gd name="connsiteX3" fmla="*/ 7543413 w 7543413"/>
              <a:gd name="connsiteY3" fmla="*/ 36977 h 804878"/>
              <a:gd name="connsiteX0" fmla="*/ 0 w 7543413"/>
              <a:gd name="connsiteY0" fmla="*/ 376249 h 876600"/>
              <a:gd name="connsiteX1" fmla="*/ 4616946 w 7543413"/>
              <a:gd name="connsiteY1" fmla="*/ 698994 h 876600"/>
              <a:gd name="connsiteX2" fmla="*/ 5424967 w 7543413"/>
              <a:gd name="connsiteY2" fmla="*/ 959 h 876600"/>
              <a:gd name="connsiteX3" fmla="*/ 6467897 w 7543413"/>
              <a:gd name="connsiteY3" fmla="*/ 876595 h 876600"/>
              <a:gd name="connsiteX4" fmla="*/ 7543413 w 7543413"/>
              <a:gd name="connsiteY4" fmla="*/ 15899 h 87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43413" h="876600">
                <a:moveTo>
                  <a:pt x="0" y="376249"/>
                </a:moveTo>
                <a:cubicBezTo>
                  <a:pt x="23610" y="964385"/>
                  <a:pt x="3712785" y="761542"/>
                  <a:pt x="4616946" y="698994"/>
                </a:cubicBezTo>
                <a:cubicBezTo>
                  <a:pt x="5521107" y="636446"/>
                  <a:pt x="5116475" y="-28641"/>
                  <a:pt x="5424967" y="959"/>
                </a:cubicBezTo>
                <a:cubicBezTo>
                  <a:pt x="5733459" y="30559"/>
                  <a:pt x="6114823" y="874105"/>
                  <a:pt x="6467897" y="876595"/>
                </a:cubicBezTo>
                <a:cubicBezTo>
                  <a:pt x="6820971" y="879085"/>
                  <a:pt x="7338252" y="16092"/>
                  <a:pt x="7543413" y="15899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1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134</Words>
  <Application>Microsoft Macintosh PowerPoint</Application>
  <PresentationFormat>Widescreen</PresentationFormat>
  <Paragraphs>45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DengXian</vt:lpstr>
      <vt:lpstr>DengXian Light</vt:lpstr>
      <vt:lpstr>ＭＳ Ｐゴシック</vt:lpstr>
      <vt:lpstr>SimHei</vt:lpstr>
      <vt:lpstr>SimSun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Zhang (c)</dc:creator>
  <cp:lastModifiedBy>Matt Zhang (c)</cp:lastModifiedBy>
  <cp:revision>10</cp:revision>
  <dcterms:created xsi:type="dcterms:W3CDTF">2017-11-24T04:23:01Z</dcterms:created>
  <dcterms:modified xsi:type="dcterms:W3CDTF">2017-11-24T04:58:15Z</dcterms:modified>
</cp:coreProperties>
</file>