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0"/>
  </p:notesMasterIdLst>
  <p:sldIdLst>
    <p:sldId id="256" r:id="rId3"/>
    <p:sldId id="346" r:id="rId4"/>
    <p:sldId id="257" r:id="rId5"/>
    <p:sldId id="258" r:id="rId6"/>
    <p:sldId id="261" r:id="rId7"/>
    <p:sldId id="262" r:id="rId8"/>
    <p:sldId id="34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p:scale>
          <a:sx n="66" d="100"/>
          <a:sy n="66" d="100"/>
        </p:scale>
        <p:origin x="1301"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9949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9900 16383 0 0,'4'0'0'0'0,"7"0"0"0"0,5 0 0 0 0,5 0 0 0 0,3 0 0 0 0,2 0 0 0 0,1 0 0 0 0,1 0 0 0 0,-1 0 0 0 0,1-4 0 0 0,3-2 0 0 0,2 0 0 0 0,0 1 0 0 0,-2 2 0 0 0,-1 1 0 0 0,-6-4 0 0 0,-3 0 0 0 0,0 0 0 0 0,1 2 0 0 0,1 1 0 0 0,1 1 0 0 0,1 1 0 0 0,1 1 0 0 0,0 0 0 0 0,1 0 0 0 0,0 0 0 0 0,-1 1 0 0 0,1-1 0 0 0,0 0 0 0 0,-1 5 0 0 0,1 5 0 0 0,-1 6 0 0 0,1 1 0 0 0,-1-4 0 0 0,1-3 0 0 0,-6 1 0 0 0,0-2 0 0 0,0-1 0 0 0,1-3 0 0 0,1 2 0 0 0,1 5 0 0 0,2 0 0 0 0,0-2 0 0 0,4-3 0 0 0,3-6 0 0 0,0-5 0 0 0,-2 0 0 0 0,-1-1 0 0 0,-2 2 0 0 0,-4-4 0 0 0,-4-1 0 0 0,1 2 0 0 0,1 1 0 0 0,-4-3 0 0 0,1 0 0 0 0,-4-3 0 0 0,0 0 0 0 0,2 2 0 0 0,-1-2 0 0 0,0 1 0 0 0,3 3 0 0 0,2 1 0 0 0,2 3 0 0 0,1 1 0 0 0,-2-3 0 0 0,-2-1 0 0 0,6 1 0 0 0,2 1 0 0 0,-3-4 0 0 0,-2 1 0 0 0,-4-4 0 0 0,-1 0 0 0 0,-4-3 0 0 0,-4-3 0 0 0,-4-3 0 0 0,2 2 0 0 0,4 3 0 0 0,4 5 0 0 0,4 4 0 0 0,3 3 0 0 0,3-3 0 0 0,-4 5 0 0 0,-1 7 0 0 0,0 1 0 0 0,2 1 0 0 0,1-1 0 0 0,1-3 0 0 0,0 4 0 0 0,2 4 0 0 0,-5 5 0 0 0,-6 4 0 0 0,-1-2 0 0 0,1-4 0 0 0,7-4 0 0 0,5-4 0 0 0,1-4 0 0 0,-4 3 0 0 0,-2-1 0 0 0,-4 5 0 0 0,-2 0 0 0 0,-8-2 0 0 0,-5-7 0 0 0,-3-3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12595 10424 16383 0 0,'4'0'0'0'0,"7"0"0"0"0,5 0 0 0 0,5 0 0 0 0,12 0 0 0 0,5 0 0 0 0,0 0 0 0 0,-5 5 0 0 0,-5 1 0 0 0,-3 0 0 0 0,0-2 0 0 0,0 0 0 0 0,-1-2 0 0 0,2-1 0 0 0,-1-1 0 0 0,1 0 0 0 0,0 0 0 0 0,1 0 0 0 0,-1-1 0 0 0,5 1 0 0 0,2 0 0 0 0,-1 0 0 0 0,-1 0 0 0 0,-1 0 0 0 0,-2 0 0 0 0,0 0 0 0 0,-1 0 0 0 0,-1 0 0 0 0,5 0 0 0 0,1 0 0 0 0,0 0 0 0 0,-1 0 0 0 0,3 0 0 0 0,5-5 0 0 0,4-5 0 0 0,5-2 0 0 0,-2 2 0 0 0,1 2 0 0 0,-4 3 0 0 0,0 2 0 0 0,-3 1 0 0 0,-3 2 0 0 0,-4 0 0 0 0,-7-4 0 0 0,-4-2 0 0 0,-6-3 0 0 0,0-2 0 0 0,5 3 0 0 0,4 1 0 0 0,2 3 0 0 0,1 1 0 0 0,1 2 0 0 0,-1 1 0 0 0,-1 0 0 0 0,1 1 0 0 0,-1-1 0 0 0,-1 1 0 0 0,1-1 0 0 0,-1 0 0 0 0,1 0 0 0 0,-1 0 0 0 0,0 0 0 0 0,1 0 0 0 0,-1 0 0 0 0,1 0 0 0 0,-1 0 0 0 0,1 0 0 0 0,-1 0 0 0 0,1 0 0 0 0,-1 0 0 0 0,-4 5 0 0 0,-2 1 0 0 0,1-1 0 0 0,1 0 0 0 0,1-2 0 0 0,2-1 0 0 0,0-1 0 0 0,1 0 0 0 0,0-1 0 0 0,-3 4 0 0 0,-3 2 0 0 0,1-1 0 0 0,1 0 0 0 0,2-2 0 0 0,0 3 0 0 0,2 1 0 0 0,4-1 0 0 0,3-1 0 0 0,-1-2 0 0 0,-1-1 0 0 0,-5-1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12628 19632 16383 0 0,'4'0'0'0'0,"7"-4"0"0"0,5-2 0 0 0,5 0 0 0 0,3 1 0 0 0,2 2 0 0 0,1 1 0 0 0,1 1 0 0 0,-1 1 0 0 0,5 0 0 0 0,1 0 0 0 0,4 5 0 0 0,1 5 0 0 0,-3 7 0 0 0,-6 4 0 0 0,0-2 0 0 0,0 1 0 0 0,0-3 0 0 0,-1-4 0 0 0,-1-5 0 0 0,0-3 0 0 0,0-3 0 0 0,-1-2 0 0 0,1 0 0 0 0,-1-1 0 0 0,0 0 0 0 0,5 0 0 0 0,2 1 0 0 0,-1-1 0 0 0,-1 1 0 0 0,-2 0 0 0 0,0 0 0 0 0,-2 0 0 0 0,0 0 0 0 0,0 0 0 0 0,-5-5 0 0 0,-2 0 0 0 0,0-1 0 0 0,2 1 0 0 0,1 6 0 0 0,-3 8 0 0 0,-1 2 0 0 0,2 3 0 0 0,0 4 0 0 0,-2 4 0 0 0,-5 2 0 0 0,0 2 0 0 0,-2 1 0 0 0,1-5 0 0 0,-2 0 0 0 0,-3-10 0 0 0,3-6 0 0 0,-2-9 0 0 0,-2-8 0 0 0,3-3 0 0 0,4-3 0 0 0,3 2 0 0 0,5 2 0 0 0,-3 0 0 0 0,1 2 0 0 0,1 2 0 0 0,1 4 0 0 0,2 2 0 0 0,2 1 0 0 0,0 2 0 0 0,0 0 0 0 0,1 5 0 0 0,-1 2 0 0 0,1-1 0 0 0,0-1 0 0 0,-1-2 0 0 0,1 0 0 0 0,0-2 0 0 0,-1-1 0 0 0,1 0 0 0 0,-1 0 0 0 0,0 0 0 0 0,-4-5 0 0 0,-1-1 0 0 0,0 0 0 0 0,0 1 0 0 0,3 2 0 0 0,0 1 0 0 0,1 1 0 0 0,1 0 0 0 0,1 1 0 0 0,-5-4 0 0 0,-1-2 0 0 0,4 1 0 0 0,-1-4 0 0 0,-1 0 0 0 0,0 1 0 0 0,1 2 0 0 0,1 3 0 0 0,1 1 0 0 0,0 1 0 0 0,0 1 0 0 0,0 0 0 0 0,-3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12562 20224 16383 0 0,'0'-4'0'0'0,"0"-7"0"0"0,4 0 0 0 0,6 0 0 0 0,2 8 0 0 0,3 8 0 0 0,3 13 0 0 0,4 16 0 0 0,2 7 0 0 0,-3 2 0 0 0,-5-3 0 0 0,4-4 0 0 0,7-2 0 0 0,13 0 0 0 0,4-4 0 0 0,-1-8 0 0 0,1-3 0 0 0,2 0 0 0 0,-2-3 0 0 0,-4-5 0 0 0,-9-9 0 0 0,-10-8 0 0 0,-8-9 0 0 0,-2-1 0 0 0,2 2 0 0 0,2 3 0 0 0,5 0 0 0 0,2 0 0 0 0,2 4 0 0 0,2 1 0 0 0,-4-1 0 0 0,-1 0 0 0 0,1 0 0 0 0,0 3 0 0 0,2 1 0 0 0,0 6 0 0 0,2 3 0 0 0,0-1 0 0 0,1 0 0 0 0,-1-1 0 0 0,1-2 0 0 0,0-1 0 0 0,-5-5 0 0 0,-6-1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14215 14347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14232 14175 16383 0 0,'9'0'0'0'0,"12"0"0"0"0,16 0 0 0 0,10 0 0 0 0,7 0 0 0 0,3 0 0 0 0,0 0 0 0 0,-4 0 0 0 0,-3-4 0 0 0,-5-2 0 0 0,-1 0 0 0 0,-4 1 0 0 0,-4 2 0 0 0,-3 1 0 0 0,-4 1 0 0 0,3 1 0 0 0,1 0 0 0 0,3 4 0 0 0,0 2 0 0 0,-1 0 0 0 0,-7 4 0 0 0,1-1 0 0 0,-1-1 0 0 0,1-2 0 0 0,-1-3 0 0 0,-1-1 0 0 0,0-1 0 0 0,0 0 0 0 0,0-2 0 0 0,-1 1 0 0 0,0-1 0 0 0,5 1 0 0 0,2-5 0 0 0,-1-1 0 0 0,-1 0 0 0 0,-2 2 0 0 0,0 1 0 0 0,-2 0 0 0 0,0 2 0 0 0,-5 6 0 0 0,-1 0 0 0 0,-5 6 0 0 0,-1 0 0 0 0,-2 2 0 0 0,1 5 0 0 0,-3 2 0 0 0,-2 4 0 0 0,2 1 0 0 0,12-3 0 0 0,24-1 0 0 0,19-4 0 0 0,20-1 0 0 0,4-2 0 0 0,1-4 0 0 0,-2 0 0 0 0,-7 0 0 0 0,-13-3 0 0 0,-9-3 0 0 0,-11-1 0 0 0,-4-2 0 0 0,-1 0 0 0 0,-3-1 0 0 0,0-1 0 0 0,-3 1 0 0 0,-2-1 0 0 0,-4 1 0 0 0,-2 0 0 0 0,-2 0 0 0 0,-1 0 0 0 0,-1 0 0 0 0,0 0 0 0 0,4 0 0 0 0,-3-5 0 0 0,-10-1 0 0 0,-8-4 0 0 0,-11-1 0 0 0,-4-2 0 0 0,-6 0 0 0 0,-5 3 0 0 0,-5 3 0 0 0,-3 3 0 0 0,-1 2 0 0 0,-1 1 0 0 0,-1 1 0 0 0,1 0 0 0 0,-5 1 0 0 0,-1 4 0 0 0,0 1 0 0 0,2 5 0 0 0,-3 4 0 0 0,-1 0 0 0 0,2-2 0 0 0,1 0 0 0 0,3-1 0 0 0,1-3 0 0 0,0 1 0 0 0,-3 4 0 0 0,-1 4 0 0 0,0-2 0 0 0,6 2 0 0 0,7 2 0 0 0,2-2 0 0 0,5-1 0 0 0,3 3 0 0 0,0-3 0 0 0,1 0 0 0 0,-8-2 0 0 0,-5-5 0 0 0,-3 2 0 0 0,-3-2 0 0 0,4 2 0 0 0,1-1 0 0 0,-5-3 0 0 0,-1-2 0 0 0,2 2 0 0 0,3 0 0 0 0,0-2 0 0 0,-1 3 0 0 0,0 0 0 0 0,3 3 0 0 0,6 4 0 0 0,5 3 0 0 0,5 4 0 0 0,2 1 0 0 0,-2-2 0 0 0,-5-5 0 0 0,0-11 0 0 0,-4-5 0 0 0,-3-4 0 0 0,-4-10 0 0 0,-3-3 0 0 0,-1 2 0 0 0,-1 3 0 0 0,-1 3 0 0 0,-5 3 0 0 0,-1 2 0 0 0,0 3 0 0 0,-3 0 0 0 0,0 0 0 0 0,2 1 0 0 0,2 0 0 0 0,1-1 0 0 0,3 0 0 0 0,1 1 0 0 0,-4-1 0 0 0,-2 0 0 0 0,2 0 0 0 0,0 4 0 0 0,2 2 0 0 0,0 0 0 0 0,2-2 0 0 0,0 4 0 0 0,1 0 0 0 0,4 3 0 0 0,2 0 0 0 0,-1 3 0 0 0,0-2 0 0 0,-3 7 0 0 0,0 0 0 0 0,-1 1 0 0 0,-1-3 0 0 0,-1-4 0 0 0,1 0 0 0 0,-1-2 0 0 0,5 2 0 0 0,1-2 0 0 0,0-2 0 0 0,-1-4 0 0 0,-1-1 0 0 0,-1-2 0 0 0,-2-2 0 0 0,0 0 0 0 0,0 0 0 0 0,-1-1 0 0 0,0 1 0 0 0,1-5 0 0 0,-1-2 0 0 0,0 2 0 0 0,5-5 0 0 0,2 1 0 0 0,-1 1 0 0 0,-5 3 0 0 0,-4-8 0 0 0,5-5 0 0 0,1-1 0 0 0,5 0 0 0 0,1 2 0 0 0,4 0 0 0 0,-1-2 0 0 0,3-2 0 0 0,-6 2 0 0 0,0 1 0 0 0,4-2 0 0 0,8 2 0 0 0,9 5 0 0 0,14 5 0 0 0,8-2 0 0 0,5 2 0 0 0,6 2 0 0 0,1 1 0 0 0,3 3 0 0 0,0 1 0 0 0,2-4 0 0 0,-2-1 0 0 0,2 1 0 0 0,2-4 0 0 0,-2 0 0 0 0,-3 2 0 0 0,0-3 0 0 0,3 0 0 0 0,-1 2 0 0 0,-3 3 0 0 0,-4 2 0 0 0,2 1 0 0 0,3 1 0 0 0,0 1 0 0 0,-3 0 0 0 0,-2 1 0 0 0,6-1 0 0 0,6 0 0 0 0,-1 1 0 0 0,-4-1 0 0 0,-4 0 0 0 0,1 0 0 0 0,-2 0 0 0 0,-2 0 0 0 0,-3 0 0 0 0,3 0 0 0 0,-1 0 0 0 0,0 4 0 0 0,-2 2 0 0 0,-2 0 0 0 0,3-1 0 0 0,1-2 0 0 0,4 3 0 0 0,0 2 0 0 0,3 2 0 0 0,-2 1 0 0 0,-1-2 0 0 0,-4-3 0 0 0,-2-2 0 0 0,-3-2 0 0 0,0-1 0 0 0,3-1 0 0 0,-4 5 0 0 0,-1 0 0 0 0,-1 0 0 0 0,4 0 0 0 0,2-2 0 0 0,0-2 0 0 0,-1 0 0 0 0,-1 0 0 0 0,-1-1 0 0 0,0 0 0 0 0,-1-1 0 0 0,-1 1 0 0 0,1 0 0 0 0,-1 0 0 0 0,0 0 0 0 0,1 0 0 0 0,-1 0 0 0 0,0 0 0 0 0,1 0 0 0 0,-1 0 0 0 0,1 0 0 0 0,-1 0 0 0 0,1 0 0 0 0,-1 0 0 0 0,0 0 0 0 0,1 0 0 0 0,-1 0 0 0 0,1 0 0 0 0,-1 0 0 0 0,1 0 0 0 0,-1 0 0 0 0,-4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21028 22734 16383 0 0,'5'0'0'0'0,"10"0"0"0"0,20 0 0 0 0,19 0 0 0 0,12 0 0 0 0,15 0 0 0 0,5 0 0 0 0,-2 0 0 0 0,-2 0 0 0 0,-6-5 0 0 0,-2-1 0 0 0,-10-4 0 0 0,-10 0 0 0 0,-6 1 0 0 0,-7 2 0 0 0,-1-2 0 0 0,-3 1 0 0 0,1 1 0 0 0,-1-2 0 0 0,2 0 0 0 0,4 1 0 0 0,-2 3 0 0 0,-3-3 0 0 0,2 1 0 0 0,-3-9 0 0 0,-2 0 0 0 0,-3 1 0 0 0,-2 4 0 0 0,-2 4 0 0 0,-1 3 0 0 0,-1 2 0 0 0,0 1 0 0 0,0 6 0 0 0,0 2 0 0 0,0-1 0 0 0,4 0 0 0 0,-2 2 0 0 0,-2 0 0 0 0,0 4 0 0 0,-1 3 0 0 0,0 0 0 0 0,-4 2 0 0 0,-1-3 0 0 0,-4 2 0 0 0,-1-2 0 0 0,3-4 0 0 0,2 1 0 0 0,2-1 0 0 0,2-3 0 0 0,1 3 0 0 0,11-1 0 0 0,2 2 0 0 0,1 0 0 0 0,1 3 0 0 0,4-2 0 0 0,-1-3 0 0 0,-4-2 0 0 0,1-3 0 0 0,2-2 0 0 0,-1-1 0 0 0,-4-1 0 0 0,-2-1 0 0 0,0 1 0 0 0,0-1 0 0 0,-2 1 0 0 0,3-1 0 0 0,-1 1 0 0 0,3 0 0 0 0,-1 0 0 0 0,-1-4 0 0 0,-4-2 0 0 0,3 0 0 0 0,0 1 0 0 0,-2-2 0 0 0,2-1 0 0 0,5-4 0 0 0,0 1 0 0 0,-3 2 0 0 0,-2 3 0 0 0,-8-3 0 0 0,-4 1 0 0 0,-1 2 0 0 0,0 1 0 0 0,1 2 0 0 0,0 1 0 0 0,-2-3 0 0 0,-2-1 0 0 0,2 1 0 0 0,1 1 0 0 0,1 1 0 0 0,1 1 0 0 0,-2-3 0 0 0,-2-2 0 0 0,1 2 0 0 0,1 0 0 0 0,1 2 0 0 0,2 2 0 0 0,0 0 0 0 0,2 0 0 0 0,-1 1 0 0 0,1 1 0 0 0,0-1 0 0 0,-5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7</a:t>
            </a:fld>
            <a:endParaRPr lang="en-US" sz="1200" b="0" strike="noStrike" spc="-1">
              <a:latin typeface="Times New Roman"/>
            </a:endParaRPr>
          </a:p>
        </p:txBody>
      </p:sp>
    </p:spTree>
    <p:extLst>
      <p:ext uri="{BB962C8B-B14F-4D97-AF65-F5344CB8AC3E}">
        <p14:creationId xmlns:p14="http://schemas.microsoft.com/office/powerpoint/2010/main" val="1181545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0EAD-3B6A-5C08-D752-40DAB0D0BE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98CC025-4217-2F1B-5C7F-FE23DEA9CE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63314D5-6449-F6AF-47AB-0F469C00E268}"/>
              </a:ext>
            </a:extLst>
          </p:cNvPr>
          <p:cNvSpPr>
            <a:spLocks noGrp="1"/>
          </p:cNvSpPr>
          <p:nvPr>
            <p:ph type="dt" sz="half" idx="10"/>
          </p:nvPr>
        </p:nvSpPr>
        <p:spPr/>
        <p:txBody>
          <a:bodyPr/>
          <a:lstStyle/>
          <a:p>
            <a:fld id="{EB3A467E-CEBB-4F66-A8E9-F7D970DC6D62}" type="datetime1">
              <a:rPr lang="en-US" smtClean="0"/>
              <a:t>11/25/2024</a:t>
            </a:fld>
            <a:endParaRPr lang="en-GB"/>
          </a:p>
        </p:txBody>
      </p:sp>
      <p:sp>
        <p:nvSpPr>
          <p:cNvPr id="5" name="Footer Placeholder 4">
            <a:extLst>
              <a:ext uri="{FF2B5EF4-FFF2-40B4-BE49-F238E27FC236}">
                <a16:creationId xmlns:a16="http://schemas.microsoft.com/office/drawing/2014/main" id="{3D653880-D733-B6B0-9989-F52441E2E0AD}"/>
              </a:ext>
            </a:extLst>
          </p:cNvPr>
          <p:cNvSpPr>
            <a:spLocks noGrp="1"/>
          </p:cNvSpPr>
          <p:nvPr>
            <p:ph type="ftr" sz="quarter" idx="11"/>
          </p:nvPr>
        </p:nvSpPr>
        <p:spPr/>
        <p:txBody>
          <a:bodyPr/>
          <a:lstStyle/>
          <a:p>
            <a:r>
              <a:rPr lang="en-GB"/>
              <a:t>7COM1079</a:t>
            </a:r>
          </a:p>
        </p:txBody>
      </p:sp>
      <p:sp>
        <p:nvSpPr>
          <p:cNvPr id="6" name="Slide Number Placeholder 5">
            <a:extLst>
              <a:ext uri="{FF2B5EF4-FFF2-40B4-BE49-F238E27FC236}">
                <a16:creationId xmlns:a16="http://schemas.microsoft.com/office/drawing/2014/main" id="{7AE65FBB-EE3D-45E3-B979-E49AE19B4A6E}"/>
              </a:ext>
            </a:extLst>
          </p:cNvPr>
          <p:cNvSpPr>
            <a:spLocks noGrp="1"/>
          </p:cNvSpPr>
          <p:nvPr>
            <p:ph type="sldNum" sz="quarter" idx="12"/>
          </p:nvPr>
        </p:nvSpPr>
        <p:spPr/>
        <p:txBody>
          <a:bodyPr/>
          <a:lstStyle/>
          <a:p>
            <a:fld id="{02CD70DB-B21E-44B2-9A09-6D53D13DA6DB}" type="slidenum">
              <a:rPr lang="en-GB" smtClean="0"/>
              <a:t>‹#›</a:t>
            </a:fld>
            <a:endParaRPr lang="en-GB"/>
          </a:p>
        </p:txBody>
      </p:sp>
    </p:spTree>
    <p:extLst>
      <p:ext uri="{BB962C8B-B14F-4D97-AF65-F5344CB8AC3E}">
        <p14:creationId xmlns:p14="http://schemas.microsoft.com/office/powerpoint/2010/main" val="2454067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5"/>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17" Type="http://schemas.openxmlformats.org/officeDocument/2006/relationships/image" Target="../media/image7.png"/><Relationship Id="rId2" Type="http://schemas.openxmlformats.org/officeDocument/2006/relationships/image" Target="../media/image3.png"/><Relationship Id="rId16" Type="http://schemas.openxmlformats.org/officeDocument/2006/relationships/customXml" Target="../ink/ink8.xml"/><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customXml" Target="../ink/ink4.xml"/><Relationship Id="rId14" Type="http://schemas.openxmlformats.org/officeDocument/2006/relationships/customXml" Target="../ink/ink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952920" y="699840"/>
            <a:ext cx="10273680" cy="532800"/>
          </a:xfrm>
          <a:prstGeom prst="rect">
            <a:avLst/>
          </a:prstGeom>
          <a:noFill/>
          <a:ln>
            <a:noFill/>
          </a:ln>
        </p:spPr>
        <p:txBody>
          <a:bodyPr lIns="0" tIns="0" rIns="0" bIns="0">
            <a:noAutofit/>
          </a:bodyPr>
          <a:lstStyle/>
          <a:p>
            <a:pPr>
              <a:lnSpc>
                <a:spcPts val="2880"/>
              </a:lnSpc>
              <a:spcAft>
                <a:spcPts val="992"/>
              </a:spcAft>
              <a:tabLst>
                <a:tab pos="0" algn="l"/>
              </a:tabLst>
            </a:pPr>
            <a:r>
              <a:rPr lang="en-GB" sz="3600" b="1" strike="noStrike" spc="-100" dirty="0">
                <a:solidFill>
                  <a:srgbClr val="203232"/>
                </a:solidFill>
                <a:latin typeface="Arial"/>
              </a:rPr>
              <a:t>Instructions for the Data Analysis Demos</a:t>
            </a:r>
            <a:endParaRPr lang="en-US" sz="3600" b="0" strike="noStrike" spc="-1" dirty="0">
              <a:latin typeface="Arial"/>
            </a:endParaRPr>
          </a:p>
        </p:txBody>
      </p:sp>
      <p:sp>
        <p:nvSpPr>
          <p:cNvPr id="90"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0A779B9-9E74-4ED6-8212-44F5020DA2CD}" type="slidenum">
              <a:rPr lang="en-GB" sz="1500" b="1" strike="noStrike" spc="-1">
                <a:solidFill>
                  <a:srgbClr val="B3B9B9"/>
                </a:solidFill>
                <a:latin typeface="Arial"/>
              </a:rPr>
              <a:t>1</a:t>
            </a:fld>
            <a:endParaRPr lang="en-US" sz="1500" b="0" strike="noStrike" spc="-1">
              <a:latin typeface="Times New Roman"/>
            </a:endParaRPr>
          </a:p>
        </p:txBody>
      </p:sp>
      <p:sp>
        <p:nvSpPr>
          <p:cNvPr id="91" name="CustomShape 3"/>
          <p:cNvSpPr/>
          <p:nvPr/>
        </p:nvSpPr>
        <p:spPr>
          <a:xfrm>
            <a:off x="617400" y="1113120"/>
            <a:ext cx="10889280" cy="41843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dirty="0">
                <a:solidFill>
                  <a:srgbClr val="203232"/>
                </a:solidFill>
                <a:latin typeface="Arial"/>
              </a:rPr>
              <a:t>You have 3 minutes to present – load your slides into PowerPoint (or whatever program you use), put it into “slide show” mode so the slides are full-screen (without the toolbar, etc.), and be ready to share your screen when your group is called. </a:t>
            </a:r>
            <a:r>
              <a:rPr lang="en-GB" sz="1400" b="1" strike="noStrike" spc="-1" dirty="0">
                <a:solidFill>
                  <a:srgbClr val="203232"/>
                </a:solidFill>
                <a:latin typeface="Arial"/>
              </a:rPr>
              <a:t>Practice first!</a:t>
            </a:r>
            <a:r>
              <a:rPr lang="en-GB" sz="1400" b="0" strike="noStrike" spc="-1" dirty="0">
                <a:solidFill>
                  <a:srgbClr val="203232"/>
                </a:solidFill>
                <a:latin typeface="Arial"/>
              </a:rPr>
              <a:t> There are five people in your group: hold a short Zoom session to practice sharing in </a:t>
            </a:r>
            <a:r>
              <a:rPr lang="en-GB" sz="1400" b="0" i="1" strike="noStrike" spc="-1" dirty="0">
                <a:solidFill>
                  <a:srgbClr val="203232"/>
                </a:solidFill>
                <a:latin typeface="Arial"/>
              </a:rPr>
              <a:t>full-screen presentation mode. </a:t>
            </a:r>
            <a:r>
              <a:rPr lang="en-GB" sz="1400" b="0" strike="noStrike" spc="-1" dirty="0">
                <a:solidFill>
                  <a:srgbClr val="203232"/>
                </a:solidFill>
                <a:latin typeface="Arial"/>
              </a:rPr>
              <a:t>We can only offer you one opportunity to present so make the most of it.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The next few slides give you all the alternatives for how to present your Data Analysis for swift feedback. Select only the slides that fit your RQ. Before presenting DELETE all slides and text (and instructions) that you do not use (including this slide).  You can then enlarge your selection, so it is clearly visible on the slide.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Appointment slots will appear on Canvas soon (calendar) and will take place on Monday during your usual tutorial slots.  Sign up early.  When space runs out, we cannot issue any further  slots.  If you do not turn up at the start of your slot you will </a:t>
            </a:r>
            <a:r>
              <a:rPr lang="en-GB" sz="1400" b="0" i="1" strike="noStrike" spc="-1" dirty="0">
                <a:solidFill>
                  <a:srgbClr val="203232"/>
                </a:solidFill>
                <a:latin typeface="Arial"/>
              </a:rPr>
              <a:t>not</a:t>
            </a:r>
            <a:r>
              <a:rPr lang="en-GB" sz="1400" b="0" strike="noStrike" spc="-1" dirty="0">
                <a:solidFill>
                  <a:srgbClr val="203232"/>
                </a:solidFill>
                <a:latin typeface="Arial"/>
              </a:rPr>
              <a:t> be given another opportunity. All the group members should attend but select one person to present. DO NOT SIGN UP unless you can attend. You will not be graded on this presentation but if you do not attend your booked space, your group will have 5 points deducted from the Data Analysis assignment.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i="1" strike="noStrike" spc="-1" dirty="0">
                <a:solidFill>
                  <a:srgbClr val="203232"/>
                </a:solidFill>
                <a:latin typeface="Arial"/>
              </a:rPr>
              <a:t>At this point we assume you are using your allocated datasets.  We are not going to check during the presentation, but your assignment will not be graded if the dataset you use in the analysis has not been allocated to your group.</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We look forward to giving you feedback.  If your group is not presenting, still attend the tutorial as the feedback will help you too.</a:t>
            </a:r>
            <a:endParaRPr lang="en-US" sz="1400" b="0" strike="noStrike" spc="-1" dirty="0">
              <a:latin typeface="Arial"/>
            </a:endParaRPr>
          </a:p>
        </p:txBody>
      </p:sp>
      <p:sp>
        <p:nvSpPr>
          <p:cNvPr id="92" name="CustomShape 4"/>
          <p:cNvSpPr/>
          <p:nvPr/>
        </p:nvSpPr>
        <p:spPr>
          <a:xfrm>
            <a:off x="4025880" y="5006160"/>
            <a:ext cx="66999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1078-2006-2E40-AF72-55CCEEE6A460}"/>
              </a:ext>
            </a:extLst>
          </p:cNvPr>
          <p:cNvSpPr>
            <a:spLocks noGrp="1"/>
          </p:cNvSpPr>
          <p:nvPr>
            <p:ph type="title"/>
          </p:nvPr>
        </p:nvSpPr>
        <p:spPr>
          <a:xfrm>
            <a:off x="1208160" y="395003"/>
            <a:ext cx="10030680" cy="2159640"/>
          </a:xfrm>
        </p:spPr>
        <p:txBody>
          <a:bodyPr>
            <a:normAutofit/>
          </a:bodyPr>
          <a:lstStyle/>
          <a:p>
            <a:r>
              <a:rPr lang="en-US" sz="2700" dirty="0"/>
              <a:t>How your RQ + distribution of data (Histogram) leads to a statistical test. Visualization requirements highlighted in yellow</a:t>
            </a:r>
            <a:r>
              <a:rPr lang="en-US" dirty="0"/>
              <a:t>.</a:t>
            </a:r>
          </a:p>
        </p:txBody>
      </p:sp>
      <p:pic>
        <p:nvPicPr>
          <p:cNvPr id="9" name="Content Placeholder 8">
            <a:extLst>
              <a:ext uri="{FF2B5EF4-FFF2-40B4-BE49-F238E27FC236}">
                <a16:creationId xmlns:a16="http://schemas.microsoft.com/office/drawing/2014/main" id="{1D590E03-8ECA-5BE6-CB34-C7AF162BF6B6}"/>
              </a:ext>
            </a:extLst>
          </p:cNvPr>
          <p:cNvPicPr>
            <a:picLocks noGrp="1" noChangeAspect="1"/>
          </p:cNvPicPr>
          <p:nvPr>
            <p:ph idx="1"/>
          </p:nvPr>
        </p:nvPicPr>
        <p:blipFill>
          <a:blip r:embed="rId2"/>
          <a:stretch>
            <a:fillRect/>
          </a:stretch>
        </p:blipFill>
        <p:spPr>
          <a:xfrm>
            <a:off x="2078182" y="1703508"/>
            <a:ext cx="8035636" cy="3744829"/>
          </a:xfrm>
        </p:spPr>
      </p:pic>
      <p:sp>
        <p:nvSpPr>
          <p:cNvPr id="10" name="TextBox 9">
            <a:extLst>
              <a:ext uri="{FF2B5EF4-FFF2-40B4-BE49-F238E27FC236}">
                <a16:creationId xmlns:a16="http://schemas.microsoft.com/office/drawing/2014/main" id="{67B8FAFF-9EFC-82FC-C196-779A7136586A}"/>
              </a:ext>
            </a:extLst>
          </p:cNvPr>
          <p:cNvSpPr txBox="1"/>
          <p:nvPr/>
        </p:nvSpPr>
        <p:spPr>
          <a:xfrm>
            <a:off x="3479470" y="5852160"/>
            <a:ext cx="6579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Decision tree – how Research Questions relate to Visualizations and Statistical Test.</a:t>
            </a:r>
          </a:p>
        </p:txBody>
      </p:sp>
      <p:sp>
        <p:nvSpPr>
          <p:cNvPr id="11" name="TextBox 10">
            <a:extLst>
              <a:ext uri="{FF2B5EF4-FFF2-40B4-BE49-F238E27FC236}">
                <a16:creationId xmlns:a16="http://schemas.microsoft.com/office/drawing/2014/main" id="{0EC63721-1431-2325-B04C-2CC649E44C04}"/>
              </a:ext>
            </a:extLst>
          </p:cNvPr>
          <p:cNvSpPr txBox="1"/>
          <p:nvPr/>
        </p:nvSpPr>
        <p:spPr>
          <a:xfrm>
            <a:off x="2698865" y="2119746"/>
            <a:ext cx="18856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Histogram &amp; Scatterplots</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3924CA5D-07A4-AA61-3FAE-BB5F24476ED6}"/>
                  </a:ext>
                </a:extLst>
              </p14:cNvPr>
              <p14:cNvContentPartPr/>
              <p14:nvPr/>
            </p14:nvContentPartPr>
            <p14:xfrm>
              <a:off x="2855862" y="2301478"/>
              <a:ext cx="7620" cy="7620"/>
            </p14:xfrm>
          </p:contentPart>
        </mc:Choice>
        <mc:Fallback xmlns="">
          <p:pic>
            <p:nvPicPr>
              <p:cNvPr id="12" name="Ink 11">
                <a:extLst>
                  <a:ext uri="{FF2B5EF4-FFF2-40B4-BE49-F238E27FC236}">
                    <a16:creationId xmlns:a16="http://schemas.microsoft.com/office/drawing/2014/main" id="{3924CA5D-07A4-AA61-3FAE-BB5F24476ED6}"/>
                  </a:ext>
                </a:extLst>
              </p:cNvPr>
              <p:cNvPicPr/>
              <p:nvPr/>
            </p:nvPicPr>
            <p:blipFill>
              <a:blip r:embed="rId4"/>
              <a:stretch>
                <a:fillRect/>
              </a:stretch>
            </p:blipFill>
            <p:spPr>
              <a:xfrm>
                <a:off x="1712862" y="15478"/>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42B4E2DA-3545-4F26-910D-A1F1FE72A47D}"/>
                  </a:ext>
                </a:extLst>
              </p14:cNvPr>
              <p14:cNvContentPartPr/>
              <p14:nvPr/>
            </p14:nvContentPartPr>
            <p14:xfrm>
              <a:off x="2855863" y="2231290"/>
              <a:ext cx="822540" cy="106054"/>
            </p14:xfrm>
          </p:contentPart>
        </mc:Choice>
        <mc:Fallback xmlns="">
          <p:pic>
            <p:nvPicPr>
              <p:cNvPr id="13" name="Ink 12">
                <a:extLst>
                  <a:ext uri="{FF2B5EF4-FFF2-40B4-BE49-F238E27FC236}">
                    <a16:creationId xmlns:a16="http://schemas.microsoft.com/office/drawing/2014/main" id="{42B4E2DA-3545-4F26-910D-A1F1FE72A47D}"/>
                  </a:ext>
                </a:extLst>
              </p:cNvPr>
              <p:cNvPicPr/>
              <p:nvPr/>
            </p:nvPicPr>
            <p:blipFill>
              <a:blip r:embed="rId6"/>
              <a:stretch>
                <a:fillRect/>
              </a:stretch>
            </p:blipFill>
            <p:spPr>
              <a:xfrm>
                <a:off x="2801891" y="2123803"/>
                <a:ext cx="930125" cy="32067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C28B2B8B-32E6-E1DC-2824-43836CE9592D}"/>
                  </a:ext>
                </a:extLst>
              </p14:cNvPr>
              <p14:cNvContentPartPr/>
              <p14:nvPr/>
            </p14:nvContentPartPr>
            <p14:xfrm>
              <a:off x="2827288" y="2415047"/>
              <a:ext cx="912316" cy="39245"/>
            </p14:xfrm>
          </p:contentPart>
        </mc:Choice>
        <mc:Fallback xmlns="">
          <p:pic>
            <p:nvPicPr>
              <p:cNvPr id="14" name="Ink 13">
                <a:extLst>
                  <a:ext uri="{FF2B5EF4-FFF2-40B4-BE49-F238E27FC236}">
                    <a16:creationId xmlns:a16="http://schemas.microsoft.com/office/drawing/2014/main" id="{C28B2B8B-32E6-E1DC-2824-43836CE9592D}"/>
                  </a:ext>
                </a:extLst>
              </p:cNvPr>
              <p:cNvPicPr/>
              <p:nvPr/>
            </p:nvPicPr>
            <p:blipFill>
              <a:blip r:embed="rId8"/>
              <a:stretch>
                <a:fillRect/>
              </a:stretch>
            </p:blipFill>
            <p:spPr>
              <a:xfrm>
                <a:off x="2773305" y="2308015"/>
                <a:ext cx="1019923" cy="252952"/>
              </a:xfrm>
              <a:prstGeom prst="rect">
                <a:avLst/>
              </a:prstGeom>
            </p:spPr>
          </p:pic>
        </mc:Fallback>
      </mc:AlternateContent>
      <p:sp>
        <p:nvSpPr>
          <p:cNvPr id="15" name="TextBox 14">
            <a:extLst>
              <a:ext uri="{FF2B5EF4-FFF2-40B4-BE49-F238E27FC236}">
                <a16:creationId xmlns:a16="http://schemas.microsoft.com/office/drawing/2014/main" id="{5B0C8B1B-7E1B-7A4E-48E5-1AC79152D134}"/>
              </a:ext>
            </a:extLst>
          </p:cNvPr>
          <p:cNvSpPr txBox="1"/>
          <p:nvPr/>
        </p:nvSpPr>
        <p:spPr>
          <a:xfrm>
            <a:off x="2942697" y="3249126"/>
            <a:ext cx="12836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Histogram and Boxplots</a:t>
            </a:r>
          </a:p>
        </p:txBody>
      </p:sp>
      <p:sp>
        <p:nvSpPr>
          <p:cNvPr id="18" name="TextBox 17">
            <a:extLst>
              <a:ext uri="{FF2B5EF4-FFF2-40B4-BE49-F238E27FC236}">
                <a16:creationId xmlns:a16="http://schemas.microsoft.com/office/drawing/2014/main" id="{9FF5E8DC-C47C-03F2-66AD-3721C5D6A78C}"/>
              </a:ext>
            </a:extLst>
          </p:cNvPr>
          <p:cNvSpPr txBox="1"/>
          <p:nvPr/>
        </p:nvSpPr>
        <p:spPr>
          <a:xfrm>
            <a:off x="3343620" y="4850346"/>
            <a:ext cx="136640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Stacked bar chart (no histogram)</a:t>
            </a:r>
          </a:p>
        </p:txBody>
      </p:sp>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8E710C2C-67A8-8083-7A21-4B4E128F5D61}"/>
                  </a:ext>
                </a:extLst>
              </p14:cNvPr>
              <p14:cNvContentPartPr/>
              <p14:nvPr/>
            </p14:nvContentPartPr>
            <p14:xfrm>
              <a:off x="3343620" y="4971248"/>
              <a:ext cx="836960" cy="117475"/>
            </p14:xfrm>
          </p:contentPart>
        </mc:Choice>
        <mc:Fallback xmlns="">
          <p:pic>
            <p:nvPicPr>
              <p:cNvPr id="23" name="Ink 22">
                <a:extLst>
                  <a:ext uri="{FF2B5EF4-FFF2-40B4-BE49-F238E27FC236}">
                    <a16:creationId xmlns:a16="http://schemas.microsoft.com/office/drawing/2014/main" id="{8E710C2C-67A8-8083-7A21-4B4E128F5D61}"/>
                  </a:ext>
                </a:extLst>
              </p:cNvPr>
              <p:cNvPicPr/>
              <p:nvPr/>
            </p:nvPicPr>
            <p:blipFill>
              <a:blip r:embed="rId10"/>
              <a:stretch>
                <a:fillRect/>
              </a:stretch>
            </p:blipFill>
            <p:spPr>
              <a:xfrm>
                <a:off x="3289646" y="4863473"/>
                <a:ext cx="944549" cy="33266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9D5AB4C3-0CDD-8D40-FE3C-0D26691C3E41}"/>
                  </a:ext>
                </a:extLst>
              </p14:cNvPr>
              <p14:cNvContentPartPr/>
              <p14:nvPr/>
            </p14:nvContentPartPr>
            <p14:xfrm>
              <a:off x="3495097" y="5326544"/>
              <a:ext cx="366611" cy="145562"/>
            </p14:xfrm>
          </p:contentPart>
        </mc:Choice>
        <mc:Fallback xmlns="">
          <p:pic>
            <p:nvPicPr>
              <p:cNvPr id="24" name="Ink 23">
                <a:extLst>
                  <a:ext uri="{FF2B5EF4-FFF2-40B4-BE49-F238E27FC236}">
                    <a16:creationId xmlns:a16="http://schemas.microsoft.com/office/drawing/2014/main" id="{9D5AB4C3-0CDD-8D40-FE3C-0D26691C3E41}"/>
                  </a:ext>
                </a:extLst>
              </p:cNvPr>
              <p:cNvPicPr/>
              <p:nvPr/>
            </p:nvPicPr>
            <p:blipFill>
              <a:blip r:embed="rId12"/>
              <a:stretch>
                <a:fillRect/>
              </a:stretch>
            </p:blipFill>
            <p:spPr>
              <a:xfrm>
                <a:off x="3441131" y="5218720"/>
                <a:ext cx="474184" cy="36085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2D295DB2-15F6-8261-D98C-9BB0D8E48C45}"/>
                  </a:ext>
                </a:extLst>
              </p14:cNvPr>
              <p14:cNvContentPartPr/>
              <p14:nvPr/>
            </p14:nvContentPartPr>
            <p14:xfrm>
              <a:off x="2836812" y="3568303"/>
              <a:ext cx="7620" cy="7620"/>
            </p14:xfrm>
          </p:contentPart>
        </mc:Choice>
        <mc:Fallback xmlns="">
          <p:pic>
            <p:nvPicPr>
              <p:cNvPr id="25" name="Ink 24">
                <a:extLst>
                  <a:ext uri="{FF2B5EF4-FFF2-40B4-BE49-F238E27FC236}">
                    <a16:creationId xmlns:a16="http://schemas.microsoft.com/office/drawing/2014/main" id="{2D295DB2-15F6-8261-D98C-9BB0D8E48C45}"/>
                  </a:ext>
                </a:extLst>
              </p:cNvPr>
              <p:cNvPicPr/>
              <p:nvPr/>
            </p:nvPicPr>
            <p:blipFill>
              <a:blip r:embed="rId4"/>
              <a:stretch>
                <a:fillRect/>
              </a:stretch>
            </p:blipFill>
            <p:spPr>
              <a:xfrm>
                <a:off x="1693812" y="1282303"/>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BF419222-61F1-A278-036B-6186A7DBD041}"/>
                  </a:ext>
                </a:extLst>
              </p14:cNvPr>
              <p14:cNvContentPartPr/>
              <p14:nvPr/>
            </p14:nvContentPartPr>
            <p14:xfrm>
              <a:off x="2942697" y="3323665"/>
              <a:ext cx="997984" cy="334667"/>
            </p14:xfrm>
          </p:contentPart>
        </mc:Choice>
        <mc:Fallback xmlns="">
          <p:pic>
            <p:nvPicPr>
              <p:cNvPr id="26" name="Ink 25">
                <a:extLst>
                  <a:ext uri="{FF2B5EF4-FFF2-40B4-BE49-F238E27FC236}">
                    <a16:creationId xmlns:a16="http://schemas.microsoft.com/office/drawing/2014/main" id="{BF419222-61F1-A278-036B-6186A7DBD041}"/>
                  </a:ext>
                </a:extLst>
              </p:cNvPr>
              <p:cNvPicPr/>
              <p:nvPr/>
            </p:nvPicPr>
            <p:blipFill>
              <a:blip r:embed="rId15"/>
              <a:stretch>
                <a:fillRect/>
              </a:stretch>
            </p:blipFill>
            <p:spPr>
              <a:xfrm>
                <a:off x="2888713" y="3215708"/>
                <a:ext cx="1105592" cy="55022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58E89214-72D4-68F8-89D3-DB2438E58609}"/>
                  </a:ext>
                </a:extLst>
              </p14:cNvPr>
              <p14:cNvContentPartPr/>
              <p14:nvPr/>
            </p14:nvContentPartPr>
            <p14:xfrm>
              <a:off x="3495097" y="6237656"/>
              <a:ext cx="1265620" cy="97352"/>
            </p14:xfrm>
          </p:contentPart>
        </mc:Choice>
        <mc:Fallback xmlns="">
          <p:pic>
            <p:nvPicPr>
              <p:cNvPr id="28" name="Ink 27">
                <a:extLst>
                  <a:ext uri="{FF2B5EF4-FFF2-40B4-BE49-F238E27FC236}">
                    <a16:creationId xmlns:a16="http://schemas.microsoft.com/office/drawing/2014/main" id="{58E89214-72D4-68F8-89D3-DB2438E58609}"/>
                  </a:ext>
                </a:extLst>
              </p:cNvPr>
              <p:cNvPicPr/>
              <p:nvPr/>
            </p:nvPicPr>
            <p:blipFill>
              <a:blip r:embed="rId17"/>
              <a:stretch>
                <a:fillRect/>
              </a:stretch>
            </p:blipFill>
            <p:spPr>
              <a:xfrm>
                <a:off x="3441118" y="6130282"/>
                <a:ext cx="1373217" cy="311741"/>
              </a:xfrm>
              <a:prstGeom prst="rect">
                <a:avLst/>
              </a:prstGeom>
            </p:spPr>
          </p:pic>
        </mc:Fallback>
      </mc:AlternateContent>
    </p:spTree>
    <p:extLst>
      <p:ext uri="{BB962C8B-B14F-4D97-AF65-F5344CB8AC3E}">
        <p14:creationId xmlns:p14="http://schemas.microsoft.com/office/powerpoint/2010/main" val="88990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4000" y="2579760"/>
            <a:ext cx="10030680" cy="2159640"/>
          </a:xfrm>
          <a:prstGeom prst="rect">
            <a:avLst/>
          </a:prstGeom>
          <a:noFill/>
          <a:ln>
            <a:noFill/>
          </a:ln>
        </p:spPr>
        <p:txBody>
          <a:bodyPr lIns="0" tIns="0" rIns="0" bIns="0">
            <a:normAutofit fontScale="25000" lnSpcReduction="20000"/>
          </a:bodyPr>
          <a:lstStyle/>
          <a:p>
            <a:pPr>
              <a:lnSpc>
                <a:spcPts val="7999"/>
              </a:lnSpc>
            </a:pPr>
            <a:r>
              <a:rPr lang="en-US" sz="7500" b="1" strike="noStrike" spc="-202" dirty="0">
                <a:solidFill>
                  <a:srgbClr val="FFFFFF"/>
                </a:solidFill>
                <a:latin typeface="Arial"/>
              </a:rPr>
              <a:t>Data Analysis  –  </a:t>
            </a:r>
            <a:r>
              <a:rPr lang="en-US" sz="8000" b="1" dirty="0">
                <a:solidFill>
                  <a:schemeClr val="bg2"/>
                </a:solidFill>
              </a:rPr>
              <a:t>The analysis compared the proportions of matches won by toss winners versus toss losers using a stacked bar plot</a:t>
            </a:r>
            <a:br>
              <a:rPr dirty="0"/>
            </a:br>
            <a:r>
              <a:rPr lang="en-US" sz="4000" b="1" strike="noStrike" spc="-202" dirty="0">
                <a:solidFill>
                  <a:srgbClr val="FFFFFF"/>
                </a:solidFill>
                <a:latin typeface="Arial"/>
              </a:rPr>
              <a:t>Tutorial Presentation for Feedback</a:t>
            </a:r>
            <a:br>
              <a:rPr dirty="0"/>
            </a:br>
            <a:r>
              <a:rPr lang="en-US" sz="2200" b="1" strike="noStrike" spc="-202" dirty="0">
                <a:solidFill>
                  <a:srgbClr val="FFFFFF"/>
                </a:solidFill>
                <a:latin typeface="Arial"/>
              </a:rPr>
              <a:t>Date: </a:t>
            </a:r>
            <a:br>
              <a:rPr dirty="0"/>
            </a:br>
            <a:endParaRPr lang="en-US" sz="2200" b="0" strike="noStrike" spc="-1" dirty="0">
              <a:solidFill>
                <a:srgbClr val="203232"/>
              </a:solidFill>
              <a:latin typeface="Arial"/>
            </a:endParaRPr>
          </a:p>
        </p:txBody>
      </p:sp>
      <p:sp>
        <p:nvSpPr>
          <p:cNvPr id="94" name="TextShape 2"/>
          <p:cNvSpPr txBox="1"/>
          <p:nvPr/>
        </p:nvSpPr>
        <p:spPr>
          <a:xfrm>
            <a:off x="953999" y="1890000"/>
            <a:ext cx="10893871"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Id:  A026                                             Name of Student Presenting: Mohammed Riyan Ahmed</a:t>
            </a:r>
            <a:endParaRPr lang="en-US" sz="2000" b="0" strike="noStrike" spc="-1" dirty="0">
              <a:latin typeface="Arial"/>
            </a:endParaRPr>
          </a:p>
        </p:txBody>
      </p:sp>
      <p:sp>
        <p:nvSpPr>
          <p:cNvPr id="95" name="TextShape 3"/>
          <p:cNvSpPr txBox="1"/>
          <p:nvPr/>
        </p:nvSpPr>
        <p:spPr>
          <a:xfrm>
            <a:off x="965160" y="274320"/>
            <a:ext cx="10455120" cy="735840"/>
          </a:xfrm>
          <a:prstGeom prst="rect">
            <a:avLst/>
          </a:prstGeom>
          <a:noFill/>
          <a:ln>
            <a:noFill/>
          </a:ln>
        </p:spPr>
        <p:txBody>
          <a:bodyPr lIns="0" tIns="0" rIns="0" bIns="0">
            <a:noAutofit/>
          </a:bodyPr>
          <a:lstStyle/>
          <a:p>
            <a:pPr>
              <a:lnSpc>
                <a:spcPct val="100000"/>
              </a:lnSpc>
            </a:pPr>
            <a:r>
              <a:rPr lang="en-GB" sz="1500" b="0" strike="noStrike" spc="-1" dirty="0">
                <a:solidFill>
                  <a:srgbClr val="FFFFFF"/>
                </a:solidFill>
                <a:latin typeface="Arial"/>
              </a:rPr>
              <a:t>7COM1079-2022  Student Group No:                    Names of Student Attendees  (all group should attend to get feedback): </a:t>
            </a:r>
            <a:endParaRPr lang="en-US" sz="1500" b="0" strike="noStrike" spc="-1" dirty="0">
              <a:latin typeface="Times New Roman"/>
            </a:endParaRPr>
          </a:p>
        </p:txBody>
      </p:sp>
      <p:sp>
        <p:nvSpPr>
          <p:cNvPr id="96" name="TextShape 4"/>
          <p:cNvSpPr txBox="1"/>
          <p:nvPr/>
        </p:nvSpPr>
        <p:spPr>
          <a:xfrm>
            <a:off x="10616400" y="77976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t>3</a:t>
            </a:fld>
            <a:endParaRPr lang="en-US" sz="15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17740" y="68994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solidFill>
                  <a:srgbClr val="203232"/>
                </a:solidFill>
                <a:latin typeface="Calibri"/>
              </a:rPr>
              <a:t>We are using the dataset</a:t>
            </a:r>
            <a:r>
              <a:rPr lang="en-US" sz="2400" b="0" strike="noStrike" spc="-100" dirty="0">
                <a:solidFill>
                  <a:srgbClr val="FF0000"/>
                </a:solidFill>
                <a:latin typeface="Calibri"/>
              </a:rPr>
              <a:t>   (</a:t>
            </a:r>
            <a:r>
              <a:rPr lang="en-US" sz="2400" dirty="0">
                <a:solidFill>
                  <a:schemeClr val="tx1"/>
                </a:solidFill>
              </a:rPr>
              <a:t>DS238 and Match.csv</a:t>
            </a:r>
            <a:r>
              <a:rPr lang="en-US" sz="2400" b="0" strike="noStrike" spc="-100" dirty="0">
                <a:solidFill>
                  <a:srgbClr val="FF0000"/>
                </a:solidFill>
                <a:latin typeface="Calibri"/>
              </a:rPr>
              <a:t>) </a:t>
            </a:r>
            <a:r>
              <a:rPr lang="en-US" sz="2400" b="0" strike="noStrike" spc="-100" dirty="0">
                <a:solidFill>
                  <a:srgbClr val="203232"/>
                </a:solidFill>
                <a:latin typeface="Calibri"/>
              </a:rPr>
              <a:t> to answer our Research question  </a:t>
            </a:r>
            <a:r>
              <a:rPr lang="en-US" sz="2400" b="0" strike="noStrike" spc="-100" dirty="0">
                <a:solidFill>
                  <a:srgbClr val="FF0000"/>
                </a:solidFill>
                <a:latin typeface="Calibri"/>
              </a:rPr>
              <a:t> (replace this text with your RQ ……    starting, “</a:t>
            </a:r>
            <a:r>
              <a:rPr lang="en-US" sz="2400" spc="-150" dirty="0"/>
              <a:t>Is there a difference in the proportions of matches won (</a:t>
            </a:r>
            <a:r>
              <a:rPr lang="en-US" sz="2400" spc="-150" dirty="0" err="1"/>
              <a:t>Match_Winner</a:t>
            </a:r>
            <a:r>
              <a:rPr lang="en-US" sz="2400" spc="-150" dirty="0"/>
              <a:t>) between teams that won the toss (</a:t>
            </a:r>
            <a:r>
              <a:rPr lang="en-US" sz="2400" spc="-150" dirty="0" err="1"/>
              <a:t>Toss_Winner</a:t>
            </a:r>
            <a:r>
              <a:rPr lang="en-US" sz="2400" spc="-150" dirty="0"/>
              <a:t>) and teams that did not win the toss (Not </a:t>
            </a:r>
            <a:r>
              <a:rPr lang="en-US" sz="2400" spc="-150" dirty="0" err="1"/>
              <a:t>Toss_Winner</a:t>
            </a:r>
            <a:r>
              <a:rPr lang="en-US" sz="2400" spc="-150" dirty="0"/>
              <a:t>)?</a:t>
            </a:r>
            <a:r>
              <a:rPr lang="en-US" sz="2400" b="0" strike="noStrike" spc="-100" dirty="0">
                <a:solidFill>
                  <a:srgbClr val="FF0000"/>
                </a:solidFill>
                <a:latin typeface="Calibri"/>
              </a:rPr>
              <a:t>”</a:t>
            </a:r>
            <a:r>
              <a:rPr lang="en-US" sz="2400" b="0" strike="noStrike" spc="-100" dirty="0">
                <a:solidFill>
                  <a:srgbClr val="203232"/>
                </a:solidFill>
                <a:latin typeface="Calibri"/>
              </a:rPr>
              <a:t> </a:t>
            </a:r>
            <a:r>
              <a:rPr lang="en-US" sz="2400" b="1" strike="noStrike" spc="-100" baseline="30000" dirty="0">
                <a:solidFill>
                  <a:srgbClr val="203232"/>
                </a:solidFill>
                <a:latin typeface="Calibri"/>
              </a:rPr>
              <a:t>1</a:t>
            </a:r>
            <a:endParaRPr lang="en-US" sz="2400" b="0" strike="noStrike" spc="-1" dirty="0">
              <a:latin typeface="Arial"/>
            </a:endParaRPr>
          </a:p>
          <a:p>
            <a:pPr>
              <a:lnSpc>
                <a:spcPts val="2880"/>
              </a:lnSpc>
              <a:spcAft>
                <a:spcPts val="992"/>
              </a:spcAft>
              <a:tabLst>
                <a:tab pos="0" algn="l"/>
              </a:tabLst>
            </a:pPr>
            <a:br>
              <a:rPr dirty="0"/>
            </a:br>
            <a:endParaRPr lang="en-US" sz="2400" b="0" strike="noStrike" spc="-1" dirty="0">
              <a:latin typeface="Arial"/>
            </a:endParaRPr>
          </a:p>
        </p:txBody>
      </p:sp>
      <p:sp>
        <p:nvSpPr>
          <p:cNvPr id="98" name="TextShape 2"/>
          <p:cNvSpPr txBox="1"/>
          <p:nvPr/>
        </p:nvSpPr>
        <p:spPr>
          <a:xfrm>
            <a:off x="965160" y="401400"/>
            <a:ext cx="912924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7COM1079-2022  Student Group ID: </a:t>
            </a:r>
            <a:endParaRPr lang="en-US" sz="1500" b="0" strike="noStrike" spc="-1">
              <a:latin typeface="Times New Roman"/>
            </a:endParaRPr>
          </a:p>
        </p:txBody>
      </p:sp>
      <p:sp>
        <p:nvSpPr>
          <p:cNvPr id="99"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930DA13-7524-4AF3-9B3D-EE4DE692AE5C}" type="slidenum">
              <a:rPr lang="en-GB" sz="1500" b="1" strike="noStrike" spc="-1">
                <a:solidFill>
                  <a:srgbClr val="B3B9B9"/>
                </a:solidFill>
                <a:latin typeface="Arial"/>
              </a:rPr>
              <a:t>4</a:t>
            </a:fld>
            <a:endParaRPr lang="en-US" sz="1500" b="0" strike="noStrike" spc="-1" dirty="0">
              <a:latin typeface="Times New Roman"/>
            </a:endParaRPr>
          </a:p>
        </p:txBody>
      </p:sp>
      <p:graphicFrame>
        <p:nvGraphicFramePr>
          <p:cNvPr id="100" name="Table 4"/>
          <p:cNvGraphicFramePr/>
          <p:nvPr>
            <p:extLst>
              <p:ext uri="{D42A27DB-BD31-4B8C-83A1-F6EECF244321}">
                <p14:modId xmlns:p14="http://schemas.microsoft.com/office/powerpoint/2010/main" val="611805510"/>
              </p:ext>
            </p:extLst>
          </p:nvPr>
        </p:nvGraphicFramePr>
        <p:xfrm>
          <a:off x="6284163" y="2131546"/>
          <a:ext cx="5622701" cy="3044058"/>
        </p:xfrm>
        <a:graphic>
          <a:graphicData uri="http://schemas.openxmlformats.org/drawingml/2006/table">
            <a:tbl>
              <a:tblPr/>
              <a:tblGrid>
                <a:gridCol w="965628">
                  <a:extLst>
                    <a:ext uri="{9D8B030D-6E8A-4147-A177-3AD203B41FA5}">
                      <a16:colId xmlns:a16="http://schemas.microsoft.com/office/drawing/2014/main" val="20000"/>
                    </a:ext>
                  </a:extLst>
                </a:gridCol>
                <a:gridCol w="965628">
                  <a:extLst>
                    <a:ext uri="{9D8B030D-6E8A-4147-A177-3AD203B41FA5}">
                      <a16:colId xmlns:a16="http://schemas.microsoft.com/office/drawing/2014/main" val="952829285"/>
                    </a:ext>
                  </a:extLst>
                </a:gridCol>
                <a:gridCol w="1125756">
                  <a:extLst>
                    <a:ext uri="{9D8B030D-6E8A-4147-A177-3AD203B41FA5}">
                      <a16:colId xmlns:a16="http://schemas.microsoft.com/office/drawing/2014/main" val="20001"/>
                    </a:ext>
                  </a:extLst>
                </a:gridCol>
                <a:gridCol w="1125756">
                  <a:extLst>
                    <a:ext uri="{9D8B030D-6E8A-4147-A177-3AD203B41FA5}">
                      <a16:colId xmlns:a16="http://schemas.microsoft.com/office/drawing/2014/main" val="20002"/>
                    </a:ext>
                  </a:extLst>
                </a:gridCol>
                <a:gridCol w="1439933">
                  <a:extLst>
                    <a:ext uri="{9D8B030D-6E8A-4147-A177-3AD203B41FA5}">
                      <a16:colId xmlns:a16="http://schemas.microsoft.com/office/drawing/2014/main" val="20003"/>
                    </a:ext>
                  </a:extLst>
                </a:gridCol>
              </a:tblGrid>
              <a:tr h="309093">
                <a:tc>
                  <a:txBody>
                    <a:bodyPr/>
                    <a:lstStyle/>
                    <a:p>
                      <a:pPr algn="l" fontAlgn="b"/>
                      <a:r>
                        <a:rPr lang="en-US" sz="1100" b="0" i="0" u="none" strike="noStrike" dirty="0">
                          <a:solidFill>
                            <a:srgbClr val="000000"/>
                          </a:solidFill>
                          <a:effectLst/>
                          <a:latin typeface="Aptos Narrow" panose="020B0004020202020204" pitchFamily="34" charset="0"/>
                        </a:rPr>
                        <a:t>Team_1</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r>
                        <a:rPr lang="en-US" sz="1100" b="0" i="0" u="none" strike="noStrike">
                          <a:solidFill>
                            <a:srgbClr val="000000"/>
                          </a:solidFill>
                          <a:effectLst/>
                          <a:latin typeface="Aptos Narrow" panose="020B0004020202020204" pitchFamily="34" charset="0"/>
                        </a:rPr>
                        <a:t>Team_2</a:t>
                      </a: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FEAF2"/>
                    </a:solidFill>
                  </a:tcPr>
                </a:tc>
                <a:tc>
                  <a:txBody>
                    <a:bodyPr/>
                    <a:lstStyle/>
                    <a:p>
                      <a:pPr algn="l" fontAlgn="b"/>
                      <a:r>
                        <a:rPr lang="en-US" sz="1100" b="0" i="0" u="none" strike="noStrike">
                          <a:solidFill>
                            <a:srgbClr val="000000"/>
                          </a:solidFill>
                          <a:effectLst/>
                          <a:latin typeface="Aptos Narrow" panose="020B0004020202020204" pitchFamily="34" charset="0"/>
                        </a:rPr>
                        <a:t>Toss_Winner</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gridSpan="2">
                  <a:txBody>
                    <a:bodyPr/>
                    <a:lstStyle/>
                    <a:p>
                      <a:pPr algn="l" fontAlgn="b"/>
                      <a:r>
                        <a:rPr lang="en-US" sz="1100" b="0" i="0" u="none" strike="noStrike" dirty="0" err="1">
                          <a:solidFill>
                            <a:srgbClr val="000000"/>
                          </a:solidFill>
                          <a:effectLst/>
                          <a:latin typeface="Aptos Narrow" panose="020B0004020202020204" pitchFamily="34" charset="0"/>
                        </a:rPr>
                        <a:t>Match_Winner</a:t>
                      </a:r>
                      <a:endParaRPr lang="en-US" sz="1100" b="0" i="0" u="none" strike="noStrike" dirty="0">
                        <a:solidFill>
                          <a:srgbClr val="000000"/>
                        </a:solidFill>
                        <a:effectLst/>
                        <a:latin typeface="Aptos Narrow" panose="020B0004020202020204" pitchFamily="34" charset="0"/>
                      </a:endParaRP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hMerge="1">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0"/>
                  </a:ext>
                </a:extLst>
              </a:tr>
              <a:tr h="309093">
                <a:tc>
                  <a:txBody>
                    <a:bodyPr/>
                    <a:lstStyle/>
                    <a:p>
                      <a:pPr algn="r" fontAlgn="b"/>
                      <a:r>
                        <a:rPr lang="en-US" sz="1100" b="0" i="0" u="none" strike="noStrike" dirty="0">
                          <a:solidFill>
                            <a:srgbClr val="000000"/>
                          </a:solidFill>
                          <a:effectLst/>
                          <a:latin typeface="Aptos Narrow" panose="020B0004020202020204" pitchFamily="34" charset="0"/>
                        </a:rPr>
                        <a:t>2</a:t>
                      </a:r>
                    </a:p>
                  </a:txBody>
                  <a:tcPr marL="7620" marR="7620" marT="7620" marB="0" anchor="b">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FEAF2"/>
                    </a:solidFill>
                  </a:tcPr>
                </a:tc>
                <a:tc>
                  <a:txBody>
                    <a:bodyPr/>
                    <a:lstStyle/>
                    <a:p>
                      <a:pPr algn="r" fontAlgn="b"/>
                      <a:r>
                        <a:rPr lang="en-US" sz="1100" b="0" i="0" u="none" strike="noStrike" dirty="0">
                          <a:solidFill>
                            <a:srgbClr val="000000"/>
                          </a:solidFill>
                          <a:effectLst/>
                          <a:latin typeface="Aptos Narrow" panose="020B0004020202020204" pitchFamily="34" charset="0"/>
                        </a:rPr>
                        <a:t>1</a:t>
                      </a:r>
                    </a:p>
                  </a:txBody>
                  <a:tcPr marL="7620" marR="7620" marT="7620" marB="0" anchor="b">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2</a:t>
                      </a:r>
                    </a:p>
                  </a:txBody>
                  <a:tcPr marL="7620" marR="7620" marT="7620" marB="0" anchor="b">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7620" marR="7620" marT="7620" marB="0" anchor="b">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FEAF2"/>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FEAF2"/>
                    </a:solidFill>
                  </a:tcPr>
                </a:tc>
                <a:extLst>
                  <a:ext uri="{0D108BD9-81ED-4DB2-BD59-A6C34878D82A}">
                    <a16:rowId xmlns:a16="http://schemas.microsoft.com/office/drawing/2014/main" val="2445487084"/>
                  </a:ext>
                </a:extLst>
              </a:tr>
              <a:tr h="202812">
                <a:tc>
                  <a:txBody>
                    <a:bodyPr/>
                    <a:lstStyle/>
                    <a:p>
                      <a:pPr algn="r" fontAlgn="b"/>
                      <a:r>
                        <a:rPr lang="en-US" sz="1100" b="0" i="0" u="none" strike="noStrike">
                          <a:solidFill>
                            <a:srgbClr val="000000"/>
                          </a:solidFill>
                          <a:effectLst/>
                          <a:latin typeface="Aptos Narrow" panose="020B0004020202020204" pitchFamily="34" charset="0"/>
                        </a:rPr>
                        <a:t>4</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dirty="0">
                          <a:solidFill>
                            <a:srgbClr val="000000"/>
                          </a:solidFill>
                          <a:effectLst/>
                          <a:latin typeface="Aptos Narrow" panose="020B0004020202020204" pitchFamily="34" charset="0"/>
                        </a:rPr>
                        <a:t>3</a:t>
                      </a: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3</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3</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1"/>
                  </a:ext>
                </a:extLst>
              </a:tr>
              <a:tr h="202812">
                <a:tc>
                  <a:txBody>
                    <a:bodyPr/>
                    <a:lstStyle/>
                    <a:p>
                      <a:pPr algn="r" fontAlgn="b"/>
                      <a:r>
                        <a:rPr lang="en-US" sz="1100" b="0" i="0" u="none" strike="noStrike">
                          <a:solidFill>
                            <a:srgbClr val="000000"/>
                          </a:solidFill>
                          <a:effectLst/>
                          <a:latin typeface="Aptos Narrow" panose="020B0004020202020204" pitchFamily="34" charset="0"/>
                        </a:rPr>
                        <a:t>6</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dirty="0">
                          <a:solidFill>
                            <a:srgbClr val="000000"/>
                          </a:solidFill>
                          <a:effectLst/>
                          <a:latin typeface="Aptos Narrow" panose="020B0004020202020204" pitchFamily="34" charset="0"/>
                        </a:rPr>
                        <a:t>5</a:t>
                      </a: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5</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6</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2"/>
                  </a:ext>
                </a:extLst>
              </a:tr>
              <a:tr h="202812">
                <a:tc>
                  <a:txBody>
                    <a:bodyPr/>
                    <a:lstStyle/>
                    <a:p>
                      <a:pPr algn="r" fontAlgn="b"/>
                      <a:r>
                        <a:rPr lang="en-US" sz="1100" b="0" i="0" u="none" strike="noStrike">
                          <a:solidFill>
                            <a:srgbClr val="000000"/>
                          </a:solidFill>
                          <a:effectLst/>
                          <a:latin typeface="Aptos Narrow" panose="020B0004020202020204" pitchFamily="34" charset="0"/>
                        </a:rPr>
                        <a:t>7</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dirty="0">
                          <a:solidFill>
                            <a:srgbClr val="000000"/>
                          </a:solidFill>
                          <a:effectLst/>
                          <a:latin typeface="Aptos Narrow" panose="020B0004020202020204" pitchFamily="34" charset="0"/>
                        </a:rPr>
                        <a:t>2</a:t>
                      </a: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7</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2</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3"/>
                  </a:ext>
                </a:extLst>
              </a:tr>
              <a:tr h="194361">
                <a:tc>
                  <a:txBody>
                    <a:bodyPr/>
                    <a:lstStyle/>
                    <a:p>
                      <a:pPr algn="r" fontAlgn="b"/>
                      <a:r>
                        <a:rPr lang="en-US" sz="1100" b="0" i="0" u="none" strike="noStrike">
                          <a:solidFill>
                            <a:srgbClr val="000000"/>
                          </a:solidFill>
                          <a:effectLst/>
                          <a:latin typeface="Aptos Narrow" panose="020B0004020202020204" pitchFamily="34" charset="0"/>
                        </a:rPr>
                        <a:t>1</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dirty="0">
                          <a:solidFill>
                            <a:srgbClr val="000000"/>
                          </a:solidFill>
                          <a:effectLst/>
                          <a:latin typeface="Aptos Narrow" panose="020B0004020202020204" pitchFamily="34" charset="0"/>
                        </a:rPr>
                        <a:t>8</a:t>
                      </a: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8</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4"/>
                  </a:ext>
                </a:extLst>
              </a:tr>
              <a:tr h="222963">
                <a:tc>
                  <a:txBody>
                    <a:bodyPr/>
                    <a:lstStyle/>
                    <a:p>
                      <a:pPr algn="r" fontAlgn="b"/>
                      <a:r>
                        <a:rPr lang="en-US" sz="1100" b="0" i="0" u="none" strike="noStrike">
                          <a:solidFill>
                            <a:srgbClr val="000000"/>
                          </a:solidFill>
                          <a:effectLst/>
                          <a:latin typeface="Aptos Narrow" panose="020B0004020202020204" pitchFamily="34" charset="0"/>
                        </a:rPr>
                        <a:t>5</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dirty="0">
                          <a:solidFill>
                            <a:srgbClr val="000000"/>
                          </a:solidFill>
                          <a:effectLst/>
                          <a:latin typeface="Aptos Narrow" panose="020B0004020202020204" pitchFamily="34" charset="0"/>
                        </a:rPr>
                        <a:t>4</a:t>
                      </a: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tc>
                  <a:txBody>
                    <a:bodyPr/>
                    <a:lstStyle/>
                    <a:p>
                      <a:pPr algn="r" fontAlgn="b"/>
                      <a:r>
                        <a:rPr lang="en-US" sz="1100" b="0" i="0" u="none" strike="noStrike" dirty="0">
                          <a:solidFill>
                            <a:srgbClr val="000000"/>
                          </a:solidFill>
                          <a:effectLst/>
                          <a:latin typeface="Aptos Narrow" panose="020B0004020202020204" pitchFamily="34" charset="0"/>
                        </a:rPr>
                        <a:t>4</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5</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5"/>
                  </a:ext>
                </a:extLst>
              </a:tr>
              <a:tr h="202812">
                <a:tc>
                  <a:txBody>
                    <a:bodyPr/>
                    <a:lstStyle/>
                    <a:p>
                      <a:pPr algn="r" fontAlgn="b"/>
                      <a:r>
                        <a:rPr lang="en-US" sz="1100" b="0" i="0" u="none" strike="noStrike">
                          <a:solidFill>
                            <a:srgbClr val="000000"/>
                          </a:solidFill>
                          <a:effectLst/>
                          <a:latin typeface="Aptos Narrow" panose="020B0004020202020204" pitchFamily="34" charset="0"/>
                        </a:rPr>
                        <a:t>8</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6</a:t>
                      </a: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8</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6</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6"/>
                  </a:ext>
                </a:extLst>
              </a:tr>
              <a:tr h="237588">
                <a:tc>
                  <a:txBody>
                    <a:bodyPr/>
                    <a:lstStyle/>
                    <a:p>
                      <a:pPr algn="r" fontAlgn="b"/>
                      <a:r>
                        <a:rPr lang="en-US" sz="1100" b="0" i="0" u="none" strike="noStrike">
                          <a:solidFill>
                            <a:srgbClr val="000000"/>
                          </a:solidFill>
                          <a:effectLst/>
                          <a:latin typeface="Aptos Narrow" panose="020B0004020202020204" pitchFamily="34" charset="0"/>
                        </a:rPr>
                        <a:t>3</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7</a:t>
                      </a: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tc>
                  <a:txBody>
                    <a:bodyPr/>
                    <a:lstStyle/>
                    <a:p>
                      <a:pPr algn="r" fontAlgn="b"/>
                      <a:r>
                        <a:rPr lang="en-US" sz="1100" b="0" i="0" u="none" strike="noStrike" dirty="0">
                          <a:solidFill>
                            <a:srgbClr val="000000"/>
                          </a:solidFill>
                          <a:effectLst/>
                          <a:latin typeface="Aptos Narrow" panose="020B0004020202020204" pitchFamily="34" charset="0"/>
                        </a:rPr>
                        <a:t>7</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3</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7"/>
                  </a:ext>
                </a:extLst>
              </a:tr>
              <a:tr h="194361">
                <a:tc>
                  <a:txBody>
                    <a:bodyPr/>
                    <a:lstStyle/>
                    <a:p>
                      <a:pPr algn="r" fontAlgn="b"/>
                      <a:r>
                        <a:rPr lang="en-US" sz="1100" b="0" i="0" u="none" strike="noStrike">
                          <a:solidFill>
                            <a:srgbClr val="000000"/>
                          </a:solidFill>
                          <a:effectLst/>
                          <a:latin typeface="Aptos Narrow" panose="020B0004020202020204" pitchFamily="34" charset="0"/>
                        </a:rPr>
                        <a:t>8</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5</a:t>
                      </a: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5</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5</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8"/>
                  </a:ext>
                </a:extLst>
              </a:tr>
              <a:tr h="358752">
                <a:tc>
                  <a:txBody>
                    <a:bodyPr/>
                    <a:lstStyle/>
                    <a:p>
                      <a:pPr algn="r" fontAlgn="b"/>
                      <a:r>
                        <a:rPr lang="en-US" sz="1100" b="0" i="0" u="none" strike="noStrike">
                          <a:solidFill>
                            <a:srgbClr val="000000"/>
                          </a:solidFill>
                          <a:effectLst/>
                          <a:latin typeface="Aptos Narrow" panose="020B0004020202020204" pitchFamily="34" charset="0"/>
                        </a:rPr>
                        <a:t>4</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7</a:t>
                      </a: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7</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dirty="0">
                          <a:solidFill>
                            <a:srgbClr val="000000"/>
                          </a:solidFill>
                          <a:effectLst/>
                          <a:latin typeface="Aptos Narrow" panose="020B0004020202020204" pitchFamily="34" charset="0"/>
                        </a:rPr>
                        <a:t>4</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9"/>
                  </a:ext>
                </a:extLst>
              </a:tr>
              <a:tr h="202812">
                <a:tc>
                  <a:txBody>
                    <a:bodyPr/>
                    <a:lstStyle/>
                    <a:p>
                      <a:pPr algn="r" fontAlgn="b"/>
                      <a:r>
                        <a:rPr lang="en-US" sz="1100" b="0" i="0" u="none" strike="noStrike">
                          <a:solidFill>
                            <a:srgbClr val="000000"/>
                          </a:solidFill>
                          <a:effectLst/>
                          <a:latin typeface="Aptos Narrow" panose="020B0004020202020204" pitchFamily="34" charset="0"/>
                        </a:rPr>
                        <a:t>2</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5</a:t>
                      </a: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5</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dirty="0">
                          <a:solidFill>
                            <a:srgbClr val="000000"/>
                          </a:solidFill>
                          <a:effectLst/>
                          <a:latin typeface="Aptos Narrow" panose="020B0004020202020204" pitchFamily="34" charset="0"/>
                        </a:rPr>
                        <a:t>5</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10"/>
                  </a:ext>
                </a:extLst>
              </a:tr>
              <a:tr h="203787">
                <a:tc>
                  <a:txBody>
                    <a:bodyPr/>
                    <a:lstStyle/>
                    <a:p>
                      <a:pPr algn="r" fontAlgn="b"/>
                      <a:r>
                        <a:rPr lang="en-US" sz="1100" b="0" i="0" u="none" strike="noStrike">
                          <a:solidFill>
                            <a:srgbClr val="000000"/>
                          </a:solidFill>
                          <a:effectLst/>
                          <a:latin typeface="Aptos Narrow" panose="020B0004020202020204" pitchFamily="34" charset="0"/>
                        </a:rPr>
                        <a:t>3</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7620" marR="7620" marT="7620" marB="0" anchor="b">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fontAlgn="b"/>
                      <a:r>
                        <a:rPr lang="en-US" sz="1100" b="0" i="0" u="none" strike="noStrike">
                          <a:solidFill>
                            <a:srgbClr val="000000"/>
                          </a:solidFill>
                          <a:effectLst/>
                          <a:latin typeface="Aptos Narrow" panose="020B0004020202020204" pitchFamily="34" charset="0"/>
                        </a:rPr>
                        <a:t>3</a:t>
                      </a: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7620" marR="7620" marT="7620" marB="0" anchor="b">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11"/>
                  </a:ext>
                </a:extLst>
              </a:tr>
            </a:tbl>
          </a:graphicData>
        </a:graphic>
      </p:graphicFrame>
      <p:sp>
        <p:nvSpPr>
          <p:cNvPr id="101" name="CustomShape 5"/>
          <p:cNvSpPr/>
          <p:nvPr/>
        </p:nvSpPr>
        <p:spPr>
          <a:xfrm>
            <a:off x="358560" y="5276520"/>
            <a:ext cx="11690640" cy="1187640"/>
          </a:xfrm>
          <a:prstGeom prst="rect">
            <a:avLst/>
          </a:prstGeom>
          <a:solidFill>
            <a:srgbClr val="FFFF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baseline="30000" dirty="0">
                <a:latin typeface="Calibri"/>
              </a:rPr>
              <a:t>1</a:t>
            </a:r>
            <a:r>
              <a:rPr lang="en-US" sz="1800" b="0" strike="noStrike" spc="-1" baseline="30000" dirty="0">
                <a:solidFill>
                  <a:srgbClr val="FF0000"/>
                </a:solidFill>
                <a:latin typeface="Calibri"/>
              </a:rPr>
              <a:t> </a:t>
            </a:r>
            <a:r>
              <a:rPr lang="en-US" sz="1800" b="0" strike="noStrike" spc="-1" dirty="0">
                <a:solidFill>
                  <a:srgbClr val="FF0000"/>
                </a:solidFill>
                <a:latin typeface="Calibri"/>
              </a:rPr>
              <a:t>Follow one of the three prescribed RQ Templates –  If you do not have a correctly formulated RQ, we will stop your presentation here.</a:t>
            </a:r>
            <a:endParaRPr lang="en-US" sz="1800" b="0" strike="noStrike" spc="-1" dirty="0">
              <a:latin typeface="Arial"/>
            </a:endParaRPr>
          </a:p>
          <a:p>
            <a:pPr>
              <a:lnSpc>
                <a:spcPct val="100000"/>
              </a:lnSpc>
            </a:pPr>
            <a:r>
              <a:rPr lang="en-US" sz="1800" b="0" strike="noStrike" spc="-1" baseline="30000" dirty="0">
                <a:latin typeface="Calibri"/>
              </a:rPr>
              <a:t>2 </a:t>
            </a:r>
            <a:r>
              <a:rPr lang="en-US" sz="1800" b="0" strike="noStrike" spc="-1" dirty="0">
                <a:solidFill>
                  <a:srgbClr val="FF0000"/>
                </a:solidFill>
                <a:latin typeface="Calibri"/>
              </a:rPr>
              <a:t>The variable name in your RQ may differ from the column name in cases where the column names are abbreviations.  </a:t>
            </a:r>
            <a:endParaRPr lang="en-US" sz="1800" b="0" strike="noStrike" spc="-1" dirty="0">
              <a:latin typeface="Arial"/>
            </a:endParaRPr>
          </a:p>
          <a:p>
            <a:pPr>
              <a:lnSpc>
                <a:spcPct val="100000"/>
              </a:lnSpc>
            </a:pPr>
            <a:r>
              <a:rPr lang="en-US" sz="1800" b="0" strike="noStrike" spc="-1" baseline="30000" dirty="0">
                <a:latin typeface="Calibri"/>
              </a:rPr>
              <a:t>3.4</a:t>
            </a:r>
            <a:r>
              <a:rPr lang="en-US" sz="1800" b="0" strike="noStrike" spc="-1" baseline="30000" dirty="0">
                <a:solidFill>
                  <a:srgbClr val="FF0000"/>
                </a:solidFill>
                <a:latin typeface="Calibri"/>
              </a:rPr>
              <a:t>.</a:t>
            </a:r>
            <a:r>
              <a:rPr lang="en-US" sz="1800" b="0" strike="noStrike" spc="-1" dirty="0">
                <a:solidFill>
                  <a:srgbClr val="FF0000"/>
                </a:solidFill>
                <a:latin typeface="Calibri"/>
              </a:rPr>
              <a:t>Be sure to identify which variable is your </a:t>
            </a:r>
            <a:r>
              <a:rPr lang="en-US" sz="1800" b="1" strike="noStrike" spc="-1" dirty="0">
                <a:solidFill>
                  <a:srgbClr val="FF0000"/>
                </a:solidFill>
                <a:latin typeface="Calibri"/>
              </a:rPr>
              <a:t>dependent variable </a:t>
            </a:r>
            <a:r>
              <a:rPr lang="en-US" sz="1800" b="0" strike="noStrike" spc="-1" dirty="0">
                <a:solidFill>
                  <a:srgbClr val="FF0000"/>
                </a:solidFill>
                <a:latin typeface="Calibri"/>
              </a:rPr>
              <a:t>and which one is your </a:t>
            </a:r>
            <a:r>
              <a:rPr lang="en-US" sz="1800" b="1" strike="noStrike" spc="-1" dirty="0">
                <a:solidFill>
                  <a:srgbClr val="FF0000"/>
                </a:solidFill>
                <a:latin typeface="Calibri"/>
              </a:rPr>
              <a:t>independent variable </a:t>
            </a:r>
            <a:r>
              <a:rPr lang="en-US" sz="1800" b="0" strike="noStrike" spc="-1" dirty="0">
                <a:solidFill>
                  <a:srgbClr val="FF0000"/>
                </a:solidFill>
                <a:latin typeface="Calibri"/>
              </a:rPr>
              <a:t>on this slide</a:t>
            </a:r>
            <a:endParaRPr lang="en-US" sz="1800" b="0" strike="noStrike" spc="-1" dirty="0">
              <a:latin typeface="Arial"/>
            </a:endParaRPr>
          </a:p>
        </p:txBody>
      </p:sp>
      <p:sp>
        <p:nvSpPr>
          <p:cNvPr id="102" name="CustomShape 6"/>
          <p:cNvSpPr/>
          <p:nvPr/>
        </p:nvSpPr>
        <p:spPr>
          <a:xfrm>
            <a:off x="578399" y="2569154"/>
            <a:ext cx="532944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000" b="0" strike="noStrike" spc="-1" dirty="0">
                <a:solidFill>
                  <a:srgbClr val="FF0000"/>
                </a:solidFill>
                <a:latin typeface="Arial"/>
              </a:rPr>
              <a:t>Include a sample of your .csv dataset to include the </a:t>
            </a:r>
            <a:r>
              <a:rPr lang="en-GB" sz="2000" b="1" strike="noStrike" spc="-1" dirty="0">
                <a:solidFill>
                  <a:srgbClr val="FF0000"/>
                </a:solidFill>
                <a:latin typeface="Arial"/>
              </a:rPr>
              <a:t>column names (variables) </a:t>
            </a:r>
            <a:r>
              <a:rPr lang="en-GB" sz="2000" b="0" strike="noStrike" spc="-1" dirty="0">
                <a:solidFill>
                  <a:srgbClr val="FF0000"/>
                </a:solidFill>
                <a:latin typeface="Arial"/>
              </a:rPr>
              <a:t>in your RQ</a:t>
            </a:r>
            <a:r>
              <a:rPr lang="en-GB" sz="2000" b="0" strike="noStrike" spc="-1" baseline="30000" dirty="0">
                <a:latin typeface="Arial"/>
              </a:rPr>
              <a:t>2</a:t>
            </a:r>
            <a:r>
              <a:rPr lang="en-GB" sz="2000" b="0" strike="noStrike" spc="-1" dirty="0">
                <a:solidFill>
                  <a:srgbClr val="FF0000"/>
                </a:solidFill>
                <a:latin typeface="Arial"/>
              </a:rPr>
              <a:t>. </a:t>
            </a:r>
          </a:p>
          <a:p>
            <a:pPr>
              <a:lnSpc>
                <a:spcPct val="100000"/>
              </a:lnSpc>
            </a:pPr>
            <a:endParaRPr lang="en-GB" sz="2000" b="0" strike="noStrike" spc="-1" dirty="0">
              <a:solidFill>
                <a:srgbClr val="FF0000"/>
              </a:solidFill>
              <a:latin typeface="Arial"/>
            </a:endParaRPr>
          </a:p>
          <a:p>
            <a:pPr>
              <a:lnSpc>
                <a:spcPct val="100000"/>
              </a:lnSpc>
            </a:pPr>
            <a:r>
              <a:rPr lang="en-GB" sz="2000" spc="-1" dirty="0">
                <a:solidFill>
                  <a:srgbClr val="FF0000"/>
                </a:solidFill>
                <a:latin typeface="Arial"/>
              </a:rPr>
              <a:t>L</a:t>
            </a:r>
            <a:r>
              <a:rPr lang="en-GB" sz="2000" b="0" strike="noStrike" spc="-1" dirty="0">
                <a:solidFill>
                  <a:srgbClr val="FF0000"/>
                </a:solidFill>
                <a:latin typeface="Arial"/>
              </a:rPr>
              <a:t>ist the following: </a:t>
            </a:r>
            <a:r>
              <a:rPr lang="en-GB" sz="2000" b="0" i="1" strike="noStrike" spc="-1" dirty="0">
                <a:solidFill>
                  <a:srgbClr val="005D72"/>
                </a:solidFill>
                <a:latin typeface="Arial"/>
              </a:rPr>
              <a:t> </a:t>
            </a:r>
          </a:p>
          <a:p>
            <a:pPr marL="342900" indent="-342900">
              <a:lnSpc>
                <a:spcPct val="100000"/>
              </a:lnSpc>
              <a:buFont typeface="Arial" panose="020B0604020202020204" pitchFamily="34" charset="0"/>
              <a:buChar char="•"/>
            </a:pPr>
            <a:r>
              <a:rPr lang="en-GB" sz="2000" b="0" strike="noStrike" spc="-1" dirty="0">
                <a:solidFill>
                  <a:srgbClr val="FF0000"/>
                </a:solidFill>
                <a:latin typeface="Arial"/>
              </a:rPr>
              <a:t>The dataset has </a:t>
            </a:r>
            <a:r>
              <a:rPr lang="en-GB" sz="2000" b="0" i="1" strike="noStrike" spc="-1" dirty="0">
                <a:solidFill>
                  <a:srgbClr val="005D72"/>
                </a:solidFill>
                <a:latin typeface="Arial"/>
              </a:rPr>
              <a:t>578</a:t>
            </a:r>
            <a:r>
              <a:rPr lang="en-GB" sz="2000" b="0" strike="noStrike" spc="-1" dirty="0">
                <a:solidFill>
                  <a:srgbClr val="FF0000"/>
                </a:solidFill>
                <a:latin typeface="Arial"/>
              </a:rPr>
              <a:t> rows</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dependent variable</a:t>
            </a:r>
            <a:r>
              <a:rPr lang="en-GB" sz="2000" b="0" strike="noStrike" spc="-1" baseline="30000" dirty="0">
                <a:latin typeface="Arial"/>
              </a:rPr>
              <a:t>3</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US" sz="2000" b="0" dirty="0" err="1">
                <a:latin typeface="Calibri"/>
                <a:cs typeface="Calibri"/>
              </a:rPr>
              <a:t>Match_Winner</a:t>
            </a:r>
            <a:r>
              <a:rPr lang="en-US" sz="2000" b="0" dirty="0">
                <a:latin typeface="Calibri"/>
                <a:cs typeface="Calibri"/>
              </a:rPr>
              <a:t> </a:t>
            </a:r>
            <a:r>
              <a:rPr lang="en-GB" sz="2000" b="0" i="1" strike="noStrike" spc="-1" dirty="0">
                <a:solidFill>
                  <a:srgbClr val="005D72"/>
                </a:solidFill>
                <a:latin typeface="Arial"/>
              </a:rPr>
              <a:t> </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independent variable</a:t>
            </a:r>
            <a:r>
              <a:rPr lang="en-GB" sz="2000" b="0" strike="noStrike" spc="-1" baseline="30000" dirty="0">
                <a:latin typeface="Arial"/>
              </a:rPr>
              <a:t>4</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US" sz="2000" b="0" dirty="0" err="1">
                <a:latin typeface="Calibri"/>
                <a:cs typeface="Calibri"/>
              </a:rPr>
              <a:t>Toss_Winner</a:t>
            </a:r>
            <a:r>
              <a:rPr lang="en-US" sz="2000" b="0" dirty="0">
                <a:latin typeface="Calibri"/>
                <a:cs typeface="Calibri"/>
              </a:rPr>
              <a:t> </a:t>
            </a:r>
            <a:endParaRPr lang="en-US" sz="2000" b="0" strike="noStrike" spc="-1" dirty="0">
              <a:latin typeface="Arial"/>
            </a:endParaRPr>
          </a:p>
        </p:txBody>
      </p:sp>
      <p:sp>
        <p:nvSpPr>
          <p:cNvPr id="103" name="CustomShape 7"/>
          <p:cNvSpPr/>
          <p:nvPr/>
        </p:nvSpPr>
        <p:spPr>
          <a:xfrm>
            <a:off x="5372640" y="2414520"/>
            <a:ext cx="631080" cy="360"/>
          </a:xfrm>
          <a:custGeom>
            <a:avLst/>
            <a:gdLst/>
            <a:ahLst/>
            <a:cxnLst/>
            <a:rect l="l" t="t" r="r" b="b"/>
            <a:pathLst>
              <a:path w="21600" h="21600">
                <a:moveTo>
                  <a:pt x="0" y="0"/>
                </a:moveTo>
                <a:lnTo>
                  <a:pt x="21600" y="21600"/>
                </a:lnTo>
              </a:path>
            </a:pathLst>
          </a:custGeom>
          <a:noFill/>
          <a:ln w="38160">
            <a:solidFill>
              <a:schemeClr val="dk1"/>
            </a:solidFill>
            <a:round/>
            <a:tailEnd type="arrow" w="med" len="med"/>
          </a:ln>
        </p:spPr>
        <p:style>
          <a:lnRef idx="0">
            <a:scrgbClr r="0" g="0" b="0"/>
          </a:lnRef>
          <a:fillRef idx="0">
            <a:scrgbClr r="0" g="0" b="0"/>
          </a:fillRef>
          <a:effectRef idx="0">
            <a:scrgbClr r="0" g="0" b="0"/>
          </a:effectRef>
          <a:fontRef idx="minor"/>
        </p:style>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a:solidFill>
                  <a:srgbClr val="FFFFFF"/>
                </a:solidFill>
                <a:latin typeface="Arial"/>
              </a:rPr>
              <a:t>Our RQ is about differences in proportions</a:t>
            </a:r>
            <a:endParaRPr lang="en-US" sz="3200" b="0" strike="noStrike" spc="-1">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5</a:t>
            </a:fld>
            <a:endParaRPr lang="en-US" sz="1100" b="0" strike="noStrike" spc="-1">
              <a:latin typeface="Times New Roman"/>
            </a:endParaRPr>
          </a:p>
        </p:txBody>
      </p:sp>
      <p:sp>
        <p:nvSpPr>
          <p:cNvPr id="134" name="CustomShape 9"/>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For comparison of proportions analysis, we will use a </a:t>
            </a:r>
            <a:r>
              <a:rPr lang="en-GB" sz="1800" b="1" strike="noStrike" spc="-1" dirty="0">
                <a:solidFill>
                  <a:srgbClr val="203232"/>
                </a:solidFill>
                <a:latin typeface="Arial"/>
              </a:rPr>
              <a:t>chi-square test </a:t>
            </a:r>
            <a:r>
              <a:rPr lang="en-GB" sz="1800" b="0" strike="noStrike" spc="-1" dirty="0">
                <a:solidFill>
                  <a:srgbClr val="203232"/>
                </a:solidFill>
                <a:latin typeface="Arial"/>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a:endParaRPr>
          </a:p>
        </p:txBody>
      </p:sp>
      <p:pic>
        <p:nvPicPr>
          <p:cNvPr id="7" name="Picture 6">
            <a:extLst>
              <a:ext uri="{FF2B5EF4-FFF2-40B4-BE49-F238E27FC236}">
                <a16:creationId xmlns:a16="http://schemas.microsoft.com/office/drawing/2014/main" id="{53C5FE26-FB79-1065-E484-38BE1CCF43F5}"/>
              </a:ext>
            </a:extLst>
          </p:cNvPr>
          <p:cNvPicPr>
            <a:picLocks noChangeAspect="1"/>
          </p:cNvPicPr>
          <p:nvPr/>
        </p:nvPicPr>
        <p:blipFill>
          <a:blip r:embed="rId3"/>
          <a:stretch>
            <a:fillRect/>
          </a:stretch>
        </p:blipFill>
        <p:spPr>
          <a:xfrm>
            <a:off x="946800" y="2341039"/>
            <a:ext cx="9758573" cy="25690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6</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501675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2400" b="0" strike="noStrike" spc="-202" dirty="0">
                <a:solidFill>
                  <a:srgbClr val="203232"/>
                </a:solidFill>
                <a:latin typeface="Arial"/>
              </a:rPr>
              <a:t>data &lt;- read.csv("Match.csv")</a:t>
            </a:r>
          </a:p>
          <a:p>
            <a:pPr marL="285750" indent="-285750">
              <a:buFont typeface="Arial" panose="020B0604020202020204" pitchFamily="34" charset="0"/>
              <a:buChar char="•"/>
            </a:pPr>
            <a:r>
              <a:rPr lang="en-US" sz="2400" b="0" strike="noStrike" spc="-202" dirty="0">
                <a:solidFill>
                  <a:srgbClr val="203232"/>
                </a:solidFill>
                <a:latin typeface="Arial"/>
              </a:rPr>
              <a:t>table &lt;- table(</a:t>
            </a:r>
            <a:r>
              <a:rPr lang="en-US" sz="2400" b="0" strike="noStrike" spc="-202" dirty="0" err="1">
                <a:solidFill>
                  <a:srgbClr val="203232"/>
                </a:solidFill>
                <a:latin typeface="Arial"/>
              </a:rPr>
              <a:t>data$Toss_Winner</a:t>
            </a:r>
            <a:r>
              <a:rPr lang="en-US" sz="2400" b="0" strike="noStrike" spc="-202" dirty="0">
                <a:solidFill>
                  <a:srgbClr val="203232"/>
                </a:solidFill>
                <a:latin typeface="Arial"/>
              </a:rPr>
              <a:t>, </a:t>
            </a:r>
            <a:r>
              <a:rPr lang="en-US" sz="2400" b="0" strike="noStrike" spc="-202" dirty="0" err="1">
                <a:solidFill>
                  <a:srgbClr val="203232"/>
                </a:solidFill>
                <a:latin typeface="Arial"/>
              </a:rPr>
              <a:t>data$Match_Winner</a:t>
            </a:r>
            <a:r>
              <a:rPr lang="en-US" sz="2400" b="0" strike="noStrike" spc="-202" dirty="0">
                <a:solidFill>
                  <a:srgbClr val="203232"/>
                </a:solidFill>
                <a:latin typeface="Arial"/>
              </a:rPr>
              <a:t>)</a:t>
            </a:r>
          </a:p>
          <a:p>
            <a:pPr marL="285750" indent="-285750">
              <a:buFont typeface="Arial" panose="020B0604020202020204" pitchFamily="34" charset="0"/>
              <a:buChar char="•"/>
            </a:pPr>
            <a:r>
              <a:rPr lang="en-US" sz="2400" b="0" strike="noStrike" spc="-202" dirty="0">
                <a:solidFill>
                  <a:srgbClr val="203232"/>
                </a:solidFill>
                <a:latin typeface="Arial"/>
              </a:rPr>
              <a:t>print(table)</a:t>
            </a:r>
          </a:p>
          <a:p>
            <a:pPr marL="285750" indent="-285750">
              <a:buFont typeface="Arial" panose="020B0604020202020204" pitchFamily="34" charset="0"/>
              <a:buChar char="•"/>
            </a:pPr>
            <a:r>
              <a:rPr lang="en-US" sz="2400" b="0" strike="noStrike" spc="-202" dirty="0" err="1">
                <a:solidFill>
                  <a:srgbClr val="203232"/>
                </a:solidFill>
                <a:latin typeface="Arial"/>
              </a:rPr>
              <a:t>chi_result</a:t>
            </a:r>
            <a:r>
              <a:rPr lang="en-US" sz="2400" b="0" strike="noStrike" spc="-202" dirty="0">
                <a:solidFill>
                  <a:srgbClr val="203232"/>
                </a:solidFill>
                <a:latin typeface="Arial"/>
              </a:rPr>
              <a:t> &lt;- </a:t>
            </a:r>
            <a:r>
              <a:rPr lang="en-US" sz="2400" b="0" strike="noStrike" spc="-202" dirty="0" err="1">
                <a:solidFill>
                  <a:srgbClr val="203232"/>
                </a:solidFill>
                <a:latin typeface="Arial"/>
              </a:rPr>
              <a:t>chisq.test</a:t>
            </a:r>
            <a:r>
              <a:rPr lang="en-US" sz="2400" b="0" strike="noStrike" spc="-202" dirty="0">
                <a:solidFill>
                  <a:srgbClr val="203232"/>
                </a:solidFill>
                <a:latin typeface="Arial"/>
              </a:rPr>
              <a:t>(table)</a:t>
            </a:r>
          </a:p>
          <a:p>
            <a:pPr marL="285750" indent="-285750">
              <a:buFont typeface="Arial" panose="020B0604020202020204" pitchFamily="34" charset="0"/>
              <a:buChar char="•"/>
            </a:pPr>
            <a:r>
              <a:rPr lang="en-US" sz="2400" b="0" strike="noStrike" spc="-202" dirty="0">
                <a:solidFill>
                  <a:srgbClr val="203232"/>
                </a:solidFill>
                <a:latin typeface="Arial"/>
              </a:rPr>
              <a:t>print(</a:t>
            </a:r>
            <a:r>
              <a:rPr lang="en-US" sz="2400" b="0" strike="noStrike" spc="-202" dirty="0" err="1">
                <a:solidFill>
                  <a:srgbClr val="203232"/>
                </a:solidFill>
                <a:latin typeface="Arial"/>
              </a:rPr>
              <a:t>chi_result</a:t>
            </a:r>
            <a:r>
              <a:rPr lang="en-US" sz="2400" b="0" strike="noStrike" spc="-202" dirty="0">
                <a:solidFill>
                  <a:srgbClr val="203232"/>
                </a:solidFill>
                <a:latin typeface="Arial"/>
              </a:rPr>
              <a:t>)</a:t>
            </a:r>
          </a:p>
          <a:p>
            <a:pPr marL="285750" indent="-285750">
              <a:buFont typeface="Arial" panose="020B0604020202020204" pitchFamily="34" charset="0"/>
              <a:buChar char="•"/>
            </a:pPr>
            <a:r>
              <a:rPr lang="en-US" sz="2800" b="0" strike="noStrike" spc="-202" dirty="0">
                <a:solidFill>
                  <a:srgbClr val="203232"/>
                </a:solidFill>
                <a:latin typeface="Arial"/>
              </a:rPr>
              <a:t>value of the test statistic : 1638 </a:t>
            </a:r>
          </a:p>
          <a:p>
            <a:pPr marL="285750" indent="-285750">
              <a:buFont typeface="Arial" panose="020B0604020202020204" pitchFamily="34" charset="0"/>
              <a:buChar char="•"/>
            </a:pPr>
            <a:r>
              <a:rPr lang="en-US" sz="3200" b="0" strike="noStrike" spc="-202" dirty="0">
                <a:solidFill>
                  <a:srgbClr val="203232"/>
                </a:solidFill>
                <a:latin typeface="Arial"/>
              </a:rPr>
              <a:t>p-value </a:t>
            </a:r>
            <a:r>
              <a:rPr lang="en-US" sz="3200" spc="-202" dirty="0">
                <a:solidFill>
                  <a:srgbClr val="203232"/>
                </a:solidFill>
                <a:latin typeface="Arial"/>
              </a:rPr>
              <a:t>= 2.2e-16 , which</a:t>
            </a:r>
            <a:r>
              <a:rPr lang="en-US" sz="3200" b="0" strike="noStrike" spc="-202" dirty="0">
                <a:solidFill>
                  <a:srgbClr val="203232"/>
                </a:solidFill>
                <a:latin typeface="Arial"/>
              </a:rPr>
              <a:t> Is &lt; 0.05.</a:t>
            </a:r>
          </a:p>
          <a:p>
            <a:pPr marL="285750" indent="-285750">
              <a:buFont typeface="Arial" panose="020B0604020202020204" pitchFamily="34" charset="0"/>
              <a:buChar char="•"/>
            </a:pPr>
            <a:r>
              <a:rPr lang="en-US" sz="2800" spc="-202" dirty="0">
                <a:solidFill>
                  <a:srgbClr val="203232"/>
                </a:solidFill>
                <a:latin typeface="Arial"/>
              </a:rPr>
              <a:t>Yes Result is Significant</a:t>
            </a:r>
            <a:endParaRPr lang="en-US" sz="2800" b="0" strike="noStrike" spc="-202" dirty="0">
              <a:solidFill>
                <a:srgbClr val="203232"/>
              </a:solidFill>
              <a:latin typeface="Arial"/>
            </a:endParaRPr>
          </a:p>
          <a:p>
            <a:pPr marL="285750" indent="-285750">
              <a:buFont typeface="Arial" panose="020B0604020202020204" pitchFamily="34" charset="0"/>
              <a:buChar char="•"/>
            </a:pPr>
            <a:r>
              <a:rPr lang="en-US" sz="2800" b="0" strike="noStrike" spc="-202" dirty="0">
                <a:solidFill>
                  <a:srgbClr val="203232"/>
                </a:solidFill>
                <a:latin typeface="Arial"/>
              </a:rPr>
              <a:t>We reject the null hypothesis</a:t>
            </a:r>
            <a:r>
              <a:rPr lang="en-US" sz="3600" spc="-202" dirty="0">
                <a:solidFill>
                  <a:srgbClr val="203232"/>
                </a:solidFill>
                <a:latin typeface="Arial"/>
              </a:rPr>
              <a:t>.</a:t>
            </a:r>
            <a:endParaRPr lang="en-US" sz="3600" b="0" strike="noStrike" spc="-202" dirty="0">
              <a:solidFill>
                <a:srgbClr val="203232"/>
              </a:solidFill>
              <a:latin typeface="Arial"/>
            </a:endParaRPr>
          </a:p>
          <a:p>
            <a:pPr marL="285750" indent="-285750">
              <a:buFont typeface="Arial" panose="020B0604020202020204" pitchFamily="34" charset="0"/>
              <a:buChar char="•"/>
            </a:pPr>
            <a:r>
              <a:rPr lang="en-US" sz="3200" spc="-202" dirty="0">
                <a:solidFill>
                  <a:srgbClr val="203232"/>
                </a:solidFill>
                <a:latin typeface="Arial"/>
              </a:rPr>
              <a:t>What does the result actually mean in the wider context of learning something useful / answering your RQ?  (P.T.O)</a:t>
            </a:r>
            <a:endParaRPr lang="en-GB" sz="3200" dirty="0"/>
          </a:p>
        </p:txBody>
      </p:sp>
      <p:sp>
        <p:nvSpPr>
          <p:cNvPr id="6" name="Rectangle 4">
            <a:extLst>
              <a:ext uri="{FF2B5EF4-FFF2-40B4-BE49-F238E27FC236}">
                <a16:creationId xmlns:a16="http://schemas.microsoft.com/office/drawing/2014/main" id="{178047CA-B4FB-B77B-16A9-9A1FA84F845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7</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1" y="228599"/>
            <a:ext cx="12192000" cy="6986528"/>
          </a:xfrm>
          <a:prstGeom prst="rect">
            <a:avLst/>
          </a:prstGeom>
          <a:solidFill>
            <a:schemeClr val="bg1"/>
          </a:solidFill>
        </p:spPr>
        <p:txBody>
          <a:bodyPr wrap="square" rtlCol="0">
            <a:spAutoFit/>
          </a:bodyPr>
          <a:lstStyle/>
          <a:p>
            <a:r>
              <a:rPr lang="en-US" sz="1600" b="1" dirty="0"/>
              <a:t>What the Results Mean:</a:t>
            </a:r>
          </a:p>
          <a:p>
            <a:r>
              <a:rPr lang="en-US" sz="1600" dirty="0"/>
              <a:t>The plot shows how often teams that won the toss also won the match compared to teams that lost the toss. Here's what we can take away:</a:t>
            </a:r>
          </a:p>
          <a:p>
            <a:pPr>
              <a:buFont typeface="+mj-lt"/>
              <a:buAutoNum type="arabicPeriod"/>
            </a:pPr>
            <a:r>
              <a:rPr lang="en-US" sz="1600" b="1" dirty="0"/>
              <a:t>If Toss Winners Win More Matches:</a:t>
            </a:r>
            <a:br>
              <a:rPr lang="en-US" sz="1600" dirty="0"/>
            </a:br>
            <a:r>
              <a:rPr lang="en-US" sz="1600" dirty="0"/>
              <a:t>This means that winning the toss gives teams an advantage, possibly because they can choose favorable conditions (like batting or bowling first in cricket).</a:t>
            </a:r>
          </a:p>
          <a:p>
            <a:pPr>
              <a:buFont typeface="+mj-lt"/>
              <a:buAutoNum type="arabicPeriod"/>
            </a:pPr>
            <a:r>
              <a:rPr lang="en-US" sz="1600" b="1" dirty="0"/>
              <a:t>If Toss Winners and Losers Have Similar Results:</a:t>
            </a:r>
            <a:br>
              <a:rPr lang="en-US" sz="1600" dirty="0"/>
            </a:br>
            <a:r>
              <a:rPr lang="en-US" sz="1600" dirty="0"/>
              <a:t>This suggests that the toss doesn’t play a big role in deciding the outcome. Other factors, like team skills, strategy, or execution during the match, matter more.</a:t>
            </a:r>
          </a:p>
          <a:p>
            <a:r>
              <a:rPr lang="en-US" sz="1600" b="1" dirty="0"/>
              <a:t>Why This Matters:</a:t>
            </a:r>
          </a:p>
          <a:p>
            <a:pPr>
              <a:buFont typeface="+mj-lt"/>
              <a:buAutoNum type="arabicPeriod"/>
            </a:pPr>
            <a:r>
              <a:rPr lang="en-US" sz="1600" b="1" dirty="0"/>
              <a:t>Understanding Strategy:</a:t>
            </a:r>
            <a:br>
              <a:rPr lang="en-US" sz="1600" dirty="0"/>
            </a:br>
            <a:r>
              <a:rPr lang="en-US" sz="1600" dirty="0"/>
              <a:t>If toss results are influential, teams might need to focus on optimizing their decisions after winning the toss. On the other hand, if the toss has little impact, teams should concentrate on improving their gameplay regardless of the toss result.</a:t>
            </a:r>
          </a:p>
          <a:p>
            <a:pPr>
              <a:buFont typeface="+mj-lt"/>
              <a:buAutoNum type="arabicPeriod"/>
            </a:pPr>
            <a:r>
              <a:rPr lang="en-US" sz="1600" b="1" dirty="0"/>
              <a:t>Leveling the Playing Field:</a:t>
            </a:r>
            <a:br>
              <a:rPr lang="en-US" sz="1600" dirty="0"/>
            </a:br>
            <a:r>
              <a:rPr lang="en-US" sz="1600" dirty="0"/>
              <a:t>In sports, it's important to ensure fairness. If winning the toss has too much influence on match outcomes, organizers might consider ways to minimize its impact, like tweaking the rules or conditions.</a:t>
            </a:r>
          </a:p>
          <a:p>
            <a:pPr>
              <a:buFont typeface="+mj-lt"/>
              <a:buAutoNum type="arabicPeriod"/>
            </a:pPr>
            <a:r>
              <a:rPr lang="en-US" sz="1600" b="1" dirty="0"/>
              <a:t>Using Data to Improve Decisions:</a:t>
            </a:r>
            <a:br>
              <a:rPr lang="en-US" sz="1600" dirty="0"/>
            </a:br>
            <a:r>
              <a:rPr lang="en-US" sz="1600" dirty="0"/>
              <a:t>This analysis gives teams and coaches clear evidence to shape their match strategies. If the toss isn’t critical, they might invest more in preparation or adaptability during the game.</a:t>
            </a:r>
          </a:p>
          <a:p>
            <a:r>
              <a:rPr lang="en-US" sz="1600" b="1" dirty="0"/>
              <a:t>Why It Answers Your Question:</a:t>
            </a:r>
          </a:p>
          <a:p>
            <a:r>
              <a:rPr lang="en-US" sz="1600" dirty="0"/>
              <a:t>This analysis directly shows if there’s a meaningful difference in match outcomes based on the toss result. It gives you a way to understand whether the toss has a real impact or if it’s just one small factor among many in determining the winner.</a:t>
            </a:r>
          </a:p>
          <a:p>
            <a:r>
              <a:rPr lang="en-US" sz="1600" b="1" dirty="0"/>
              <a:t>Next Steps:</a:t>
            </a:r>
          </a:p>
          <a:p>
            <a:pPr>
              <a:buFont typeface="Arial" panose="020B0604020202020204" pitchFamily="34" charset="0"/>
              <a:buChar char="•"/>
            </a:pPr>
            <a:r>
              <a:rPr lang="en-US" sz="1600" dirty="0"/>
              <a:t>You can test whether these differences are statistically significant to confirm the findings.</a:t>
            </a:r>
          </a:p>
          <a:p>
            <a:pPr>
              <a:buFont typeface="Arial" panose="020B0604020202020204" pitchFamily="34" charset="0"/>
              <a:buChar char="•"/>
            </a:pPr>
            <a:r>
              <a:rPr lang="en-US" sz="1600" dirty="0"/>
              <a:t>If winning the toss matters a lot, it would be worth exploring specific match conditions (e.g., weather or pitch type) that amplify this effect.</a:t>
            </a:r>
          </a:p>
          <a:p>
            <a:r>
              <a:rPr lang="en-US" sz="1600" dirty="0"/>
              <a:t>In short, this analysis helps us figure out whether the toss really matters or if success in matches comes down to other factors.</a:t>
            </a:r>
          </a:p>
          <a:p>
            <a:pPr marL="285750" indent="-285750">
              <a:buFont typeface="Arial" panose="020B0604020202020204" pitchFamily="34" charset="0"/>
              <a:buChar char="•"/>
            </a:pPr>
            <a:endParaRPr lang="en-GB" sz="1600" dirty="0"/>
          </a:p>
        </p:txBody>
      </p:sp>
      <p:sp>
        <p:nvSpPr>
          <p:cNvPr id="6" name="Rectangle 4">
            <a:extLst>
              <a:ext uri="{FF2B5EF4-FFF2-40B4-BE49-F238E27FC236}">
                <a16:creationId xmlns:a16="http://schemas.microsoft.com/office/drawing/2014/main" id="{178047CA-B4FB-B77B-16A9-9A1FA84F845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093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10608</TotalTime>
  <Words>1337</Words>
  <Application>Microsoft Office PowerPoint</Application>
  <PresentationFormat>Widescreen</PresentationFormat>
  <Paragraphs>123</Paragraphs>
  <Slides>7</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Aptos Narrow</vt:lpstr>
      <vt:lpstr>Arial</vt:lpstr>
      <vt:lpstr>Calibri</vt:lpstr>
      <vt:lpstr>Symbol</vt:lpstr>
      <vt:lpstr>Times New Roman</vt:lpstr>
      <vt:lpstr>Wingdings</vt:lpstr>
      <vt:lpstr>Office Theme</vt:lpstr>
      <vt:lpstr>Office Theme</vt:lpstr>
      <vt:lpstr>PowerPoint Presentation</vt:lpstr>
      <vt:lpstr>How your RQ + distribution of data (Histogram) leads to a statistical test. Visualization requirements highlighted in yellow.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Mohammed Riyan Ahmed [Student-PECS]</cp:lastModifiedBy>
  <cp:revision>160</cp:revision>
  <dcterms:created xsi:type="dcterms:W3CDTF">2019-10-01T08:37:56Z</dcterms:created>
  <dcterms:modified xsi:type="dcterms:W3CDTF">2024-11-25T02:25:03Z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