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8" d="100"/>
          <a:sy n="78" d="100"/>
        </p:scale>
        <p:origin x="1267"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19/11/2024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13/11/2024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3999" y="1890000"/>
            <a:ext cx="13587911" cy="360000"/>
          </a:xfrm>
        </p:spPr>
        <p:txBody>
          <a:bodyPr/>
          <a:lstStyle/>
          <a:p>
            <a:r>
              <a:rPr lang="en-US" sz="2000" dirty="0"/>
              <a:t>Group Name:    A026                                                 Name of Student Presenting: Mohammed Riyan Ahmed</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Names of Student Attendees  (all group should attend to get feedback): </a:t>
            </a:r>
          </a:p>
          <a:p>
            <a:r>
              <a:rPr lang="en-GB" dirty="0"/>
              <a:t>Riyan Ahmed</a:t>
            </a:r>
          </a:p>
          <a:p>
            <a:r>
              <a:rPr lang="en-GB" dirty="0"/>
              <a:t>Sridhar</a:t>
            </a:r>
          </a:p>
          <a:p>
            <a:r>
              <a:rPr lang="en-GB" dirty="0"/>
              <a:t>Sameer</a:t>
            </a:r>
          </a:p>
          <a:p>
            <a:r>
              <a:rPr lang="en-GB" dirty="0"/>
              <a:t>Pradeep</a:t>
            </a:r>
          </a:p>
          <a:p>
            <a:r>
              <a:rPr lang="en-GB" dirty="0"/>
              <a:t>Akash</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4018955" y="5341394"/>
            <a:ext cx="6597445" cy="989503"/>
          </a:xfrm>
        </p:spPr>
        <p:txBody>
          <a:bodyPr/>
          <a:lstStyle/>
          <a:p>
            <a:r>
              <a:rPr lang="en-GB" sz="2800" dirty="0"/>
              <a:t>The Dataset has 578 Rows</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9" name="Picture 8">
            <a:extLst>
              <a:ext uri="{FF2B5EF4-FFF2-40B4-BE49-F238E27FC236}">
                <a16:creationId xmlns:a16="http://schemas.microsoft.com/office/drawing/2014/main" id="{808609AF-9982-A613-5F86-027EE47CD071}"/>
              </a:ext>
            </a:extLst>
          </p:cNvPr>
          <p:cNvPicPr>
            <a:picLocks noChangeAspect="1"/>
          </p:cNvPicPr>
          <p:nvPr/>
        </p:nvPicPr>
        <p:blipFill>
          <a:blip r:embed="rId2"/>
          <a:srcRect b="26286"/>
          <a:stretch/>
        </p:blipFill>
        <p:spPr>
          <a:xfrm>
            <a:off x="2797278" y="1167751"/>
            <a:ext cx="6597444" cy="4027745"/>
          </a:xfrm>
          <a:prstGeom prst="rect">
            <a:avLst/>
          </a:prstGeom>
        </p:spPr>
      </p:pic>
      <p:sp>
        <p:nvSpPr>
          <p:cNvPr id="5" name="TextBox 4">
            <a:extLst>
              <a:ext uri="{FF2B5EF4-FFF2-40B4-BE49-F238E27FC236}">
                <a16:creationId xmlns:a16="http://schemas.microsoft.com/office/drawing/2014/main" id="{B085F683-ABF7-FECA-BCD9-A2219825FDB9}"/>
              </a:ext>
            </a:extLst>
          </p:cNvPr>
          <p:cNvSpPr txBox="1"/>
          <p:nvPr/>
        </p:nvSpPr>
        <p:spPr>
          <a:xfrm>
            <a:off x="3294495" y="494637"/>
            <a:ext cx="5603009" cy="400110"/>
          </a:xfrm>
          <a:prstGeom prst="rect">
            <a:avLst/>
          </a:prstGeom>
          <a:noFill/>
        </p:spPr>
        <p:txBody>
          <a:bodyPr wrap="none" rtlCol="0">
            <a:spAutoFit/>
          </a:bodyPr>
          <a:lstStyle/>
          <a:p>
            <a:r>
              <a:rPr lang="en-US" sz="2000" b="1" i="0" dirty="0">
                <a:solidFill>
                  <a:srgbClr val="242424"/>
                </a:solidFill>
                <a:effectLst/>
                <a:latin typeface="+mj-lt"/>
              </a:rPr>
              <a:t>Indian Premier league(IPL Cricket) until 2016</a:t>
            </a:r>
            <a:endParaRPr lang="en-US" sz="2000" b="1" dirty="0"/>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7" y="1285092"/>
            <a:ext cx="11108725"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3200" dirty="0">
                <a:solidFill>
                  <a:schemeClr val="tx1"/>
                </a:solidFill>
              </a:rPr>
              <a:t>(DS238 and Match.csv) </a:t>
            </a:r>
            <a:r>
              <a:rPr lang="en-US" sz="2000" b="0" i="0" dirty="0">
                <a:solidFill>
                  <a:srgbClr val="242424"/>
                </a:solidFill>
                <a:effectLst/>
                <a:latin typeface="+mj-lt"/>
              </a:rPr>
              <a:t>Indian Premier league(IPL Cricket) until 2016</a:t>
            </a:r>
            <a:endParaRPr lang="en-US" sz="3200" dirty="0">
              <a:solidFill>
                <a:schemeClr val="tx1"/>
              </a:solidFill>
              <a:latin typeface="+mj-lt"/>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A026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7" y="1991103"/>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(one sentence):  </a:t>
            </a:r>
            <a:r>
              <a:rPr lang="en-US" sz="2400" b="0" dirty="0">
                <a:latin typeface="Calibri"/>
                <a:cs typeface="Calibri"/>
              </a:rPr>
              <a:t>We Love playing Cricket and excited to work on the probabilities either of  Teams Winning or Losing.</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 </a:t>
            </a:r>
            <a:r>
              <a:rPr lang="en-US" sz="2400" b="0" dirty="0" err="1">
                <a:latin typeface="Calibri"/>
                <a:cs typeface="Calibri"/>
              </a:rPr>
              <a:t>Toss_Winner</a:t>
            </a:r>
            <a:r>
              <a:rPr lang="en-US" sz="2400" b="0" dirty="0">
                <a:latin typeface="Calibri"/>
                <a:cs typeface="Calibri"/>
              </a:rPr>
              <a:t>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a:solidFill>
                  <a:srgbClr val="FF0000"/>
                </a:solidFill>
                <a:latin typeface="Calibri"/>
                <a:cs typeface="Calibri"/>
              </a:rPr>
              <a:t>Nominal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err="1">
                <a:latin typeface="Calibri"/>
                <a:cs typeface="Calibri"/>
              </a:rPr>
              <a:t>Match_Winner</a:t>
            </a:r>
            <a:r>
              <a:rPr lang="en-US" sz="2400" b="0" dirty="0">
                <a:latin typeface="Calibri"/>
                <a:cs typeface="Calibri"/>
              </a:rPr>
              <a:t>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Nominal</a:t>
            </a:r>
          </a:p>
        </p:txBody>
      </p:sp>
      <p:sp>
        <p:nvSpPr>
          <p:cNvPr id="6" name="TextBox 5">
            <a:extLst>
              <a:ext uri="{FF2B5EF4-FFF2-40B4-BE49-F238E27FC236}">
                <a16:creationId xmlns:a16="http://schemas.microsoft.com/office/drawing/2014/main" id="{732D6C0D-D649-2AA9-7741-835F3E841A25}"/>
              </a:ext>
            </a:extLst>
          </p:cNvPr>
          <p:cNvSpPr txBox="1"/>
          <p:nvPr/>
        </p:nvSpPr>
        <p:spPr>
          <a:xfrm>
            <a:off x="6096000" y="5346487"/>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893914"/>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A026</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011321"/>
            <a:ext cx="10640594" cy="2678085"/>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lang="en-US" sz="2400" b="0" dirty="0">
                <a:solidFill>
                  <a:srgbClr val="000000"/>
                </a:solidFill>
                <a:latin typeface="+mn-lt"/>
                <a:ea typeface="Calibri" panose="020F0502020204030204" pitchFamily="34" charset="0"/>
                <a:cs typeface="Times New Roman" panose="02020603050405020304" pitchFamily="18" charset="0"/>
              </a:rPr>
            </a:br>
            <a:br>
              <a:rPr lang="en-US" sz="800" dirty="0"/>
            </a:br>
            <a:br>
              <a:rPr lang="en-GB" sz="2400" dirty="0">
                <a:effectLst/>
                <a:ea typeface="Calibri" panose="020F0502020204030204" pitchFamily="34" charset="0"/>
                <a:cs typeface="Times New Roman" panose="02020603050405020304" pitchFamily="18" charset="0"/>
              </a:rPr>
            </a:br>
            <a:r>
              <a:rPr lang="en-US" sz="2400" spc="-150" dirty="0"/>
              <a:t>Is there a difference in the proportions of matches won (</a:t>
            </a:r>
            <a:r>
              <a:rPr lang="en-US" sz="2400" spc="-150" dirty="0" err="1"/>
              <a:t>Match_Winner</a:t>
            </a:r>
            <a:r>
              <a:rPr lang="en-US" sz="2400" spc="-150" dirty="0"/>
              <a:t>) between teams that won the toss (</a:t>
            </a:r>
            <a:r>
              <a:rPr lang="en-US" sz="2400" spc="-150" dirty="0" err="1"/>
              <a:t>Toss_Winner</a:t>
            </a:r>
            <a:r>
              <a:rPr lang="en-US" sz="2400" spc="-150" dirty="0"/>
              <a:t>) and teams that did not win the toss (Not </a:t>
            </a:r>
            <a:r>
              <a:rPr lang="en-US" sz="2400" spc="-150" dirty="0" err="1"/>
              <a:t>Toss_Winner</a:t>
            </a:r>
            <a:r>
              <a:rPr lang="en-US" sz="2400" spc="-150" dirty="0"/>
              <a:t>)?</a:t>
            </a:r>
            <a:endParaRPr lang="en-GB" sz="2400" spc="-15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565566" y="496408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892709" y="1562568"/>
            <a:ext cx="10406581" cy="1391600"/>
          </a:xfrm>
        </p:spPr>
        <p:txBody>
          <a:bodyPr vert="horz" lIns="0" tIns="0" rIns="0" bIns="0" rtlCol="0" anchor="t">
            <a:noAutofit/>
          </a:bodyPr>
          <a:lstStyle/>
          <a:p>
            <a:pPr>
              <a:lnSpc>
                <a:spcPct val="100000"/>
              </a:lnSpc>
            </a:pPr>
            <a:r>
              <a:rPr lang="en-GB" sz="2400" dirty="0">
                <a:solidFill>
                  <a:schemeClr val="tx1"/>
                </a:solidFill>
                <a:latin typeface="Arial"/>
                <a:cs typeface="Arial"/>
              </a:rPr>
              <a:t>Hypothesis:</a:t>
            </a:r>
          </a:p>
          <a:p>
            <a:pPr>
              <a:lnSpc>
                <a:spcPct val="100000"/>
              </a:lnSpc>
            </a:pPr>
            <a:br>
              <a:rPr lang="en-GB" sz="2000" b="0" dirty="0">
                <a:solidFill>
                  <a:srgbClr val="FF0000"/>
                </a:solidFill>
                <a:latin typeface="Arial"/>
                <a:cs typeface="Arial"/>
              </a:rPr>
            </a:br>
            <a:r>
              <a:rPr lang="en-GB" sz="2000" b="0" dirty="0">
                <a:solidFill>
                  <a:srgbClr val="FF0000"/>
                </a:solidFill>
                <a:latin typeface="Arial"/>
                <a:cs typeface="Arial"/>
              </a:rPr>
              <a:t>1. 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a:t>
            </a:r>
            <a:r>
              <a:rPr lang="en-US" sz="2000" b="0" dirty="0"/>
              <a:t>There is no difference in the proportion of Matches won (dependent variable) between teams that won the Toss and those that did not (independent variable).</a:t>
            </a:r>
          </a:p>
          <a:p>
            <a:pPr>
              <a:lnSpc>
                <a:spcPct val="100000"/>
              </a:lnSpc>
            </a:pPr>
            <a:endParaRPr lang="en-US" sz="2000" b="0" dirty="0"/>
          </a:p>
          <a:p>
            <a:pPr>
              <a:lnSpc>
                <a:spcPct val="100000"/>
              </a:lnSpc>
            </a:pPr>
            <a:r>
              <a:rPr lang="en-US" sz="1100" dirty="0"/>
              <a:t> </a:t>
            </a: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a:t>
            </a:r>
            <a:r>
              <a:rPr lang="en-US" sz="2000" b="0" dirty="0"/>
              <a:t>There is a difference in the proportion of Matches won (dependent variable) between teams that won the Toss and those that did not (independent variable).</a:t>
            </a:r>
            <a:endParaRPr lang="en-GB" sz="2000" b="0" dirty="0"/>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624911" y="5200168"/>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10887</TotalTime>
  <Words>676</Words>
  <Application>Microsoft Office PowerPoint</Application>
  <PresentationFormat>Widescreen</PresentationFormat>
  <Paragraphs>35</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Tutorial Presentation for Feedback Date: 13/11/2024 </vt:lpstr>
      <vt:lpstr>PowerPoint Presentation</vt:lpstr>
      <vt:lpstr>This dataset is interesting to us because (one sentence):  We Love playing Cricket and excited to work on the probabilities either of  Teams Winning or Losing.  From the column headings in your dataset choose ONE independent * and ONE dependent variable .  Our  Independent variable is:  ( Toss_Winner )                    This  Independent variable datatype is (select one): Nominal Our Dependent variable is:( Match_Winner )                    This Dependent variable datatype is  (select one): Nominal</vt:lpstr>
      <vt:lpstr>      Is there a difference in the proportions of matches won (Match_Winner) between teams that won the toss (Toss_Winner) and teams that did not win the toss (Not Toss_Winner)?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Mohammed Riyan Ahmed [Student-PECS]</cp:lastModifiedBy>
  <cp:revision>239</cp:revision>
  <dcterms:created xsi:type="dcterms:W3CDTF">2019-10-01T08:37:56Z</dcterms:created>
  <dcterms:modified xsi:type="dcterms:W3CDTF">2024-11-19T16:08:17Z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