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867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5D233-A36D-4681-8FA0-4A2810BA1DB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1237-A0B2-4960-901E-96172933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HR was initially estimated for each channel separately.</a:t>
            </a:r>
          </a:p>
          <a:p>
            <a:r>
              <a:rPr lang="en-US" dirty="0" smtClean="0"/>
              <a:t>First, the oxyhemoglobin (</a:t>
            </a:r>
            <a:r>
              <a:rPr lang="en-US" dirty="0" err="1" smtClean="0"/>
              <a:t>HbO</a:t>
            </a:r>
            <a:r>
              <a:rPr lang="en-US" dirty="0" smtClean="0"/>
              <a:t>) data for each selected channel</a:t>
            </a:r>
          </a:p>
          <a:p>
            <a:r>
              <a:rPr lang="en-US" dirty="0" smtClean="0"/>
              <a:t>were </a:t>
            </a:r>
            <a:r>
              <a:rPr lang="en-US" dirty="0" err="1" smtClean="0"/>
              <a:t>upsampled</a:t>
            </a:r>
            <a:r>
              <a:rPr lang="en-US" dirty="0" smtClean="0"/>
              <a:t> from 10 to 100 Hz using a </a:t>
            </a:r>
            <a:r>
              <a:rPr lang="en-US" dirty="0" err="1" smtClean="0"/>
              <a:t>polyphase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as provided with the RESAMPLE function in</a:t>
            </a:r>
          </a:p>
          <a:p>
            <a:r>
              <a:rPr lang="en-US" dirty="0" smtClean="0"/>
              <a:t>MATLAB.</a:t>
            </a:r>
          </a:p>
          <a:p>
            <a:endParaRPr lang="en-US" dirty="0" smtClean="0"/>
          </a:p>
          <a:p>
            <a:r>
              <a:rPr lang="en-US" dirty="0" smtClean="0"/>
              <a:t> In adult </a:t>
            </a:r>
            <a:r>
              <a:rPr lang="en-US" dirty="0" err="1" smtClean="0"/>
              <a:t>fNIRS</a:t>
            </a:r>
            <a:r>
              <a:rPr lang="en-US" dirty="0" smtClean="0"/>
              <a:t> data, </a:t>
            </a:r>
            <a:r>
              <a:rPr lang="en-US" dirty="0" err="1" smtClean="0"/>
              <a:t>upsampling</a:t>
            </a:r>
            <a:r>
              <a:rPr lang="en-US" dirty="0" smtClean="0"/>
              <a:t> to 100 Hz from</a:t>
            </a:r>
          </a:p>
          <a:p>
            <a:r>
              <a:rPr lang="en-US" dirty="0" smtClean="0"/>
              <a:t>the relatively low-initial sampling frequency of 10 Hz has</a:t>
            </a:r>
          </a:p>
          <a:p>
            <a:r>
              <a:rPr lang="en-US" dirty="0" smtClean="0"/>
              <a:t>been shown to improve accuracy in HR estimation due to the</a:t>
            </a:r>
          </a:p>
          <a:p>
            <a:r>
              <a:rPr lang="en-US" dirty="0" smtClean="0"/>
              <a:t>better time resolution of the estimation of the </a:t>
            </a:r>
            <a:r>
              <a:rPr lang="en-US" dirty="0" err="1" smtClean="0"/>
              <a:t>interbeat</a:t>
            </a:r>
            <a:r>
              <a:rPr lang="en-US" dirty="0" smtClean="0"/>
              <a:t> intervals.10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HbO</a:t>
            </a:r>
            <a:r>
              <a:rPr lang="en-US" dirty="0" smtClean="0"/>
              <a:t> signal is often used in studies where a high</a:t>
            </a:r>
          </a:p>
          <a:p>
            <a:r>
              <a:rPr lang="en-US" dirty="0" smtClean="0"/>
              <a:t>physiological signal content is desired.</a:t>
            </a:r>
          </a:p>
          <a:p>
            <a:endParaRPr lang="en-US" dirty="0" smtClean="0"/>
          </a:p>
          <a:p>
            <a:r>
              <a:rPr lang="en-US" dirty="0" smtClean="0"/>
              <a:t>11 The </a:t>
            </a:r>
            <a:r>
              <a:rPr lang="en-US" dirty="0" err="1" smtClean="0"/>
              <a:t>HbO</a:t>
            </a:r>
            <a:r>
              <a:rPr lang="en-US" dirty="0" smtClean="0"/>
              <a:t> signal was</a:t>
            </a:r>
          </a:p>
          <a:p>
            <a:r>
              <a:rPr lang="en-US" dirty="0" smtClean="0"/>
              <a:t>filtered from 1.5 to 4 Hz using a third-order IIR Butterworth</a:t>
            </a:r>
          </a:p>
          <a:p>
            <a:r>
              <a:rPr lang="en-US" dirty="0" smtClean="0"/>
              <a:t>filter to eliminate motion artifacts and low-frequency components.</a:t>
            </a:r>
          </a:p>
          <a:p>
            <a:endParaRPr lang="en-US" dirty="0" smtClean="0"/>
          </a:p>
          <a:p>
            <a:r>
              <a:rPr lang="en-US" dirty="0" smtClean="0"/>
              <a:t>Peaks in the </a:t>
            </a:r>
            <a:r>
              <a:rPr lang="en-US" dirty="0" err="1" smtClean="0"/>
              <a:t>HbO</a:t>
            </a:r>
            <a:r>
              <a:rPr lang="en-US" dirty="0" smtClean="0"/>
              <a:t> signal were found using the</a:t>
            </a:r>
          </a:p>
          <a:p>
            <a:r>
              <a:rPr lang="en-US" dirty="0" smtClean="0"/>
              <a:t>FINDPEAKS routine in the MATLAB signal processing toolbox,</a:t>
            </a:r>
          </a:p>
          <a:p>
            <a:r>
              <a:rPr lang="en-US" dirty="0" smtClean="0"/>
              <a:t>with a minimum spacing equivalent to 200 BPM.</a:t>
            </a:r>
          </a:p>
          <a:p>
            <a:r>
              <a:rPr lang="en-US" dirty="0" err="1" smtClean="0"/>
              <a:t>Interpeak</a:t>
            </a:r>
            <a:r>
              <a:rPr lang="en-US" dirty="0" smtClean="0"/>
              <a:t> intervals were calculated, and intervals which were</a:t>
            </a:r>
          </a:p>
          <a:p>
            <a:r>
              <a:rPr lang="en-US" dirty="0" smtClean="0"/>
              <a:t>longer than the mean interval plus three standard deviations</a:t>
            </a:r>
          </a:p>
          <a:p>
            <a:r>
              <a:rPr lang="en-US" dirty="0" smtClean="0"/>
              <a:t>were assumed to include dropped beats and were, therefore, divided</a:t>
            </a:r>
          </a:p>
          <a:p>
            <a:r>
              <a:rPr lang="en-US" dirty="0" smtClean="0"/>
              <a:t>in half. The standard deviation threshold was chosen using</a:t>
            </a:r>
          </a:p>
          <a:p>
            <a:r>
              <a:rPr lang="en-US" dirty="0" smtClean="0"/>
              <a:t>a systematic parameter variation. </a:t>
            </a:r>
          </a:p>
          <a:p>
            <a:endParaRPr lang="en-US" dirty="0" smtClean="0"/>
          </a:p>
          <a:p>
            <a:r>
              <a:rPr lang="en-US" dirty="0" smtClean="0"/>
              <a:t>Instantaneous HR was calculated</a:t>
            </a:r>
          </a:p>
          <a:p>
            <a:r>
              <a:rPr lang="en-US" dirty="0" smtClean="0"/>
              <a:t>from the inverse of the peak differences times and interpolated</a:t>
            </a:r>
          </a:p>
          <a:p>
            <a:r>
              <a:rPr lang="en-US" dirty="0" smtClean="0"/>
              <a:t>to 20 Hz using the INTERP1 MATLAB routine. Finally,</a:t>
            </a:r>
          </a:p>
          <a:p>
            <a:r>
              <a:rPr lang="en-US" dirty="0" smtClean="0"/>
              <a:t>an overall HR estimate was calculated by taking the median</a:t>
            </a:r>
          </a:p>
          <a:p>
            <a:r>
              <a:rPr lang="en-US" dirty="0" smtClean="0"/>
              <a:t>HR over the selected channels at each time point, and the resulting</a:t>
            </a:r>
          </a:p>
          <a:p>
            <a:r>
              <a:rPr lang="en-US" dirty="0" smtClean="0"/>
              <a:t>time series was low-pass filtered with a third-order IIR</a:t>
            </a:r>
          </a:p>
          <a:p>
            <a:r>
              <a:rPr lang="en-US" dirty="0" smtClean="0"/>
              <a:t>Butterworth filter with a cutoff frequency of 0.3 Hz. </a:t>
            </a:r>
          </a:p>
          <a:p>
            <a:endParaRPr lang="en-US" dirty="0" smtClean="0"/>
          </a:p>
          <a:p>
            <a:r>
              <a:rPr lang="en-US" dirty="0" smtClean="0"/>
              <a:t>The filter</a:t>
            </a:r>
          </a:p>
          <a:p>
            <a:r>
              <a:rPr lang="en-US" dirty="0" smtClean="0"/>
              <a:t>was applied in the forward and reverse directions to avoid phase</a:t>
            </a:r>
          </a:p>
          <a:p>
            <a:r>
              <a:rPr lang="en-US" dirty="0" smtClean="0"/>
              <a:t>distortion. The low-pass cutoff frequency was chosen using systematic</a:t>
            </a:r>
          </a:p>
          <a:p>
            <a:r>
              <a:rPr lang="en-US" dirty="0" smtClean="0"/>
              <a:t>parameter space exploration and was also required to</a:t>
            </a:r>
          </a:p>
          <a:p>
            <a:r>
              <a:rPr lang="en-US" dirty="0" smtClean="0"/>
              <a:t>match the low-pass filter of the ECG HR estimate.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1237-A0B2-4960-901E-96172933D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6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C32B-324F-4FAC-B88F-7507F50909F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D15D-4EB1-4411-966B-883F336EC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 Heart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Extraction of heart rate from functional near-infrared spectroscopy in infants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2569" y="2015096"/>
            <a:ext cx="3606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Extraction of heart rate from functional near-infrared spectroscopy in infants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86" y="1866814"/>
            <a:ext cx="77269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Extraction of heart rate from functional near-infrared spectroscopy in infants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387" y="2398777"/>
            <a:ext cx="4467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fNIRS</a:t>
            </a:r>
            <a:r>
              <a:rPr lang="en-US" dirty="0" smtClean="0"/>
              <a:t> Experiment 1 </a:t>
            </a:r>
            <a:r>
              <a:rPr lang="en-US" sz="3200" dirty="0" smtClean="0"/>
              <a:t>Channel Heart rate calculation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66" y="1853216"/>
            <a:ext cx="840761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31" y="1851956"/>
            <a:ext cx="8412480" cy="43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fNIRS</a:t>
            </a:r>
            <a:r>
              <a:rPr lang="en-US" dirty="0" smtClean="0"/>
              <a:t> Experiment 1 </a:t>
            </a:r>
            <a:r>
              <a:rPr lang="en-US" sz="3200" dirty="0" smtClean="0"/>
              <a:t>Channel Heart rate calculation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56" y="1817387"/>
            <a:ext cx="8056125" cy="4351338"/>
          </a:xfrm>
        </p:spPr>
      </p:pic>
    </p:spTree>
    <p:extLst>
      <p:ext uri="{BB962C8B-B14F-4D97-AF65-F5344CB8AC3E}">
        <p14:creationId xmlns:p14="http://schemas.microsoft.com/office/powerpoint/2010/main" val="42450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fNIRS</a:t>
            </a:r>
            <a:r>
              <a:rPr lang="en-US" dirty="0" smtClean="0"/>
              <a:t> Experiment 1 </a:t>
            </a:r>
            <a:r>
              <a:rPr lang="en-US" sz="3200" dirty="0" smtClean="0"/>
              <a:t>Overall heart rate estimation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24" y="1690688"/>
            <a:ext cx="3298227" cy="439609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24" y="1690688"/>
            <a:ext cx="3298227" cy="43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360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Extract Heart Rate</vt:lpstr>
      <vt:lpstr>Extraction of heart rate from functional near-infrared spectroscopy in infants</vt:lpstr>
      <vt:lpstr>Extraction of heart rate from functional near-infrared spectroscopy in infants</vt:lpstr>
      <vt:lpstr>Extraction of heart rate from functional near-infrared spectroscopy in infants</vt:lpstr>
      <vt:lpstr>fNIRS Experiment 1 Channel Heart rate calculation </vt:lpstr>
      <vt:lpstr>fNIRS Experiment 1 Channel Heart rate calculation </vt:lpstr>
      <vt:lpstr>fNIRS Experiment 1 Overall heart rate estimation</vt:lpstr>
    </vt:vector>
  </TitlesOfParts>
  <Company>NJIT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Heart Rate</dc:title>
  <dc:creator>zhang min</dc:creator>
  <cp:lastModifiedBy>zhang min</cp:lastModifiedBy>
  <cp:revision>9</cp:revision>
  <dcterms:created xsi:type="dcterms:W3CDTF">2018-10-22T14:47:33Z</dcterms:created>
  <dcterms:modified xsi:type="dcterms:W3CDTF">2018-10-22T20:28:14Z</dcterms:modified>
</cp:coreProperties>
</file>