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68" r:id="rId5"/>
    <p:sldId id="263" r:id="rId6"/>
    <p:sldId id="267" r:id="rId7"/>
    <p:sldId id="297" r:id="rId8"/>
    <p:sldId id="264" r:id="rId9"/>
    <p:sldId id="265" r:id="rId10"/>
    <p:sldId id="266" r:id="rId11"/>
    <p:sldId id="269" r:id="rId12"/>
    <p:sldId id="272" r:id="rId13"/>
    <p:sldId id="273" r:id="rId14"/>
    <p:sldId id="299" r:id="rId15"/>
    <p:sldId id="274" r:id="rId16"/>
    <p:sldId id="275" r:id="rId17"/>
    <p:sldId id="276" r:id="rId18"/>
    <p:sldId id="278" r:id="rId19"/>
    <p:sldId id="279" r:id="rId20"/>
    <p:sldId id="300" r:id="rId21"/>
    <p:sldId id="280" r:id="rId22"/>
    <p:sldId id="281" r:id="rId23"/>
    <p:sldId id="282" r:id="rId24"/>
    <p:sldId id="284" r:id="rId25"/>
    <p:sldId id="285" r:id="rId26"/>
    <p:sldId id="301" r:id="rId27"/>
    <p:sldId id="286" r:id="rId28"/>
    <p:sldId id="287" r:id="rId29"/>
    <p:sldId id="288" r:id="rId30"/>
    <p:sldId id="290" r:id="rId31"/>
    <p:sldId id="291" r:id="rId32"/>
    <p:sldId id="302" r:id="rId33"/>
    <p:sldId id="292" r:id="rId34"/>
    <p:sldId id="293" r:id="rId3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642"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29228;&#34411;&#20998;&#26512;\04-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9228;&#34411;&#20998;&#26512;\04-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Sheet1!$B$12</c:f>
              <c:strCache>
                <c:ptCount val="1"/>
                <c:pt idx="0">
                  <c:v>Andorid</c:v>
                </c:pt>
              </c:strCache>
            </c:strRef>
          </c:tx>
          <c:invertIfNegative val="0"/>
          <c:cat>
            <c:strRef>
              <c:f>Sheet1!$A$13:$A$17</c:f>
              <c:strCache>
                <c:ptCount val="5"/>
                <c:pt idx="0">
                  <c:v>德</c:v>
                </c:pt>
                <c:pt idx="1">
                  <c:v>日</c:v>
                </c:pt>
                <c:pt idx="2">
                  <c:v>韩</c:v>
                </c:pt>
                <c:pt idx="3">
                  <c:v>国</c:v>
                </c:pt>
                <c:pt idx="4">
                  <c:v>卡</c:v>
                </c:pt>
              </c:strCache>
            </c:strRef>
          </c:cat>
          <c:val>
            <c:numRef>
              <c:f>Sheet1!$B$13:$B$17</c:f>
              <c:numCache>
                <c:formatCode>General</c:formatCode>
                <c:ptCount val="5"/>
                <c:pt idx="0">
                  <c:v>0.421612674391109</c:v>
                </c:pt>
                <c:pt idx="1">
                  <c:v>0.32544378698224852</c:v>
                </c:pt>
                <c:pt idx="2">
                  <c:v>0.417713567839196</c:v>
                </c:pt>
                <c:pt idx="3">
                  <c:v>0.48589065255731922</c:v>
                </c:pt>
                <c:pt idx="4">
                  <c:v>0.4181372549019608</c:v>
                </c:pt>
              </c:numCache>
            </c:numRef>
          </c:val>
          <c:extLst>
            <c:ext xmlns:c16="http://schemas.microsoft.com/office/drawing/2014/chart" uri="{C3380CC4-5D6E-409C-BE32-E72D297353CC}">
              <c16:uniqueId val="{00000000-808C-477B-BC24-34A3C1E78373}"/>
            </c:ext>
          </c:extLst>
        </c:ser>
        <c:ser>
          <c:idx val="1"/>
          <c:order val="1"/>
          <c:tx>
            <c:strRef>
              <c:f>Sheet1!$C$12</c:f>
              <c:strCache>
                <c:ptCount val="1"/>
                <c:pt idx="0">
                  <c:v>iphone</c:v>
                </c:pt>
              </c:strCache>
            </c:strRef>
          </c:tx>
          <c:invertIfNegative val="0"/>
          <c:cat>
            <c:strRef>
              <c:f>Sheet1!$A$13:$A$17</c:f>
              <c:strCache>
                <c:ptCount val="5"/>
                <c:pt idx="0">
                  <c:v>德</c:v>
                </c:pt>
                <c:pt idx="1">
                  <c:v>日</c:v>
                </c:pt>
                <c:pt idx="2">
                  <c:v>韩</c:v>
                </c:pt>
                <c:pt idx="3">
                  <c:v>国</c:v>
                </c:pt>
                <c:pt idx="4">
                  <c:v>卡</c:v>
                </c:pt>
              </c:strCache>
            </c:strRef>
          </c:cat>
          <c:val>
            <c:numRef>
              <c:f>Sheet1!$C$13:$C$17</c:f>
              <c:numCache>
                <c:formatCode>General</c:formatCode>
                <c:ptCount val="5"/>
                <c:pt idx="0">
                  <c:v>0.51146843225348781</c:v>
                </c:pt>
                <c:pt idx="1">
                  <c:v>0.54384077461000535</c:v>
                </c:pt>
                <c:pt idx="2">
                  <c:v>0.47487437185929648</c:v>
                </c:pt>
                <c:pt idx="3">
                  <c:v>0.35978835978835977</c:v>
                </c:pt>
                <c:pt idx="4">
                  <c:v>0.47647058823529409</c:v>
                </c:pt>
              </c:numCache>
            </c:numRef>
          </c:val>
          <c:extLst>
            <c:ext xmlns:c16="http://schemas.microsoft.com/office/drawing/2014/chart" uri="{C3380CC4-5D6E-409C-BE32-E72D297353CC}">
              <c16:uniqueId val="{00000001-808C-477B-BC24-34A3C1E78373}"/>
            </c:ext>
          </c:extLst>
        </c:ser>
        <c:dLbls>
          <c:showLegendKey val="0"/>
          <c:showVal val="0"/>
          <c:showCatName val="0"/>
          <c:showSerName val="0"/>
          <c:showPercent val="0"/>
          <c:showBubbleSize val="0"/>
        </c:dLbls>
        <c:gapWidth val="150"/>
        <c:axId val="40099200"/>
        <c:axId val="40735872"/>
      </c:barChart>
      <c:catAx>
        <c:axId val="40099200"/>
        <c:scaling>
          <c:orientation val="minMax"/>
        </c:scaling>
        <c:delete val="0"/>
        <c:axPos val="b"/>
        <c:numFmt formatCode="General" sourceLinked="0"/>
        <c:majorTickMark val="out"/>
        <c:minorTickMark val="none"/>
        <c:tickLblPos val="nextTo"/>
        <c:crossAx val="40735872"/>
        <c:crosses val="autoZero"/>
        <c:auto val="1"/>
        <c:lblAlgn val="ctr"/>
        <c:lblOffset val="100"/>
        <c:noMultiLvlLbl val="0"/>
      </c:catAx>
      <c:valAx>
        <c:axId val="40735872"/>
        <c:scaling>
          <c:orientation val="minMax"/>
        </c:scaling>
        <c:delete val="0"/>
        <c:axPos val="l"/>
        <c:majorGridlines/>
        <c:numFmt formatCode="General" sourceLinked="1"/>
        <c:majorTickMark val="out"/>
        <c:minorTickMark val="none"/>
        <c:tickLblPos val="nextTo"/>
        <c:crossAx val="4009920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Sheet1!$H$12</c:f>
              <c:strCache>
                <c:ptCount val="1"/>
                <c:pt idx="0">
                  <c:v>plus会员</c:v>
                </c:pt>
              </c:strCache>
            </c:strRef>
          </c:tx>
          <c:invertIfNegative val="0"/>
          <c:cat>
            <c:strRef>
              <c:f>Sheet1!$G$13:$G$17</c:f>
              <c:strCache>
                <c:ptCount val="5"/>
                <c:pt idx="0">
                  <c:v>德</c:v>
                </c:pt>
                <c:pt idx="1">
                  <c:v>日</c:v>
                </c:pt>
                <c:pt idx="2">
                  <c:v>韩</c:v>
                </c:pt>
                <c:pt idx="3">
                  <c:v>国</c:v>
                </c:pt>
                <c:pt idx="4">
                  <c:v>卡</c:v>
                </c:pt>
              </c:strCache>
            </c:strRef>
          </c:cat>
          <c:val>
            <c:numRef>
              <c:f>Sheet1!$H$13:$H$17</c:f>
              <c:numCache>
                <c:formatCode>General</c:formatCode>
                <c:ptCount val="5"/>
                <c:pt idx="0">
                  <c:v>0.4729250413809411</c:v>
                </c:pt>
                <c:pt idx="1">
                  <c:v>0.59010220548682091</c:v>
                </c:pt>
                <c:pt idx="2">
                  <c:v>0.42776381909547739</c:v>
                </c:pt>
                <c:pt idx="3">
                  <c:v>0.400352733686067</c:v>
                </c:pt>
                <c:pt idx="4">
                  <c:v>0.40245098039215688</c:v>
                </c:pt>
              </c:numCache>
            </c:numRef>
          </c:val>
          <c:extLst>
            <c:ext xmlns:c16="http://schemas.microsoft.com/office/drawing/2014/chart" uri="{C3380CC4-5D6E-409C-BE32-E72D297353CC}">
              <c16:uniqueId val="{00000000-20CB-4DF6-9D45-F879DE418D35}"/>
            </c:ext>
          </c:extLst>
        </c:ser>
        <c:ser>
          <c:idx val="1"/>
          <c:order val="1"/>
          <c:tx>
            <c:strRef>
              <c:f>Sheet1!$I$12</c:f>
              <c:strCache>
                <c:ptCount val="1"/>
                <c:pt idx="0">
                  <c:v>钻石会员</c:v>
                </c:pt>
              </c:strCache>
            </c:strRef>
          </c:tx>
          <c:invertIfNegative val="0"/>
          <c:cat>
            <c:strRef>
              <c:f>Sheet1!$G$13:$G$17</c:f>
              <c:strCache>
                <c:ptCount val="5"/>
                <c:pt idx="0">
                  <c:v>德</c:v>
                </c:pt>
                <c:pt idx="1">
                  <c:v>日</c:v>
                </c:pt>
                <c:pt idx="2">
                  <c:v>韩</c:v>
                </c:pt>
                <c:pt idx="3">
                  <c:v>国</c:v>
                </c:pt>
                <c:pt idx="4">
                  <c:v>卡</c:v>
                </c:pt>
              </c:strCache>
            </c:strRef>
          </c:cat>
          <c:val>
            <c:numRef>
              <c:f>Sheet1!$I$13:$I$17</c:f>
              <c:numCache>
                <c:formatCode>General</c:formatCode>
                <c:ptCount val="5"/>
                <c:pt idx="0">
                  <c:v>0.24568455899739891</c:v>
                </c:pt>
                <c:pt idx="1">
                  <c:v>0.22485207100591717</c:v>
                </c:pt>
                <c:pt idx="2">
                  <c:v>0.28391959798994976</c:v>
                </c:pt>
                <c:pt idx="3">
                  <c:v>0.35890652557319225</c:v>
                </c:pt>
                <c:pt idx="4">
                  <c:v>0.27303921568627448</c:v>
                </c:pt>
              </c:numCache>
            </c:numRef>
          </c:val>
          <c:extLst>
            <c:ext xmlns:c16="http://schemas.microsoft.com/office/drawing/2014/chart" uri="{C3380CC4-5D6E-409C-BE32-E72D297353CC}">
              <c16:uniqueId val="{00000001-20CB-4DF6-9D45-F879DE418D35}"/>
            </c:ext>
          </c:extLst>
        </c:ser>
        <c:ser>
          <c:idx val="2"/>
          <c:order val="2"/>
          <c:tx>
            <c:strRef>
              <c:f>Sheet1!$J$12</c:f>
              <c:strCache>
                <c:ptCount val="1"/>
                <c:pt idx="0">
                  <c:v>金牌会员</c:v>
                </c:pt>
              </c:strCache>
            </c:strRef>
          </c:tx>
          <c:invertIfNegative val="0"/>
          <c:cat>
            <c:strRef>
              <c:f>Sheet1!$G$13:$G$17</c:f>
              <c:strCache>
                <c:ptCount val="5"/>
                <c:pt idx="0">
                  <c:v>德</c:v>
                </c:pt>
                <c:pt idx="1">
                  <c:v>日</c:v>
                </c:pt>
                <c:pt idx="2">
                  <c:v>韩</c:v>
                </c:pt>
                <c:pt idx="3">
                  <c:v>国</c:v>
                </c:pt>
                <c:pt idx="4">
                  <c:v>卡</c:v>
                </c:pt>
              </c:strCache>
            </c:strRef>
          </c:cat>
          <c:val>
            <c:numRef>
              <c:f>Sheet1!$J$13:$J$17</c:f>
              <c:numCache>
                <c:formatCode>General</c:formatCode>
                <c:ptCount val="5"/>
                <c:pt idx="0">
                  <c:v>0.20690470560416174</c:v>
                </c:pt>
                <c:pt idx="1">
                  <c:v>0.13286713286713286</c:v>
                </c:pt>
                <c:pt idx="2">
                  <c:v>0.18655778894472361</c:v>
                </c:pt>
                <c:pt idx="3">
                  <c:v>0.17901234567901234</c:v>
                </c:pt>
                <c:pt idx="4">
                  <c:v>0.2284313725490196</c:v>
                </c:pt>
              </c:numCache>
            </c:numRef>
          </c:val>
          <c:extLst>
            <c:ext xmlns:c16="http://schemas.microsoft.com/office/drawing/2014/chart" uri="{C3380CC4-5D6E-409C-BE32-E72D297353CC}">
              <c16:uniqueId val="{00000002-20CB-4DF6-9D45-F879DE418D35}"/>
            </c:ext>
          </c:extLst>
        </c:ser>
        <c:dLbls>
          <c:showLegendKey val="0"/>
          <c:showVal val="0"/>
          <c:showCatName val="0"/>
          <c:showSerName val="0"/>
          <c:showPercent val="0"/>
          <c:showBubbleSize val="0"/>
        </c:dLbls>
        <c:gapWidth val="150"/>
        <c:axId val="68888832"/>
        <c:axId val="68890624"/>
      </c:barChart>
      <c:catAx>
        <c:axId val="68888832"/>
        <c:scaling>
          <c:orientation val="minMax"/>
        </c:scaling>
        <c:delete val="0"/>
        <c:axPos val="b"/>
        <c:numFmt formatCode="General" sourceLinked="0"/>
        <c:majorTickMark val="out"/>
        <c:minorTickMark val="none"/>
        <c:tickLblPos val="nextTo"/>
        <c:crossAx val="68890624"/>
        <c:crosses val="autoZero"/>
        <c:auto val="1"/>
        <c:lblAlgn val="ctr"/>
        <c:lblOffset val="100"/>
        <c:noMultiLvlLbl val="0"/>
      </c:catAx>
      <c:valAx>
        <c:axId val="68890624"/>
        <c:scaling>
          <c:orientation val="minMax"/>
        </c:scaling>
        <c:delete val="0"/>
        <c:axPos val="l"/>
        <c:majorGridlines/>
        <c:numFmt formatCode="General" sourceLinked="1"/>
        <c:majorTickMark val="out"/>
        <c:minorTickMark val="none"/>
        <c:tickLblPos val="nextTo"/>
        <c:crossAx val="68888832"/>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7314" y="231310"/>
            <a:ext cx="7886700" cy="518916"/>
          </a:xfrm>
        </p:spPr>
        <p:txBody>
          <a:bodyPr>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021849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24020" y="237295"/>
            <a:ext cx="7886700" cy="548277"/>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7" name="矩形 6"/>
          <p:cNvSpPr/>
          <p:nvPr userDrawn="1"/>
        </p:nvSpPr>
        <p:spPr>
          <a:xfrm>
            <a:off x="35772" y="4843418"/>
            <a:ext cx="388248" cy="276999"/>
          </a:xfrm>
          <a:prstGeom prst="rect">
            <a:avLst/>
          </a:prstGeom>
        </p:spPr>
        <p:txBody>
          <a:bodyPr wrap="none">
            <a:spAutoFit/>
          </a:bodyPr>
          <a:lstStyle/>
          <a:p>
            <a:fld id="{08AC5627-692D-404A-8D97-35B40C329E90}" type="slidenum">
              <a:rPr lang="zh-CN" altLang="en-US" sz="1200" smtClean="0">
                <a:latin typeface="微软雅黑" panose="020B0503020204020204" pitchFamily="34" charset="-122"/>
                <a:ea typeface="微软雅黑" panose="020B0503020204020204" pitchFamily="34" charset="-122"/>
              </a:rPr>
              <a:pPr/>
              <a:t>‹#›</a:t>
            </a:fld>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8945078"/>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or 2"/>
          <p:cNvCxnSpPr/>
          <p:nvPr/>
        </p:nvCxnSpPr>
        <p:spPr>
          <a:xfrm flipV="1">
            <a:off x="2405596" y="1152471"/>
            <a:ext cx="557266" cy="1801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Connector 3"/>
          <p:cNvCxnSpPr/>
          <p:nvPr/>
        </p:nvCxnSpPr>
        <p:spPr>
          <a:xfrm flipV="1">
            <a:off x="2405596" y="1577066"/>
            <a:ext cx="983572" cy="1376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2405596" y="2953789"/>
            <a:ext cx="125384" cy="1486573"/>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Connector 5"/>
          <p:cNvCxnSpPr/>
          <p:nvPr/>
        </p:nvCxnSpPr>
        <p:spPr>
          <a:xfrm flipH="1" flipV="1">
            <a:off x="1581344" y="1849378"/>
            <a:ext cx="824252" cy="110441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nector 6"/>
          <p:cNvCxnSpPr/>
          <p:nvPr/>
        </p:nvCxnSpPr>
        <p:spPr>
          <a:xfrm>
            <a:off x="2405596" y="2953789"/>
            <a:ext cx="1411773" cy="659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or 7"/>
          <p:cNvCxnSpPr/>
          <p:nvPr/>
        </p:nvCxnSpPr>
        <p:spPr>
          <a:xfrm flipH="1" flipV="1">
            <a:off x="1491886" y="2890299"/>
            <a:ext cx="913710" cy="63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Connector 8"/>
          <p:cNvCxnSpPr/>
          <p:nvPr/>
        </p:nvCxnSpPr>
        <p:spPr>
          <a:xfrm flipV="1">
            <a:off x="2405596" y="1811466"/>
            <a:ext cx="1159528" cy="1142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or 9"/>
          <p:cNvCxnSpPr/>
          <p:nvPr/>
        </p:nvCxnSpPr>
        <p:spPr>
          <a:xfrm flipH="1">
            <a:off x="1935254" y="2953789"/>
            <a:ext cx="470342" cy="9485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or 10"/>
          <p:cNvCxnSpPr/>
          <p:nvPr/>
        </p:nvCxnSpPr>
        <p:spPr>
          <a:xfrm>
            <a:off x="2405596" y="2953789"/>
            <a:ext cx="1645736" cy="205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or 11"/>
          <p:cNvCxnSpPr/>
          <p:nvPr/>
        </p:nvCxnSpPr>
        <p:spPr>
          <a:xfrm flipH="1" flipV="1">
            <a:off x="2962862" y="1152471"/>
            <a:ext cx="824065" cy="37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or 12"/>
          <p:cNvCxnSpPr/>
          <p:nvPr/>
        </p:nvCxnSpPr>
        <p:spPr>
          <a:xfrm flipH="1">
            <a:off x="3389168" y="1190467"/>
            <a:ext cx="397759" cy="386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or 13"/>
          <p:cNvCxnSpPr/>
          <p:nvPr/>
        </p:nvCxnSpPr>
        <p:spPr>
          <a:xfrm flipH="1" flipV="1">
            <a:off x="3482214" y="87900"/>
            <a:ext cx="304713" cy="11025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Connector 14"/>
          <p:cNvCxnSpPr/>
          <p:nvPr/>
        </p:nvCxnSpPr>
        <p:spPr>
          <a:xfrm flipV="1">
            <a:off x="3786927" y="1013843"/>
            <a:ext cx="380773" cy="176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or 15"/>
          <p:cNvCxnSpPr/>
          <p:nvPr/>
        </p:nvCxnSpPr>
        <p:spPr>
          <a:xfrm flipH="1">
            <a:off x="3565124" y="1190467"/>
            <a:ext cx="221803" cy="6209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ctor 16"/>
          <p:cNvCxnSpPr/>
          <p:nvPr/>
        </p:nvCxnSpPr>
        <p:spPr>
          <a:xfrm flipV="1">
            <a:off x="5332349" y="2416496"/>
            <a:ext cx="771320" cy="21613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or 17"/>
          <p:cNvCxnSpPr/>
          <p:nvPr/>
        </p:nvCxnSpPr>
        <p:spPr>
          <a:xfrm flipH="1" flipV="1">
            <a:off x="5187617" y="4543108"/>
            <a:ext cx="144732" cy="34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or 18"/>
          <p:cNvCxnSpPr/>
          <p:nvPr/>
        </p:nvCxnSpPr>
        <p:spPr>
          <a:xfrm flipH="1">
            <a:off x="5225142" y="4577831"/>
            <a:ext cx="107207" cy="5656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or 19"/>
          <p:cNvCxnSpPr/>
          <p:nvPr/>
        </p:nvCxnSpPr>
        <p:spPr>
          <a:xfrm>
            <a:off x="5332349" y="4577831"/>
            <a:ext cx="1199079" cy="5656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or 20"/>
          <p:cNvCxnSpPr/>
          <p:nvPr/>
        </p:nvCxnSpPr>
        <p:spPr>
          <a:xfrm>
            <a:off x="2962862" y="1152471"/>
            <a:ext cx="426306" cy="4245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or 21"/>
          <p:cNvCxnSpPr/>
          <p:nvPr/>
        </p:nvCxnSpPr>
        <p:spPr>
          <a:xfrm flipH="1">
            <a:off x="1581344" y="1152471"/>
            <a:ext cx="1381518" cy="696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Connector 22"/>
          <p:cNvCxnSpPr/>
          <p:nvPr/>
        </p:nvCxnSpPr>
        <p:spPr>
          <a:xfrm flipV="1">
            <a:off x="2962862" y="87900"/>
            <a:ext cx="519352" cy="10645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or 24"/>
          <p:cNvCxnSpPr/>
          <p:nvPr/>
        </p:nvCxnSpPr>
        <p:spPr>
          <a:xfrm flipH="1" flipV="1">
            <a:off x="2612571" y="0"/>
            <a:ext cx="350291" cy="11524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Connector 25"/>
          <p:cNvCxnSpPr/>
          <p:nvPr/>
        </p:nvCxnSpPr>
        <p:spPr>
          <a:xfrm>
            <a:off x="3389168" y="1577066"/>
            <a:ext cx="175956" cy="23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Connector 26"/>
          <p:cNvCxnSpPr/>
          <p:nvPr/>
        </p:nvCxnSpPr>
        <p:spPr>
          <a:xfrm>
            <a:off x="4469419" y="695117"/>
            <a:ext cx="1328525" cy="1372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nector 27"/>
          <p:cNvCxnSpPr/>
          <p:nvPr/>
        </p:nvCxnSpPr>
        <p:spPr>
          <a:xfrm flipH="1">
            <a:off x="4167700" y="695117"/>
            <a:ext cx="301719" cy="318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Connector 28"/>
          <p:cNvCxnSpPr/>
          <p:nvPr/>
        </p:nvCxnSpPr>
        <p:spPr>
          <a:xfrm flipV="1">
            <a:off x="4469419" y="451131"/>
            <a:ext cx="1111727" cy="243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ctor 29"/>
          <p:cNvCxnSpPr/>
          <p:nvPr/>
        </p:nvCxnSpPr>
        <p:spPr>
          <a:xfrm flipH="1" flipV="1">
            <a:off x="3918857" y="0"/>
            <a:ext cx="550562" cy="695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Connector 30"/>
          <p:cNvCxnSpPr/>
          <p:nvPr/>
        </p:nvCxnSpPr>
        <p:spPr>
          <a:xfrm flipV="1">
            <a:off x="4469419" y="0"/>
            <a:ext cx="755723" cy="6951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nector 31"/>
          <p:cNvCxnSpPr/>
          <p:nvPr/>
        </p:nvCxnSpPr>
        <p:spPr>
          <a:xfrm flipV="1">
            <a:off x="7340397" y="865108"/>
            <a:ext cx="124557" cy="147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nector 32"/>
          <p:cNvCxnSpPr/>
          <p:nvPr/>
        </p:nvCxnSpPr>
        <p:spPr>
          <a:xfrm flipH="1">
            <a:off x="7068300" y="1013086"/>
            <a:ext cx="272097" cy="7967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Connector 33"/>
          <p:cNvCxnSpPr/>
          <p:nvPr/>
        </p:nvCxnSpPr>
        <p:spPr>
          <a:xfrm flipV="1">
            <a:off x="7340397" y="947562"/>
            <a:ext cx="200722" cy="6552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nector 34"/>
          <p:cNvCxnSpPr/>
          <p:nvPr/>
        </p:nvCxnSpPr>
        <p:spPr>
          <a:xfrm flipH="1" flipV="1">
            <a:off x="5581146" y="451131"/>
            <a:ext cx="1759251" cy="5619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or 35"/>
          <p:cNvCxnSpPr/>
          <p:nvPr/>
        </p:nvCxnSpPr>
        <p:spPr>
          <a:xfrm flipH="1" flipV="1">
            <a:off x="6531428" y="0"/>
            <a:ext cx="808969" cy="101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or 36"/>
          <p:cNvCxnSpPr/>
          <p:nvPr/>
        </p:nvCxnSpPr>
        <p:spPr>
          <a:xfrm flipV="1">
            <a:off x="7464954" y="620558"/>
            <a:ext cx="494543" cy="244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or 37"/>
          <p:cNvCxnSpPr/>
          <p:nvPr/>
        </p:nvCxnSpPr>
        <p:spPr>
          <a:xfrm>
            <a:off x="7464954" y="865108"/>
            <a:ext cx="76165" cy="82454"/>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Connector 38"/>
          <p:cNvCxnSpPr/>
          <p:nvPr/>
        </p:nvCxnSpPr>
        <p:spPr>
          <a:xfrm flipH="1" flipV="1">
            <a:off x="6531428" y="0"/>
            <a:ext cx="933526" cy="865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Connector 39"/>
          <p:cNvCxnSpPr/>
          <p:nvPr/>
        </p:nvCxnSpPr>
        <p:spPr>
          <a:xfrm flipV="1">
            <a:off x="7464954" y="0"/>
            <a:ext cx="372760" cy="865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or 40"/>
          <p:cNvCxnSpPr/>
          <p:nvPr/>
        </p:nvCxnSpPr>
        <p:spPr>
          <a:xfrm flipV="1">
            <a:off x="2530980" y="3613455"/>
            <a:ext cx="1286389" cy="826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Connector 41"/>
          <p:cNvCxnSpPr/>
          <p:nvPr/>
        </p:nvCxnSpPr>
        <p:spPr>
          <a:xfrm>
            <a:off x="2530980" y="4440362"/>
            <a:ext cx="1641571" cy="2427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Connector 42"/>
          <p:cNvCxnSpPr/>
          <p:nvPr/>
        </p:nvCxnSpPr>
        <p:spPr>
          <a:xfrm flipH="1" flipV="1">
            <a:off x="1935254" y="3902322"/>
            <a:ext cx="595726" cy="5380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Connector 43"/>
          <p:cNvCxnSpPr/>
          <p:nvPr/>
        </p:nvCxnSpPr>
        <p:spPr>
          <a:xfrm flipH="1">
            <a:off x="1306285" y="4440362"/>
            <a:ext cx="1224695" cy="703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onnector 44"/>
          <p:cNvCxnSpPr/>
          <p:nvPr/>
        </p:nvCxnSpPr>
        <p:spPr>
          <a:xfrm>
            <a:off x="2530980" y="4440362"/>
            <a:ext cx="81591" cy="703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nector 45"/>
          <p:cNvCxnSpPr/>
          <p:nvPr/>
        </p:nvCxnSpPr>
        <p:spPr>
          <a:xfrm>
            <a:off x="2530980" y="4440362"/>
            <a:ext cx="1387877" cy="7031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Connector 46"/>
          <p:cNvCxnSpPr/>
          <p:nvPr/>
        </p:nvCxnSpPr>
        <p:spPr>
          <a:xfrm flipH="1">
            <a:off x="6998941" y="1809867"/>
            <a:ext cx="69359" cy="19669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Connector 47"/>
          <p:cNvCxnSpPr/>
          <p:nvPr/>
        </p:nvCxnSpPr>
        <p:spPr>
          <a:xfrm flipV="1">
            <a:off x="7068300" y="947562"/>
            <a:ext cx="472819" cy="862305"/>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ctor 48"/>
          <p:cNvCxnSpPr/>
          <p:nvPr/>
        </p:nvCxnSpPr>
        <p:spPr>
          <a:xfrm flipV="1">
            <a:off x="7068300" y="1770441"/>
            <a:ext cx="1668260" cy="39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Connector 49"/>
          <p:cNvCxnSpPr/>
          <p:nvPr/>
        </p:nvCxnSpPr>
        <p:spPr>
          <a:xfrm flipH="1">
            <a:off x="5797944" y="1809867"/>
            <a:ext cx="1270356" cy="258129"/>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Connector 50"/>
          <p:cNvCxnSpPr/>
          <p:nvPr/>
        </p:nvCxnSpPr>
        <p:spPr>
          <a:xfrm>
            <a:off x="7068300" y="1809867"/>
            <a:ext cx="1053482" cy="1244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Connector 51"/>
          <p:cNvCxnSpPr/>
          <p:nvPr/>
        </p:nvCxnSpPr>
        <p:spPr>
          <a:xfrm flipH="1" flipV="1">
            <a:off x="5581146" y="451131"/>
            <a:ext cx="1487154" cy="135873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Connector 52"/>
          <p:cNvCxnSpPr/>
          <p:nvPr/>
        </p:nvCxnSpPr>
        <p:spPr>
          <a:xfrm flipH="1">
            <a:off x="7541119" y="620558"/>
            <a:ext cx="418378" cy="327004"/>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onnector 53"/>
          <p:cNvCxnSpPr/>
          <p:nvPr/>
        </p:nvCxnSpPr>
        <p:spPr>
          <a:xfrm>
            <a:off x="7959497" y="620558"/>
            <a:ext cx="777063" cy="1149883"/>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Connector 54"/>
          <p:cNvCxnSpPr/>
          <p:nvPr/>
        </p:nvCxnSpPr>
        <p:spPr>
          <a:xfrm flipH="1" flipV="1">
            <a:off x="7837714" y="0"/>
            <a:ext cx="121783" cy="620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Connector 55"/>
          <p:cNvCxnSpPr/>
          <p:nvPr/>
        </p:nvCxnSpPr>
        <p:spPr>
          <a:xfrm flipV="1">
            <a:off x="7959497" y="0"/>
            <a:ext cx="1184503" cy="620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Connector 56"/>
          <p:cNvCxnSpPr/>
          <p:nvPr/>
        </p:nvCxnSpPr>
        <p:spPr>
          <a:xfrm>
            <a:off x="7959497" y="620558"/>
            <a:ext cx="1184503" cy="40814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Connector 57"/>
          <p:cNvCxnSpPr/>
          <p:nvPr/>
        </p:nvCxnSpPr>
        <p:spPr>
          <a:xfrm flipH="1">
            <a:off x="6103669" y="2006562"/>
            <a:ext cx="895272" cy="409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Connector 58"/>
          <p:cNvCxnSpPr/>
          <p:nvPr/>
        </p:nvCxnSpPr>
        <p:spPr>
          <a:xfrm flipH="1">
            <a:off x="5797944" y="2006562"/>
            <a:ext cx="1200997" cy="6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Connector 59"/>
          <p:cNvCxnSpPr/>
          <p:nvPr/>
        </p:nvCxnSpPr>
        <p:spPr>
          <a:xfrm>
            <a:off x="6998941" y="2006562"/>
            <a:ext cx="1122841" cy="104823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Connector 60"/>
          <p:cNvCxnSpPr/>
          <p:nvPr/>
        </p:nvCxnSpPr>
        <p:spPr>
          <a:xfrm>
            <a:off x="7541119" y="947562"/>
            <a:ext cx="1195441" cy="822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Connector 61"/>
          <p:cNvCxnSpPr/>
          <p:nvPr/>
        </p:nvCxnSpPr>
        <p:spPr>
          <a:xfrm flipH="1">
            <a:off x="1491886" y="1849378"/>
            <a:ext cx="89458" cy="1040921"/>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Connector 62"/>
          <p:cNvCxnSpPr/>
          <p:nvPr/>
        </p:nvCxnSpPr>
        <p:spPr>
          <a:xfrm flipH="1">
            <a:off x="1102914" y="1849378"/>
            <a:ext cx="478430" cy="726255"/>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Connector 63"/>
          <p:cNvCxnSpPr/>
          <p:nvPr/>
        </p:nvCxnSpPr>
        <p:spPr>
          <a:xfrm flipH="1" flipV="1">
            <a:off x="0" y="1028700"/>
            <a:ext cx="1581344" cy="82067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Connector 64"/>
          <p:cNvCxnSpPr/>
          <p:nvPr/>
        </p:nvCxnSpPr>
        <p:spPr>
          <a:xfrm flipH="1">
            <a:off x="0" y="1849378"/>
            <a:ext cx="1581344" cy="208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Connector 65"/>
          <p:cNvCxnSpPr/>
          <p:nvPr/>
        </p:nvCxnSpPr>
        <p:spPr>
          <a:xfrm flipH="1" flipV="1">
            <a:off x="1306285" y="0"/>
            <a:ext cx="275059" cy="1849378"/>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Connector 66"/>
          <p:cNvCxnSpPr/>
          <p:nvPr/>
        </p:nvCxnSpPr>
        <p:spPr>
          <a:xfrm flipH="1">
            <a:off x="8725804" y="1770441"/>
            <a:ext cx="10756" cy="13516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Connector 67"/>
          <p:cNvCxnSpPr/>
          <p:nvPr/>
        </p:nvCxnSpPr>
        <p:spPr>
          <a:xfrm flipH="1">
            <a:off x="8121782" y="1770441"/>
            <a:ext cx="614778" cy="128435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Connector 68"/>
          <p:cNvCxnSpPr/>
          <p:nvPr/>
        </p:nvCxnSpPr>
        <p:spPr>
          <a:xfrm flipV="1">
            <a:off x="8736560" y="1028700"/>
            <a:ext cx="407440" cy="741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Connector 69"/>
          <p:cNvCxnSpPr/>
          <p:nvPr/>
        </p:nvCxnSpPr>
        <p:spPr>
          <a:xfrm>
            <a:off x="8736560" y="1770441"/>
            <a:ext cx="407440" cy="286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Connector 70"/>
          <p:cNvCxnSpPr/>
          <p:nvPr/>
        </p:nvCxnSpPr>
        <p:spPr>
          <a:xfrm>
            <a:off x="3817369" y="3613455"/>
            <a:ext cx="1370248" cy="929653"/>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Connector 71"/>
          <p:cNvCxnSpPr/>
          <p:nvPr/>
        </p:nvCxnSpPr>
        <p:spPr>
          <a:xfrm>
            <a:off x="3817369" y="3613455"/>
            <a:ext cx="355182" cy="1069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Connector 72"/>
          <p:cNvCxnSpPr/>
          <p:nvPr/>
        </p:nvCxnSpPr>
        <p:spPr>
          <a:xfrm flipV="1">
            <a:off x="3817369" y="3158899"/>
            <a:ext cx="233963" cy="454556"/>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Connector 73"/>
          <p:cNvCxnSpPr/>
          <p:nvPr/>
        </p:nvCxnSpPr>
        <p:spPr>
          <a:xfrm>
            <a:off x="6103669" y="2416496"/>
            <a:ext cx="1567469" cy="2341183"/>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Connector 74"/>
          <p:cNvCxnSpPr/>
          <p:nvPr/>
        </p:nvCxnSpPr>
        <p:spPr>
          <a:xfrm flipH="1" flipV="1">
            <a:off x="5797944" y="2067996"/>
            <a:ext cx="305725" cy="348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Connector 75"/>
          <p:cNvCxnSpPr/>
          <p:nvPr/>
        </p:nvCxnSpPr>
        <p:spPr>
          <a:xfrm flipH="1">
            <a:off x="5187617" y="2416496"/>
            <a:ext cx="916052" cy="2126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Connector 76"/>
          <p:cNvCxnSpPr/>
          <p:nvPr/>
        </p:nvCxnSpPr>
        <p:spPr>
          <a:xfrm>
            <a:off x="6103669" y="2416496"/>
            <a:ext cx="2018113" cy="638301"/>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Connector 77"/>
          <p:cNvCxnSpPr/>
          <p:nvPr/>
        </p:nvCxnSpPr>
        <p:spPr>
          <a:xfrm flipH="1">
            <a:off x="4051332" y="2416496"/>
            <a:ext cx="2052337" cy="742403"/>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Connector 78"/>
          <p:cNvCxnSpPr/>
          <p:nvPr/>
        </p:nvCxnSpPr>
        <p:spPr>
          <a:xfrm>
            <a:off x="6103669" y="2416496"/>
            <a:ext cx="427759" cy="2727004"/>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Connector 79"/>
          <p:cNvCxnSpPr/>
          <p:nvPr/>
        </p:nvCxnSpPr>
        <p:spPr>
          <a:xfrm flipV="1">
            <a:off x="7671138" y="3054797"/>
            <a:ext cx="450644" cy="1702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Connector 80"/>
          <p:cNvCxnSpPr/>
          <p:nvPr/>
        </p:nvCxnSpPr>
        <p:spPr>
          <a:xfrm flipV="1">
            <a:off x="7671138" y="4114800"/>
            <a:ext cx="1472862" cy="642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Connector 81"/>
          <p:cNvCxnSpPr/>
          <p:nvPr/>
        </p:nvCxnSpPr>
        <p:spPr>
          <a:xfrm>
            <a:off x="7671138" y="4757679"/>
            <a:ext cx="1472862" cy="385821"/>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Connector 82"/>
          <p:cNvCxnSpPr/>
          <p:nvPr/>
        </p:nvCxnSpPr>
        <p:spPr>
          <a:xfrm flipH="1">
            <a:off x="6531428" y="4757679"/>
            <a:ext cx="1139710" cy="385821"/>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Connector 83"/>
          <p:cNvCxnSpPr/>
          <p:nvPr/>
        </p:nvCxnSpPr>
        <p:spPr>
          <a:xfrm>
            <a:off x="7671138" y="4757679"/>
            <a:ext cx="166576" cy="385821"/>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Connector 84"/>
          <p:cNvCxnSpPr/>
          <p:nvPr/>
        </p:nvCxnSpPr>
        <p:spPr>
          <a:xfrm flipH="1" flipV="1">
            <a:off x="4167700" y="1013843"/>
            <a:ext cx="1630244" cy="105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Connector 85"/>
          <p:cNvCxnSpPr/>
          <p:nvPr/>
        </p:nvCxnSpPr>
        <p:spPr>
          <a:xfrm flipH="1" flipV="1">
            <a:off x="3565124" y="1811466"/>
            <a:ext cx="2232820" cy="256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Connector 86"/>
          <p:cNvCxnSpPr/>
          <p:nvPr/>
        </p:nvCxnSpPr>
        <p:spPr>
          <a:xfrm flipH="1">
            <a:off x="4051332" y="2067996"/>
            <a:ext cx="1746612" cy="10909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Connector 87"/>
          <p:cNvCxnSpPr/>
          <p:nvPr/>
        </p:nvCxnSpPr>
        <p:spPr>
          <a:xfrm flipH="1" flipV="1">
            <a:off x="5581146" y="451131"/>
            <a:ext cx="216798" cy="1616865"/>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Connector 88"/>
          <p:cNvCxnSpPr/>
          <p:nvPr/>
        </p:nvCxnSpPr>
        <p:spPr>
          <a:xfrm flipH="1">
            <a:off x="4172551" y="4543108"/>
            <a:ext cx="1015066" cy="139973"/>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Connector 89"/>
          <p:cNvCxnSpPr/>
          <p:nvPr/>
        </p:nvCxnSpPr>
        <p:spPr>
          <a:xfrm flipH="1">
            <a:off x="4824093" y="4543108"/>
            <a:ext cx="363524" cy="276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Connector 90"/>
          <p:cNvCxnSpPr/>
          <p:nvPr/>
        </p:nvCxnSpPr>
        <p:spPr>
          <a:xfrm flipH="1" flipV="1">
            <a:off x="4051332" y="3158899"/>
            <a:ext cx="1136285" cy="1384209"/>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Connector 91"/>
          <p:cNvCxnSpPr/>
          <p:nvPr/>
        </p:nvCxnSpPr>
        <p:spPr>
          <a:xfrm>
            <a:off x="5187617" y="4543108"/>
            <a:ext cx="37525" cy="6003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Connector 92"/>
          <p:cNvCxnSpPr/>
          <p:nvPr/>
        </p:nvCxnSpPr>
        <p:spPr>
          <a:xfrm>
            <a:off x="4172551" y="4683081"/>
            <a:ext cx="651542" cy="1363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Connector 93"/>
          <p:cNvCxnSpPr/>
          <p:nvPr/>
        </p:nvCxnSpPr>
        <p:spPr>
          <a:xfrm flipH="1">
            <a:off x="3918857" y="4683081"/>
            <a:ext cx="253694" cy="460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Connector 94"/>
          <p:cNvCxnSpPr/>
          <p:nvPr/>
        </p:nvCxnSpPr>
        <p:spPr>
          <a:xfrm flipH="1">
            <a:off x="1249676" y="2890299"/>
            <a:ext cx="242210" cy="700322"/>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Connector 95"/>
          <p:cNvCxnSpPr/>
          <p:nvPr/>
        </p:nvCxnSpPr>
        <p:spPr>
          <a:xfrm flipH="1" flipV="1">
            <a:off x="1102914" y="2575633"/>
            <a:ext cx="388972" cy="31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Connector 96"/>
          <p:cNvCxnSpPr/>
          <p:nvPr/>
        </p:nvCxnSpPr>
        <p:spPr>
          <a:xfrm flipH="1">
            <a:off x="564147" y="2890299"/>
            <a:ext cx="927739" cy="505971"/>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Connector 97"/>
          <p:cNvCxnSpPr/>
          <p:nvPr/>
        </p:nvCxnSpPr>
        <p:spPr>
          <a:xfrm>
            <a:off x="1491886" y="2890299"/>
            <a:ext cx="443368" cy="1012023"/>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Connector 98"/>
          <p:cNvCxnSpPr/>
          <p:nvPr/>
        </p:nvCxnSpPr>
        <p:spPr>
          <a:xfrm flipH="1" flipV="1">
            <a:off x="8121782" y="3054797"/>
            <a:ext cx="604022" cy="672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Connector 99"/>
          <p:cNvCxnSpPr/>
          <p:nvPr/>
        </p:nvCxnSpPr>
        <p:spPr>
          <a:xfrm flipV="1">
            <a:off x="8725804" y="2057400"/>
            <a:ext cx="418196" cy="10646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Connector 100"/>
          <p:cNvCxnSpPr/>
          <p:nvPr/>
        </p:nvCxnSpPr>
        <p:spPr>
          <a:xfrm flipV="1">
            <a:off x="8725804" y="3086100"/>
            <a:ext cx="418196" cy="359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Connector 101"/>
          <p:cNvCxnSpPr/>
          <p:nvPr/>
        </p:nvCxnSpPr>
        <p:spPr>
          <a:xfrm>
            <a:off x="8725804" y="3122090"/>
            <a:ext cx="418196" cy="9927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Connector 102"/>
          <p:cNvCxnSpPr/>
          <p:nvPr/>
        </p:nvCxnSpPr>
        <p:spPr>
          <a:xfrm>
            <a:off x="3482214" y="87900"/>
            <a:ext cx="685486" cy="9259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Connector 103"/>
          <p:cNvCxnSpPr/>
          <p:nvPr/>
        </p:nvCxnSpPr>
        <p:spPr>
          <a:xfrm flipH="1" flipV="1">
            <a:off x="2612571" y="0"/>
            <a:ext cx="869643" cy="87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Connector 104"/>
          <p:cNvCxnSpPr/>
          <p:nvPr/>
        </p:nvCxnSpPr>
        <p:spPr>
          <a:xfrm flipV="1">
            <a:off x="3482214" y="0"/>
            <a:ext cx="436643" cy="87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Connector 105"/>
          <p:cNvCxnSpPr/>
          <p:nvPr/>
        </p:nvCxnSpPr>
        <p:spPr>
          <a:xfrm flipH="1">
            <a:off x="3918857" y="4819469"/>
            <a:ext cx="905236" cy="324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Connector 106"/>
          <p:cNvCxnSpPr/>
          <p:nvPr/>
        </p:nvCxnSpPr>
        <p:spPr>
          <a:xfrm>
            <a:off x="4824093" y="4819469"/>
            <a:ext cx="401049" cy="324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Connector 107"/>
          <p:cNvCxnSpPr/>
          <p:nvPr/>
        </p:nvCxnSpPr>
        <p:spPr>
          <a:xfrm flipH="1">
            <a:off x="3565124" y="1013843"/>
            <a:ext cx="602576" cy="797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Connector 108"/>
          <p:cNvCxnSpPr/>
          <p:nvPr/>
        </p:nvCxnSpPr>
        <p:spPr>
          <a:xfrm flipH="1" flipV="1">
            <a:off x="3918857" y="0"/>
            <a:ext cx="248843" cy="1013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Connector 109"/>
          <p:cNvCxnSpPr/>
          <p:nvPr/>
        </p:nvCxnSpPr>
        <p:spPr>
          <a:xfrm>
            <a:off x="3565124" y="1811466"/>
            <a:ext cx="486208" cy="13474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Connector 110"/>
          <p:cNvCxnSpPr/>
          <p:nvPr/>
        </p:nvCxnSpPr>
        <p:spPr>
          <a:xfrm>
            <a:off x="8121782" y="3054797"/>
            <a:ext cx="1022218" cy="106000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Connector 111"/>
          <p:cNvCxnSpPr/>
          <p:nvPr/>
        </p:nvCxnSpPr>
        <p:spPr>
          <a:xfrm flipH="1" flipV="1">
            <a:off x="564147" y="3396270"/>
            <a:ext cx="685529" cy="194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Connector 112"/>
          <p:cNvCxnSpPr/>
          <p:nvPr/>
        </p:nvCxnSpPr>
        <p:spPr>
          <a:xfrm>
            <a:off x="1249676" y="3590621"/>
            <a:ext cx="685578" cy="3117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Connector 113"/>
          <p:cNvCxnSpPr/>
          <p:nvPr/>
        </p:nvCxnSpPr>
        <p:spPr>
          <a:xfrm flipH="1">
            <a:off x="1055784" y="3590621"/>
            <a:ext cx="193892" cy="12802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Connector 114"/>
          <p:cNvCxnSpPr/>
          <p:nvPr/>
        </p:nvCxnSpPr>
        <p:spPr>
          <a:xfrm flipH="1">
            <a:off x="0" y="3590621"/>
            <a:ext cx="1249676" cy="524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Connector 115"/>
          <p:cNvCxnSpPr/>
          <p:nvPr/>
        </p:nvCxnSpPr>
        <p:spPr>
          <a:xfrm flipH="1">
            <a:off x="564147" y="2575633"/>
            <a:ext cx="538767" cy="820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Connector 116"/>
          <p:cNvCxnSpPr/>
          <p:nvPr/>
        </p:nvCxnSpPr>
        <p:spPr>
          <a:xfrm flipH="1" flipV="1">
            <a:off x="0" y="2057400"/>
            <a:ext cx="1102914" cy="518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Connector 117"/>
          <p:cNvCxnSpPr/>
          <p:nvPr/>
        </p:nvCxnSpPr>
        <p:spPr>
          <a:xfrm flipH="1">
            <a:off x="0" y="2575633"/>
            <a:ext cx="1102914" cy="510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Connector 118"/>
          <p:cNvCxnSpPr/>
          <p:nvPr/>
        </p:nvCxnSpPr>
        <p:spPr>
          <a:xfrm flipH="1" flipV="1">
            <a:off x="0" y="3086100"/>
            <a:ext cx="564147" cy="3101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Connector 119"/>
          <p:cNvCxnSpPr/>
          <p:nvPr/>
        </p:nvCxnSpPr>
        <p:spPr>
          <a:xfrm flipH="1">
            <a:off x="0" y="3396270"/>
            <a:ext cx="564147" cy="718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Connector 120"/>
          <p:cNvCxnSpPr/>
          <p:nvPr/>
        </p:nvCxnSpPr>
        <p:spPr>
          <a:xfrm flipH="1">
            <a:off x="1055784" y="3902322"/>
            <a:ext cx="879470" cy="968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or 121"/>
          <p:cNvCxnSpPr/>
          <p:nvPr/>
        </p:nvCxnSpPr>
        <p:spPr>
          <a:xfrm flipH="1">
            <a:off x="1306285" y="3902322"/>
            <a:ext cx="628969" cy="1241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Connector 122"/>
          <p:cNvCxnSpPr/>
          <p:nvPr/>
        </p:nvCxnSpPr>
        <p:spPr>
          <a:xfrm flipH="1" flipV="1">
            <a:off x="0" y="4114800"/>
            <a:ext cx="1055784" cy="756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Connector 123"/>
          <p:cNvCxnSpPr/>
          <p:nvPr/>
        </p:nvCxnSpPr>
        <p:spPr>
          <a:xfrm flipH="1">
            <a:off x="0" y="4870870"/>
            <a:ext cx="1055784" cy="2726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Connector 124"/>
          <p:cNvCxnSpPr/>
          <p:nvPr/>
        </p:nvCxnSpPr>
        <p:spPr>
          <a:xfrm>
            <a:off x="1055784" y="4870870"/>
            <a:ext cx="250501" cy="2726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Connector 125"/>
          <p:cNvCxnSpPr/>
          <p:nvPr/>
        </p:nvCxnSpPr>
        <p:spPr>
          <a:xfrm flipH="1" flipV="1">
            <a:off x="5225142" y="0"/>
            <a:ext cx="356004" cy="451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or 126"/>
          <p:cNvCxnSpPr/>
          <p:nvPr/>
        </p:nvCxnSpPr>
        <p:spPr>
          <a:xfrm flipV="1">
            <a:off x="5581146" y="0"/>
            <a:ext cx="950282" cy="451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Connector 127"/>
          <p:cNvCxnSpPr/>
          <p:nvPr/>
        </p:nvCxnSpPr>
        <p:spPr>
          <a:xfrm>
            <a:off x="0" y="0"/>
            <a:ext cx="0" cy="1028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Connector 128"/>
          <p:cNvCxnSpPr/>
          <p:nvPr/>
        </p:nvCxnSpPr>
        <p:spPr>
          <a:xfrm>
            <a:off x="0" y="1028700"/>
            <a:ext cx="0" cy="1028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Connector 129"/>
          <p:cNvCxnSpPr/>
          <p:nvPr/>
        </p:nvCxnSpPr>
        <p:spPr>
          <a:xfrm flipV="1">
            <a:off x="0" y="0"/>
            <a:ext cx="1306285" cy="1028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or 130"/>
          <p:cNvCxnSpPr/>
          <p:nvPr/>
        </p:nvCxnSpPr>
        <p:spPr>
          <a:xfrm>
            <a:off x="0" y="2057400"/>
            <a:ext cx="0" cy="1028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Connector 131"/>
          <p:cNvCxnSpPr/>
          <p:nvPr/>
        </p:nvCxnSpPr>
        <p:spPr>
          <a:xfrm>
            <a:off x="0" y="3086100"/>
            <a:ext cx="0" cy="1028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or 132"/>
          <p:cNvCxnSpPr/>
          <p:nvPr/>
        </p:nvCxnSpPr>
        <p:spPr>
          <a:xfrm>
            <a:off x="0" y="4114800"/>
            <a:ext cx="0" cy="1028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Connector 133"/>
          <p:cNvCxnSpPr/>
          <p:nvPr/>
        </p:nvCxnSpPr>
        <p:spPr>
          <a:xfrm>
            <a:off x="0" y="5143500"/>
            <a:ext cx="130628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or 134"/>
          <p:cNvCxnSpPr/>
          <p:nvPr/>
        </p:nvCxnSpPr>
        <p:spPr>
          <a:xfrm>
            <a:off x="1306285" y="5143500"/>
            <a:ext cx="13062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Connector 135"/>
          <p:cNvCxnSpPr/>
          <p:nvPr/>
        </p:nvCxnSpPr>
        <p:spPr>
          <a:xfrm>
            <a:off x="2612571" y="5143500"/>
            <a:ext cx="13062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Connector 136"/>
          <p:cNvCxnSpPr/>
          <p:nvPr/>
        </p:nvCxnSpPr>
        <p:spPr>
          <a:xfrm>
            <a:off x="3918857" y="5143500"/>
            <a:ext cx="130628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Connector 137"/>
          <p:cNvCxnSpPr/>
          <p:nvPr/>
        </p:nvCxnSpPr>
        <p:spPr>
          <a:xfrm>
            <a:off x="5225142" y="5143500"/>
            <a:ext cx="13062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Connector 138"/>
          <p:cNvCxnSpPr/>
          <p:nvPr/>
        </p:nvCxnSpPr>
        <p:spPr>
          <a:xfrm>
            <a:off x="6531428" y="5143500"/>
            <a:ext cx="1306286" cy="0"/>
          </a:xfrm>
          <a:prstGeom prst="line">
            <a:avLst/>
          </a:prstGeom>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2320503" y="2868696"/>
            <a:ext cx="170184" cy="170184"/>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1" name="Oval 140"/>
          <p:cNvSpPr/>
          <p:nvPr/>
        </p:nvSpPr>
        <p:spPr>
          <a:xfrm>
            <a:off x="3722264" y="1125804"/>
            <a:ext cx="129324" cy="129324"/>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2" name="Oval 141"/>
          <p:cNvSpPr/>
          <p:nvPr/>
        </p:nvSpPr>
        <p:spPr>
          <a:xfrm>
            <a:off x="5230144" y="4475626"/>
            <a:ext cx="204408" cy="204408"/>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3" name="Oval 142"/>
          <p:cNvSpPr/>
          <p:nvPr/>
        </p:nvSpPr>
        <p:spPr>
          <a:xfrm>
            <a:off x="2819338" y="1008947"/>
            <a:ext cx="287047" cy="287047"/>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4" name="Oval 143"/>
          <p:cNvSpPr/>
          <p:nvPr/>
        </p:nvSpPr>
        <p:spPr>
          <a:xfrm>
            <a:off x="3325311" y="1513209"/>
            <a:ext cx="127713" cy="127713"/>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5" name="Oval 144"/>
          <p:cNvSpPr/>
          <p:nvPr/>
        </p:nvSpPr>
        <p:spPr>
          <a:xfrm>
            <a:off x="4369239" y="594937"/>
            <a:ext cx="200359" cy="200359"/>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6" name="Oval 145"/>
          <p:cNvSpPr/>
          <p:nvPr/>
        </p:nvSpPr>
        <p:spPr>
          <a:xfrm>
            <a:off x="7239757" y="912446"/>
            <a:ext cx="201279" cy="201279"/>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7" name="Oval 146"/>
          <p:cNvSpPr/>
          <p:nvPr/>
        </p:nvSpPr>
        <p:spPr>
          <a:xfrm>
            <a:off x="7384578" y="784732"/>
            <a:ext cx="160751" cy="16075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8" name="Oval 147"/>
          <p:cNvSpPr/>
          <p:nvPr/>
        </p:nvSpPr>
        <p:spPr>
          <a:xfrm>
            <a:off x="2424580" y="4333962"/>
            <a:ext cx="212798" cy="212798"/>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9" name="Oval 148"/>
          <p:cNvSpPr/>
          <p:nvPr/>
        </p:nvSpPr>
        <p:spPr>
          <a:xfrm>
            <a:off x="6972318" y="1713885"/>
            <a:ext cx="191963" cy="191963"/>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0" name="Oval 149"/>
          <p:cNvSpPr/>
          <p:nvPr/>
        </p:nvSpPr>
        <p:spPr>
          <a:xfrm>
            <a:off x="7852094" y="513155"/>
            <a:ext cx="214804" cy="214804"/>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1" name="Oval 150"/>
          <p:cNvSpPr/>
          <p:nvPr/>
        </p:nvSpPr>
        <p:spPr>
          <a:xfrm>
            <a:off x="6917519" y="1925140"/>
            <a:ext cx="162843" cy="162843"/>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2" name="Oval 151"/>
          <p:cNvSpPr/>
          <p:nvPr/>
        </p:nvSpPr>
        <p:spPr>
          <a:xfrm>
            <a:off x="7419843" y="826286"/>
            <a:ext cx="242551" cy="24255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3" name="Oval 152"/>
          <p:cNvSpPr/>
          <p:nvPr/>
        </p:nvSpPr>
        <p:spPr>
          <a:xfrm>
            <a:off x="1457875" y="1725909"/>
            <a:ext cx="246937" cy="246937"/>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4" name="Oval 153"/>
          <p:cNvSpPr/>
          <p:nvPr/>
        </p:nvSpPr>
        <p:spPr>
          <a:xfrm>
            <a:off x="8643948" y="1677829"/>
            <a:ext cx="185222" cy="18522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5" name="Oval 154"/>
          <p:cNvSpPr/>
          <p:nvPr/>
        </p:nvSpPr>
        <p:spPr>
          <a:xfrm>
            <a:off x="3725635" y="3521721"/>
            <a:ext cx="183466" cy="18346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6" name="Oval 155"/>
          <p:cNvSpPr/>
          <p:nvPr/>
        </p:nvSpPr>
        <p:spPr>
          <a:xfrm>
            <a:off x="6002547" y="2315374"/>
            <a:ext cx="202243" cy="202243"/>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7" name="Oval 156"/>
          <p:cNvSpPr/>
          <p:nvPr/>
        </p:nvSpPr>
        <p:spPr>
          <a:xfrm>
            <a:off x="7569364" y="4655905"/>
            <a:ext cx="203546" cy="20354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8" name="Oval 157"/>
          <p:cNvSpPr/>
          <p:nvPr/>
        </p:nvSpPr>
        <p:spPr>
          <a:xfrm>
            <a:off x="5695285" y="1965337"/>
            <a:ext cx="205317" cy="205317"/>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9" name="Oval 158"/>
          <p:cNvSpPr/>
          <p:nvPr/>
        </p:nvSpPr>
        <p:spPr>
          <a:xfrm>
            <a:off x="5093611" y="4449102"/>
            <a:ext cx="188011" cy="18801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0" name="Oval 159"/>
          <p:cNvSpPr/>
          <p:nvPr/>
        </p:nvSpPr>
        <p:spPr>
          <a:xfrm>
            <a:off x="4074292" y="4584822"/>
            <a:ext cx="196516" cy="19651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1" name="Oval 160"/>
          <p:cNvSpPr/>
          <p:nvPr/>
        </p:nvSpPr>
        <p:spPr>
          <a:xfrm>
            <a:off x="1397345" y="2795758"/>
            <a:ext cx="189081" cy="18908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2" name="Oval 161"/>
          <p:cNvSpPr/>
          <p:nvPr/>
        </p:nvSpPr>
        <p:spPr>
          <a:xfrm>
            <a:off x="8604963" y="3001249"/>
            <a:ext cx="241680" cy="241680"/>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3" name="Oval 162"/>
          <p:cNvSpPr/>
          <p:nvPr/>
        </p:nvSpPr>
        <p:spPr>
          <a:xfrm>
            <a:off x="3391698" y="-2615"/>
            <a:ext cx="181031" cy="18103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4" name="Oval 163"/>
          <p:cNvSpPr/>
          <p:nvPr/>
        </p:nvSpPr>
        <p:spPr>
          <a:xfrm>
            <a:off x="4734610" y="4729986"/>
            <a:ext cx="178965" cy="178965"/>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5" name="Oval 164"/>
          <p:cNvSpPr/>
          <p:nvPr/>
        </p:nvSpPr>
        <p:spPr>
          <a:xfrm>
            <a:off x="4050561" y="896704"/>
            <a:ext cx="234277" cy="234277"/>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6" name="Oval 165"/>
          <p:cNvSpPr/>
          <p:nvPr/>
        </p:nvSpPr>
        <p:spPr>
          <a:xfrm>
            <a:off x="3460195" y="1706537"/>
            <a:ext cx="209856" cy="20985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7" name="Oval 166"/>
          <p:cNvSpPr/>
          <p:nvPr/>
        </p:nvSpPr>
        <p:spPr>
          <a:xfrm>
            <a:off x="8028523" y="2961538"/>
            <a:ext cx="186516" cy="18651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8" name="Oval 167"/>
          <p:cNvSpPr/>
          <p:nvPr/>
        </p:nvSpPr>
        <p:spPr>
          <a:xfrm>
            <a:off x="1173852" y="3514797"/>
            <a:ext cx="151647" cy="151647"/>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9" name="Oval 168"/>
          <p:cNvSpPr/>
          <p:nvPr/>
        </p:nvSpPr>
        <p:spPr>
          <a:xfrm>
            <a:off x="1010283" y="2483002"/>
            <a:ext cx="185261" cy="18526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0" name="Oval 169"/>
          <p:cNvSpPr/>
          <p:nvPr/>
        </p:nvSpPr>
        <p:spPr>
          <a:xfrm>
            <a:off x="470860" y="3302983"/>
            <a:ext cx="186572" cy="18657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1" name="Oval 170"/>
          <p:cNvSpPr/>
          <p:nvPr/>
        </p:nvSpPr>
        <p:spPr>
          <a:xfrm>
            <a:off x="1829373" y="3796441"/>
            <a:ext cx="211760" cy="211760"/>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2" name="Oval 171"/>
          <p:cNvSpPr/>
          <p:nvPr/>
        </p:nvSpPr>
        <p:spPr>
          <a:xfrm>
            <a:off x="3943986" y="3051553"/>
            <a:ext cx="214691" cy="21469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3" name="Oval 172"/>
          <p:cNvSpPr/>
          <p:nvPr/>
        </p:nvSpPr>
        <p:spPr>
          <a:xfrm>
            <a:off x="959678" y="4774764"/>
            <a:ext cx="192210" cy="192210"/>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4" name="Oval 173"/>
          <p:cNvSpPr/>
          <p:nvPr/>
        </p:nvSpPr>
        <p:spPr>
          <a:xfrm>
            <a:off x="5502644" y="372629"/>
            <a:ext cx="157002" cy="15700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5" name="Oval 174"/>
          <p:cNvSpPr/>
          <p:nvPr/>
        </p:nvSpPr>
        <p:spPr>
          <a:xfrm>
            <a:off x="-87235" y="-87235"/>
            <a:ext cx="174471" cy="17447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6" name="Oval 175"/>
          <p:cNvSpPr/>
          <p:nvPr/>
        </p:nvSpPr>
        <p:spPr>
          <a:xfrm>
            <a:off x="-87876" y="940823"/>
            <a:ext cx="175752" cy="17575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7" name="Oval 176"/>
          <p:cNvSpPr/>
          <p:nvPr/>
        </p:nvSpPr>
        <p:spPr>
          <a:xfrm>
            <a:off x="-75920" y="1981479"/>
            <a:ext cx="151840" cy="151840"/>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8" name="Oval 177"/>
          <p:cNvSpPr/>
          <p:nvPr/>
        </p:nvSpPr>
        <p:spPr>
          <a:xfrm>
            <a:off x="-90178" y="2995921"/>
            <a:ext cx="180356" cy="18035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9" name="Oval 178"/>
          <p:cNvSpPr/>
          <p:nvPr/>
        </p:nvSpPr>
        <p:spPr>
          <a:xfrm>
            <a:off x="-84889" y="4029910"/>
            <a:ext cx="169779" cy="169779"/>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0" name="Oval 179"/>
          <p:cNvSpPr/>
          <p:nvPr/>
        </p:nvSpPr>
        <p:spPr>
          <a:xfrm>
            <a:off x="-97587" y="5045912"/>
            <a:ext cx="195175" cy="195175"/>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1" name="Oval 180"/>
          <p:cNvSpPr/>
          <p:nvPr/>
        </p:nvSpPr>
        <p:spPr>
          <a:xfrm>
            <a:off x="1210370" y="-95914"/>
            <a:ext cx="191829" cy="191829"/>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2" name="Oval 181"/>
          <p:cNvSpPr/>
          <p:nvPr/>
        </p:nvSpPr>
        <p:spPr>
          <a:xfrm>
            <a:off x="2504264" y="-108306"/>
            <a:ext cx="216613" cy="216613"/>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3" name="Oval 182"/>
          <p:cNvSpPr/>
          <p:nvPr/>
        </p:nvSpPr>
        <p:spPr>
          <a:xfrm>
            <a:off x="3843809" y="-75047"/>
            <a:ext cx="150095" cy="150095"/>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4" name="Oval 183"/>
          <p:cNvSpPr/>
          <p:nvPr/>
        </p:nvSpPr>
        <p:spPr>
          <a:xfrm>
            <a:off x="5117760" y="-107381"/>
            <a:ext cx="214762" cy="21476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5" name="Oval 184"/>
          <p:cNvSpPr/>
          <p:nvPr/>
        </p:nvSpPr>
        <p:spPr>
          <a:xfrm>
            <a:off x="6453538" y="-77889"/>
            <a:ext cx="155778" cy="155778"/>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6" name="Oval 185"/>
          <p:cNvSpPr/>
          <p:nvPr/>
        </p:nvSpPr>
        <p:spPr>
          <a:xfrm>
            <a:off x="7739518" y="-98195"/>
            <a:ext cx="196391" cy="19639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7" name="Oval 186"/>
          <p:cNvSpPr/>
          <p:nvPr/>
        </p:nvSpPr>
        <p:spPr>
          <a:xfrm>
            <a:off x="9062832" y="-81167"/>
            <a:ext cx="162335" cy="162335"/>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8" name="Oval 187"/>
          <p:cNvSpPr/>
          <p:nvPr/>
        </p:nvSpPr>
        <p:spPr>
          <a:xfrm>
            <a:off x="9073753" y="958453"/>
            <a:ext cx="140492" cy="14049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9" name="Oval 188"/>
          <p:cNvSpPr/>
          <p:nvPr/>
        </p:nvSpPr>
        <p:spPr>
          <a:xfrm>
            <a:off x="9028672" y="1942072"/>
            <a:ext cx="230655" cy="230655"/>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0" name="Oval 189"/>
          <p:cNvSpPr/>
          <p:nvPr/>
        </p:nvSpPr>
        <p:spPr>
          <a:xfrm>
            <a:off x="9039701" y="2981801"/>
            <a:ext cx="208597" cy="208597"/>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1" name="Oval 190"/>
          <p:cNvSpPr/>
          <p:nvPr/>
        </p:nvSpPr>
        <p:spPr>
          <a:xfrm>
            <a:off x="9048965" y="4019765"/>
            <a:ext cx="190069" cy="190069"/>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2" name="Oval 191"/>
          <p:cNvSpPr/>
          <p:nvPr/>
        </p:nvSpPr>
        <p:spPr>
          <a:xfrm>
            <a:off x="9108710" y="5108210"/>
            <a:ext cx="70578" cy="70578"/>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3" name="Oval 192"/>
          <p:cNvSpPr/>
          <p:nvPr/>
        </p:nvSpPr>
        <p:spPr>
          <a:xfrm>
            <a:off x="1196994" y="5034209"/>
            <a:ext cx="218581" cy="218581"/>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4" name="Oval 193"/>
          <p:cNvSpPr/>
          <p:nvPr/>
        </p:nvSpPr>
        <p:spPr>
          <a:xfrm>
            <a:off x="2503547" y="5034476"/>
            <a:ext cx="218046" cy="218046"/>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5" name="Oval 194"/>
          <p:cNvSpPr/>
          <p:nvPr/>
        </p:nvSpPr>
        <p:spPr>
          <a:xfrm>
            <a:off x="3846400" y="5071043"/>
            <a:ext cx="144912" cy="144912"/>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6" name="Oval 195"/>
          <p:cNvSpPr/>
          <p:nvPr/>
        </p:nvSpPr>
        <p:spPr>
          <a:xfrm>
            <a:off x="5122431" y="5040789"/>
            <a:ext cx="205420" cy="205420"/>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7" name="Oval 196"/>
          <p:cNvSpPr/>
          <p:nvPr/>
        </p:nvSpPr>
        <p:spPr>
          <a:xfrm>
            <a:off x="6459505" y="5071577"/>
            <a:ext cx="143844" cy="143844"/>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8" name="Oval 197"/>
          <p:cNvSpPr/>
          <p:nvPr/>
        </p:nvSpPr>
        <p:spPr>
          <a:xfrm>
            <a:off x="7734502" y="5040288"/>
            <a:ext cx="206423" cy="206423"/>
          </a:xfrm>
          <a:prstGeom prst="ellipse">
            <a:avLst/>
          </a:prstGeom>
          <a:solidFill>
            <a:srgbClr val="DAE3F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9" name="Rectangle 198"/>
          <p:cNvSpPr/>
          <p:nvPr/>
        </p:nvSpPr>
        <p:spPr>
          <a:xfrm>
            <a:off x="0" y="2057400"/>
            <a:ext cx="9144000" cy="1028700"/>
          </a:xfrm>
          <a:prstGeom prst="rect">
            <a:avLst/>
          </a:prstGeom>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a:t>各系冰箱用户</a:t>
            </a:r>
            <a:r>
              <a:rPr sz="3200" dirty="0" err="1"/>
              <a:t>典型意见分析</a:t>
            </a:r>
            <a:endParaRPr sz="3200" dirty="0"/>
          </a:p>
        </p:txBody>
      </p:sp>
      <p:sp>
        <p:nvSpPr>
          <p:cNvPr id="2" name="TextBox 1"/>
          <p:cNvSpPr txBox="1"/>
          <p:nvPr/>
        </p:nvSpPr>
        <p:spPr>
          <a:xfrm>
            <a:off x="5549739" y="3526396"/>
            <a:ext cx="3061245" cy="300082"/>
          </a:xfrm>
          <a:prstGeom prst="rect">
            <a:avLst/>
          </a:prstGeom>
          <a:noFill/>
        </p:spPr>
        <p:txBody>
          <a:bodyPr wrap="square" rtlCol="0">
            <a:spAutoFit/>
          </a:bodyPr>
          <a:lstStyle/>
          <a:p>
            <a:r>
              <a:rPr lang="zh-CN" altLang="en-US" dirty="0"/>
              <a:t>数据来源：京东平台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200" y="152400"/>
            <a:ext cx="8412480" cy="1754326"/>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冰箱面板上有一个</a:t>
            </a:r>
            <a:r>
              <a:rPr lang="zh-CN" altLang="en-US" b="1" dirty="0"/>
              <a:t>瑕疵</a:t>
            </a:r>
            <a:r>
              <a:rPr lang="en-US" altLang="zh-CN" dirty="0"/>
              <a:t>//</a:t>
            </a:r>
            <a:r>
              <a:rPr lang="zh-CN" altLang="en-US" dirty="0"/>
              <a:t>安装师父把</a:t>
            </a:r>
            <a:r>
              <a:rPr lang="zh-CN" altLang="en-US" b="1" dirty="0"/>
              <a:t>面板撞了几道痕迹</a:t>
            </a:r>
            <a:r>
              <a:rPr lang="en-US" altLang="zh-CN" dirty="0"/>
              <a:t>//</a:t>
            </a:r>
            <a:r>
              <a:rPr lang="zh-CN" altLang="en-US" dirty="0"/>
              <a:t>玻璃面板看着很舒服</a:t>
            </a:r>
            <a:r>
              <a:rPr lang="en-US" altLang="zh-CN" dirty="0"/>
              <a:t>//</a:t>
            </a:r>
            <a:r>
              <a:rPr lang="zh-CN" altLang="en-US" dirty="0"/>
              <a:t>钢化玻璃面板很漂亮</a:t>
            </a:r>
            <a:r>
              <a:rPr lang="en-US" altLang="zh-CN" dirty="0"/>
              <a:t>//</a:t>
            </a:r>
            <a:r>
              <a:rPr lang="zh-CN" altLang="en-US" dirty="0"/>
              <a:t>玻璃的面板质感比较好</a:t>
            </a:r>
            <a:r>
              <a:rPr lang="en-US" altLang="zh-CN" dirty="0"/>
              <a:t>//</a:t>
            </a:r>
            <a:r>
              <a:rPr lang="zh-CN" altLang="en-US" dirty="0"/>
              <a:t>外表钢化玻璃面板</a:t>
            </a:r>
            <a:r>
              <a:rPr lang="en-US" altLang="zh-CN" dirty="0"/>
              <a:t>//</a:t>
            </a:r>
            <a:r>
              <a:rPr lang="zh-CN" altLang="en-US" dirty="0"/>
              <a:t>除了操作面板突出来一块</a:t>
            </a:r>
            <a:r>
              <a:rPr lang="en-US" altLang="zh-CN" dirty="0"/>
              <a:t>//</a:t>
            </a:r>
            <a:r>
              <a:rPr lang="zh-CN" altLang="en-US" dirty="0"/>
              <a:t>玻璃的面板</a:t>
            </a:r>
            <a:r>
              <a:rPr lang="en-US" altLang="zh-CN" dirty="0"/>
              <a:t>//</a:t>
            </a:r>
            <a:r>
              <a:rPr lang="zh-CN" altLang="en-US" dirty="0"/>
              <a:t>玻璃面板也很好看</a:t>
            </a:r>
            <a:r>
              <a:rPr lang="en-US" altLang="zh-CN" dirty="0"/>
              <a:t>//</a:t>
            </a:r>
            <a:r>
              <a:rPr lang="zh-CN" altLang="en-US" dirty="0"/>
              <a:t>玻璃面板颜值很高</a:t>
            </a:r>
            <a:r>
              <a:rPr lang="en-US" altLang="zh-CN" dirty="0"/>
              <a:t>//</a:t>
            </a:r>
            <a:r>
              <a:rPr lang="zh-CN" altLang="en-US" dirty="0"/>
              <a:t>玻璃面板大气上档次 </a:t>
            </a:r>
            <a:r>
              <a:rPr lang="en-US" altLang="zh-CN" dirty="0"/>
              <a:t>| </a:t>
            </a:r>
            <a:r>
              <a:rPr lang="zh-CN" altLang="en-US" dirty="0"/>
              <a:t>简单的</a:t>
            </a:r>
            <a:r>
              <a:rPr lang="zh-CN" altLang="en-US" b="1" dirty="0"/>
              <a:t>操作面板傻瓜化适合家里老人使用</a:t>
            </a:r>
            <a:r>
              <a:rPr lang="en-US" altLang="zh-CN" dirty="0"/>
              <a:t>//</a:t>
            </a:r>
            <a:r>
              <a:rPr lang="zh-CN" altLang="en-US" dirty="0"/>
              <a:t>玻璃面板</a:t>
            </a:r>
            <a:r>
              <a:rPr lang="en-US" altLang="zh-CN" dirty="0"/>
              <a:t>//</a:t>
            </a:r>
            <a:r>
              <a:rPr lang="zh-CN" altLang="en-US" dirty="0"/>
              <a:t>玻璃面板很有质感</a:t>
            </a:r>
            <a:r>
              <a:rPr lang="en-US" altLang="zh-CN" dirty="0"/>
              <a:t>//</a:t>
            </a:r>
            <a:r>
              <a:rPr lang="zh-CN" altLang="en-US" dirty="0"/>
              <a:t>冰箱白色玻璃面板特别漂亮</a:t>
            </a:r>
            <a:r>
              <a:rPr lang="en-US" altLang="zh-CN" dirty="0"/>
              <a:t>//</a:t>
            </a:r>
            <a:r>
              <a:rPr lang="zh-CN" altLang="en-US" dirty="0"/>
              <a:t>比较担心玻璃面板会撞碎</a:t>
            </a:r>
            <a:r>
              <a:rPr lang="en-US" altLang="zh-CN" dirty="0"/>
              <a:t>//</a:t>
            </a:r>
            <a:r>
              <a:rPr lang="zh-CN" altLang="en-US" dirty="0"/>
              <a:t>玻璃面板易清洁实用</a:t>
            </a:r>
            <a:r>
              <a:rPr lang="en-US" altLang="zh-CN" dirty="0"/>
              <a:t>//</a:t>
            </a:r>
            <a:r>
              <a:rPr lang="zh-CN" altLang="en-US" dirty="0"/>
              <a:t>玻璃面板好清洁</a:t>
            </a:r>
            <a:r>
              <a:rPr lang="en-US" altLang="zh-CN" dirty="0"/>
              <a:t>//</a:t>
            </a:r>
            <a:r>
              <a:rPr lang="zh-CN" altLang="en-US" dirty="0"/>
              <a:t>玻璃面板看着也很高大上</a:t>
            </a:r>
            <a:r>
              <a:rPr lang="en-US" altLang="zh-CN" dirty="0"/>
              <a:t>//</a:t>
            </a:r>
            <a:r>
              <a:rPr lang="zh-CN" altLang="en-US" dirty="0"/>
              <a:t>就是</a:t>
            </a:r>
            <a:r>
              <a:rPr lang="zh-CN" altLang="en-US" b="1" dirty="0"/>
              <a:t>玻璃面板的不能贴冰箱贴</a:t>
            </a:r>
            <a:r>
              <a:rPr lang="en-US" altLang="zh-CN" dirty="0"/>
              <a:t>//</a:t>
            </a:r>
            <a:r>
              <a:rPr lang="zh-CN" altLang="en-US" dirty="0"/>
              <a:t>玻璃面板看起来光泽感很强</a:t>
            </a:r>
            <a:r>
              <a:rPr lang="en-US" altLang="zh-CN" dirty="0"/>
              <a:t>//</a:t>
            </a:r>
            <a:r>
              <a:rPr lang="zh-CN" altLang="en-US" dirty="0"/>
              <a:t>看中这款玻璃面板</a:t>
            </a:r>
            <a:r>
              <a:rPr lang="en-US" altLang="zh-CN" dirty="0"/>
              <a:t>//</a:t>
            </a:r>
            <a:r>
              <a:rPr lang="zh-CN" altLang="en-US" dirty="0"/>
              <a:t>金属面板</a:t>
            </a:r>
            <a:r>
              <a:rPr lang="en-US" altLang="zh-CN" dirty="0"/>
              <a:t>//</a:t>
            </a:r>
            <a:r>
              <a:rPr lang="zh-CN" altLang="en-US" dirty="0"/>
              <a:t>玻璃面板 </a:t>
            </a:r>
            <a:r>
              <a:rPr lang="en-US" altLang="zh-CN" dirty="0"/>
              <a:t>| </a:t>
            </a:r>
            <a:r>
              <a:rPr lang="zh-CN" altLang="en-US" dirty="0"/>
              <a:t>清洗面板也方便</a:t>
            </a:r>
            <a:r>
              <a:rPr lang="en-US" altLang="zh-CN" dirty="0"/>
              <a:t>//</a:t>
            </a:r>
            <a:r>
              <a:rPr lang="zh-CN" altLang="en-US" dirty="0"/>
              <a:t>冰箱玻璃面板好看</a:t>
            </a:r>
            <a:r>
              <a:rPr lang="en-US" altLang="zh-CN" dirty="0"/>
              <a:t>//</a:t>
            </a:r>
            <a:r>
              <a:rPr lang="zh-CN" altLang="en-US" dirty="0"/>
              <a:t>玻璃面板看着还是很好看的</a:t>
            </a:r>
            <a:r>
              <a:rPr lang="en-US" altLang="zh-CN" dirty="0"/>
              <a:t>//</a:t>
            </a:r>
            <a:r>
              <a:rPr lang="zh-CN" altLang="en-US" dirty="0"/>
              <a:t>玻璃面板也很好看</a:t>
            </a:r>
            <a:r>
              <a:rPr lang="en-US" altLang="zh-CN" dirty="0"/>
              <a:t>//</a:t>
            </a:r>
            <a:r>
              <a:rPr lang="zh-CN" altLang="en-US" dirty="0"/>
              <a:t>面板控制键就失灵了</a:t>
            </a:r>
            <a:r>
              <a:rPr lang="en-US" altLang="zh-CN" dirty="0"/>
              <a:t>//</a:t>
            </a:r>
            <a:r>
              <a:rPr lang="zh-CN" altLang="en-US" dirty="0"/>
              <a:t>钢化玻璃面板很漂亮</a:t>
            </a:r>
            <a:r>
              <a:rPr lang="en-US" altLang="zh-CN" dirty="0"/>
              <a:t>//</a:t>
            </a:r>
            <a:r>
              <a:rPr lang="zh-CN" altLang="en-US" dirty="0"/>
              <a:t>玻璃面板高大上</a:t>
            </a:r>
            <a:r>
              <a:rPr lang="en-US" altLang="zh-CN" dirty="0"/>
              <a:t>//</a:t>
            </a:r>
            <a:r>
              <a:rPr lang="zh-CN" altLang="en-US" dirty="0"/>
              <a:t>因为冰箱是玻璃面板</a:t>
            </a:r>
          </a:p>
        </p:txBody>
      </p:sp>
      <p:sp>
        <p:nvSpPr>
          <p:cNvPr id="4" name="TextBox 3"/>
          <p:cNvSpPr txBox="1"/>
          <p:nvPr/>
        </p:nvSpPr>
        <p:spPr>
          <a:xfrm>
            <a:off x="203200" y="1906726"/>
            <a:ext cx="8280400" cy="1131079"/>
          </a:xfrm>
          <a:prstGeom prst="rect">
            <a:avLst/>
          </a:prstGeom>
          <a:noFill/>
        </p:spPr>
        <p:txBody>
          <a:bodyPr wrap="square" rtlCol="0">
            <a:spAutoFit/>
          </a:bodyPr>
          <a:lstStyle/>
          <a:p>
            <a:r>
              <a:rPr lang="en-US" altLang="zh-CN" dirty="0"/>
              <a:t>====================</a:t>
            </a:r>
            <a:r>
              <a:rPr lang="zh-CN" altLang="en-US" b="1" dirty="0"/>
              <a:t>味道</a:t>
            </a:r>
            <a:r>
              <a:rPr lang="en-US" altLang="zh-CN" dirty="0"/>
              <a:t>====================   </a:t>
            </a:r>
          </a:p>
          <a:p>
            <a:r>
              <a:rPr lang="zh-CN" altLang="en-US" dirty="0"/>
              <a:t>但是用到现在密封圈的塑料好像还是</a:t>
            </a:r>
            <a:r>
              <a:rPr lang="zh-CN" altLang="en-US" b="1" dirty="0"/>
              <a:t>有股味道</a:t>
            </a:r>
            <a:r>
              <a:rPr lang="en-US" altLang="zh-CN" dirty="0"/>
              <a:t>//</a:t>
            </a:r>
            <a:r>
              <a:rPr lang="zh-CN" altLang="en-US" dirty="0"/>
              <a:t>略有味道</a:t>
            </a:r>
            <a:r>
              <a:rPr lang="en-US" altLang="zh-CN" dirty="0"/>
              <a:t>//</a:t>
            </a:r>
            <a:r>
              <a:rPr lang="zh-CN" altLang="en-US" dirty="0"/>
              <a:t>初打开里面满满的新的味道</a:t>
            </a:r>
            <a:r>
              <a:rPr lang="en-US" altLang="zh-CN" dirty="0"/>
              <a:t>//</a:t>
            </a:r>
            <a:r>
              <a:rPr lang="zh-CN" altLang="en-US" dirty="0"/>
              <a:t>防磕碰的泡沫塑料有味道</a:t>
            </a:r>
            <a:r>
              <a:rPr lang="en-US" altLang="zh-CN" dirty="0"/>
              <a:t>//</a:t>
            </a:r>
            <a:r>
              <a:rPr lang="zh-CN" altLang="en-US" dirty="0"/>
              <a:t>冰箱味道还是挺大的</a:t>
            </a:r>
            <a:r>
              <a:rPr lang="en-US" altLang="zh-CN" dirty="0"/>
              <a:t>//</a:t>
            </a:r>
            <a:r>
              <a:rPr lang="zh-CN" altLang="en-US" dirty="0"/>
              <a:t>新的东西味道很大</a:t>
            </a:r>
            <a:r>
              <a:rPr lang="en-US" altLang="zh-CN" dirty="0"/>
              <a:t>//</a:t>
            </a:r>
            <a:r>
              <a:rPr lang="zh-CN" altLang="en-US" dirty="0"/>
              <a:t>开着先散散味道</a:t>
            </a:r>
            <a:r>
              <a:rPr lang="en-US" altLang="zh-CN" dirty="0"/>
              <a:t>//</a:t>
            </a:r>
            <a:r>
              <a:rPr lang="zh-CN" altLang="en-US" dirty="0"/>
              <a:t>新冰箱还有点味道</a:t>
            </a:r>
            <a:r>
              <a:rPr lang="en-US" altLang="zh-CN" dirty="0"/>
              <a:t>//</a:t>
            </a:r>
            <a:r>
              <a:rPr lang="zh-CN" altLang="en-US" dirty="0"/>
              <a:t>就是新机味道挺大的</a:t>
            </a:r>
            <a:r>
              <a:rPr lang="en-US" altLang="zh-CN" dirty="0"/>
              <a:t>//</a:t>
            </a:r>
            <a:r>
              <a:rPr lang="zh-CN" altLang="en-US" dirty="0"/>
              <a:t>略有味道</a:t>
            </a:r>
            <a:r>
              <a:rPr lang="en-US" altLang="zh-CN" dirty="0"/>
              <a:t>//</a:t>
            </a:r>
            <a:r>
              <a:rPr lang="zh-CN" altLang="en-US" dirty="0"/>
              <a:t>初打开里面满满的新的味道</a:t>
            </a:r>
            <a:r>
              <a:rPr lang="en-US" altLang="zh-CN" dirty="0"/>
              <a:t>//</a:t>
            </a:r>
            <a:r>
              <a:rPr lang="zh-CN" altLang="en-US" dirty="0"/>
              <a:t>防磕碰的泡沫塑料有味道</a:t>
            </a:r>
            <a:r>
              <a:rPr lang="en-US" altLang="zh-CN" dirty="0"/>
              <a:t>//</a:t>
            </a:r>
            <a:r>
              <a:rPr lang="zh-CN" altLang="en-US" dirty="0"/>
              <a:t>冰箱味道还是挺大的</a:t>
            </a:r>
            <a:r>
              <a:rPr lang="en-US" altLang="zh-CN" dirty="0"/>
              <a:t>//</a:t>
            </a:r>
            <a:r>
              <a:rPr lang="zh-CN" altLang="en-US" dirty="0"/>
              <a:t>新的东西味道很大</a:t>
            </a:r>
            <a:r>
              <a:rPr lang="en-US" altLang="zh-CN" dirty="0"/>
              <a:t>//</a:t>
            </a:r>
            <a:r>
              <a:rPr lang="zh-CN" altLang="en-US" dirty="0"/>
              <a:t>开着先散散味道</a:t>
            </a:r>
            <a:r>
              <a:rPr lang="en-US" altLang="zh-CN" dirty="0"/>
              <a:t>//</a:t>
            </a:r>
            <a:r>
              <a:rPr lang="zh-CN" altLang="en-US" dirty="0"/>
              <a:t>新冰箱还有点味道</a:t>
            </a:r>
            <a:r>
              <a:rPr lang="en-US" altLang="zh-CN" dirty="0"/>
              <a:t>//</a:t>
            </a:r>
            <a:r>
              <a:rPr lang="zh-CN" altLang="en-US" dirty="0"/>
              <a:t>就是新机味道挺大的</a:t>
            </a:r>
            <a:r>
              <a:rPr lang="en-US" altLang="zh-CN" dirty="0"/>
              <a:t>//</a:t>
            </a:r>
            <a:r>
              <a:rPr lang="zh-CN" altLang="en-US" dirty="0"/>
              <a:t>味道挺大</a:t>
            </a:r>
            <a:r>
              <a:rPr lang="en-US" altLang="zh-CN" dirty="0"/>
              <a:t>//</a:t>
            </a:r>
            <a:r>
              <a:rPr lang="zh-CN" altLang="en-US" dirty="0"/>
              <a:t>冰箱味道大的我要犯恶心了</a:t>
            </a:r>
          </a:p>
        </p:txBody>
      </p:sp>
      <p:sp>
        <p:nvSpPr>
          <p:cNvPr id="5" name="TextBox 4"/>
          <p:cNvSpPr txBox="1"/>
          <p:nvPr/>
        </p:nvSpPr>
        <p:spPr>
          <a:xfrm>
            <a:off x="203200" y="3190240"/>
            <a:ext cx="8280400" cy="1338828"/>
          </a:xfrm>
          <a:prstGeom prst="rect">
            <a:avLst/>
          </a:prstGeom>
          <a:noFill/>
        </p:spPr>
        <p:txBody>
          <a:bodyPr wrap="square" rtlCol="0">
            <a:spAutoFit/>
          </a:bodyPr>
          <a:lstStyle/>
          <a:p>
            <a:r>
              <a:rPr lang="en-US" altLang="zh-CN" dirty="0"/>
              <a:t>====================</a:t>
            </a:r>
            <a:r>
              <a:rPr lang="zh-CN" altLang="en-US" b="1" dirty="0"/>
              <a:t>外包装</a:t>
            </a:r>
            <a:r>
              <a:rPr lang="en-US" altLang="zh-CN" dirty="0"/>
              <a:t>==================== </a:t>
            </a:r>
          </a:p>
          <a:p>
            <a:r>
              <a:rPr lang="zh-CN" altLang="en-US" b="1" dirty="0"/>
              <a:t>外包装破了个洞 </a:t>
            </a:r>
            <a:r>
              <a:rPr lang="en-US" altLang="zh-CN" dirty="0"/>
              <a:t>| </a:t>
            </a:r>
            <a:r>
              <a:rPr lang="zh-CN" altLang="en-US" dirty="0"/>
              <a:t>但是外包装打开</a:t>
            </a:r>
            <a:r>
              <a:rPr lang="en-US" altLang="zh-CN" dirty="0"/>
              <a:t>//</a:t>
            </a:r>
            <a:r>
              <a:rPr lang="zh-CN" altLang="en-US" dirty="0"/>
              <a:t>我指着外包装箱的标识说明明只有</a:t>
            </a:r>
            <a:r>
              <a:rPr lang="en-US" altLang="zh-CN" dirty="0"/>
              <a:t>2</a:t>
            </a:r>
            <a:r>
              <a:rPr lang="zh-CN" altLang="en-US" dirty="0"/>
              <a:t>米</a:t>
            </a:r>
            <a:r>
              <a:rPr lang="en-US" altLang="zh-CN" dirty="0"/>
              <a:t>//</a:t>
            </a:r>
            <a:r>
              <a:rPr lang="zh-CN" altLang="en-US" dirty="0"/>
              <a:t>打开外包装冰箱完好无损</a:t>
            </a:r>
            <a:r>
              <a:rPr lang="en-US" altLang="zh-CN" dirty="0"/>
              <a:t>//</a:t>
            </a:r>
            <a:r>
              <a:rPr lang="zh-CN" altLang="en-US" dirty="0"/>
              <a:t>太大了拆了外包装才能搬进去</a:t>
            </a:r>
            <a:r>
              <a:rPr lang="en-US" altLang="zh-CN" dirty="0"/>
              <a:t>//</a:t>
            </a:r>
            <a:r>
              <a:rPr lang="zh-CN" altLang="en-US" dirty="0"/>
              <a:t>就是看到</a:t>
            </a:r>
            <a:r>
              <a:rPr lang="zh-CN" altLang="en-US" b="1" dirty="0"/>
              <a:t>外包装顶部有摩擦</a:t>
            </a:r>
            <a:r>
              <a:rPr lang="en-US" altLang="zh-CN" dirty="0"/>
              <a:t>//</a:t>
            </a:r>
            <a:r>
              <a:rPr lang="zh-CN" altLang="en-US" dirty="0"/>
              <a:t>收到东西的时候发现外包装有个破损 </a:t>
            </a:r>
            <a:r>
              <a:rPr lang="en-US" altLang="zh-CN" dirty="0"/>
              <a:t>| </a:t>
            </a:r>
            <a:r>
              <a:rPr lang="zh-CN" altLang="en-US" dirty="0"/>
              <a:t>拆箱后发现外包装对应的破损的地方发现有个坑</a:t>
            </a:r>
            <a:r>
              <a:rPr lang="en-US" altLang="zh-CN" dirty="0"/>
              <a:t>//</a:t>
            </a:r>
            <a:r>
              <a:rPr lang="zh-CN" altLang="en-US" dirty="0"/>
              <a:t>我就纳闷送到我家的电冰箱外包装上贴着一个纸条 </a:t>
            </a:r>
            <a:r>
              <a:rPr lang="en-US" altLang="zh-CN" dirty="0"/>
              <a:t>| </a:t>
            </a:r>
            <a:r>
              <a:rPr lang="zh-CN" altLang="en-US" dirty="0"/>
              <a:t>既然无法确认外包装上的型号和名牌是从哪儿来的呢</a:t>
            </a:r>
            <a:r>
              <a:rPr lang="en-US" altLang="zh-CN" dirty="0"/>
              <a:t>//</a:t>
            </a:r>
            <a:r>
              <a:rPr lang="zh-CN" altLang="en-US" dirty="0"/>
              <a:t>他不辞辛苦把外包装拆了</a:t>
            </a:r>
            <a:r>
              <a:rPr lang="en-US" altLang="zh-CN" dirty="0"/>
              <a:t>//</a:t>
            </a:r>
            <a:r>
              <a:rPr lang="zh-CN" altLang="en-US" dirty="0"/>
              <a:t>结果拆除了外包装就进来了</a:t>
            </a:r>
            <a:r>
              <a:rPr lang="en-US" altLang="zh-CN" dirty="0"/>
              <a:t>//</a:t>
            </a:r>
            <a:r>
              <a:rPr lang="zh-CN" altLang="en-US" dirty="0"/>
              <a:t>外包装完好无损</a:t>
            </a:r>
            <a:r>
              <a:rPr lang="en-US" altLang="zh-CN" dirty="0"/>
              <a:t>//</a:t>
            </a:r>
            <a:r>
              <a:rPr lang="zh-CN" altLang="en-US" dirty="0"/>
              <a:t>就做了方安在家门口把外包装纸箱拆了 </a:t>
            </a:r>
            <a:r>
              <a:rPr lang="en-US" altLang="zh-CN" dirty="0"/>
              <a:t>| </a:t>
            </a:r>
            <a:r>
              <a:rPr lang="zh-CN" altLang="en-US" dirty="0"/>
              <a:t>外包装纸箱嘱付暂时不要扔掉</a:t>
            </a:r>
            <a:r>
              <a:rPr lang="en-US" altLang="zh-CN" dirty="0"/>
              <a:t>//</a:t>
            </a:r>
            <a:endParaRPr lang="zh-CN" altLang="en-US" dirty="0"/>
          </a:p>
        </p:txBody>
      </p:sp>
    </p:spTree>
    <p:extLst>
      <p:ext uri="{BB962C8B-B14F-4D97-AF65-F5344CB8AC3E}">
        <p14:creationId xmlns:p14="http://schemas.microsoft.com/office/powerpoint/2010/main" val="209741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日系冰箱：</a:t>
            </a:r>
          </a:p>
        </p:txBody>
      </p:sp>
      <p:sp>
        <p:nvSpPr>
          <p:cNvPr id="3" name="TextBox 2"/>
          <p:cNvSpPr txBox="1"/>
          <p:nvPr/>
        </p:nvSpPr>
        <p:spPr>
          <a:xfrm>
            <a:off x="427314" y="883920"/>
            <a:ext cx="8513486" cy="3070071"/>
          </a:xfrm>
          <a:prstGeom prst="rect">
            <a:avLst/>
          </a:prstGeom>
          <a:noFill/>
          <a:ln>
            <a:solidFill>
              <a:schemeClr val="accent1"/>
            </a:solidFill>
          </a:ln>
        </p:spPr>
        <p:txBody>
          <a:bodyPr wrap="square" rtlCol="0">
            <a:spAutoFit/>
          </a:bodyPr>
          <a:lstStyle/>
          <a:p>
            <a:r>
              <a:rPr lang="en-US" altLang="zh-CN" sz="2000" dirty="0"/>
              <a:t>1</a:t>
            </a:r>
            <a:r>
              <a:rPr lang="zh-CN" altLang="en-US" sz="2000" dirty="0"/>
              <a:t>、购买松下的消费者，信任松下，相信其实力，</a:t>
            </a:r>
            <a:r>
              <a:rPr lang="en-US" altLang="zh-CN" sz="2000" dirty="0"/>
              <a:t>plus</a:t>
            </a:r>
            <a:r>
              <a:rPr lang="zh-CN" altLang="en-US" sz="2000" dirty="0"/>
              <a:t>会员钻石会员和</a:t>
            </a:r>
            <a:r>
              <a:rPr lang="en-US" altLang="zh-CN" sz="2000" dirty="0" err="1"/>
              <a:t>iphone</a:t>
            </a:r>
            <a:r>
              <a:rPr lang="zh-CN" altLang="en-US" sz="2000" dirty="0"/>
              <a:t>端比例比德系高</a:t>
            </a:r>
            <a:endParaRPr lang="en-US" altLang="zh-CN" sz="2000" dirty="0"/>
          </a:p>
          <a:p>
            <a:r>
              <a:rPr lang="en-US" altLang="zh-CN" sz="2000" dirty="0"/>
              <a:t>2</a:t>
            </a:r>
            <a:r>
              <a:rPr lang="zh-CN" altLang="en-US" sz="2000" dirty="0"/>
              <a:t>、消费者在购买冰箱前会去实体店看，看重松下小体积大容量，适合小户型</a:t>
            </a:r>
            <a:endParaRPr lang="en-US" altLang="zh-CN" sz="2000" dirty="0"/>
          </a:p>
          <a:p>
            <a:r>
              <a:rPr lang="en-US" altLang="zh-CN" sz="2000" dirty="0"/>
              <a:t>3</a:t>
            </a:r>
            <a:r>
              <a:rPr lang="zh-CN" altLang="en-US" sz="2000" dirty="0"/>
              <a:t>、在冰箱安装过程中，会遇到没有电梯的问题，对安装服务比较满意</a:t>
            </a:r>
            <a:endParaRPr lang="en-US" altLang="zh-CN" sz="2000" dirty="0"/>
          </a:p>
          <a:p>
            <a:r>
              <a:rPr lang="en-US" altLang="zh-CN" sz="2000" dirty="0"/>
              <a:t>4</a:t>
            </a:r>
            <a:r>
              <a:rPr lang="zh-CN" altLang="en-US" sz="2000" dirty="0"/>
              <a:t>、对其评价中，认为其大气颜值高上档次，专业，时尚，性价比高</a:t>
            </a:r>
            <a:endParaRPr lang="en-US" altLang="zh-CN" sz="2000" dirty="0"/>
          </a:p>
          <a:p>
            <a:r>
              <a:rPr lang="en-US" altLang="zh-CN" sz="2000" dirty="0"/>
              <a:t>5</a:t>
            </a:r>
            <a:r>
              <a:rPr lang="zh-CN" altLang="en-US" sz="2000" dirty="0"/>
              <a:t>、对其空间、容量、功能、外观、声音等持好评，对其分区抽屉很满意，还有杀菌净味、制冰、分区控温</a:t>
            </a:r>
            <a:endParaRPr lang="en-US" altLang="zh-CN" sz="2000" dirty="0"/>
          </a:p>
          <a:p>
            <a:r>
              <a:rPr lang="en-US" altLang="zh-CN" sz="2000" dirty="0"/>
              <a:t>6</a:t>
            </a:r>
            <a:r>
              <a:rPr lang="zh-CN" altLang="en-US" sz="2000" dirty="0"/>
              <a:t>、部分提到冰箱高度较高</a:t>
            </a:r>
            <a:endParaRPr lang="en-US" altLang="zh-CN" sz="2000" dirty="0"/>
          </a:p>
          <a:p>
            <a:endParaRPr lang="zh-CN" altLang="en-US" dirty="0"/>
          </a:p>
        </p:txBody>
      </p:sp>
    </p:spTree>
    <p:extLst>
      <p:ext uri="{BB962C8B-B14F-4D97-AF65-F5344CB8AC3E}">
        <p14:creationId xmlns:p14="http://schemas.microsoft.com/office/powerpoint/2010/main" val="43239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10" y="251630"/>
            <a:ext cx="7886700" cy="518916"/>
          </a:xfrm>
        </p:spPr>
        <p:txBody>
          <a:bodyPr/>
          <a:lstStyle/>
          <a:p>
            <a:r>
              <a:rPr dirty="0" err="1"/>
              <a:t>特征好评率</a:t>
            </a:r>
            <a:endParaRPr dirty="0"/>
          </a:p>
        </p:txBody>
      </p:sp>
      <p:graphicFrame>
        <p:nvGraphicFramePr>
          <p:cNvPr id="4" name="表格 3"/>
          <p:cNvGraphicFramePr>
            <a:graphicFrameLocks noGrp="1"/>
          </p:cNvGraphicFramePr>
          <p:nvPr>
            <p:extLst>
              <p:ext uri="{D42A27DB-BD31-4B8C-83A1-F6EECF244321}">
                <p14:modId xmlns:p14="http://schemas.microsoft.com/office/powerpoint/2010/main" val="2911467158"/>
              </p:ext>
            </p:extLst>
          </p:nvPr>
        </p:nvGraphicFramePr>
        <p:xfrm>
          <a:off x="454661" y="1027756"/>
          <a:ext cx="3261360" cy="3124200"/>
        </p:xfrm>
        <a:graphic>
          <a:graphicData uri="http://schemas.openxmlformats.org/drawingml/2006/table">
            <a:tbl>
              <a:tblPr>
                <a:tableStyleId>{BDBED569-4797-4DF1-A0F4-6AAB3CD982D8}</a:tableStyleId>
              </a:tblPr>
              <a:tblGrid>
                <a:gridCol w="1087120">
                  <a:extLst>
                    <a:ext uri="{9D8B030D-6E8A-4147-A177-3AD203B41FA5}">
                      <a16:colId xmlns:a16="http://schemas.microsoft.com/office/drawing/2014/main" val="20000"/>
                    </a:ext>
                  </a:extLst>
                </a:gridCol>
                <a:gridCol w="782319">
                  <a:extLst>
                    <a:ext uri="{9D8B030D-6E8A-4147-A177-3AD203B41FA5}">
                      <a16:colId xmlns:a16="http://schemas.microsoft.com/office/drawing/2014/main" val="20001"/>
                    </a:ext>
                  </a:extLst>
                </a:gridCol>
                <a:gridCol w="1391921">
                  <a:extLst>
                    <a:ext uri="{9D8B030D-6E8A-4147-A177-3AD203B41FA5}">
                      <a16:colId xmlns:a16="http://schemas.microsoft.com/office/drawing/2014/main" val="20002"/>
                    </a:ext>
                  </a:extLst>
                </a:gridCol>
              </a:tblGrid>
              <a:tr h="231806">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31806">
                <a:tc>
                  <a:txBody>
                    <a:bodyPr/>
                    <a:lstStyle/>
                    <a:p>
                      <a:pPr algn="ctr" fontAlgn="b"/>
                      <a:r>
                        <a:rPr lang="zh-CN" altLang="en-US" sz="2000" b="0" i="0" u="none" strike="noStrike" dirty="0">
                          <a:solidFill>
                            <a:srgbClr val="000000"/>
                          </a:solidFill>
                          <a:effectLst/>
                          <a:latin typeface="宋体"/>
                        </a:rPr>
                        <a:t>空间</a:t>
                      </a:r>
                    </a:p>
                  </a:txBody>
                  <a:tcPr marL="7620" marR="7620" marT="7620" marB="0" anchor="b"/>
                </a:tc>
                <a:tc>
                  <a:txBody>
                    <a:bodyPr/>
                    <a:lstStyle/>
                    <a:p>
                      <a:pPr algn="ctr" fontAlgn="b"/>
                      <a:r>
                        <a:rPr lang="en-US" sz="2000" b="0" i="0" u="none" strike="noStrike">
                          <a:solidFill>
                            <a:srgbClr val="000000"/>
                          </a:solidFill>
                          <a:effectLst/>
                          <a:latin typeface="宋体"/>
                        </a:rPr>
                        <a:t>769</a:t>
                      </a:r>
                    </a:p>
                  </a:txBody>
                  <a:tcPr marL="7620" marR="7620" marT="7620" marB="0" anchor="b"/>
                </a:tc>
                <a:tc>
                  <a:txBody>
                    <a:bodyPr/>
                    <a:lstStyle/>
                    <a:p>
                      <a:pPr algn="ctr" fontAlgn="b"/>
                      <a:r>
                        <a:rPr lang="en-US" sz="2000" b="0" i="0" u="none" strike="noStrike">
                          <a:solidFill>
                            <a:srgbClr val="000000"/>
                          </a:solidFill>
                          <a:effectLst/>
                          <a:latin typeface="宋体"/>
                        </a:rPr>
                        <a:t>0.988296</a:t>
                      </a:r>
                    </a:p>
                  </a:txBody>
                  <a:tcPr marL="7620" marR="7620" marT="7620" marB="0" anchor="b"/>
                </a:tc>
                <a:extLst>
                  <a:ext uri="{0D108BD9-81ED-4DB2-BD59-A6C34878D82A}">
                    <a16:rowId xmlns:a16="http://schemas.microsoft.com/office/drawing/2014/main" val="10001"/>
                  </a:ext>
                </a:extLst>
              </a:tr>
              <a:tr h="231806">
                <a:tc>
                  <a:txBody>
                    <a:bodyPr/>
                    <a:lstStyle/>
                    <a:p>
                      <a:pPr algn="ctr" fontAlgn="b"/>
                      <a:r>
                        <a:rPr lang="zh-CN" altLang="en-US" sz="2000" b="0" i="0" u="none" strike="noStrike" dirty="0">
                          <a:solidFill>
                            <a:srgbClr val="000000"/>
                          </a:solidFill>
                          <a:effectLst/>
                          <a:latin typeface="宋体"/>
                        </a:rPr>
                        <a:t>容量</a:t>
                      </a:r>
                    </a:p>
                  </a:txBody>
                  <a:tcPr marL="7620" marR="7620" marT="7620" marB="0" anchor="b"/>
                </a:tc>
                <a:tc>
                  <a:txBody>
                    <a:bodyPr/>
                    <a:lstStyle/>
                    <a:p>
                      <a:pPr algn="ctr" fontAlgn="b"/>
                      <a:r>
                        <a:rPr lang="en-US" sz="2000" b="0" i="0" u="none" strike="noStrike">
                          <a:solidFill>
                            <a:srgbClr val="000000"/>
                          </a:solidFill>
                          <a:effectLst/>
                          <a:latin typeface="宋体"/>
                        </a:rPr>
                        <a:t>494</a:t>
                      </a:r>
                    </a:p>
                  </a:txBody>
                  <a:tcPr marL="7620" marR="7620" marT="7620" marB="0" anchor="b"/>
                </a:tc>
                <a:tc>
                  <a:txBody>
                    <a:bodyPr/>
                    <a:lstStyle/>
                    <a:p>
                      <a:pPr algn="ctr" fontAlgn="b"/>
                      <a:r>
                        <a:rPr lang="en-US" sz="2000" b="0" i="0" u="none" strike="noStrike">
                          <a:solidFill>
                            <a:srgbClr val="000000"/>
                          </a:solidFill>
                          <a:effectLst/>
                          <a:latin typeface="宋体"/>
                        </a:rPr>
                        <a:t>0.995951</a:t>
                      </a:r>
                    </a:p>
                  </a:txBody>
                  <a:tcPr marL="7620" marR="7620" marT="7620" marB="0" anchor="b"/>
                </a:tc>
                <a:extLst>
                  <a:ext uri="{0D108BD9-81ED-4DB2-BD59-A6C34878D82A}">
                    <a16:rowId xmlns:a16="http://schemas.microsoft.com/office/drawing/2014/main" val="10002"/>
                  </a:ext>
                </a:extLst>
              </a:tr>
              <a:tr h="231806">
                <a:tc>
                  <a:txBody>
                    <a:bodyPr/>
                    <a:lstStyle/>
                    <a:p>
                      <a:pPr algn="ctr" fontAlgn="b"/>
                      <a:r>
                        <a:rPr lang="zh-CN" altLang="en-US" sz="2000" b="0" i="0" u="none" strike="noStrike" dirty="0">
                          <a:solidFill>
                            <a:srgbClr val="000000"/>
                          </a:solidFill>
                          <a:effectLst/>
                          <a:latin typeface="宋体"/>
                        </a:rPr>
                        <a:t>功能</a:t>
                      </a:r>
                    </a:p>
                  </a:txBody>
                  <a:tcPr marL="7620" marR="7620" marT="7620" marB="0" anchor="b"/>
                </a:tc>
                <a:tc>
                  <a:txBody>
                    <a:bodyPr/>
                    <a:lstStyle/>
                    <a:p>
                      <a:pPr algn="ctr" fontAlgn="b"/>
                      <a:r>
                        <a:rPr lang="en-US" sz="2000" b="0" i="0" u="none" strike="noStrike" dirty="0">
                          <a:solidFill>
                            <a:srgbClr val="000000"/>
                          </a:solidFill>
                          <a:effectLst/>
                          <a:latin typeface="宋体"/>
                        </a:rPr>
                        <a:t>364</a:t>
                      </a:r>
                    </a:p>
                  </a:txBody>
                  <a:tcPr marL="7620" marR="7620" marT="7620" marB="0" anchor="b"/>
                </a:tc>
                <a:tc>
                  <a:txBody>
                    <a:bodyPr/>
                    <a:lstStyle/>
                    <a:p>
                      <a:pPr algn="ctr" fontAlgn="b"/>
                      <a:r>
                        <a:rPr lang="en-US" sz="2000" b="0" i="0" u="none" strike="noStrike">
                          <a:solidFill>
                            <a:srgbClr val="000000"/>
                          </a:solidFill>
                          <a:effectLst/>
                          <a:latin typeface="宋体"/>
                        </a:rPr>
                        <a:t>0.989011</a:t>
                      </a:r>
                    </a:p>
                  </a:txBody>
                  <a:tcPr marL="7620" marR="7620" marT="7620" marB="0" anchor="b"/>
                </a:tc>
                <a:extLst>
                  <a:ext uri="{0D108BD9-81ED-4DB2-BD59-A6C34878D82A}">
                    <a16:rowId xmlns:a16="http://schemas.microsoft.com/office/drawing/2014/main" val="10003"/>
                  </a:ext>
                </a:extLst>
              </a:tr>
              <a:tr h="231806">
                <a:tc>
                  <a:txBody>
                    <a:bodyPr/>
                    <a:lstStyle/>
                    <a:p>
                      <a:pPr algn="ctr" fontAlgn="b"/>
                      <a:r>
                        <a:rPr lang="zh-CN" altLang="en-US" sz="2000" b="0" i="0" u="none" strike="noStrike">
                          <a:solidFill>
                            <a:srgbClr val="000000"/>
                          </a:solidFill>
                          <a:effectLst/>
                          <a:latin typeface="宋体"/>
                        </a:rPr>
                        <a:t>外观</a:t>
                      </a:r>
                    </a:p>
                  </a:txBody>
                  <a:tcPr marL="7620" marR="7620" marT="7620" marB="0" anchor="b"/>
                </a:tc>
                <a:tc>
                  <a:txBody>
                    <a:bodyPr/>
                    <a:lstStyle/>
                    <a:p>
                      <a:pPr algn="ctr" fontAlgn="b"/>
                      <a:r>
                        <a:rPr lang="en-US" sz="2000" b="0" i="0" u="none" strike="noStrike" dirty="0">
                          <a:solidFill>
                            <a:srgbClr val="000000"/>
                          </a:solidFill>
                          <a:effectLst/>
                          <a:latin typeface="宋体"/>
                        </a:rPr>
                        <a:t>352</a:t>
                      </a:r>
                    </a:p>
                  </a:txBody>
                  <a:tcPr marL="7620" marR="7620" marT="7620" marB="0" anchor="b"/>
                </a:tc>
                <a:tc>
                  <a:txBody>
                    <a:bodyPr/>
                    <a:lstStyle/>
                    <a:p>
                      <a:pPr algn="ctr" fontAlgn="b"/>
                      <a:r>
                        <a:rPr lang="en-US" sz="2000" b="0" i="0" u="none" strike="noStrike">
                          <a:solidFill>
                            <a:srgbClr val="000000"/>
                          </a:solidFill>
                          <a:effectLst/>
                          <a:latin typeface="宋体"/>
                        </a:rPr>
                        <a:t>0.965909</a:t>
                      </a:r>
                    </a:p>
                  </a:txBody>
                  <a:tcPr marL="7620" marR="7620" marT="7620" marB="0" anchor="b"/>
                </a:tc>
                <a:extLst>
                  <a:ext uri="{0D108BD9-81ED-4DB2-BD59-A6C34878D82A}">
                    <a16:rowId xmlns:a16="http://schemas.microsoft.com/office/drawing/2014/main" val="10004"/>
                  </a:ext>
                </a:extLst>
              </a:tr>
              <a:tr h="231806">
                <a:tc>
                  <a:txBody>
                    <a:bodyPr/>
                    <a:lstStyle/>
                    <a:p>
                      <a:pPr algn="ctr" fontAlgn="b"/>
                      <a:r>
                        <a:rPr lang="zh-CN" altLang="en-US" sz="2000" b="0" i="0" u="none" strike="noStrike">
                          <a:solidFill>
                            <a:srgbClr val="000000"/>
                          </a:solidFill>
                          <a:effectLst/>
                          <a:latin typeface="宋体"/>
                        </a:rPr>
                        <a:t>声音</a:t>
                      </a:r>
                    </a:p>
                  </a:txBody>
                  <a:tcPr marL="7620" marR="7620" marT="7620" marB="0" anchor="b"/>
                </a:tc>
                <a:tc>
                  <a:txBody>
                    <a:bodyPr/>
                    <a:lstStyle/>
                    <a:p>
                      <a:pPr algn="ctr" fontAlgn="b"/>
                      <a:r>
                        <a:rPr lang="en-US" sz="2000" b="0" i="0" u="none" strike="noStrike" dirty="0">
                          <a:solidFill>
                            <a:srgbClr val="000000"/>
                          </a:solidFill>
                          <a:effectLst/>
                          <a:latin typeface="宋体"/>
                        </a:rPr>
                        <a:t>276</a:t>
                      </a:r>
                    </a:p>
                  </a:txBody>
                  <a:tcPr marL="7620" marR="7620" marT="7620" marB="0" anchor="b"/>
                </a:tc>
                <a:tc>
                  <a:txBody>
                    <a:bodyPr/>
                    <a:lstStyle/>
                    <a:p>
                      <a:pPr algn="ctr" fontAlgn="b"/>
                      <a:r>
                        <a:rPr lang="en-US" sz="2000" b="0" i="0" u="none" strike="noStrike" dirty="0">
                          <a:solidFill>
                            <a:srgbClr val="000000"/>
                          </a:solidFill>
                          <a:effectLst/>
                          <a:latin typeface="宋体"/>
                        </a:rPr>
                        <a:t>0.963768</a:t>
                      </a:r>
                    </a:p>
                  </a:txBody>
                  <a:tcPr marL="7620" marR="7620" marT="7620" marB="0" anchor="b"/>
                </a:tc>
                <a:extLst>
                  <a:ext uri="{0D108BD9-81ED-4DB2-BD59-A6C34878D82A}">
                    <a16:rowId xmlns:a16="http://schemas.microsoft.com/office/drawing/2014/main" val="10005"/>
                  </a:ext>
                </a:extLst>
              </a:tr>
              <a:tr h="231806">
                <a:tc>
                  <a:txBody>
                    <a:bodyPr/>
                    <a:lstStyle/>
                    <a:p>
                      <a:pPr algn="ctr" fontAlgn="b"/>
                      <a:r>
                        <a:rPr lang="zh-CN" altLang="en-US" sz="2000" b="1" i="0" u="none" strike="noStrike" dirty="0">
                          <a:solidFill>
                            <a:srgbClr val="000000"/>
                          </a:solidFill>
                          <a:effectLst/>
                          <a:latin typeface="宋体"/>
                        </a:rPr>
                        <a:t>价格</a:t>
                      </a:r>
                    </a:p>
                  </a:txBody>
                  <a:tcPr marL="7620" marR="7620" marT="7620" marB="0" anchor="b"/>
                </a:tc>
                <a:tc>
                  <a:txBody>
                    <a:bodyPr/>
                    <a:lstStyle/>
                    <a:p>
                      <a:pPr algn="ctr" fontAlgn="b"/>
                      <a:r>
                        <a:rPr lang="en-US" sz="2000" b="1" i="0" u="none" strike="noStrike" dirty="0">
                          <a:solidFill>
                            <a:srgbClr val="000000"/>
                          </a:solidFill>
                          <a:effectLst/>
                          <a:latin typeface="宋体"/>
                        </a:rPr>
                        <a:t>157</a:t>
                      </a:r>
                    </a:p>
                  </a:txBody>
                  <a:tcPr marL="7620" marR="7620" marT="7620" marB="0" anchor="b"/>
                </a:tc>
                <a:tc>
                  <a:txBody>
                    <a:bodyPr/>
                    <a:lstStyle/>
                    <a:p>
                      <a:pPr algn="ctr" fontAlgn="b"/>
                      <a:r>
                        <a:rPr lang="en-US" sz="2000" b="1" i="0" u="none" strike="noStrike" dirty="0">
                          <a:solidFill>
                            <a:srgbClr val="000000"/>
                          </a:solidFill>
                          <a:effectLst/>
                          <a:latin typeface="宋体"/>
                        </a:rPr>
                        <a:t>0.910828</a:t>
                      </a:r>
                    </a:p>
                  </a:txBody>
                  <a:tcPr marL="7620" marR="7620" marT="7620" marB="0" anchor="b"/>
                </a:tc>
                <a:extLst>
                  <a:ext uri="{0D108BD9-81ED-4DB2-BD59-A6C34878D82A}">
                    <a16:rowId xmlns:a16="http://schemas.microsoft.com/office/drawing/2014/main" val="10006"/>
                  </a:ext>
                </a:extLst>
              </a:tr>
              <a:tr h="231806">
                <a:tc>
                  <a:txBody>
                    <a:bodyPr/>
                    <a:lstStyle/>
                    <a:p>
                      <a:pPr algn="ctr" fontAlgn="b"/>
                      <a:r>
                        <a:rPr lang="zh-CN" altLang="en-US" sz="2000" b="1" i="0" u="none" strike="noStrike" dirty="0">
                          <a:solidFill>
                            <a:srgbClr val="000000"/>
                          </a:solidFill>
                          <a:effectLst/>
                          <a:latin typeface="宋体"/>
                        </a:rPr>
                        <a:t>冷藏</a:t>
                      </a:r>
                    </a:p>
                  </a:txBody>
                  <a:tcPr marL="7620" marR="7620" marT="7620" marB="0" anchor="b"/>
                </a:tc>
                <a:tc>
                  <a:txBody>
                    <a:bodyPr/>
                    <a:lstStyle/>
                    <a:p>
                      <a:pPr algn="ctr" fontAlgn="b"/>
                      <a:r>
                        <a:rPr lang="en-US" sz="2000" b="1" i="0" u="none" strike="noStrike" dirty="0">
                          <a:solidFill>
                            <a:srgbClr val="000000"/>
                          </a:solidFill>
                          <a:effectLst/>
                          <a:latin typeface="宋体"/>
                        </a:rPr>
                        <a:t>144</a:t>
                      </a:r>
                    </a:p>
                  </a:txBody>
                  <a:tcPr marL="7620" marR="7620" marT="7620" marB="0" anchor="b"/>
                </a:tc>
                <a:tc>
                  <a:txBody>
                    <a:bodyPr/>
                    <a:lstStyle/>
                    <a:p>
                      <a:pPr algn="ctr" fontAlgn="b"/>
                      <a:r>
                        <a:rPr lang="en-US" sz="2000" b="1" i="0" u="none" strike="noStrike" dirty="0">
                          <a:solidFill>
                            <a:srgbClr val="000000"/>
                          </a:solidFill>
                          <a:effectLst/>
                          <a:latin typeface="宋体"/>
                        </a:rPr>
                        <a:t>0.9375</a:t>
                      </a:r>
                    </a:p>
                  </a:txBody>
                  <a:tcPr marL="7620" marR="7620" marT="7620" marB="0" anchor="b"/>
                </a:tc>
                <a:extLst>
                  <a:ext uri="{0D108BD9-81ED-4DB2-BD59-A6C34878D82A}">
                    <a16:rowId xmlns:a16="http://schemas.microsoft.com/office/drawing/2014/main" val="10007"/>
                  </a:ext>
                </a:extLst>
              </a:tr>
              <a:tr h="231806">
                <a:tc>
                  <a:txBody>
                    <a:bodyPr/>
                    <a:lstStyle/>
                    <a:p>
                      <a:pPr algn="ctr" fontAlgn="b"/>
                      <a:r>
                        <a:rPr lang="zh-CN" altLang="en-US" sz="2000" b="1" i="0" u="none" strike="noStrike" dirty="0">
                          <a:solidFill>
                            <a:srgbClr val="000000"/>
                          </a:solidFill>
                          <a:effectLst/>
                          <a:latin typeface="宋体"/>
                        </a:rPr>
                        <a:t>质量</a:t>
                      </a:r>
                    </a:p>
                  </a:txBody>
                  <a:tcPr marL="7620" marR="7620" marT="7620" marB="0" anchor="b"/>
                </a:tc>
                <a:tc>
                  <a:txBody>
                    <a:bodyPr/>
                    <a:lstStyle/>
                    <a:p>
                      <a:pPr algn="ctr" fontAlgn="b"/>
                      <a:r>
                        <a:rPr lang="en-US" sz="2000" b="1" i="0" u="none" strike="noStrike" dirty="0">
                          <a:solidFill>
                            <a:srgbClr val="000000"/>
                          </a:solidFill>
                          <a:effectLst/>
                          <a:latin typeface="宋体"/>
                        </a:rPr>
                        <a:t>100</a:t>
                      </a:r>
                    </a:p>
                  </a:txBody>
                  <a:tcPr marL="7620" marR="7620" marT="7620" marB="0" anchor="b"/>
                </a:tc>
                <a:tc>
                  <a:txBody>
                    <a:bodyPr/>
                    <a:lstStyle/>
                    <a:p>
                      <a:pPr algn="ctr" fontAlgn="b"/>
                      <a:r>
                        <a:rPr lang="en-US" sz="2000" b="1" i="0" u="none" strike="noStrike" dirty="0">
                          <a:solidFill>
                            <a:srgbClr val="000000"/>
                          </a:solidFill>
                          <a:effectLst/>
                          <a:latin typeface="宋体"/>
                        </a:rPr>
                        <a:t>0.93</a:t>
                      </a:r>
                    </a:p>
                  </a:txBody>
                  <a:tcPr marL="7620" marR="7620" marT="7620" marB="0" anchor="b"/>
                </a:tc>
                <a:extLst>
                  <a:ext uri="{0D108BD9-81ED-4DB2-BD59-A6C34878D82A}">
                    <a16:rowId xmlns:a16="http://schemas.microsoft.com/office/drawing/2014/main" val="10008"/>
                  </a:ext>
                </a:extLst>
              </a:tr>
              <a:tr h="231806">
                <a:tc>
                  <a:txBody>
                    <a:bodyPr/>
                    <a:lstStyle/>
                    <a:p>
                      <a:pPr algn="ctr" fontAlgn="b"/>
                      <a:r>
                        <a:rPr lang="zh-CN" altLang="en-US" sz="2000" b="0" i="0" u="none" strike="noStrike">
                          <a:solidFill>
                            <a:srgbClr val="000000"/>
                          </a:solidFill>
                          <a:effectLst/>
                          <a:latin typeface="宋体"/>
                        </a:rPr>
                        <a:t>冷冻</a:t>
                      </a:r>
                    </a:p>
                  </a:txBody>
                  <a:tcPr marL="7620" marR="7620" marT="7620" marB="0" anchor="b"/>
                </a:tc>
                <a:tc>
                  <a:txBody>
                    <a:bodyPr/>
                    <a:lstStyle/>
                    <a:p>
                      <a:pPr algn="ctr" fontAlgn="b"/>
                      <a:r>
                        <a:rPr lang="en-US" sz="2000" b="0" i="0" u="none" strike="noStrike" dirty="0">
                          <a:solidFill>
                            <a:srgbClr val="000000"/>
                          </a:solidFill>
                          <a:effectLst/>
                          <a:latin typeface="宋体"/>
                        </a:rPr>
                        <a:t>95</a:t>
                      </a:r>
                    </a:p>
                  </a:txBody>
                  <a:tcPr marL="7620" marR="7620" marT="7620" marB="0" anchor="b"/>
                </a:tc>
                <a:tc>
                  <a:txBody>
                    <a:bodyPr/>
                    <a:lstStyle/>
                    <a:p>
                      <a:pPr algn="ctr" fontAlgn="b"/>
                      <a:r>
                        <a:rPr lang="en-US" sz="2000" b="0" i="0" u="none" strike="noStrike" dirty="0">
                          <a:solidFill>
                            <a:srgbClr val="000000"/>
                          </a:solidFill>
                          <a:effectLst/>
                          <a:latin typeface="宋体"/>
                        </a:rPr>
                        <a:t>0.957895</a:t>
                      </a:r>
                    </a:p>
                  </a:txBody>
                  <a:tcPr marL="7620" marR="7620" marT="7620" marB="0" anchor="b"/>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05945060"/>
              </p:ext>
            </p:extLst>
          </p:nvPr>
        </p:nvGraphicFramePr>
        <p:xfrm>
          <a:off x="4683760" y="1251272"/>
          <a:ext cx="3779520" cy="2499360"/>
        </p:xfrm>
        <a:graphic>
          <a:graphicData uri="http://schemas.openxmlformats.org/drawingml/2006/table">
            <a:tbl>
              <a:tblPr>
                <a:tableStyleId>{E8B1032C-EA38-4F05-BA0D-38AFFFC7BED3}</a:tableStyleId>
              </a:tblPr>
              <a:tblGrid>
                <a:gridCol w="1273387">
                  <a:extLst>
                    <a:ext uri="{9D8B030D-6E8A-4147-A177-3AD203B41FA5}">
                      <a16:colId xmlns:a16="http://schemas.microsoft.com/office/drawing/2014/main" val="20000"/>
                    </a:ext>
                  </a:extLst>
                </a:gridCol>
                <a:gridCol w="968587">
                  <a:extLst>
                    <a:ext uri="{9D8B030D-6E8A-4147-A177-3AD203B41FA5}">
                      <a16:colId xmlns:a16="http://schemas.microsoft.com/office/drawing/2014/main" val="20001"/>
                    </a:ext>
                  </a:extLst>
                </a:gridCol>
                <a:gridCol w="1537546">
                  <a:extLst>
                    <a:ext uri="{9D8B030D-6E8A-4147-A177-3AD203B41FA5}">
                      <a16:colId xmlns:a16="http://schemas.microsoft.com/office/drawing/2014/main" val="20002"/>
                    </a:ext>
                  </a:extLst>
                </a:gridCol>
              </a:tblGrid>
              <a:tr h="297850">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97850">
                <a:tc>
                  <a:txBody>
                    <a:bodyPr/>
                    <a:lstStyle/>
                    <a:p>
                      <a:pPr algn="ctr" fontAlgn="b"/>
                      <a:r>
                        <a:rPr lang="zh-CN" altLang="en-US" sz="2000" b="0" i="0" u="none" strike="noStrike" dirty="0">
                          <a:solidFill>
                            <a:srgbClr val="000000"/>
                          </a:solidFill>
                          <a:effectLst/>
                          <a:latin typeface="宋体"/>
                        </a:rPr>
                        <a:t>客服</a:t>
                      </a:r>
                    </a:p>
                  </a:txBody>
                  <a:tcPr marL="7620" marR="7620" marT="7620" marB="0" anchor="b"/>
                </a:tc>
                <a:tc>
                  <a:txBody>
                    <a:bodyPr/>
                    <a:lstStyle/>
                    <a:p>
                      <a:pPr algn="ctr" fontAlgn="b"/>
                      <a:r>
                        <a:rPr lang="en-US" sz="2000" b="0" i="0" u="none" strike="noStrike">
                          <a:solidFill>
                            <a:srgbClr val="000000"/>
                          </a:solidFill>
                          <a:effectLst/>
                          <a:latin typeface="宋体"/>
                        </a:rPr>
                        <a:t>87</a:t>
                      </a:r>
                    </a:p>
                  </a:txBody>
                  <a:tcPr marL="7620" marR="7620" marT="7620" marB="0" anchor="b"/>
                </a:tc>
                <a:tc>
                  <a:txBody>
                    <a:bodyPr/>
                    <a:lstStyle/>
                    <a:p>
                      <a:pPr algn="ctr" fontAlgn="b"/>
                      <a:r>
                        <a:rPr lang="en-US" sz="2000" b="0" i="0" u="none" strike="noStrike">
                          <a:solidFill>
                            <a:srgbClr val="000000"/>
                          </a:solidFill>
                          <a:effectLst/>
                          <a:latin typeface="宋体"/>
                        </a:rPr>
                        <a:t>0.528736</a:t>
                      </a:r>
                    </a:p>
                  </a:txBody>
                  <a:tcPr marL="7620" marR="7620" marT="7620" marB="0" anchor="b"/>
                </a:tc>
                <a:extLst>
                  <a:ext uri="{0D108BD9-81ED-4DB2-BD59-A6C34878D82A}">
                    <a16:rowId xmlns:a16="http://schemas.microsoft.com/office/drawing/2014/main" val="10001"/>
                  </a:ext>
                </a:extLst>
              </a:tr>
              <a:tr h="297850">
                <a:tc>
                  <a:txBody>
                    <a:bodyPr/>
                    <a:lstStyle/>
                    <a:p>
                      <a:pPr algn="ctr" fontAlgn="b"/>
                      <a:r>
                        <a:rPr lang="zh-CN" altLang="en-US" sz="2000" b="0" i="0" u="none" strike="noStrike" dirty="0">
                          <a:solidFill>
                            <a:srgbClr val="000000"/>
                          </a:solidFill>
                          <a:effectLst/>
                          <a:latin typeface="宋体"/>
                        </a:rPr>
                        <a:t>售后</a:t>
                      </a:r>
                    </a:p>
                  </a:txBody>
                  <a:tcPr marL="7620" marR="7620" marT="7620" marB="0" anchor="b"/>
                </a:tc>
                <a:tc>
                  <a:txBody>
                    <a:bodyPr/>
                    <a:lstStyle/>
                    <a:p>
                      <a:pPr algn="ctr" fontAlgn="b"/>
                      <a:r>
                        <a:rPr lang="en-US" sz="2000" b="0" i="0" u="none" strike="noStrike">
                          <a:solidFill>
                            <a:srgbClr val="000000"/>
                          </a:solidFill>
                          <a:effectLst/>
                          <a:latin typeface="宋体"/>
                        </a:rPr>
                        <a:t>56</a:t>
                      </a:r>
                    </a:p>
                  </a:txBody>
                  <a:tcPr marL="7620" marR="7620" marT="7620" marB="0" anchor="b"/>
                </a:tc>
                <a:tc>
                  <a:txBody>
                    <a:bodyPr/>
                    <a:lstStyle/>
                    <a:p>
                      <a:pPr algn="ctr" fontAlgn="b"/>
                      <a:r>
                        <a:rPr lang="en-US" sz="2000" b="0" i="0" u="none" strike="noStrike">
                          <a:solidFill>
                            <a:srgbClr val="000000"/>
                          </a:solidFill>
                          <a:effectLst/>
                          <a:latin typeface="宋体"/>
                        </a:rPr>
                        <a:t>0.535714</a:t>
                      </a:r>
                    </a:p>
                  </a:txBody>
                  <a:tcPr marL="7620" marR="7620" marT="7620" marB="0" anchor="b"/>
                </a:tc>
                <a:extLst>
                  <a:ext uri="{0D108BD9-81ED-4DB2-BD59-A6C34878D82A}">
                    <a16:rowId xmlns:a16="http://schemas.microsoft.com/office/drawing/2014/main" val="10002"/>
                  </a:ext>
                </a:extLst>
              </a:tr>
              <a:tr h="297850">
                <a:tc>
                  <a:txBody>
                    <a:bodyPr/>
                    <a:lstStyle/>
                    <a:p>
                      <a:pPr algn="ctr" fontAlgn="b"/>
                      <a:r>
                        <a:rPr lang="zh-CN" altLang="en-US" sz="2000" b="1" i="0" u="none" strike="noStrike" dirty="0">
                          <a:solidFill>
                            <a:srgbClr val="000000"/>
                          </a:solidFill>
                          <a:effectLst/>
                          <a:latin typeface="宋体"/>
                        </a:rPr>
                        <a:t>高度</a:t>
                      </a:r>
                    </a:p>
                  </a:txBody>
                  <a:tcPr marL="7620" marR="7620" marT="7620" marB="0" anchor="b"/>
                </a:tc>
                <a:tc>
                  <a:txBody>
                    <a:bodyPr/>
                    <a:lstStyle/>
                    <a:p>
                      <a:pPr algn="ctr" fontAlgn="b"/>
                      <a:r>
                        <a:rPr lang="en-US" sz="2000" b="1" i="0" u="none" strike="noStrike" dirty="0">
                          <a:solidFill>
                            <a:srgbClr val="000000"/>
                          </a:solidFill>
                          <a:effectLst/>
                          <a:latin typeface="宋体"/>
                        </a:rPr>
                        <a:t>24</a:t>
                      </a:r>
                    </a:p>
                  </a:txBody>
                  <a:tcPr marL="7620" marR="7620" marT="7620" marB="0" anchor="b"/>
                </a:tc>
                <a:tc>
                  <a:txBody>
                    <a:bodyPr/>
                    <a:lstStyle/>
                    <a:p>
                      <a:pPr algn="ctr" fontAlgn="b"/>
                      <a:r>
                        <a:rPr lang="en-US" sz="2000" b="1" i="0" u="none" strike="noStrike" dirty="0">
                          <a:solidFill>
                            <a:srgbClr val="000000"/>
                          </a:solidFill>
                          <a:effectLst/>
                          <a:latin typeface="宋体"/>
                        </a:rPr>
                        <a:t>0.833333</a:t>
                      </a:r>
                    </a:p>
                  </a:txBody>
                  <a:tcPr marL="7620" marR="7620" marT="7620" marB="0" anchor="b"/>
                </a:tc>
                <a:extLst>
                  <a:ext uri="{0D108BD9-81ED-4DB2-BD59-A6C34878D82A}">
                    <a16:rowId xmlns:a16="http://schemas.microsoft.com/office/drawing/2014/main" val="10003"/>
                  </a:ext>
                </a:extLst>
              </a:tr>
              <a:tr h="297850">
                <a:tc>
                  <a:txBody>
                    <a:bodyPr/>
                    <a:lstStyle/>
                    <a:p>
                      <a:pPr algn="ctr" fontAlgn="b"/>
                      <a:r>
                        <a:rPr lang="zh-CN" altLang="en-US" sz="2000" b="0" i="0" u="none" strike="noStrike" dirty="0">
                          <a:solidFill>
                            <a:srgbClr val="000000"/>
                          </a:solidFill>
                          <a:effectLst/>
                          <a:latin typeface="宋体"/>
                        </a:rPr>
                        <a:t>冷藏室</a:t>
                      </a:r>
                    </a:p>
                  </a:txBody>
                  <a:tcPr marL="7620" marR="7620" marT="7620" marB="0" anchor="b"/>
                </a:tc>
                <a:tc>
                  <a:txBody>
                    <a:bodyPr/>
                    <a:lstStyle/>
                    <a:p>
                      <a:pPr algn="ctr" fontAlgn="b"/>
                      <a:r>
                        <a:rPr lang="en-US" sz="2000" b="0" i="0" u="none" strike="noStrike">
                          <a:solidFill>
                            <a:srgbClr val="000000"/>
                          </a:solidFill>
                          <a:effectLst/>
                          <a:latin typeface="宋体"/>
                        </a:rPr>
                        <a:t>64</a:t>
                      </a:r>
                    </a:p>
                  </a:txBody>
                  <a:tcPr marL="7620" marR="7620" marT="7620" marB="0" anchor="b"/>
                </a:tc>
                <a:tc>
                  <a:txBody>
                    <a:bodyPr/>
                    <a:lstStyle/>
                    <a:p>
                      <a:pPr algn="ctr" fontAlgn="b"/>
                      <a:r>
                        <a:rPr lang="en-US" sz="2000" b="0" i="0" u="none" strike="noStrike">
                          <a:solidFill>
                            <a:srgbClr val="000000"/>
                          </a:solidFill>
                          <a:effectLst/>
                          <a:latin typeface="宋体"/>
                        </a:rPr>
                        <a:t>0.875</a:t>
                      </a:r>
                    </a:p>
                  </a:txBody>
                  <a:tcPr marL="7620" marR="7620" marT="7620" marB="0" anchor="b"/>
                </a:tc>
                <a:extLst>
                  <a:ext uri="{0D108BD9-81ED-4DB2-BD59-A6C34878D82A}">
                    <a16:rowId xmlns:a16="http://schemas.microsoft.com/office/drawing/2014/main" val="10004"/>
                  </a:ext>
                </a:extLst>
              </a:tr>
              <a:tr h="297850">
                <a:tc>
                  <a:txBody>
                    <a:bodyPr/>
                    <a:lstStyle/>
                    <a:p>
                      <a:pPr algn="ctr" fontAlgn="b"/>
                      <a:r>
                        <a:rPr lang="zh-CN" altLang="en-US" sz="2000" b="0" i="0" u="none" strike="noStrike" dirty="0">
                          <a:solidFill>
                            <a:srgbClr val="000000"/>
                          </a:solidFill>
                          <a:effectLst/>
                          <a:latin typeface="宋体"/>
                        </a:rPr>
                        <a:t>价格</a:t>
                      </a:r>
                    </a:p>
                  </a:txBody>
                  <a:tcPr marL="7620" marR="7620" marT="7620" marB="0" anchor="b"/>
                </a:tc>
                <a:tc>
                  <a:txBody>
                    <a:bodyPr/>
                    <a:lstStyle/>
                    <a:p>
                      <a:pPr algn="ctr" fontAlgn="b"/>
                      <a:r>
                        <a:rPr lang="en-US" sz="2000" b="0" i="0" u="none" strike="noStrike">
                          <a:solidFill>
                            <a:srgbClr val="000000"/>
                          </a:solidFill>
                          <a:effectLst/>
                          <a:latin typeface="宋体"/>
                        </a:rPr>
                        <a:t>157</a:t>
                      </a:r>
                    </a:p>
                  </a:txBody>
                  <a:tcPr marL="7620" marR="7620" marT="7620" marB="0" anchor="b"/>
                </a:tc>
                <a:tc>
                  <a:txBody>
                    <a:bodyPr/>
                    <a:lstStyle/>
                    <a:p>
                      <a:pPr algn="ctr" fontAlgn="b"/>
                      <a:r>
                        <a:rPr lang="en-US" sz="2000" b="0" i="0" u="none" strike="noStrike">
                          <a:solidFill>
                            <a:srgbClr val="000000"/>
                          </a:solidFill>
                          <a:effectLst/>
                          <a:latin typeface="宋体"/>
                        </a:rPr>
                        <a:t>0.910828</a:t>
                      </a:r>
                    </a:p>
                  </a:txBody>
                  <a:tcPr marL="7620" marR="7620" marT="7620" marB="0" anchor="b"/>
                </a:tc>
                <a:extLst>
                  <a:ext uri="{0D108BD9-81ED-4DB2-BD59-A6C34878D82A}">
                    <a16:rowId xmlns:a16="http://schemas.microsoft.com/office/drawing/2014/main" val="10005"/>
                  </a:ext>
                </a:extLst>
              </a:tr>
              <a:tr h="297850">
                <a:tc>
                  <a:txBody>
                    <a:bodyPr/>
                    <a:lstStyle/>
                    <a:p>
                      <a:pPr algn="ctr" fontAlgn="b"/>
                      <a:r>
                        <a:rPr lang="zh-CN" altLang="en-US" sz="2000" b="0" i="0" u="none" strike="noStrike" dirty="0">
                          <a:solidFill>
                            <a:srgbClr val="000000"/>
                          </a:solidFill>
                          <a:effectLst/>
                          <a:latin typeface="宋体"/>
                        </a:rPr>
                        <a:t>质量</a:t>
                      </a:r>
                    </a:p>
                  </a:txBody>
                  <a:tcPr marL="7620" marR="7620" marT="7620" marB="0" anchor="b"/>
                </a:tc>
                <a:tc>
                  <a:txBody>
                    <a:bodyPr/>
                    <a:lstStyle/>
                    <a:p>
                      <a:pPr algn="ctr" fontAlgn="b"/>
                      <a:r>
                        <a:rPr lang="en-US" sz="2000" b="0" i="0" u="none" strike="noStrike">
                          <a:solidFill>
                            <a:srgbClr val="000000"/>
                          </a:solidFill>
                          <a:effectLst/>
                          <a:latin typeface="宋体"/>
                        </a:rPr>
                        <a:t>100</a:t>
                      </a:r>
                    </a:p>
                  </a:txBody>
                  <a:tcPr marL="7620" marR="7620" marT="7620" marB="0" anchor="b"/>
                </a:tc>
                <a:tc>
                  <a:txBody>
                    <a:bodyPr/>
                    <a:lstStyle/>
                    <a:p>
                      <a:pPr algn="ctr" fontAlgn="b"/>
                      <a:r>
                        <a:rPr lang="en-US" sz="2000" b="0" i="0" u="none" strike="noStrike">
                          <a:solidFill>
                            <a:srgbClr val="000000"/>
                          </a:solidFill>
                          <a:effectLst/>
                          <a:latin typeface="宋体"/>
                        </a:rPr>
                        <a:t>0.93</a:t>
                      </a:r>
                    </a:p>
                  </a:txBody>
                  <a:tcPr marL="7620" marR="7620" marT="7620" marB="0" anchor="b"/>
                </a:tc>
                <a:extLst>
                  <a:ext uri="{0D108BD9-81ED-4DB2-BD59-A6C34878D82A}">
                    <a16:rowId xmlns:a16="http://schemas.microsoft.com/office/drawing/2014/main" val="10006"/>
                  </a:ext>
                </a:extLst>
              </a:tr>
              <a:tr h="297850">
                <a:tc>
                  <a:txBody>
                    <a:bodyPr/>
                    <a:lstStyle/>
                    <a:p>
                      <a:pPr algn="ctr" fontAlgn="b"/>
                      <a:r>
                        <a:rPr lang="zh-CN" altLang="en-US" sz="2000" b="0" i="0" u="none" strike="noStrike">
                          <a:solidFill>
                            <a:srgbClr val="000000"/>
                          </a:solidFill>
                          <a:effectLst/>
                          <a:latin typeface="宋体"/>
                        </a:rPr>
                        <a:t>面板</a:t>
                      </a:r>
                    </a:p>
                  </a:txBody>
                  <a:tcPr marL="7620" marR="7620" marT="7620" marB="0" anchor="b"/>
                </a:tc>
                <a:tc>
                  <a:txBody>
                    <a:bodyPr/>
                    <a:lstStyle/>
                    <a:p>
                      <a:pPr algn="ctr" fontAlgn="b"/>
                      <a:r>
                        <a:rPr lang="en-US" sz="2000" b="0" i="0" u="none" strike="noStrike">
                          <a:solidFill>
                            <a:srgbClr val="000000"/>
                          </a:solidFill>
                          <a:effectLst/>
                          <a:latin typeface="宋体"/>
                        </a:rPr>
                        <a:t>172</a:t>
                      </a:r>
                    </a:p>
                  </a:txBody>
                  <a:tcPr marL="7620" marR="7620" marT="7620" marB="0" anchor="b"/>
                </a:tc>
                <a:tc>
                  <a:txBody>
                    <a:bodyPr/>
                    <a:lstStyle/>
                    <a:p>
                      <a:pPr algn="ctr" fontAlgn="b"/>
                      <a:r>
                        <a:rPr lang="en-US" sz="2000" b="0" i="0" u="none" strike="noStrike" dirty="0">
                          <a:solidFill>
                            <a:srgbClr val="000000"/>
                          </a:solidFill>
                          <a:effectLst/>
                          <a:latin typeface="宋体"/>
                        </a:rPr>
                        <a:t>0.936047</a:t>
                      </a:r>
                    </a:p>
                  </a:txBody>
                  <a:tcPr marL="7620" marR="7620" marT="7620" marB="0" anchor="b"/>
                </a:tc>
                <a:extLst>
                  <a:ext uri="{0D108BD9-81ED-4DB2-BD59-A6C34878D82A}">
                    <a16:rowId xmlns:a16="http://schemas.microsoft.com/office/drawing/2014/main" val="10007"/>
                  </a:ext>
                </a:extLst>
              </a:tr>
            </a:tbl>
          </a:graphicData>
        </a:graphic>
      </p:graphicFrame>
      <p:sp>
        <p:nvSpPr>
          <p:cNvPr id="5" name="TextBox 4"/>
          <p:cNvSpPr txBox="1"/>
          <p:nvPr/>
        </p:nvSpPr>
        <p:spPr>
          <a:xfrm>
            <a:off x="373381" y="4216400"/>
            <a:ext cx="8172449" cy="507831"/>
          </a:xfrm>
          <a:prstGeom prst="rect">
            <a:avLst/>
          </a:prstGeom>
          <a:noFill/>
        </p:spPr>
        <p:txBody>
          <a:bodyPr wrap="square" rtlCol="0">
            <a:spAutoFit/>
          </a:bodyPr>
          <a:lstStyle/>
          <a:p>
            <a:r>
              <a:rPr lang="zh-CN" altLang="en-US" dirty="0"/>
              <a:t>提及数较高的特征中，空间、容量、功能等相对较满意，质量、价格、冷藏相对不满意；</a:t>
            </a:r>
            <a:endParaRPr lang="en-US" altLang="zh-CN" dirty="0"/>
          </a:p>
          <a:p>
            <a:r>
              <a:rPr lang="zh-CN" altLang="en-US" dirty="0"/>
              <a:t>好评率较低的特征中，对于高度、价格、客服等不满意。</a:t>
            </a:r>
          </a:p>
        </p:txBody>
      </p:sp>
    </p:spTree>
    <p:extLst>
      <p:ext uri="{BB962C8B-B14F-4D97-AF65-F5344CB8AC3E}">
        <p14:creationId xmlns:p14="http://schemas.microsoft.com/office/powerpoint/2010/main" val="135755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品牌认知</a:t>
            </a:r>
          </a:p>
        </p:txBody>
      </p:sp>
      <p:graphicFrame>
        <p:nvGraphicFramePr>
          <p:cNvPr id="3" name="表格 2"/>
          <p:cNvGraphicFramePr>
            <a:graphicFrameLocks noGrp="1"/>
          </p:cNvGraphicFramePr>
          <p:nvPr>
            <p:extLst>
              <p:ext uri="{D42A27DB-BD31-4B8C-83A1-F6EECF244321}">
                <p14:modId xmlns:p14="http://schemas.microsoft.com/office/powerpoint/2010/main" val="2587118435"/>
              </p:ext>
            </p:extLst>
          </p:nvPr>
        </p:nvGraphicFramePr>
        <p:xfrm>
          <a:off x="568960" y="1078547"/>
          <a:ext cx="1737360" cy="2499360"/>
        </p:xfrm>
        <a:graphic>
          <a:graphicData uri="http://schemas.openxmlformats.org/drawingml/2006/table">
            <a:tbl>
              <a:tblPr>
                <a:tableStyleId>{72833802-FEF1-4C79-8D5D-14CF1EAF98D9}</a:tableStyleId>
              </a:tblPr>
              <a:tblGrid>
                <a:gridCol w="8432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tblGrid>
              <a:tr h="182880">
                <a:tc>
                  <a:txBody>
                    <a:bodyPr/>
                    <a:lstStyle/>
                    <a:p>
                      <a:pPr algn="ctr" fontAlgn="b"/>
                      <a:r>
                        <a:rPr lang="zh-CN" altLang="en-US" sz="2000" b="0" i="0" u="none" strike="noStrike" dirty="0">
                          <a:solidFill>
                            <a:srgbClr val="000000"/>
                          </a:solidFill>
                          <a:effectLst/>
                          <a:latin typeface="宋体"/>
                        </a:rPr>
                        <a:t>大气</a:t>
                      </a:r>
                    </a:p>
                  </a:txBody>
                  <a:tcPr marL="7620" marR="7620" marT="7620" marB="0" anchor="b"/>
                </a:tc>
                <a:tc>
                  <a:txBody>
                    <a:bodyPr/>
                    <a:lstStyle/>
                    <a:p>
                      <a:pPr algn="ctr" fontAlgn="b"/>
                      <a:r>
                        <a:rPr lang="en-US" sz="2000" b="0" i="0" u="none" strike="noStrike">
                          <a:solidFill>
                            <a:srgbClr val="000000"/>
                          </a:solidFill>
                          <a:effectLst/>
                          <a:latin typeface="宋体"/>
                        </a:rPr>
                        <a:t>234</a:t>
                      </a:r>
                    </a:p>
                  </a:txBody>
                  <a:tcPr marL="7620" marR="7620" marT="7620" marB="0" anchor="b"/>
                </a:tc>
                <a:extLst>
                  <a:ext uri="{0D108BD9-81ED-4DB2-BD59-A6C34878D82A}">
                    <a16:rowId xmlns:a16="http://schemas.microsoft.com/office/drawing/2014/main" val="10000"/>
                  </a:ext>
                </a:extLst>
              </a:tr>
              <a:tr h="182880">
                <a:tc>
                  <a:txBody>
                    <a:bodyPr/>
                    <a:lstStyle/>
                    <a:p>
                      <a:pPr algn="ctr" fontAlgn="b"/>
                      <a:r>
                        <a:rPr lang="zh-CN" altLang="en-US" sz="2000" b="0" i="0" u="none" strike="noStrike" dirty="0">
                          <a:solidFill>
                            <a:srgbClr val="000000"/>
                          </a:solidFill>
                          <a:effectLst/>
                          <a:latin typeface="宋体"/>
                        </a:rPr>
                        <a:t>颜值高</a:t>
                      </a:r>
                    </a:p>
                  </a:txBody>
                  <a:tcPr marL="7620" marR="7620" marT="7620" marB="0" anchor="b"/>
                </a:tc>
                <a:tc>
                  <a:txBody>
                    <a:bodyPr/>
                    <a:lstStyle/>
                    <a:p>
                      <a:pPr algn="ctr" fontAlgn="b"/>
                      <a:r>
                        <a:rPr lang="en-US" sz="2000" b="0" i="0" u="none" strike="noStrike">
                          <a:solidFill>
                            <a:srgbClr val="000000"/>
                          </a:solidFill>
                          <a:effectLst/>
                          <a:latin typeface="宋体"/>
                        </a:rPr>
                        <a:t>145</a:t>
                      </a: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zh-CN" altLang="en-US" sz="2000" b="0" i="0" u="none" strike="noStrike" dirty="0">
                          <a:solidFill>
                            <a:srgbClr val="000000"/>
                          </a:solidFill>
                          <a:effectLst/>
                          <a:latin typeface="宋体"/>
                        </a:rPr>
                        <a:t>上档次</a:t>
                      </a:r>
                    </a:p>
                  </a:txBody>
                  <a:tcPr marL="7620" marR="7620" marT="7620" marB="0" anchor="b"/>
                </a:tc>
                <a:tc>
                  <a:txBody>
                    <a:bodyPr/>
                    <a:lstStyle/>
                    <a:p>
                      <a:pPr algn="ctr" fontAlgn="b"/>
                      <a:r>
                        <a:rPr lang="en-US" sz="2000" b="0" i="0" u="none" strike="noStrike" dirty="0">
                          <a:solidFill>
                            <a:srgbClr val="000000"/>
                          </a:solidFill>
                          <a:effectLst/>
                          <a:latin typeface="宋体"/>
                        </a:rPr>
                        <a:t>88</a:t>
                      </a: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zh-CN" altLang="en-US" sz="2000" b="0" i="0" u="none" strike="noStrike">
                          <a:solidFill>
                            <a:srgbClr val="000000"/>
                          </a:solidFill>
                          <a:effectLst/>
                          <a:latin typeface="宋体"/>
                        </a:rPr>
                        <a:t>很漂亮</a:t>
                      </a:r>
                    </a:p>
                  </a:txBody>
                  <a:tcPr marL="7620" marR="7620" marT="7620" marB="0" anchor="b"/>
                </a:tc>
                <a:tc>
                  <a:txBody>
                    <a:bodyPr/>
                    <a:lstStyle/>
                    <a:p>
                      <a:pPr algn="ctr" fontAlgn="b"/>
                      <a:r>
                        <a:rPr lang="en-US" sz="2000" b="0" i="0" u="none" strike="noStrike" dirty="0">
                          <a:solidFill>
                            <a:srgbClr val="000000"/>
                          </a:solidFill>
                          <a:effectLst/>
                          <a:latin typeface="宋体"/>
                        </a:rPr>
                        <a:t>78</a:t>
                      </a:r>
                    </a:p>
                  </a:txBody>
                  <a:tcPr marL="7620" marR="7620" marT="7620" marB="0" anchor="b"/>
                </a:tc>
                <a:extLst>
                  <a:ext uri="{0D108BD9-81ED-4DB2-BD59-A6C34878D82A}">
                    <a16:rowId xmlns:a16="http://schemas.microsoft.com/office/drawing/2014/main" val="10003"/>
                  </a:ext>
                </a:extLst>
              </a:tr>
              <a:tr h="182880">
                <a:tc>
                  <a:txBody>
                    <a:bodyPr/>
                    <a:lstStyle/>
                    <a:p>
                      <a:pPr algn="ctr" fontAlgn="b"/>
                      <a:r>
                        <a:rPr lang="zh-CN" altLang="en-US" sz="2000" b="0" i="0" u="none" strike="noStrike">
                          <a:solidFill>
                            <a:srgbClr val="000000"/>
                          </a:solidFill>
                          <a:effectLst/>
                          <a:latin typeface="宋体"/>
                        </a:rPr>
                        <a:t>大方</a:t>
                      </a:r>
                    </a:p>
                  </a:txBody>
                  <a:tcPr marL="7620" marR="7620" marT="7620" marB="0" anchor="b"/>
                </a:tc>
                <a:tc>
                  <a:txBody>
                    <a:bodyPr/>
                    <a:lstStyle/>
                    <a:p>
                      <a:pPr algn="ctr" fontAlgn="b"/>
                      <a:r>
                        <a:rPr lang="en-US" sz="2000" b="0" i="0" u="none" strike="noStrike" dirty="0">
                          <a:solidFill>
                            <a:srgbClr val="000000"/>
                          </a:solidFill>
                          <a:effectLst/>
                          <a:latin typeface="宋体"/>
                        </a:rPr>
                        <a:t>51</a:t>
                      </a:r>
                    </a:p>
                  </a:txBody>
                  <a:tcPr marL="7620" marR="7620" marT="7620" marB="0" anchor="b"/>
                </a:tc>
                <a:extLst>
                  <a:ext uri="{0D108BD9-81ED-4DB2-BD59-A6C34878D82A}">
                    <a16:rowId xmlns:a16="http://schemas.microsoft.com/office/drawing/2014/main" val="10004"/>
                  </a:ext>
                </a:extLst>
              </a:tr>
              <a:tr h="182880">
                <a:tc>
                  <a:txBody>
                    <a:bodyPr/>
                    <a:lstStyle/>
                    <a:p>
                      <a:pPr algn="ctr" fontAlgn="b"/>
                      <a:r>
                        <a:rPr lang="zh-CN" altLang="en-US" sz="2000" b="0" i="0" u="none" strike="noStrike">
                          <a:solidFill>
                            <a:srgbClr val="000000"/>
                          </a:solidFill>
                          <a:effectLst/>
                          <a:latin typeface="宋体"/>
                        </a:rPr>
                        <a:t>美观</a:t>
                      </a:r>
                    </a:p>
                  </a:txBody>
                  <a:tcPr marL="7620" marR="7620" marT="7620" marB="0" anchor="b"/>
                </a:tc>
                <a:tc>
                  <a:txBody>
                    <a:bodyPr/>
                    <a:lstStyle/>
                    <a:p>
                      <a:pPr algn="ctr" fontAlgn="b"/>
                      <a:r>
                        <a:rPr lang="en-US" sz="2000" b="0" i="0" u="none" strike="noStrike" dirty="0">
                          <a:solidFill>
                            <a:srgbClr val="000000"/>
                          </a:solidFill>
                          <a:effectLst/>
                          <a:latin typeface="宋体"/>
                        </a:rPr>
                        <a:t>50</a:t>
                      </a:r>
                    </a:p>
                  </a:txBody>
                  <a:tcPr marL="7620" marR="7620" marT="7620" marB="0" anchor="b"/>
                </a:tc>
                <a:extLst>
                  <a:ext uri="{0D108BD9-81ED-4DB2-BD59-A6C34878D82A}">
                    <a16:rowId xmlns:a16="http://schemas.microsoft.com/office/drawing/2014/main" val="10005"/>
                  </a:ext>
                </a:extLst>
              </a:tr>
              <a:tr h="182880">
                <a:tc>
                  <a:txBody>
                    <a:bodyPr/>
                    <a:lstStyle/>
                    <a:p>
                      <a:pPr algn="ctr" fontAlgn="b"/>
                      <a:r>
                        <a:rPr lang="zh-CN" altLang="en-US" sz="2000" b="0" i="0" u="none" strike="noStrike">
                          <a:solidFill>
                            <a:srgbClr val="000000"/>
                          </a:solidFill>
                          <a:effectLst/>
                          <a:latin typeface="宋体"/>
                        </a:rPr>
                        <a:t>专业</a:t>
                      </a:r>
                    </a:p>
                  </a:txBody>
                  <a:tcPr marL="7620" marR="7620" marT="7620" marB="0" anchor="b"/>
                </a:tc>
                <a:tc>
                  <a:txBody>
                    <a:bodyPr/>
                    <a:lstStyle/>
                    <a:p>
                      <a:pPr algn="ctr" fontAlgn="b"/>
                      <a:r>
                        <a:rPr lang="en-US" sz="2000" b="0" i="0" u="none" strike="noStrike" dirty="0">
                          <a:solidFill>
                            <a:srgbClr val="000000"/>
                          </a:solidFill>
                          <a:effectLst/>
                          <a:latin typeface="宋体"/>
                        </a:rPr>
                        <a:t>37</a:t>
                      </a:r>
                    </a:p>
                  </a:txBody>
                  <a:tcPr marL="7620" marR="7620" marT="7620" marB="0" anchor="b"/>
                </a:tc>
                <a:extLst>
                  <a:ext uri="{0D108BD9-81ED-4DB2-BD59-A6C34878D82A}">
                    <a16:rowId xmlns:a16="http://schemas.microsoft.com/office/drawing/2014/main" val="10006"/>
                  </a:ext>
                </a:extLst>
              </a:tr>
              <a:tr h="182880">
                <a:tc>
                  <a:txBody>
                    <a:bodyPr/>
                    <a:lstStyle/>
                    <a:p>
                      <a:pPr algn="ctr" fontAlgn="b"/>
                      <a:r>
                        <a:rPr lang="zh-CN" altLang="en-US" sz="2000" b="0" i="0" u="none" strike="noStrike">
                          <a:solidFill>
                            <a:srgbClr val="000000"/>
                          </a:solidFill>
                          <a:effectLst/>
                          <a:latin typeface="宋体"/>
                        </a:rPr>
                        <a:t>时尚</a:t>
                      </a:r>
                    </a:p>
                  </a:txBody>
                  <a:tcPr marL="7620" marR="7620" marT="7620" marB="0" anchor="b"/>
                </a:tc>
                <a:tc>
                  <a:txBody>
                    <a:bodyPr/>
                    <a:lstStyle/>
                    <a:p>
                      <a:pPr algn="ctr" fontAlgn="b"/>
                      <a:r>
                        <a:rPr lang="en-US" sz="2000" b="0" i="0" u="none" strike="noStrike" dirty="0">
                          <a:solidFill>
                            <a:srgbClr val="000000"/>
                          </a:solidFill>
                          <a:effectLst/>
                          <a:latin typeface="宋体"/>
                        </a:rPr>
                        <a:t>36</a:t>
                      </a:r>
                    </a:p>
                  </a:txBody>
                  <a:tcPr marL="7620" marR="7620" marT="7620" marB="0" anchor="b"/>
                </a:tc>
                <a:extLst>
                  <a:ext uri="{0D108BD9-81ED-4DB2-BD59-A6C34878D82A}">
                    <a16:rowId xmlns:a16="http://schemas.microsoft.com/office/drawing/2014/main" val="10007"/>
                  </a:ext>
                </a:extLst>
              </a:tr>
            </a:tbl>
          </a:graphicData>
        </a:graphic>
      </p:graphicFrame>
      <p:sp>
        <p:nvSpPr>
          <p:cNvPr id="4" name="TextBox 3"/>
          <p:cNvSpPr txBox="1"/>
          <p:nvPr/>
        </p:nvSpPr>
        <p:spPr>
          <a:xfrm>
            <a:off x="3007360" y="1156626"/>
            <a:ext cx="5547360" cy="2585323"/>
          </a:xfrm>
          <a:prstGeom prst="rect">
            <a:avLst/>
          </a:prstGeom>
          <a:noFill/>
        </p:spPr>
        <p:txBody>
          <a:bodyPr wrap="square" rtlCol="0">
            <a:spAutoFit/>
          </a:bodyPr>
          <a:lstStyle/>
          <a:p>
            <a:r>
              <a:rPr lang="zh-CN" altLang="en-US" b="1" dirty="0"/>
              <a:t>松下</a:t>
            </a:r>
            <a:endParaRPr lang="en-US" altLang="zh-CN" b="1" dirty="0"/>
          </a:p>
          <a:p>
            <a:r>
              <a:rPr lang="zh-CN" altLang="en-US" dirty="0"/>
              <a:t>这款松下冰箱外观大气</a:t>
            </a:r>
            <a:r>
              <a:rPr lang="en-US" altLang="zh-CN" dirty="0"/>
              <a:t>//</a:t>
            </a:r>
            <a:r>
              <a:rPr lang="zh-CN" altLang="en-US" dirty="0"/>
              <a:t>也比较了松下进口与这款的区别</a:t>
            </a:r>
            <a:r>
              <a:rPr lang="en-US" altLang="zh-CN" dirty="0"/>
              <a:t>//</a:t>
            </a:r>
            <a:r>
              <a:rPr lang="zh-CN" altLang="en-US" dirty="0"/>
              <a:t>只认松下</a:t>
            </a:r>
            <a:r>
              <a:rPr lang="en-US" altLang="zh-CN" dirty="0"/>
              <a:t>//</a:t>
            </a:r>
            <a:r>
              <a:rPr lang="zh-CN" altLang="en-US" dirty="0"/>
              <a:t>松下</a:t>
            </a:r>
            <a:r>
              <a:rPr lang="en-US" altLang="zh-CN" dirty="0"/>
              <a:t>//</a:t>
            </a:r>
            <a:r>
              <a:rPr lang="zh-CN" altLang="en-US" b="1" dirty="0"/>
              <a:t>信赖松下的产品</a:t>
            </a:r>
            <a:r>
              <a:rPr lang="en-US" altLang="zh-CN" dirty="0"/>
              <a:t>//</a:t>
            </a:r>
            <a:r>
              <a:rPr lang="zh-CN" altLang="en-US" dirty="0"/>
              <a:t>松下品质</a:t>
            </a:r>
            <a:r>
              <a:rPr lang="en-US" altLang="zh-CN" dirty="0"/>
              <a:t>//</a:t>
            </a:r>
            <a:r>
              <a:rPr lang="zh-CN" altLang="en-US" dirty="0"/>
              <a:t>松下冰箱</a:t>
            </a:r>
            <a:r>
              <a:rPr lang="zh-CN" altLang="en-US" b="1" dirty="0"/>
              <a:t>一如既往的好</a:t>
            </a:r>
            <a:r>
              <a:rPr lang="en-US" altLang="zh-CN" dirty="0"/>
              <a:t>//</a:t>
            </a:r>
            <a:r>
              <a:rPr lang="zh-CN" altLang="en-US" dirty="0"/>
              <a:t>松下这款冰箱真的不错</a:t>
            </a:r>
            <a:r>
              <a:rPr lang="en-US" altLang="zh-CN" dirty="0"/>
              <a:t>//</a:t>
            </a:r>
            <a:r>
              <a:rPr lang="zh-CN" altLang="en-US" dirty="0"/>
              <a:t>电视机</a:t>
            </a:r>
            <a:r>
              <a:rPr lang="zh-CN" altLang="en-US" b="1" dirty="0"/>
              <a:t>全是松下的</a:t>
            </a:r>
            <a:r>
              <a:rPr lang="en-US" altLang="zh-CN" dirty="0"/>
              <a:t>//</a:t>
            </a:r>
            <a:r>
              <a:rPr lang="zh-CN" altLang="en-US" dirty="0"/>
              <a:t>性价比还是松下比较高</a:t>
            </a:r>
            <a:r>
              <a:rPr lang="en-US" altLang="zh-CN" dirty="0"/>
              <a:t>//</a:t>
            </a:r>
            <a:r>
              <a:rPr lang="zh-CN" altLang="en-US" dirty="0"/>
              <a:t>这次入手的松下冰箱有更好的体验</a:t>
            </a:r>
            <a:r>
              <a:rPr lang="en-US" altLang="zh-CN" dirty="0"/>
              <a:t>//</a:t>
            </a:r>
            <a:r>
              <a:rPr lang="zh-CN" altLang="en-US" dirty="0"/>
              <a:t>联系松下客服很快安排师傅上门拆掉了冰箱的门才给弄进家了</a:t>
            </a:r>
            <a:r>
              <a:rPr lang="en-US" altLang="zh-CN" dirty="0"/>
              <a:t>//</a:t>
            </a:r>
            <a:r>
              <a:rPr lang="zh-CN" altLang="en-US" dirty="0"/>
              <a:t>松下品牌的</a:t>
            </a:r>
            <a:r>
              <a:rPr lang="en-US" altLang="zh-CN" dirty="0"/>
              <a:t>//</a:t>
            </a:r>
            <a:r>
              <a:rPr lang="zh-CN" altLang="en-US" b="1" dirty="0"/>
              <a:t>一律松下</a:t>
            </a:r>
            <a:r>
              <a:rPr lang="zh-CN" altLang="en-US" dirty="0"/>
              <a:t>了</a:t>
            </a:r>
            <a:r>
              <a:rPr lang="en-US" altLang="zh-CN" dirty="0"/>
              <a:t>//</a:t>
            </a:r>
            <a:r>
              <a:rPr lang="zh-CN" altLang="en-US" dirty="0"/>
              <a:t>松下的冰箱占地小</a:t>
            </a:r>
            <a:r>
              <a:rPr lang="en-US" altLang="zh-CN" dirty="0"/>
              <a:t>//</a:t>
            </a:r>
            <a:r>
              <a:rPr lang="zh-CN" altLang="en-US" dirty="0"/>
              <a:t>松下冰箱的壁最薄</a:t>
            </a:r>
            <a:r>
              <a:rPr lang="en-US" altLang="zh-CN" dirty="0"/>
              <a:t>//</a:t>
            </a:r>
            <a:r>
              <a:rPr lang="zh-CN" altLang="en-US" dirty="0"/>
              <a:t>第一次购买松下的冰箱</a:t>
            </a:r>
            <a:r>
              <a:rPr lang="en-US" altLang="zh-CN" dirty="0"/>
              <a:t>//</a:t>
            </a:r>
            <a:r>
              <a:rPr lang="zh-CN" altLang="en-US" dirty="0"/>
              <a:t>购买的松下冰箱美观大方</a:t>
            </a:r>
            <a:r>
              <a:rPr lang="en-US" altLang="zh-CN" dirty="0"/>
              <a:t>//</a:t>
            </a:r>
            <a:r>
              <a:rPr lang="zh-CN" altLang="en-US" dirty="0"/>
              <a:t>松下这款颜值高</a:t>
            </a:r>
            <a:r>
              <a:rPr lang="en-US" altLang="zh-CN" dirty="0"/>
              <a:t>//</a:t>
            </a:r>
            <a:r>
              <a:rPr lang="zh-CN" altLang="en-US" dirty="0"/>
              <a:t>松下的家电</a:t>
            </a:r>
            <a:r>
              <a:rPr lang="zh-CN" altLang="en-US" b="1" dirty="0"/>
              <a:t>设计用心</a:t>
            </a:r>
            <a:r>
              <a:rPr lang="en-US" altLang="zh-CN" dirty="0"/>
              <a:t>//</a:t>
            </a:r>
            <a:r>
              <a:rPr lang="zh-CN" altLang="en-US" dirty="0"/>
              <a:t>松下压缩机 </a:t>
            </a:r>
            <a:r>
              <a:rPr lang="en-US" altLang="zh-CN" dirty="0"/>
              <a:t>| </a:t>
            </a:r>
            <a:r>
              <a:rPr lang="zh-CN" altLang="en-US" dirty="0"/>
              <a:t>松下冰箱非常漂亮</a:t>
            </a:r>
            <a:r>
              <a:rPr lang="en-US" altLang="zh-CN" dirty="0"/>
              <a:t>//</a:t>
            </a:r>
            <a:r>
              <a:rPr lang="zh-CN" altLang="en-US" dirty="0"/>
              <a:t>松下冰箱还是可以的</a:t>
            </a:r>
            <a:r>
              <a:rPr lang="en-US" altLang="zh-CN" dirty="0"/>
              <a:t>//</a:t>
            </a:r>
            <a:r>
              <a:rPr lang="zh-CN" altLang="en-US" b="1" dirty="0"/>
              <a:t>松下是个信仰</a:t>
            </a:r>
            <a:r>
              <a:rPr lang="en-US" altLang="zh-CN" dirty="0"/>
              <a:t>//</a:t>
            </a:r>
            <a:r>
              <a:rPr lang="zh-CN" altLang="en-US" dirty="0"/>
              <a:t>松下这个颜值好看</a:t>
            </a:r>
            <a:r>
              <a:rPr lang="en-US" altLang="zh-CN" dirty="0"/>
              <a:t>//</a:t>
            </a:r>
            <a:r>
              <a:rPr lang="zh-CN" altLang="en-US" b="1" dirty="0"/>
              <a:t>相信松下实力</a:t>
            </a:r>
            <a:r>
              <a:rPr lang="en-US" altLang="zh-CN" dirty="0"/>
              <a:t>//</a:t>
            </a:r>
            <a:r>
              <a:rPr lang="zh-CN" altLang="en-US" dirty="0"/>
              <a:t>我应该是松下冰箱的</a:t>
            </a:r>
            <a:r>
              <a:rPr lang="zh-CN" altLang="en-US" b="1" dirty="0"/>
              <a:t>老用户</a:t>
            </a:r>
            <a:r>
              <a:rPr lang="zh-CN" altLang="en-US" dirty="0"/>
              <a:t>了 </a:t>
            </a:r>
            <a:r>
              <a:rPr lang="en-US" altLang="zh-CN" dirty="0"/>
              <a:t>| </a:t>
            </a:r>
            <a:r>
              <a:rPr lang="zh-CN" altLang="en-US" dirty="0"/>
              <a:t>在</a:t>
            </a:r>
            <a:r>
              <a:rPr lang="en-US" altLang="zh-CN" dirty="0"/>
              <a:t>9</a:t>
            </a:r>
            <a:r>
              <a:rPr lang="zh-CN" altLang="en-US" dirty="0"/>
              <a:t>年前松下冰箱因电磁阀召回就让我享受了顾客是上帝的待遇 </a:t>
            </a:r>
            <a:r>
              <a:rPr lang="en-US" altLang="zh-CN" dirty="0"/>
              <a:t>| </a:t>
            </a:r>
            <a:r>
              <a:rPr lang="zh-CN" altLang="en-US" dirty="0"/>
              <a:t>松下的顶置压缩机</a:t>
            </a:r>
            <a:endParaRPr lang="en-US" altLang="zh-CN" b="1" dirty="0"/>
          </a:p>
          <a:p>
            <a:endParaRPr lang="en-US" altLang="zh-CN" b="1" dirty="0"/>
          </a:p>
        </p:txBody>
      </p:sp>
      <p:sp>
        <p:nvSpPr>
          <p:cNvPr id="5" name="TextBox 4"/>
          <p:cNvSpPr txBox="1"/>
          <p:nvPr/>
        </p:nvSpPr>
        <p:spPr>
          <a:xfrm>
            <a:off x="427314" y="3850640"/>
            <a:ext cx="7558446" cy="923330"/>
          </a:xfrm>
          <a:prstGeom prst="rect">
            <a:avLst/>
          </a:prstGeom>
          <a:noFill/>
        </p:spPr>
        <p:txBody>
          <a:bodyPr wrap="square" rtlCol="0">
            <a:spAutoFit/>
          </a:bodyPr>
          <a:lstStyle/>
          <a:p>
            <a:r>
              <a:rPr lang="zh-CN" altLang="en-US" dirty="0"/>
              <a:t>分为几个温度冰藏区很专业的冰箱</a:t>
            </a:r>
            <a:r>
              <a:rPr lang="en-US" altLang="zh-CN" dirty="0"/>
              <a:t>//</a:t>
            </a:r>
            <a:r>
              <a:rPr lang="zh-CN" altLang="en-US" dirty="0"/>
              <a:t>安装师傅很专业</a:t>
            </a:r>
            <a:r>
              <a:rPr lang="en-US" altLang="zh-CN" dirty="0"/>
              <a:t>//</a:t>
            </a:r>
            <a:r>
              <a:rPr lang="zh-CN" altLang="en-US" dirty="0"/>
              <a:t>京东物流快且专业</a:t>
            </a:r>
            <a:endParaRPr lang="en-US" altLang="zh-CN" dirty="0"/>
          </a:p>
          <a:p>
            <a:r>
              <a:rPr lang="zh-CN" altLang="en-US" dirty="0"/>
              <a:t>东西很有档次</a:t>
            </a:r>
            <a:r>
              <a:rPr lang="en-US" altLang="zh-CN" dirty="0"/>
              <a:t>//</a:t>
            </a:r>
            <a:r>
              <a:rPr lang="zh-CN" altLang="en-US" dirty="0"/>
              <a:t>冰箱确是高端大气有档次</a:t>
            </a:r>
            <a:r>
              <a:rPr lang="en-US" altLang="zh-CN" dirty="0"/>
              <a:t>//</a:t>
            </a:r>
            <a:r>
              <a:rPr lang="zh-CN" altLang="en-US" dirty="0"/>
              <a:t>冰箱整体很高端大气上档次</a:t>
            </a:r>
            <a:r>
              <a:rPr lang="en-US" altLang="zh-CN" dirty="0"/>
              <a:t>//</a:t>
            </a:r>
            <a:r>
              <a:rPr lang="zh-CN" altLang="en-US" dirty="0"/>
              <a:t>金属拉丝上档次</a:t>
            </a:r>
            <a:r>
              <a:rPr lang="en-US" altLang="zh-CN" dirty="0"/>
              <a:t>//</a:t>
            </a:r>
            <a:r>
              <a:rPr lang="zh-CN" altLang="en-US" dirty="0"/>
              <a:t>内部细节等方面就是比国内生产的好一个档次</a:t>
            </a:r>
            <a:r>
              <a:rPr lang="en-US" altLang="zh-CN" dirty="0"/>
              <a:t>//</a:t>
            </a:r>
            <a:r>
              <a:rPr lang="zh-CN" altLang="en-US" dirty="0"/>
              <a:t>相信松下品质</a:t>
            </a:r>
            <a:r>
              <a:rPr lang="en-US" altLang="zh-CN" dirty="0"/>
              <a:t>//</a:t>
            </a:r>
            <a:r>
              <a:rPr lang="zh-CN" altLang="en-US" dirty="0"/>
              <a:t>日本品质值得信赖</a:t>
            </a:r>
            <a:r>
              <a:rPr lang="en-US" altLang="zh-CN" dirty="0"/>
              <a:t>//</a:t>
            </a:r>
            <a:r>
              <a:rPr lang="zh-CN" altLang="en-US" dirty="0"/>
              <a:t>冰箱品质感觉就很高大上</a:t>
            </a:r>
          </a:p>
        </p:txBody>
      </p:sp>
    </p:spTree>
    <p:extLst>
      <p:ext uri="{BB962C8B-B14F-4D97-AF65-F5344CB8AC3E}">
        <p14:creationId xmlns:p14="http://schemas.microsoft.com/office/powerpoint/2010/main" val="320913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2437"/>
            <a:ext cx="4184650" cy="3831818"/>
          </a:xfrm>
          <a:prstGeom prst="rect">
            <a:avLst/>
          </a:prstGeom>
          <a:noFill/>
        </p:spPr>
        <p:txBody>
          <a:bodyPr wrap="square" rtlCol="0">
            <a:spAutoFit/>
          </a:bodyPr>
          <a:lstStyle/>
          <a:p>
            <a:r>
              <a:rPr lang="en-US" altLang="zh-CN" dirty="0"/>
              <a:t>=================</a:t>
            </a:r>
            <a:r>
              <a:rPr lang="zh-CN" altLang="en-US" b="1" dirty="0"/>
              <a:t>保鲜</a:t>
            </a:r>
            <a:r>
              <a:rPr lang="en-US" altLang="zh-CN" b="1" dirty="0"/>
              <a:t>/</a:t>
            </a:r>
            <a:r>
              <a:rPr lang="zh-CN" altLang="en-US" b="1" dirty="0"/>
              <a:t>冷藏</a:t>
            </a:r>
            <a:r>
              <a:rPr lang="en-US" altLang="zh-CN" b="1" dirty="0"/>
              <a:t>/</a:t>
            </a:r>
            <a:r>
              <a:rPr lang="zh-CN" altLang="en-US" b="1" dirty="0"/>
              <a:t>冷冻</a:t>
            </a:r>
            <a:r>
              <a:rPr lang="en-US" altLang="zh-CN" dirty="0"/>
              <a:t>=============   </a:t>
            </a:r>
          </a:p>
          <a:p>
            <a:r>
              <a:rPr lang="zh-CN" altLang="en-US" dirty="0"/>
              <a:t>或</a:t>
            </a:r>
            <a:r>
              <a:rPr lang="en-US" altLang="zh-CN" dirty="0"/>
              <a:t>4</a:t>
            </a:r>
            <a:r>
              <a:rPr lang="zh-CN" altLang="en-US" dirty="0"/>
              <a:t>度开启自带</a:t>
            </a:r>
            <a:r>
              <a:rPr lang="zh-CN" altLang="en-US" b="1" dirty="0"/>
              <a:t>光合保鲜</a:t>
            </a:r>
            <a:r>
              <a:rPr lang="en-US" altLang="zh-CN" dirty="0"/>
              <a:t>//</a:t>
            </a:r>
            <a:r>
              <a:rPr lang="zh-CN" altLang="en-US" dirty="0"/>
              <a:t>整体</a:t>
            </a:r>
            <a:r>
              <a:rPr lang="zh-CN" altLang="en-US" b="1" dirty="0"/>
              <a:t>保鲜空间大</a:t>
            </a:r>
            <a:r>
              <a:rPr lang="en-US" altLang="zh-CN" dirty="0"/>
              <a:t>//</a:t>
            </a:r>
            <a:r>
              <a:rPr lang="zh-CN" altLang="en-US" b="1" dirty="0"/>
              <a:t>果蔬室保鲜效果好</a:t>
            </a:r>
            <a:r>
              <a:rPr lang="en-US" altLang="zh-CN" dirty="0"/>
              <a:t>//</a:t>
            </a:r>
            <a:r>
              <a:rPr lang="zh-CN" altLang="en-US" b="1" dirty="0"/>
              <a:t>微冻保鲜</a:t>
            </a:r>
            <a:r>
              <a:rPr lang="zh-CN" altLang="en-US" dirty="0"/>
              <a:t>适合蔬果储存</a:t>
            </a:r>
            <a:r>
              <a:rPr lang="en-US" altLang="zh-CN" dirty="0"/>
              <a:t>//</a:t>
            </a:r>
            <a:r>
              <a:rPr lang="zh-CN" altLang="en-US" dirty="0"/>
              <a:t>松下还多了一个</a:t>
            </a:r>
            <a:r>
              <a:rPr lang="zh-CN" altLang="en-US" b="1" dirty="0"/>
              <a:t>负三度保鲜</a:t>
            </a:r>
            <a:r>
              <a:rPr lang="en-US" altLang="zh-CN" dirty="0"/>
              <a:t>//</a:t>
            </a:r>
            <a:r>
              <a:rPr lang="zh-CN" altLang="en-US" dirty="0"/>
              <a:t>下方冷冻和保鲜</a:t>
            </a:r>
            <a:r>
              <a:rPr lang="zh-CN" altLang="en-US" b="1" dirty="0"/>
              <a:t>抽屉很大</a:t>
            </a:r>
            <a:r>
              <a:rPr lang="en-US" altLang="zh-CN" dirty="0"/>
              <a:t>//</a:t>
            </a:r>
            <a:r>
              <a:rPr lang="zh-CN" altLang="en-US" dirty="0"/>
              <a:t>鱼片牛排保鲜</a:t>
            </a:r>
            <a:r>
              <a:rPr lang="zh-CN" altLang="en-US" b="1" dirty="0"/>
              <a:t>口感直接上一个档次</a:t>
            </a:r>
            <a:r>
              <a:rPr lang="en-US" altLang="zh-CN" dirty="0"/>
              <a:t>//</a:t>
            </a:r>
            <a:r>
              <a:rPr lang="zh-CN" altLang="en-US" dirty="0"/>
              <a:t>有</a:t>
            </a:r>
            <a:r>
              <a:rPr lang="zh-CN" altLang="en-US" b="1" dirty="0"/>
              <a:t>鲜肉特殊保鲜层</a:t>
            </a:r>
            <a:r>
              <a:rPr lang="zh-CN" altLang="en-US" dirty="0"/>
              <a:t>和蔬果保鲜层</a:t>
            </a:r>
            <a:r>
              <a:rPr lang="en-US" altLang="zh-CN" dirty="0"/>
              <a:t>//</a:t>
            </a:r>
            <a:r>
              <a:rPr lang="zh-CN" altLang="en-US" dirty="0"/>
              <a:t>中间还有</a:t>
            </a:r>
            <a:r>
              <a:rPr lang="zh-CN" altLang="en-US" b="1" dirty="0"/>
              <a:t>快速保鲜层</a:t>
            </a:r>
            <a:r>
              <a:rPr lang="en-US" altLang="zh-CN" dirty="0"/>
              <a:t>//</a:t>
            </a:r>
            <a:r>
              <a:rPr lang="zh-CN" altLang="en-US" dirty="0"/>
              <a:t>冷藏区的</a:t>
            </a:r>
            <a:r>
              <a:rPr lang="zh-CN" altLang="en-US" b="1" dirty="0"/>
              <a:t>玻璃搁板也是银色边框</a:t>
            </a:r>
            <a:r>
              <a:rPr lang="en-US" altLang="zh-CN" dirty="0"/>
              <a:t>//</a:t>
            </a:r>
            <a:r>
              <a:rPr lang="zh-CN" altLang="en-US" dirty="0"/>
              <a:t>冷藏零度空间够用</a:t>
            </a:r>
            <a:r>
              <a:rPr lang="en-US" altLang="zh-CN" dirty="0"/>
              <a:t>//</a:t>
            </a:r>
            <a:r>
              <a:rPr lang="zh-CN" altLang="en-US" b="1" dirty="0"/>
              <a:t>冷藏室打开最底层正好在手边</a:t>
            </a:r>
            <a:r>
              <a:rPr lang="en-US" altLang="zh-CN" dirty="0"/>
              <a:t>//</a:t>
            </a:r>
            <a:r>
              <a:rPr lang="zh-CN" altLang="en-US" b="1" dirty="0"/>
              <a:t>四个温区的分层</a:t>
            </a:r>
            <a:r>
              <a:rPr lang="zh-CN" altLang="en-US" dirty="0"/>
              <a:t>可以冷藏所需温度的食物饮品等</a:t>
            </a:r>
            <a:r>
              <a:rPr lang="en-US" altLang="zh-CN" dirty="0"/>
              <a:t>//</a:t>
            </a:r>
            <a:r>
              <a:rPr lang="zh-CN" altLang="en-US" dirty="0"/>
              <a:t>下层抽屉冷藏室</a:t>
            </a:r>
            <a:r>
              <a:rPr lang="zh-CN" altLang="en-US" b="1" dirty="0"/>
              <a:t>开关门非常顺滑</a:t>
            </a:r>
            <a:r>
              <a:rPr lang="en-US" altLang="zh-CN" dirty="0"/>
              <a:t>//</a:t>
            </a:r>
            <a:r>
              <a:rPr lang="zh-CN" altLang="en-US" dirty="0"/>
              <a:t>冷藏里的三个大</a:t>
            </a:r>
            <a:r>
              <a:rPr lang="en-US" altLang="zh-CN" b="1" dirty="0"/>
              <a:t>led</a:t>
            </a:r>
            <a:r>
              <a:rPr lang="zh-CN" altLang="en-US" b="1" dirty="0"/>
              <a:t>灯很亮</a:t>
            </a:r>
            <a:r>
              <a:rPr lang="en-US" altLang="zh-CN" dirty="0"/>
              <a:t>//</a:t>
            </a:r>
            <a:r>
              <a:rPr lang="zh-CN" altLang="en-US" dirty="0"/>
              <a:t>冷藏室</a:t>
            </a:r>
            <a:r>
              <a:rPr lang="zh-CN" altLang="en-US" b="1" dirty="0"/>
              <a:t>隔断和门架多变</a:t>
            </a:r>
            <a:r>
              <a:rPr lang="en-US" altLang="zh-CN" dirty="0"/>
              <a:t>//</a:t>
            </a:r>
            <a:r>
              <a:rPr lang="zh-CN" altLang="en-US" dirty="0"/>
              <a:t>冷藏室</a:t>
            </a:r>
            <a:r>
              <a:rPr lang="zh-CN" altLang="en-US" b="1" dirty="0"/>
              <a:t>饮料层是向外倾斜的</a:t>
            </a:r>
            <a:r>
              <a:rPr lang="en-US" altLang="zh-CN" dirty="0"/>
              <a:t>//</a:t>
            </a:r>
            <a:r>
              <a:rPr lang="zh-CN" altLang="en-US" b="1" dirty="0"/>
              <a:t>可惜就是控制面板在冷藏室里</a:t>
            </a:r>
            <a:r>
              <a:rPr lang="en-US" altLang="zh-CN" dirty="0"/>
              <a:t>//</a:t>
            </a:r>
            <a:r>
              <a:rPr lang="zh-CN" altLang="en-US" dirty="0"/>
              <a:t>冷冻抽屉的</a:t>
            </a:r>
            <a:r>
              <a:rPr lang="zh-CN" altLang="en-US" b="1" dirty="0"/>
              <a:t>隐藏式拉手</a:t>
            </a:r>
            <a:r>
              <a:rPr lang="en-US" altLang="zh-CN" dirty="0"/>
              <a:t>//</a:t>
            </a:r>
            <a:r>
              <a:rPr lang="zh-CN" altLang="en-US" dirty="0"/>
              <a:t>冷冻室和变温室内部都有非常</a:t>
            </a:r>
            <a:r>
              <a:rPr lang="zh-CN" altLang="en-US" b="1" dirty="0"/>
              <a:t>细致的内部空间构造</a:t>
            </a:r>
            <a:r>
              <a:rPr lang="en-US" altLang="zh-CN" dirty="0"/>
              <a:t>//</a:t>
            </a:r>
            <a:r>
              <a:rPr lang="zh-CN" altLang="en-US" dirty="0"/>
              <a:t>冷冻室里可以有</a:t>
            </a:r>
            <a:r>
              <a:rPr lang="zh-CN" altLang="en-US" b="1" dirty="0"/>
              <a:t>专设的饺子盘</a:t>
            </a:r>
            <a:r>
              <a:rPr lang="en-US" altLang="zh-CN" dirty="0"/>
              <a:t>//</a:t>
            </a:r>
            <a:r>
              <a:rPr lang="zh-CN" altLang="en-US" b="1" dirty="0"/>
              <a:t>急冷小冰室</a:t>
            </a:r>
            <a:r>
              <a:rPr lang="zh-CN" altLang="en-US" dirty="0"/>
              <a:t>正好放宝宝的冷冻食品</a:t>
            </a:r>
            <a:r>
              <a:rPr lang="en-US" altLang="zh-CN" dirty="0"/>
              <a:t>//</a:t>
            </a:r>
            <a:r>
              <a:rPr lang="zh-CN" altLang="en-US" b="1" dirty="0"/>
              <a:t>冷冻室篮子都可以拆卸</a:t>
            </a:r>
            <a:r>
              <a:rPr lang="en-US" altLang="zh-CN" dirty="0"/>
              <a:t>//</a:t>
            </a:r>
            <a:r>
              <a:rPr lang="zh-CN" altLang="en-US" dirty="0"/>
              <a:t>冷冻容量大</a:t>
            </a:r>
            <a:r>
              <a:rPr lang="en-US" altLang="zh-CN" dirty="0"/>
              <a:t>//</a:t>
            </a:r>
            <a:r>
              <a:rPr lang="zh-CN" altLang="en-US" dirty="0"/>
              <a:t>有两个冷冻室 </a:t>
            </a:r>
            <a:r>
              <a:rPr lang="en-US" altLang="zh-CN" dirty="0"/>
              <a:t>| </a:t>
            </a:r>
            <a:r>
              <a:rPr lang="zh-CN" altLang="en-US" dirty="0"/>
              <a:t>一个可以当冷藏又可以当冷冻 </a:t>
            </a:r>
            <a:r>
              <a:rPr lang="en-US" altLang="zh-CN" dirty="0"/>
              <a:t>| </a:t>
            </a:r>
            <a:r>
              <a:rPr lang="zh-CN" altLang="en-US" dirty="0"/>
              <a:t>其中一个冷冻室可以把冰格里的冰块倒进去直接诶储存</a:t>
            </a:r>
            <a:r>
              <a:rPr lang="en-US" altLang="zh-CN" dirty="0"/>
              <a:t>//</a:t>
            </a:r>
            <a:r>
              <a:rPr lang="zh-CN" altLang="en-US" dirty="0"/>
              <a:t>最最喜欢的就是可以</a:t>
            </a:r>
            <a:r>
              <a:rPr lang="zh-CN" altLang="en-US" b="1" dirty="0"/>
              <a:t>微冻的变温区</a:t>
            </a:r>
            <a:r>
              <a:rPr lang="en-US" altLang="zh-CN" dirty="0"/>
              <a:t>//</a:t>
            </a:r>
            <a:r>
              <a:rPr lang="zh-CN" altLang="en-US" dirty="0"/>
              <a:t>宽副变温室也很棒</a:t>
            </a:r>
            <a:endParaRPr lang="zh-CN" altLang="en-US" b="1" dirty="0"/>
          </a:p>
        </p:txBody>
      </p:sp>
      <p:sp>
        <p:nvSpPr>
          <p:cNvPr id="7" name="TextBox 6"/>
          <p:cNvSpPr txBox="1"/>
          <p:nvPr/>
        </p:nvSpPr>
        <p:spPr>
          <a:xfrm>
            <a:off x="4419600" y="1667971"/>
            <a:ext cx="4724400" cy="1754326"/>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面板没有包装膜</a:t>
            </a:r>
            <a:r>
              <a:rPr lang="en-US" altLang="zh-CN" dirty="0"/>
              <a:t>//</a:t>
            </a:r>
            <a:r>
              <a:rPr lang="zh-CN" altLang="en-US" dirty="0"/>
              <a:t>面板的银色装饰条很好看</a:t>
            </a:r>
            <a:r>
              <a:rPr lang="en-US" altLang="zh-CN" dirty="0"/>
              <a:t>//</a:t>
            </a:r>
            <a:r>
              <a:rPr lang="zh-CN" altLang="en-US" dirty="0"/>
              <a:t>银色玻璃面板便于清洁</a:t>
            </a:r>
            <a:r>
              <a:rPr lang="en-US" altLang="zh-CN" dirty="0"/>
              <a:t>//</a:t>
            </a:r>
            <a:r>
              <a:rPr lang="zh-CN" altLang="en-US" dirty="0"/>
              <a:t>银色玻璃面板看着非常高大上</a:t>
            </a:r>
            <a:r>
              <a:rPr lang="en-US" altLang="zh-CN" dirty="0"/>
              <a:t>//</a:t>
            </a:r>
            <a:r>
              <a:rPr lang="zh-CN" altLang="en-US" dirty="0"/>
              <a:t>白色面板和新装修的房子特别搭配</a:t>
            </a:r>
            <a:r>
              <a:rPr lang="en-US" altLang="zh-CN" dirty="0"/>
              <a:t>//</a:t>
            </a:r>
            <a:r>
              <a:rPr lang="zh-CN" altLang="en-US" dirty="0"/>
              <a:t>玻璃面板非常好打理</a:t>
            </a:r>
            <a:r>
              <a:rPr lang="en-US" altLang="zh-CN" dirty="0"/>
              <a:t>//</a:t>
            </a:r>
            <a:r>
              <a:rPr lang="zh-CN" altLang="en-US" dirty="0"/>
              <a:t>而且银色面板外观大气</a:t>
            </a:r>
            <a:r>
              <a:rPr lang="en-US" altLang="zh-CN" dirty="0"/>
              <a:t>//</a:t>
            </a:r>
            <a:r>
              <a:rPr lang="zh-CN" altLang="en-US" dirty="0"/>
              <a:t>面板质感很好</a:t>
            </a:r>
            <a:r>
              <a:rPr lang="en-US" altLang="zh-CN" dirty="0"/>
              <a:t>//</a:t>
            </a:r>
            <a:r>
              <a:rPr lang="zh-CN" altLang="en-US" dirty="0"/>
              <a:t>此款冰箱面板看起来很高端上档次</a:t>
            </a:r>
            <a:r>
              <a:rPr lang="en-US" altLang="zh-CN" dirty="0"/>
              <a:t>//</a:t>
            </a:r>
            <a:r>
              <a:rPr lang="zh-CN" altLang="en-US" dirty="0"/>
              <a:t>不买玻璃面板就是为了可以吸冰箱贴</a:t>
            </a:r>
            <a:r>
              <a:rPr lang="en-US" altLang="zh-CN" dirty="0"/>
              <a:t>//</a:t>
            </a:r>
            <a:r>
              <a:rPr lang="zh-CN" altLang="en-US" dirty="0"/>
              <a:t>孩子喜欢可以直接在面板上涂涂画画</a:t>
            </a:r>
            <a:r>
              <a:rPr lang="en-US" altLang="zh-CN" dirty="0"/>
              <a:t>//</a:t>
            </a:r>
            <a:r>
              <a:rPr lang="zh-CN" altLang="en-US" dirty="0"/>
              <a:t>金属面板看着非常上档次</a:t>
            </a:r>
            <a:r>
              <a:rPr lang="en-US" altLang="zh-CN" dirty="0"/>
              <a:t>//</a:t>
            </a:r>
            <a:r>
              <a:rPr lang="zh-CN" altLang="en-US" dirty="0"/>
              <a:t>不喜欢不锈钢拉丝面板的感觉 </a:t>
            </a:r>
            <a:r>
              <a:rPr lang="en-US" altLang="zh-CN" dirty="0"/>
              <a:t>| </a:t>
            </a:r>
            <a:r>
              <a:rPr lang="zh-CN" altLang="en-US" dirty="0"/>
              <a:t>这款玻璃面板看起来很有高级感</a:t>
            </a:r>
          </a:p>
        </p:txBody>
      </p:sp>
      <p:sp>
        <p:nvSpPr>
          <p:cNvPr id="8" name="TextBox 7"/>
          <p:cNvSpPr txBox="1"/>
          <p:nvPr/>
        </p:nvSpPr>
        <p:spPr>
          <a:xfrm>
            <a:off x="4511040" y="3473755"/>
            <a:ext cx="4184650" cy="1131079"/>
          </a:xfrm>
          <a:prstGeom prst="rect">
            <a:avLst/>
          </a:prstGeom>
          <a:noFill/>
        </p:spPr>
        <p:txBody>
          <a:bodyPr wrap="square" rtlCol="0">
            <a:spAutoFit/>
          </a:bodyPr>
          <a:lstStyle/>
          <a:p>
            <a:r>
              <a:rPr lang="en-US" altLang="zh-CN" dirty="0"/>
              <a:t>===============</a:t>
            </a:r>
            <a:r>
              <a:rPr lang="zh-CN" altLang="en-US" b="1" dirty="0"/>
              <a:t>智能</a:t>
            </a:r>
            <a:r>
              <a:rPr lang="en-US" altLang="zh-CN" b="1" dirty="0"/>
              <a:t>/</a:t>
            </a:r>
            <a:r>
              <a:rPr lang="zh-CN" altLang="en-US" b="1" dirty="0"/>
              <a:t>人性化</a:t>
            </a:r>
            <a:r>
              <a:rPr lang="en-US" altLang="zh-CN" b="1" dirty="0"/>
              <a:t>/</a:t>
            </a:r>
            <a:r>
              <a:rPr lang="zh-CN" altLang="en-US" b="1" dirty="0"/>
              <a:t>合理</a:t>
            </a:r>
            <a:r>
              <a:rPr lang="en-US" altLang="zh-CN" dirty="0"/>
              <a:t>=============   </a:t>
            </a:r>
          </a:p>
          <a:p>
            <a:r>
              <a:rPr lang="zh-CN" altLang="en-US" dirty="0"/>
              <a:t>冰箱智能化设计</a:t>
            </a:r>
            <a:r>
              <a:rPr lang="en-US" altLang="zh-CN" dirty="0"/>
              <a:t>//</a:t>
            </a:r>
            <a:r>
              <a:rPr lang="zh-CN" altLang="en-US" dirty="0"/>
              <a:t>智能温控</a:t>
            </a:r>
            <a:r>
              <a:rPr lang="en-US" altLang="zh-CN" dirty="0"/>
              <a:t>//</a:t>
            </a:r>
            <a:r>
              <a:rPr lang="zh-CN" altLang="en-US" dirty="0"/>
              <a:t>冰箱有智能省电功能</a:t>
            </a:r>
            <a:r>
              <a:rPr lang="en-US" altLang="zh-CN" dirty="0"/>
              <a:t>//</a:t>
            </a:r>
            <a:r>
              <a:rPr lang="zh-CN" altLang="en-US" dirty="0"/>
              <a:t>门上的置物架设计都很人性化</a:t>
            </a:r>
            <a:r>
              <a:rPr lang="en-US" altLang="zh-CN" dirty="0"/>
              <a:t>//</a:t>
            </a:r>
            <a:r>
              <a:rPr lang="zh-CN" altLang="en-US" dirty="0"/>
              <a:t>独创的置顶压缩机技术非常人性化</a:t>
            </a:r>
            <a:r>
              <a:rPr lang="en-US" altLang="zh-CN" dirty="0"/>
              <a:t>//</a:t>
            </a:r>
            <a:r>
              <a:rPr lang="zh-CN" altLang="en-US" dirty="0"/>
              <a:t>内部设置比较人性化</a:t>
            </a:r>
            <a:r>
              <a:rPr lang="en-US" altLang="zh-CN" dirty="0"/>
              <a:t>//</a:t>
            </a:r>
            <a:r>
              <a:rPr lang="zh-CN" altLang="en-US" dirty="0"/>
              <a:t>细节设计很人性化</a:t>
            </a:r>
            <a:r>
              <a:rPr lang="en-US" altLang="zh-CN" dirty="0"/>
              <a:t>//</a:t>
            </a:r>
            <a:r>
              <a:rPr lang="zh-CN" altLang="en-US" dirty="0"/>
              <a:t>内部空间规划合理</a:t>
            </a:r>
          </a:p>
        </p:txBody>
      </p:sp>
      <p:sp>
        <p:nvSpPr>
          <p:cNvPr id="10" name="TextBox 9"/>
          <p:cNvSpPr txBox="1"/>
          <p:nvPr/>
        </p:nvSpPr>
        <p:spPr>
          <a:xfrm>
            <a:off x="4338320" y="37682"/>
            <a:ext cx="4805680" cy="1754326"/>
          </a:xfrm>
          <a:prstGeom prst="rect">
            <a:avLst/>
          </a:prstGeom>
          <a:noFill/>
        </p:spPr>
        <p:txBody>
          <a:bodyPr wrap="square" rtlCol="0">
            <a:spAutoFit/>
          </a:bodyPr>
          <a:lstStyle/>
          <a:p>
            <a:r>
              <a:rPr lang="en-US" altLang="zh-CN" dirty="0"/>
              <a:t>=================</a:t>
            </a:r>
            <a:r>
              <a:rPr lang="zh-CN" altLang="en-US" b="1" dirty="0"/>
              <a:t>颜色</a:t>
            </a:r>
            <a:r>
              <a:rPr lang="en-US" altLang="zh-CN" dirty="0"/>
              <a:t>=============   </a:t>
            </a:r>
          </a:p>
          <a:p>
            <a:r>
              <a:rPr lang="zh-CN" altLang="en-US" dirty="0"/>
              <a:t>银色玻璃面板看着非常高大上 </a:t>
            </a:r>
            <a:r>
              <a:rPr lang="en-US" altLang="zh-CN" dirty="0"/>
              <a:t>| </a:t>
            </a:r>
            <a:r>
              <a:rPr lang="zh-CN" altLang="en-US" dirty="0"/>
              <a:t>面板的银色装饰条很好看 </a:t>
            </a:r>
            <a:r>
              <a:rPr lang="en-US" altLang="zh-CN" dirty="0"/>
              <a:t>| </a:t>
            </a:r>
            <a:r>
              <a:rPr lang="zh-CN" altLang="en-US" dirty="0"/>
              <a:t>冷藏区的玻璃搁板也是银色边框</a:t>
            </a:r>
            <a:r>
              <a:rPr lang="en-US" altLang="zh-CN" dirty="0"/>
              <a:t>//</a:t>
            </a:r>
            <a:r>
              <a:rPr lang="zh-CN" altLang="en-US" dirty="0"/>
              <a:t>颜色漂亮</a:t>
            </a:r>
            <a:r>
              <a:rPr lang="en-US" altLang="zh-CN" dirty="0"/>
              <a:t>//</a:t>
            </a:r>
            <a:r>
              <a:rPr lang="zh-CN" altLang="en-US" dirty="0"/>
              <a:t>白色看着舒服 </a:t>
            </a:r>
            <a:r>
              <a:rPr lang="en-US" altLang="zh-CN" dirty="0"/>
              <a:t>| </a:t>
            </a:r>
            <a:r>
              <a:rPr lang="zh-CN" altLang="en-US" dirty="0"/>
              <a:t>一定得买浅色 </a:t>
            </a:r>
            <a:r>
              <a:rPr lang="en-US" altLang="zh-CN" dirty="0"/>
              <a:t>| </a:t>
            </a:r>
            <a:r>
              <a:rPr lang="zh-CN" altLang="en-US" dirty="0"/>
              <a:t>市面上冰箱都是深色居多特别不好看也不喜欢</a:t>
            </a:r>
            <a:r>
              <a:rPr lang="en-US" altLang="zh-CN" dirty="0"/>
              <a:t>//</a:t>
            </a:r>
            <a:r>
              <a:rPr lang="zh-CN" altLang="en-US" dirty="0"/>
              <a:t>颜色和我厨房的色调很搭</a:t>
            </a:r>
            <a:r>
              <a:rPr lang="en-US" altLang="zh-CN" dirty="0"/>
              <a:t>//</a:t>
            </a:r>
            <a:r>
              <a:rPr lang="zh-CN" altLang="en-US" dirty="0"/>
              <a:t>很漂亮的白色</a:t>
            </a:r>
            <a:r>
              <a:rPr lang="en-US" altLang="zh-CN" dirty="0"/>
              <a:t>//</a:t>
            </a:r>
            <a:r>
              <a:rPr lang="zh-CN" altLang="en-US" dirty="0"/>
              <a:t>银色漂亮</a:t>
            </a:r>
            <a:r>
              <a:rPr lang="en-US" altLang="zh-CN" dirty="0"/>
              <a:t>//</a:t>
            </a:r>
            <a:r>
              <a:rPr lang="zh-CN" altLang="en-US" dirty="0"/>
              <a:t>银色玻璃面板便于清洁</a:t>
            </a:r>
            <a:r>
              <a:rPr lang="en-US" altLang="zh-CN" dirty="0"/>
              <a:t>//</a:t>
            </a:r>
            <a:r>
              <a:rPr lang="zh-CN" altLang="en-US" dirty="0"/>
              <a:t>实物灰色有点深</a:t>
            </a:r>
            <a:r>
              <a:rPr lang="en-US" altLang="zh-CN" dirty="0"/>
              <a:t>//</a:t>
            </a:r>
            <a:r>
              <a:rPr lang="zh-CN" altLang="en-US" dirty="0"/>
              <a:t>观面板的拉丝银泛着哑光金属色</a:t>
            </a:r>
            <a:r>
              <a:rPr lang="en-US" altLang="zh-CN" dirty="0"/>
              <a:t>//</a:t>
            </a:r>
            <a:r>
              <a:rPr lang="zh-CN" altLang="en-US" dirty="0"/>
              <a:t>白色面板和新装修的房子特别搭配</a:t>
            </a:r>
            <a:r>
              <a:rPr lang="en-US" altLang="zh-CN" dirty="0"/>
              <a:t>//</a:t>
            </a:r>
            <a:r>
              <a:rPr lang="zh-CN" altLang="en-US" dirty="0"/>
              <a:t>这个淡金色也是十分漂亮</a:t>
            </a:r>
          </a:p>
        </p:txBody>
      </p:sp>
      <p:sp>
        <p:nvSpPr>
          <p:cNvPr id="11" name="TextBox 10"/>
          <p:cNvSpPr txBox="1"/>
          <p:nvPr/>
        </p:nvSpPr>
        <p:spPr>
          <a:xfrm>
            <a:off x="0" y="3854255"/>
            <a:ext cx="4184650" cy="1131079"/>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dirty="0"/>
              <a:t>有</a:t>
            </a:r>
            <a:r>
              <a:rPr lang="zh-CN" altLang="en-US" b="1" dirty="0"/>
              <a:t>银离子除菌净味</a:t>
            </a:r>
            <a:r>
              <a:rPr lang="zh-CN" altLang="en-US" dirty="0"/>
              <a:t>功能</a:t>
            </a:r>
            <a:r>
              <a:rPr lang="en-US" altLang="zh-CN" dirty="0"/>
              <a:t>//</a:t>
            </a:r>
            <a:r>
              <a:rPr lang="zh-CN" altLang="en-US" dirty="0"/>
              <a:t>进口的增加</a:t>
            </a:r>
            <a:r>
              <a:rPr lang="zh-CN" altLang="en-US" b="1" dirty="0"/>
              <a:t>果蔬保湿功能</a:t>
            </a:r>
            <a:r>
              <a:rPr lang="en-US" altLang="zh-CN" dirty="0"/>
              <a:t>//</a:t>
            </a:r>
            <a:r>
              <a:rPr lang="zh-CN" altLang="en-US" b="1" dirty="0"/>
              <a:t>制冰</a:t>
            </a:r>
            <a:r>
              <a:rPr lang="zh-CN" altLang="en-US" dirty="0"/>
              <a:t>功能非常方便</a:t>
            </a:r>
            <a:r>
              <a:rPr lang="en-US" altLang="zh-CN" dirty="0"/>
              <a:t>//</a:t>
            </a:r>
            <a:r>
              <a:rPr lang="zh-CN" altLang="en-US" dirty="0"/>
              <a:t>看中松下的</a:t>
            </a:r>
            <a:r>
              <a:rPr lang="zh-CN" altLang="en-US" b="1" dirty="0"/>
              <a:t>无霜</a:t>
            </a:r>
            <a:r>
              <a:rPr lang="zh-CN" altLang="en-US" dirty="0"/>
              <a:t>功能</a:t>
            </a:r>
            <a:r>
              <a:rPr lang="en-US" altLang="zh-CN" dirty="0"/>
              <a:t>//</a:t>
            </a:r>
            <a:r>
              <a:rPr lang="zh-CN" altLang="en-US" b="1" dirty="0"/>
              <a:t>迅速冷却</a:t>
            </a:r>
            <a:r>
              <a:rPr lang="zh-CN" altLang="en-US" dirty="0"/>
              <a:t>等功能</a:t>
            </a:r>
            <a:r>
              <a:rPr lang="en-US" altLang="zh-CN" dirty="0"/>
              <a:t>//</a:t>
            </a:r>
            <a:r>
              <a:rPr lang="zh-CN" altLang="en-US" dirty="0"/>
              <a:t>冰箱</a:t>
            </a:r>
            <a:r>
              <a:rPr lang="zh-CN" altLang="en-US" b="1" dirty="0"/>
              <a:t>功能分区很合理</a:t>
            </a:r>
            <a:r>
              <a:rPr lang="en-US" altLang="zh-CN" dirty="0"/>
              <a:t>//</a:t>
            </a:r>
            <a:r>
              <a:rPr lang="zh-CN" altLang="en-US" dirty="0"/>
              <a:t>功能还是比较</a:t>
            </a:r>
            <a:r>
              <a:rPr lang="zh-CN" altLang="en-US" b="1" dirty="0"/>
              <a:t>符合亚洲人生活习惯</a:t>
            </a:r>
            <a:r>
              <a:rPr lang="zh-CN" altLang="en-US" dirty="0"/>
              <a:t>的</a:t>
            </a:r>
            <a:r>
              <a:rPr lang="en-US" altLang="zh-CN" dirty="0"/>
              <a:t>//</a:t>
            </a:r>
            <a:r>
              <a:rPr lang="zh-CN" altLang="en-US" b="1" dirty="0"/>
              <a:t>速冻和微冻</a:t>
            </a:r>
            <a:r>
              <a:rPr lang="zh-CN" altLang="en-US" dirty="0"/>
              <a:t>功能是我比较看中的</a:t>
            </a:r>
            <a:endParaRPr lang="zh-CN" altLang="en-US" b="1" dirty="0"/>
          </a:p>
        </p:txBody>
      </p:sp>
    </p:spTree>
    <p:extLst>
      <p:ext uri="{BB962C8B-B14F-4D97-AF65-F5344CB8AC3E}">
        <p14:creationId xmlns:p14="http://schemas.microsoft.com/office/powerpoint/2010/main" val="196175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50" y="413066"/>
            <a:ext cx="4184650" cy="1338828"/>
          </a:xfrm>
          <a:prstGeom prst="rect">
            <a:avLst/>
          </a:prstGeom>
          <a:noFill/>
        </p:spPr>
        <p:txBody>
          <a:bodyPr wrap="square" rtlCol="0">
            <a:spAutoFit/>
          </a:bodyPr>
          <a:lstStyle/>
          <a:p>
            <a:r>
              <a:rPr lang="en-US" altLang="zh-CN" dirty="0"/>
              <a:t>=================</a:t>
            </a:r>
            <a:r>
              <a:rPr lang="zh-CN" altLang="en-US" b="1" dirty="0"/>
              <a:t>空间</a:t>
            </a:r>
            <a:r>
              <a:rPr lang="en-US" altLang="zh-CN" dirty="0"/>
              <a:t>=============   </a:t>
            </a:r>
          </a:p>
          <a:p>
            <a:r>
              <a:rPr lang="zh-CN" altLang="en-US" dirty="0"/>
              <a:t>内部</a:t>
            </a:r>
            <a:r>
              <a:rPr lang="zh-CN" altLang="en-US" b="1" dirty="0"/>
              <a:t>空间分布合理</a:t>
            </a:r>
            <a:r>
              <a:rPr lang="en-US" altLang="zh-CN" dirty="0"/>
              <a:t>//</a:t>
            </a:r>
            <a:r>
              <a:rPr lang="zh-CN" altLang="en-US" dirty="0"/>
              <a:t>不仅提升了储物空间</a:t>
            </a:r>
            <a:r>
              <a:rPr lang="en-US" altLang="zh-CN" dirty="0"/>
              <a:t>//</a:t>
            </a:r>
            <a:r>
              <a:rPr lang="zh-CN" altLang="en-US" dirty="0"/>
              <a:t>比较合理利用空间</a:t>
            </a:r>
            <a:r>
              <a:rPr lang="en-US" altLang="zh-CN" dirty="0"/>
              <a:t>//</a:t>
            </a:r>
            <a:r>
              <a:rPr lang="zh-CN" altLang="en-US" dirty="0"/>
              <a:t>整体保鲜空间大</a:t>
            </a:r>
            <a:r>
              <a:rPr lang="en-US" altLang="zh-CN" dirty="0"/>
              <a:t>//</a:t>
            </a:r>
            <a:r>
              <a:rPr lang="zh-CN" altLang="en-US" dirty="0"/>
              <a:t>空间布局合理 </a:t>
            </a:r>
            <a:r>
              <a:rPr lang="en-US" altLang="zh-CN" dirty="0"/>
              <a:t>| </a:t>
            </a:r>
            <a:r>
              <a:rPr lang="zh-CN" altLang="en-US" dirty="0"/>
              <a:t>冷藏零度空间够用</a:t>
            </a:r>
            <a:r>
              <a:rPr lang="en-US" altLang="zh-CN" dirty="0"/>
              <a:t>//</a:t>
            </a:r>
            <a:r>
              <a:rPr lang="zh-CN" altLang="en-US" dirty="0"/>
              <a:t>但是内部空间很大</a:t>
            </a:r>
            <a:r>
              <a:rPr lang="en-US" altLang="zh-CN" dirty="0"/>
              <a:t>//</a:t>
            </a:r>
            <a:r>
              <a:rPr lang="zh-CN" altLang="en-US" dirty="0"/>
              <a:t>冰箱内部空间足够大 </a:t>
            </a:r>
            <a:r>
              <a:rPr lang="en-US" altLang="zh-CN" dirty="0"/>
              <a:t>| </a:t>
            </a:r>
            <a:r>
              <a:rPr lang="zh-CN" altLang="en-US" dirty="0"/>
              <a:t>顶置压缩机节约内部空间</a:t>
            </a:r>
            <a:r>
              <a:rPr lang="en-US" altLang="zh-CN" dirty="0"/>
              <a:t>//</a:t>
            </a:r>
            <a:r>
              <a:rPr lang="zh-CN" altLang="en-US" dirty="0"/>
              <a:t>这款满足了</a:t>
            </a:r>
            <a:r>
              <a:rPr lang="zh-CN" altLang="en-US" b="1" dirty="0"/>
              <a:t>小空间大容量</a:t>
            </a:r>
            <a:r>
              <a:rPr lang="zh-CN" altLang="en-US" dirty="0"/>
              <a:t>的需求 </a:t>
            </a:r>
            <a:r>
              <a:rPr lang="en-US" altLang="zh-CN" dirty="0"/>
              <a:t>| </a:t>
            </a:r>
            <a:r>
              <a:rPr lang="zh-CN" altLang="en-US" dirty="0"/>
              <a:t>保险虽空间不大 </a:t>
            </a:r>
            <a:r>
              <a:rPr lang="en-US" altLang="zh-CN" dirty="0"/>
              <a:t>| </a:t>
            </a:r>
            <a:r>
              <a:rPr lang="zh-CN" altLang="en-US" dirty="0"/>
              <a:t>空间很大</a:t>
            </a:r>
          </a:p>
        </p:txBody>
      </p:sp>
      <p:sp>
        <p:nvSpPr>
          <p:cNvPr id="7" name="TextBox 6"/>
          <p:cNvSpPr txBox="1"/>
          <p:nvPr/>
        </p:nvSpPr>
        <p:spPr>
          <a:xfrm>
            <a:off x="285750" y="1714591"/>
            <a:ext cx="4184650" cy="1131079"/>
          </a:xfrm>
          <a:prstGeom prst="rect">
            <a:avLst/>
          </a:prstGeom>
          <a:noFill/>
        </p:spPr>
        <p:txBody>
          <a:bodyPr wrap="square" rtlCol="0">
            <a:spAutoFit/>
          </a:bodyPr>
          <a:lstStyle/>
          <a:p>
            <a:r>
              <a:rPr lang="en-US" altLang="zh-CN" dirty="0"/>
              <a:t>=================</a:t>
            </a:r>
            <a:r>
              <a:rPr lang="zh-CN" altLang="en-US" b="1" dirty="0"/>
              <a:t>容量</a:t>
            </a:r>
            <a:r>
              <a:rPr lang="en-US" altLang="zh-CN" dirty="0"/>
              <a:t>=============   </a:t>
            </a:r>
          </a:p>
          <a:p>
            <a:r>
              <a:rPr lang="zh-CN" altLang="en-US" b="1" dirty="0"/>
              <a:t>小而容量大</a:t>
            </a:r>
            <a:r>
              <a:rPr lang="en-US" altLang="zh-CN" dirty="0"/>
              <a:t>//</a:t>
            </a:r>
            <a:r>
              <a:rPr lang="zh-CN" altLang="en-US" dirty="0"/>
              <a:t>容量很大</a:t>
            </a:r>
            <a:r>
              <a:rPr lang="en-US" altLang="zh-CN" dirty="0"/>
              <a:t>//</a:t>
            </a:r>
            <a:r>
              <a:rPr lang="zh-CN" altLang="en-US" dirty="0"/>
              <a:t>容量很大</a:t>
            </a:r>
            <a:r>
              <a:rPr lang="en-US" altLang="zh-CN" dirty="0"/>
              <a:t>//</a:t>
            </a:r>
            <a:r>
              <a:rPr lang="zh-CN" altLang="en-US" dirty="0"/>
              <a:t>大容量</a:t>
            </a:r>
            <a:r>
              <a:rPr lang="en-US" altLang="zh-CN" dirty="0"/>
              <a:t>//</a:t>
            </a:r>
            <a:r>
              <a:rPr lang="zh-CN" altLang="en-US" dirty="0"/>
              <a:t>大容量</a:t>
            </a:r>
            <a:r>
              <a:rPr lang="en-US" altLang="zh-CN" dirty="0"/>
              <a:t>//</a:t>
            </a:r>
            <a:r>
              <a:rPr lang="zh-CN" altLang="en-US" dirty="0"/>
              <a:t>比旧冰箱容量大很多</a:t>
            </a:r>
            <a:r>
              <a:rPr lang="en-US" altLang="zh-CN" dirty="0"/>
              <a:t>//</a:t>
            </a:r>
            <a:r>
              <a:rPr lang="zh-CN" altLang="en-US" dirty="0"/>
              <a:t>尺寸小容量大</a:t>
            </a:r>
            <a:r>
              <a:rPr lang="en-US" altLang="zh-CN" dirty="0"/>
              <a:t>//</a:t>
            </a:r>
            <a:r>
              <a:rPr lang="zh-CN" altLang="en-US" dirty="0"/>
              <a:t>冰箱的容量大</a:t>
            </a:r>
            <a:r>
              <a:rPr lang="en-US" altLang="zh-CN" dirty="0"/>
              <a:t>//</a:t>
            </a:r>
            <a:r>
              <a:rPr lang="zh-CN" altLang="en-US" dirty="0"/>
              <a:t>容量大</a:t>
            </a:r>
            <a:r>
              <a:rPr lang="en-US" altLang="zh-CN" dirty="0"/>
              <a:t>//</a:t>
            </a:r>
            <a:r>
              <a:rPr lang="zh-CN" altLang="en-US" dirty="0"/>
              <a:t>容量大功能强大</a:t>
            </a:r>
            <a:r>
              <a:rPr lang="en-US" altLang="zh-CN" dirty="0"/>
              <a:t>//</a:t>
            </a:r>
            <a:r>
              <a:rPr lang="zh-CN" altLang="en-US" dirty="0"/>
              <a:t>比旧冰箱容量大很多</a:t>
            </a:r>
            <a:r>
              <a:rPr lang="en-US" altLang="zh-CN" dirty="0"/>
              <a:t>//</a:t>
            </a:r>
            <a:r>
              <a:rPr lang="zh-CN" altLang="en-US" dirty="0"/>
              <a:t>容量大</a:t>
            </a:r>
            <a:r>
              <a:rPr lang="en-US" altLang="zh-CN" dirty="0"/>
              <a:t>//</a:t>
            </a:r>
            <a:r>
              <a:rPr lang="zh-CN" altLang="en-US" dirty="0"/>
              <a:t>需要的大容量的冰箱 </a:t>
            </a:r>
            <a:r>
              <a:rPr lang="en-US" altLang="zh-CN" dirty="0"/>
              <a:t>| </a:t>
            </a:r>
            <a:r>
              <a:rPr lang="zh-CN" altLang="en-US" dirty="0"/>
              <a:t>容量也足够</a:t>
            </a:r>
            <a:r>
              <a:rPr lang="en-US" altLang="zh-CN" dirty="0"/>
              <a:t>//</a:t>
            </a:r>
            <a:r>
              <a:rPr lang="zh-CN" altLang="en-US" dirty="0"/>
              <a:t>容量大</a:t>
            </a:r>
            <a:r>
              <a:rPr lang="en-US" altLang="zh-CN" dirty="0"/>
              <a:t>//</a:t>
            </a:r>
            <a:endParaRPr lang="zh-CN" altLang="en-US" dirty="0"/>
          </a:p>
        </p:txBody>
      </p:sp>
      <p:sp>
        <p:nvSpPr>
          <p:cNvPr id="8" name="TextBox 7"/>
          <p:cNvSpPr txBox="1"/>
          <p:nvPr/>
        </p:nvSpPr>
        <p:spPr>
          <a:xfrm>
            <a:off x="4795520" y="3158382"/>
            <a:ext cx="4184650" cy="1546577"/>
          </a:xfrm>
          <a:prstGeom prst="rect">
            <a:avLst/>
          </a:prstGeom>
          <a:noFill/>
        </p:spPr>
        <p:txBody>
          <a:bodyPr wrap="square" rtlCol="0">
            <a:spAutoFit/>
          </a:bodyPr>
          <a:lstStyle/>
          <a:p>
            <a:r>
              <a:rPr lang="en-US" altLang="zh-CN" dirty="0"/>
              <a:t>=================</a:t>
            </a:r>
            <a:r>
              <a:rPr lang="zh-CN" altLang="en-US" b="1" dirty="0"/>
              <a:t>声音</a:t>
            </a:r>
            <a:r>
              <a:rPr lang="en-US" altLang="zh-CN" dirty="0"/>
              <a:t>=============   </a:t>
            </a:r>
          </a:p>
          <a:p>
            <a:r>
              <a:rPr lang="zh-CN" altLang="en-US" dirty="0"/>
              <a:t>冰箱工作时</a:t>
            </a:r>
            <a:r>
              <a:rPr lang="zh-CN" altLang="en-US" b="1" dirty="0"/>
              <a:t>声音非常轻</a:t>
            </a:r>
            <a:r>
              <a:rPr lang="en-US" altLang="zh-CN" dirty="0"/>
              <a:t>//</a:t>
            </a:r>
            <a:r>
              <a:rPr lang="zh-CN" altLang="en-US" dirty="0"/>
              <a:t>声音小</a:t>
            </a:r>
            <a:r>
              <a:rPr lang="en-US" altLang="zh-CN" dirty="0"/>
              <a:t>//</a:t>
            </a:r>
            <a:r>
              <a:rPr lang="zh-CN" altLang="en-US" dirty="0"/>
              <a:t>冰箱工作时声音几乎安静得忽略不计</a:t>
            </a:r>
            <a:r>
              <a:rPr lang="en-US" altLang="zh-CN" dirty="0"/>
              <a:t>//</a:t>
            </a:r>
            <a:r>
              <a:rPr lang="zh-CN" altLang="en-US" dirty="0"/>
              <a:t>声音略大</a:t>
            </a:r>
            <a:r>
              <a:rPr lang="en-US" altLang="zh-CN" dirty="0"/>
              <a:t>//</a:t>
            </a:r>
            <a:r>
              <a:rPr lang="zh-CN" altLang="en-US" dirty="0"/>
              <a:t>冰箱工作时声音几乎安静得忽略不计</a:t>
            </a:r>
            <a:r>
              <a:rPr lang="en-US" altLang="zh-CN" dirty="0"/>
              <a:t>//</a:t>
            </a:r>
            <a:r>
              <a:rPr lang="zh-CN" altLang="en-US" dirty="0"/>
              <a:t>冰箱工作时声音几乎安静得忽略不计</a:t>
            </a:r>
            <a:r>
              <a:rPr lang="en-US" altLang="zh-CN" dirty="0"/>
              <a:t>//</a:t>
            </a:r>
            <a:r>
              <a:rPr lang="zh-CN" altLang="en-US" dirty="0"/>
              <a:t>声音很小</a:t>
            </a:r>
            <a:r>
              <a:rPr lang="en-US" altLang="zh-CN" dirty="0"/>
              <a:t>//</a:t>
            </a:r>
            <a:r>
              <a:rPr lang="zh-CN" altLang="en-US" dirty="0"/>
              <a:t>夜深人静的时候可以听到冰箱运转的声音</a:t>
            </a:r>
            <a:r>
              <a:rPr lang="en-US" altLang="zh-CN" dirty="0"/>
              <a:t>//</a:t>
            </a:r>
            <a:r>
              <a:rPr lang="zh-CN" altLang="en-US" dirty="0"/>
              <a:t>压缩机工作时候声音不大 </a:t>
            </a:r>
            <a:r>
              <a:rPr lang="en-US" altLang="zh-CN" dirty="0"/>
              <a:t>| </a:t>
            </a:r>
            <a:r>
              <a:rPr lang="zh-CN" altLang="en-US" dirty="0"/>
              <a:t>平时没有声音</a:t>
            </a:r>
            <a:r>
              <a:rPr lang="en-US" altLang="zh-CN" dirty="0"/>
              <a:t>//</a:t>
            </a:r>
            <a:r>
              <a:rPr lang="zh-CN" altLang="en-US" dirty="0"/>
              <a:t>一开始声音有点大 </a:t>
            </a:r>
            <a:r>
              <a:rPr lang="en-US" altLang="zh-CN" dirty="0"/>
              <a:t>| </a:t>
            </a:r>
            <a:r>
              <a:rPr lang="zh-CN" altLang="en-US" dirty="0"/>
              <a:t>声音就特别小</a:t>
            </a:r>
          </a:p>
        </p:txBody>
      </p:sp>
      <p:sp>
        <p:nvSpPr>
          <p:cNvPr id="9" name="TextBox 8"/>
          <p:cNvSpPr txBox="1"/>
          <p:nvPr/>
        </p:nvSpPr>
        <p:spPr>
          <a:xfrm>
            <a:off x="285750" y="2960601"/>
            <a:ext cx="4184650" cy="1546577"/>
          </a:xfrm>
          <a:prstGeom prst="rect">
            <a:avLst/>
          </a:prstGeom>
          <a:noFill/>
        </p:spPr>
        <p:txBody>
          <a:bodyPr wrap="square" rtlCol="0">
            <a:spAutoFit/>
          </a:bodyPr>
          <a:lstStyle/>
          <a:p>
            <a:r>
              <a:rPr lang="en-US" altLang="zh-CN" dirty="0"/>
              <a:t>=================</a:t>
            </a:r>
            <a:r>
              <a:rPr lang="zh-CN" altLang="en-US" b="1" dirty="0"/>
              <a:t>压缩机</a:t>
            </a:r>
            <a:r>
              <a:rPr lang="en-US" altLang="zh-CN" dirty="0"/>
              <a:t>=============   </a:t>
            </a:r>
          </a:p>
          <a:p>
            <a:r>
              <a:rPr lang="zh-CN" altLang="en-US" dirty="0"/>
              <a:t>置顶的压缩机 </a:t>
            </a:r>
            <a:r>
              <a:rPr lang="en-US" altLang="zh-CN" dirty="0"/>
              <a:t>| </a:t>
            </a:r>
            <a:r>
              <a:rPr lang="zh-CN" altLang="en-US" dirty="0"/>
              <a:t>部压缩机更好 </a:t>
            </a:r>
            <a:r>
              <a:rPr lang="en-US" altLang="zh-CN" dirty="0"/>
              <a:t>| </a:t>
            </a:r>
            <a:r>
              <a:rPr lang="zh-CN" altLang="en-US" b="1" dirty="0"/>
              <a:t>压缩机质量值得信赖</a:t>
            </a:r>
            <a:r>
              <a:rPr lang="en-US" altLang="zh-CN" dirty="0"/>
              <a:t>//</a:t>
            </a:r>
            <a:r>
              <a:rPr lang="zh-CN" altLang="en-US" dirty="0"/>
              <a:t>压缩机质量值得信赖</a:t>
            </a:r>
            <a:r>
              <a:rPr lang="en-US" altLang="zh-CN" dirty="0"/>
              <a:t>//</a:t>
            </a:r>
            <a:r>
              <a:rPr lang="zh-CN" altLang="en-US" dirty="0"/>
              <a:t>由于压缩机置顶导致冷冻区比一般冰箱大很多</a:t>
            </a:r>
            <a:r>
              <a:rPr lang="en-US" altLang="zh-CN" dirty="0"/>
              <a:t>//</a:t>
            </a:r>
            <a:r>
              <a:rPr lang="zh-CN" altLang="en-US" dirty="0"/>
              <a:t>顶置压缩机</a:t>
            </a:r>
            <a:r>
              <a:rPr lang="zh-CN" altLang="en-US" b="1" dirty="0"/>
              <a:t>节约内部空间</a:t>
            </a:r>
            <a:r>
              <a:rPr lang="en-US" altLang="zh-CN" dirty="0"/>
              <a:t>//</a:t>
            </a:r>
            <a:r>
              <a:rPr lang="zh-CN" altLang="en-US" dirty="0"/>
              <a:t>压缩机启停频繁</a:t>
            </a:r>
            <a:r>
              <a:rPr lang="en-US" altLang="zh-CN" dirty="0"/>
              <a:t>//</a:t>
            </a:r>
            <a:r>
              <a:rPr lang="zh-CN" altLang="en-US" dirty="0"/>
              <a:t>压缩机置顶了</a:t>
            </a:r>
            <a:r>
              <a:rPr lang="en-US" altLang="zh-CN" dirty="0"/>
              <a:t>//</a:t>
            </a:r>
            <a:r>
              <a:rPr lang="zh-CN" altLang="en-US" dirty="0"/>
              <a:t>顶置压缩机节约内部空间</a:t>
            </a:r>
            <a:r>
              <a:rPr lang="en-US" altLang="zh-CN" dirty="0"/>
              <a:t>//</a:t>
            </a:r>
            <a:r>
              <a:rPr lang="zh-CN" altLang="en-US" dirty="0"/>
              <a:t>大爱上置压缩机</a:t>
            </a:r>
            <a:r>
              <a:rPr lang="en-US" altLang="zh-CN" dirty="0"/>
              <a:t>//</a:t>
            </a:r>
            <a:r>
              <a:rPr lang="zh-CN" altLang="en-US" dirty="0"/>
              <a:t>压缩机顶置最大限度的提升了可用空间</a:t>
            </a:r>
            <a:r>
              <a:rPr lang="en-US" altLang="zh-CN" dirty="0"/>
              <a:t>//</a:t>
            </a:r>
            <a:r>
              <a:rPr lang="zh-CN" altLang="en-US" dirty="0"/>
              <a:t>压缩机上置后冷冻室空间大了不少</a:t>
            </a:r>
            <a:r>
              <a:rPr lang="en-US" altLang="zh-CN" dirty="0"/>
              <a:t>//</a:t>
            </a:r>
            <a:endParaRPr lang="zh-CN" altLang="en-US" dirty="0"/>
          </a:p>
        </p:txBody>
      </p:sp>
      <p:sp>
        <p:nvSpPr>
          <p:cNvPr id="10" name="TextBox 9"/>
          <p:cNvSpPr txBox="1"/>
          <p:nvPr/>
        </p:nvSpPr>
        <p:spPr>
          <a:xfrm>
            <a:off x="4795520" y="1611805"/>
            <a:ext cx="4184650" cy="1546577"/>
          </a:xfrm>
          <a:prstGeom prst="rect">
            <a:avLst/>
          </a:prstGeom>
          <a:noFill/>
        </p:spPr>
        <p:txBody>
          <a:bodyPr wrap="square" rtlCol="0">
            <a:spAutoFit/>
          </a:bodyPr>
          <a:lstStyle/>
          <a:p>
            <a:r>
              <a:rPr lang="en-US" altLang="zh-CN" dirty="0"/>
              <a:t>=================</a:t>
            </a:r>
            <a:r>
              <a:rPr lang="zh-CN" altLang="en-US" b="1" dirty="0"/>
              <a:t>外观</a:t>
            </a:r>
            <a:r>
              <a:rPr lang="en-US" altLang="zh-CN" dirty="0"/>
              <a:t>=============   </a:t>
            </a:r>
          </a:p>
          <a:p>
            <a:r>
              <a:rPr lang="zh-CN" altLang="en-US" dirty="0"/>
              <a:t>外观靓丽</a:t>
            </a:r>
            <a:r>
              <a:rPr lang="en-US" altLang="zh-CN" dirty="0"/>
              <a:t>//</a:t>
            </a:r>
            <a:r>
              <a:rPr lang="zh-CN" altLang="en-US" dirty="0"/>
              <a:t>这款松下冰箱</a:t>
            </a:r>
            <a:r>
              <a:rPr lang="zh-CN" altLang="en-US" b="1" dirty="0"/>
              <a:t>外观大气</a:t>
            </a:r>
            <a:r>
              <a:rPr lang="en-US" altLang="zh-CN" dirty="0"/>
              <a:t>//</a:t>
            </a:r>
            <a:r>
              <a:rPr lang="zh-CN" altLang="en-US" dirty="0"/>
              <a:t>外观更是年轻时尚</a:t>
            </a:r>
            <a:r>
              <a:rPr lang="en-US" altLang="zh-CN" dirty="0"/>
              <a:t>//</a:t>
            </a:r>
            <a:r>
              <a:rPr lang="zh-CN" altLang="en-US" dirty="0"/>
              <a:t>外观设计很好</a:t>
            </a:r>
            <a:r>
              <a:rPr lang="en-US" altLang="zh-CN" dirty="0"/>
              <a:t>//</a:t>
            </a:r>
            <a:r>
              <a:rPr lang="zh-CN" altLang="en-US" dirty="0"/>
              <a:t>而且外观大气</a:t>
            </a:r>
            <a:r>
              <a:rPr lang="en-US" altLang="zh-CN" dirty="0"/>
              <a:t>//</a:t>
            </a:r>
            <a:r>
              <a:rPr lang="zh-CN" altLang="en-US" dirty="0"/>
              <a:t>外观没有问题 </a:t>
            </a:r>
            <a:r>
              <a:rPr lang="en-US" altLang="zh-CN" dirty="0"/>
              <a:t>| </a:t>
            </a:r>
            <a:r>
              <a:rPr lang="zh-CN" altLang="en-US" dirty="0"/>
              <a:t>外观是金属色很喜欢</a:t>
            </a:r>
            <a:r>
              <a:rPr lang="en-US" altLang="zh-CN" dirty="0"/>
              <a:t>//</a:t>
            </a:r>
            <a:r>
              <a:rPr lang="zh-CN" altLang="en-US" dirty="0"/>
              <a:t>外观漂亮</a:t>
            </a:r>
            <a:r>
              <a:rPr lang="en-US" altLang="zh-CN" dirty="0"/>
              <a:t>//</a:t>
            </a:r>
            <a:r>
              <a:rPr lang="zh-CN" altLang="en-US" dirty="0"/>
              <a:t>此款冰箱就整体外观来说</a:t>
            </a:r>
            <a:r>
              <a:rPr lang="en-US" altLang="zh-CN" dirty="0"/>
              <a:t>//</a:t>
            </a:r>
            <a:r>
              <a:rPr lang="zh-CN" altLang="en-US" dirty="0"/>
              <a:t>冰箱外观大气</a:t>
            </a:r>
            <a:r>
              <a:rPr lang="en-US" altLang="zh-CN" dirty="0"/>
              <a:t>//</a:t>
            </a:r>
            <a:r>
              <a:rPr lang="zh-CN" altLang="en-US" dirty="0"/>
              <a:t>多门晶白冰箱外观亮丽</a:t>
            </a:r>
            <a:r>
              <a:rPr lang="en-US" altLang="zh-CN" dirty="0"/>
              <a:t>//</a:t>
            </a:r>
            <a:r>
              <a:rPr lang="zh-CN" altLang="en-US" dirty="0"/>
              <a:t>外观很不错</a:t>
            </a:r>
            <a:r>
              <a:rPr lang="en-US" altLang="zh-CN" dirty="0"/>
              <a:t>//</a:t>
            </a:r>
            <a:r>
              <a:rPr lang="zh-CN" altLang="en-US" dirty="0"/>
              <a:t>外观大气</a:t>
            </a:r>
            <a:r>
              <a:rPr lang="en-US" altLang="zh-CN" dirty="0"/>
              <a:t>//</a:t>
            </a:r>
            <a:r>
              <a:rPr lang="zh-CN" altLang="en-US" dirty="0"/>
              <a:t>外观内部做工精致</a:t>
            </a:r>
            <a:r>
              <a:rPr lang="en-US" altLang="zh-CN" dirty="0"/>
              <a:t>//</a:t>
            </a:r>
            <a:r>
              <a:rPr lang="zh-CN" altLang="en-US" dirty="0"/>
              <a:t>外观确实挺好看</a:t>
            </a:r>
            <a:r>
              <a:rPr lang="en-US" altLang="zh-CN" dirty="0"/>
              <a:t>//</a:t>
            </a:r>
            <a:r>
              <a:rPr lang="zh-CN" altLang="en-US" dirty="0"/>
              <a:t>外观设计比例协调</a:t>
            </a:r>
            <a:r>
              <a:rPr lang="en-US" altLang="zh-CN" dirty="0"/>
              <a:t>//</a:t>
            </a:r>
            <a:r>
              <a:rPr lang="zh-CN" altLang="en-US" dirty="0"/>
              <a:t>外观靓丽</a:t>
            </a:r>
            <a:r>
              <a:rPr lang="en-US" altLang="zh-CN" dirty="0"/>
              <a:t>//</a:t>
            </a:r>
            <a:endParaRPr lang="zh-CN" altLang="en-US" dirty="0"/>
          </a:p>
        </p:txBody>
      </p:sp>
      <p:sp>
        <p:nvSpPr>
          <p:cNvPr id="11" name="TextBox 10"/>
          <p:cNvSpPr txBox="1"/>
          <p:nvPr/>
        </p:nvSpPr>
        <p:spPr>
          <a:xfrm>
            <a:off x="4672965" y="205317"/>
            <a:ext cx="4184650" cy="1338828"/>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dirty="0"/>
              <a:t>又有</a:t>
            </a:r>
            <a:r>
              <a:rPr lang="zh-CN" altLang="en-US" b="1" dirty="0"/>
              <a:t>银离子除菌净味功能</a:t>
            </a:r>
            <a:r>
              <a:rPr lang="en-US" altLang="zh-CN" dirty="0"/>
              <a:t>//</a:t>
            </a:r>
            <a:r>
              <a:rPr lang="zh-CN" altLang="en-US" dirty="0"/>
              <a:t>进口的增加</a:t>
            </a:r>
            <a:r>
              <a:rPr lang="zh-CN" altLang="en-US" b="1" dirty="0"/>
              <a:t>果蔬保湿</a:t>
            </a:r>
            <a:r>
              <a:rPr lang="zh-CN" altLang="en-US" dirty="0"/>
              <a:t>功能</a:t>
            </a:r>
            <a:r>
              <a:rPr lang="en-US" altLang="zh-CN" dirty="0"/>
              <a:t>//</a:t>
            </a:r>
            <a:r>
              <a:rPr lang="zh-CN" altLang="en-US" dirty="0"/>
              <a:t>这款有</a:t>
            </a:r>
            <a:r>
              <a:rPr lang="zh-CN" altLang="en-US" b="1" dirty="0"/>
              <a:t>光合保鲜功能</a:t>
            </a:r>
            <a:r>
              <a:rPr lang="en-US" altLang="zh-CN" dirty="0"/>
              <a:t>//</a:t>
            </a:r>
            <a:r>
              <a:rPr lang="zh-CN" altLang="en-US" b="1" dirty="0"/>
              <a:t>制冰功能</a:t>
            </a:r>
            <a:r>
              <a:rPr lang="zh-CN" altLang="en-US" dirty="0"/>
              <a:t>非常方便</a:t>
            </a:r>
            <a:r>
              <a:rPr lang="en-US" altLang="zh-CN" dirty="0"/>
              <a:t>//</a:t>
            </a:r>
            <a:r>
              <a:rPr lang="zh-CN" altLang="en-US" dirty="0"/>
              <a:t>还有自动去除异味功能</a:t>
            </a:r>
            <a:r>
              <a:rPr lang="en-US" altLang="zh-CN" dirty="0"/>
              <a:t>//</a:t>
            </a:r>
            <a:r>
              <a:rPr lang="zh-CN" altLang="en-US" dirty="0"/>
              <a:t>买这款主要书喜欢它的变温功能</a:t>
            </a:r>
            <a:r>
              <a:rPr lang="en-US" altLang="zh-CN" dirty="0"/>
              <a:t>////</a:t>
            </a:r>
            <a:r>
              <a:rPr lang="zh-CN" altLang="en-US" dirty="0"/>
              <a:t>看中松下的无霜功能各个功能分工明确 </a:t>
            </a:r>
            <a:r>
              <a:rPr lang="en-US" altLang="zh-CN" dirty="0"/>
              <a:t>| </a:t>
            </a:r>
            <a:r>
              <a:rPr lang="zh-CN" altLang="en-US" dirty="0"/>
              <a:t>门上液晶显示各功能区温度</a:t>
            </a:r>
            <a:r>
              <a:rPr lang="en-US" altLang="zh-CN" dirty="0"/>
              <a:t>//</a:t>
            </a:r>
          </a:p>
        </p:txBody>
      </p:sp>
      <p:sp>
        <p:nvSpPr>
          <p:cNvPr id="12" name="标题 1"/>
          <p:cNvSpPr>
            <a:spLocks noGrp="1"/>
          </p:cNvSpPr>
          <p:nvPr>
            <p:ph type="title"/>
          </p:nvPr>
        </p:nvSpPr>
        <p:spPr>
          <a:xfrm>
            <a:off x="173990" y="0"/>
            <a:ext cx="7886700" cy="518916"/>
          </a:xfrm>
        </p:spPr>
        <p:txBody>
          <a:bodyPr/>
          <a:lstStyle/>
          <a:p>
            <a:r>
              <a:rPr lang="zh-CN" altLang="en-US" sz="2000" dirty="0"/>
              <a:t>典型意见抽取和挖掘</a:t>
            </a:r>
            <a:r>
              <a:rPr lang="en-US" altLang="zh-CN" sz="2000" dirty="0"/>
              <a:t>:</a:t>
            </a:r>
            <a:endParaRPr lang="zh-CN" altLang="en-US" sz="2000" dirty="0"/>
          </a:p>
        </p:txBody>
      </p:sp>
    </p:spTree>
    <p:extLst>
      <p:ext uri="{BB962C8B-B14F-4D97-AF65-F5344CB8AC3E}">
        <p14:creationId xmlns:p14="http://schemas.microsoft.com/office/powerpoint/2010/main" val="176299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920" y="140389"/>
            <a:ext cx="4099560" cy="1338828"/>
          </a:xfrm>
          <a:prstGeom prst="rect">
            <a:avLst/>
          </a:prstGeom>
          <a:noFill/>
        </p:spPr>
        <p:txBody>
          <a:bodyPr wrap="square" rtlCol="0">
            <a:spAutoFit/>
          </a:bodyPr>
          <a:lstStyle/>
          <a:p>
            <a:r>
              <a:rPr lang="en-US" altLang="zh-CN" dirty="0"/>
              <a:t>=================</a:t>
            </a:r>
            <a:r>
              <a:rPr lang="zh-CN" altLang="en-US" b="1" dirty="0"/>
              <a:t>抽屉</a:t>
            </a:r>
            <a:r>
              <a:rPr lang="en-US" altLang="zh-CN" dirty="0"/>
              <a:t>=============   </a:t>
            </a:r>
          </a:p>
          <a:p>
            <a:r>
              <a:rPr lang="zh-CN" altLang="en-US" b="1" dirty="0"/>
              <a:t>抽屉推拉很顺滑</a:t>
            </a:r>
            <a:r>
              <a:rPr lang="en-US" altLang="zh-CN" dirty="0"/>
              <a:t>//</a:t>
            </a:r>
            <a:r>
              <a:rPr lang="zh-CN" altLang="en-US" dirty="0"/>
              <a:t>隐藏式推拉抽屉</a:t>
            </a:r>
            <a:r>
              <a:rPr lang="en-US" altLang="zh-CN" dirty="0"/>
              <a:t>//</a:t>
            </a:r>
            <a:r>
              <a:rPr lang="zh-CN" altLang="en-US" dirty="0"/>
              <a:t>门和抽屉做工材质以及手感体验都不错</a:t>
            </a:r>
            <a:r>
              <a:rPr lang="en-US" altLang="zh-CN" dirty="0"/>
              <a:t>//</a:t>
            </a:r>
            <a:r>
              <a:rPr lang="zh-CN" altLang="en-US" dirty="0"/>
              <a:t>一层抽屉 </a:t>
            </a:r>
            <a:r>
              <a:rPr lang="en-US" altLang="zh-CN" dirty="0"/>
              <a:t>| </a:t>
            </a:r>
            <a:r>
              <a:rPr lang="zh-CN" altLang="en-US" dirty="0"/>
              <a:t>用抽屉来实现上下分层设计很好</a:t>
            </a:r>
            <a:r>
              <a:rPr lang="en-US" altLang="zh-CN" dirty="0"/>
              <a:t>//</a:t>
            </a:r>
            <a:r>
              <a:rPr lang="zh-CN" altLang="en-US" dirty="0"/>
              <a:t>冷冻的抽屉里的塑料盒可以冻饺子</a:t>
            </a:r>
            <a:r>
              <a:rPr lang="en-US" altLang="zh-CN" dirty="0"/>
              <a:t>//</a:t>
            </a:r>
            <a:r>
              <a:rPr lang="zh-CN" altLang="en-US" dirty="0"/>
              <a:t>冷冻的两个抽屉的推拉很顺滑 </a:t>
            </a:r>
            <a:r>
              <a:rPr lang="en-US" altLang="zh-CN" dirty="0"/>
              <a:t>|//</a:t>
            </a:r>
            <a:r>
              <a:rPr lang="zh-CN" altLang="en-US" dirty="0"/>
              <a:t>包含了很多的小抽屉和小格子</a:t>
            </a:r>
            <a:r>
              <a:rPr lang="en-US" altLang="zh-CN" dirty="0"/>
              <a:t>//</a:t>
            </a:r>
            <a:r>
              <a:rPr lang="zh-CN" altLang="en-US" dirty="0"/>
              <a:t>抽屉设计取用方便 </a:t>
            </a:r>
          </a:p>
        </p:txBody>
      </p:sp>
      <p:sp>
        <p:nvSpPr>
          <p:cNvPr id="7" name="TextBox 6"/>
          <p:cNvSpPr txBox="1"/>
          <p:nvPr/>
        </p:nvSpPr>
        <p:spPr>
          <a:xfrm>
            <a:off x="248920" y="1567178"/>
            <a:ext cx="3850640" cy="1338828"/>
          </a:xfrm>
          <a:prstGeom prst="rect">
            <a:avLst/>
          </a:prstGeom>
          <a:noFill/>
        </p:spPr>
        <p:txBody>
          <a:bodyPr wrap="square" rtlCol="0">
            <a:spAutoFit/>
          </a:bodyPr>
          <a:lstStyle/>
          <a:p>
            <a:r>
              <a:rPr lang="en-US" altLang="zh-CN" dirty="0"/>
              <a:t>=================</a:t>
            </a:r>
            <a:r>
              <a:rPr lang="zh-CN" altLang="en-US" b="1" dirty="0"/>
              <a:t>价格</a:t>
            </a:r>
            <a:r>
              <a:rPr lang="en-US" altLang="zh-CN" dirty="0"/>
              <a:t>=============   </a:t>
            </a:r>
          </a:p>
          <a:p>
            <a:r>
              <a:rPr lang="zh-CN" altLang="en-US" dirty="0"/>
              <a:t>这个价格买的松下还是很</a:t>
            </a:r>
            <a:r>
              <a:rPr lang="zh-CN" altLang="en-US" b="1" dirty="0"/>
              <a:t>实惠</a:t>
            </a:r>
            <a:r>
              <a:rPr lang="zh-CN" altLang="en-US" dirty="0"/>
              <a:t>的</a:t>
            </a:r>
            <a:r>
              <a:rPr lang="en-US" altLang="zh-CN" dirty="0"/>
              <a:t>//618</a:t>
            </a:r>
            <a:r>
              <a:rPr lang="zh-CN" altLang="en-US" dirty="0"/>
              <a:t>期间价格有优惠</a:t>
            </a:r>
            <a:r>
              <a:rPr lang="en-US" altLang="zh-CN" dirty="0"/>
              <a:t>//</a:t>
            </a:r>
            <a:r>
              <a:rPr lang="zh-CN" altLang="en-US" dirty="0"/>
              <a:t>在实体店也问过价格</a:t>
            </a:r>
            <a:r>
              <a:rPr lang="en-US" altLang="zh-CN" dirty="0"/>
              <a:t>//</a:t>
            </a:r>
            <a:r>
              <a:rPr lang="zh-CN" altLang="en-US" dirty="0"/>
              <a:t>价格还行 </a:t>
            </a:r>
            <a:r>
              <a:rPr lang="en-US" altLang="zh-CN" dirty="0"/>
              <a:t>| </a:t>
            </a:r>
            <a:r>
              <a:rPr lang="zh-CN" altLang="en-US" dirty="0"/>
              <a:t>并不是特别好的价格</a:t>
            </a:r>
            <a:r>
              <a:rPr lang="en-US" altLang="zh-CN" dirty="0"/>
              <a:t>//</a:t>
            </a:r>
            <a:r>
              <a:rPr lang="zh-CN" altLang="en-US" dirty="0"/>
              <a:t>但是价格很高</a:t>
            </a:r>
            <a:r>
              <a:rPr lang="en-US" altLang="zh-CN" dirty="0"/>
              <a:t>//</a:t>
            </a:r>
            <a:r>
              <a:rPr lang="zh-CN" altLang="en-US" dirty="0"/>
              <a:t>没想到这周五又出现了双十一价格</a:t>
            </a:r>
            <a:r>
              <a:rPr lang="en-US" altLang="zh-CN" dirty="0"/>
              <a:t>//</a:t>
            </a:r>
            <a:r>
              <a:rPr lang="zh-CN" altLang="en-US" dirty="0"/>
              <a:t>还有双十一的价格可以说是很优惠了</a:t>
            </a:r>
            <a:r>
              <a:rPr lang="en-US" altLang="zh-CN" dirty="0"/>
              <a:t>//</a:t>
            </a:r>
            <a:r>
              <a:rPr lang="zh-CN" altLang="en-US" dirty="0"/>
              <a:t>价格合理</a:t>
            </a:r>
            <a:r>
              <a:rPr lang="en-US" altLang="zh-CN" dirty="0"/>
              <a:t>//</a:t>
            </a:r>
            <a:r>
              <a:rPr lang="zh-CN" altLang="en-US" dirty="0"/>
              <a:t>价格虽然贵一点</a:t>
            </a:r>
          </a:p>
        </p:txBody>
      </p:sp>
      <p:sp>
        <p:nvSpPr>
          <p:cNvPr id="8" name="TextBox 7"/>
          <p:cNvSpPr txBox="1"/>
          <p:nvPr/>
        </p:nvSpPr>
        <p:spPr>
          <a:xfrm>
            <a:off x="4678679" y="3032050"/>
            <a:ext cx="4184650" cy="1338828"/>
          </a:xfrm>
          <a:prstGeom prst="rect">
            <a:avLst/>
          </a:prstGeom>
          <a:noFill/>
        </p:spPr>
        <p:txBody>
          <a:bodyPr wrap="square" rtlCol="0">
            <a:spAutoFit/>
          </a:bodyPr>
          <a:lstStyle/>
          <a:p>
            <a:r>
              <a:rPr lang="en-US" altLang="zh-CN" dirty="0"/>
              <a:t>=================</a:t>
            </a:r>
            <a:r>
              <a:rPr lang="zh-CN" altLang="en-US" b="1" dirty="0"/>
              <a:t>分区</a:t>
            </a:r>
            <a:r>
              <a:rPr lang="en-US" altLang="zh-CN" dirty="0"/>
              <a:t>=============   </a:t>
            </a:r>
          </a:p>
          <a:p>
            <a:r>
              <a:rPr lang="zh-CN" altLang="en-US" dirty="0"/>
              <a:t>里面分区合理</a:t>
            </a:r>
            <a:r>
              <a:rPr lang="en-US" altLang="zh-CN" dirty="0"/>
              <a:t>//</a:t>
            </a:r>
            <a:r>
              <a:rPr lang="zh-CN" altLang="en-US" dirty="0"/>
              <a:t>冷藏室分区合理</a:t>
            </a:r>
            <a:r>
              <a:rPr lang="en-US" altLang="zh-CN" dirty="0"/>
              <a:t>//</a:t>
            </a:r>
            <a:r>
              <a:rPr lang="zh-CN" altLang="en-US" b="1" dirty="0"/>
              <a:t>分区设计合理</a:t>
            </a:r>
            <a:r>
              <a:rPr lang="en-US" altLang="zh-CN" dirty="0"/>
              <a:t>//</a:t>
            </a:r>
            <a:r>
              <a:rPr lang="zh-CN" altLang="en-US" dirty="0"/>
              <a:t>分区合理</a:t>
            </a:r>
            <a:r>
              <a:rPr lang="en-US" altLang="zh-CN" dirty="0"/>
              <a:t>//</a:t>
            </a:r>
            <a:r>
              <a:rPr lang="zh-CN" altLang="en-US" dirty="0"/>
              <a:t>内部分区合理 </a:t>
            </a:r>
            <a:r>
              <a:rPr lang="en-US" altLang="zh-CN" dirty="0"/>
              <a:t>| </a:t>
            </a:r>
            <a:r>
              <a:rPr lang="zh-CN" altLang="en-US" dirty="0"/>
              <a:t>四个多小时各分区均达到设置温度</a:t>
            </a:r>
            <a:r>
              <a:rPr lang="en-US" altLang="zh-CN" dirty="0"/>
              <a:t>//</a:t>
            </a:r>
            <a:r>
              <a:rPr lang="zh-CN" altLang="en-US" dirty="0"/>
              <a:t>分区合理</a:t>
            </a:r>
            <a:r>
              <a:rPr lang="en-US" altLang="zh-CN" dirty="0"/>
              <a:t>//</a:t>
            </a:r>
            <a:r>
              <a:rPr lang="zh-CN" altLang="en-US" dirty="0"/>
              <a:t>此款松下冰箱分区合理</a:t>
            </a:r>
            <a:r>
              <a:rPr lang="en-US" altLang="zh-CN" dirty="0"/>
              <a:t>//</a:t>
            </a:r>
            <a:r>
              <a:rPr lang="zh-CN" altLang="en-US" dirty="0"/>
              <a:t>空间分区合理 </a:t>
            </a:r>
            <a:r>
              <a:rPr lang="en-US" altLang="zh-CN" dirty="0"/>
              <a:t>| </a:t>
            </a:r>
            <a:r>
              <a:rPr lang="zh-CN" altLang="en-US" dirty="0"/>
              <a:t>有变温分区</a:t>
            </a:r>
            <a:r>
              <a:rPr lang="en-US" altLang="zh-CN" dirty="0"/>
              <a:t>//</a:t>
            </a:r>
            <a:r>
              <a:rPr lang="zh-CN" altLang="en-US" dirty="0"/>
              <a:t>功能分区很有人性化</a:t>
            </a:r>
            <a:r>
              <a:rPr lang="en-US" altLang="zh-CN" dirty="0"/>
              <a:t>//</a:t>
            </a:r>
            <a:r>
              <a:rPr lang="zh-CN" altLang="en-US" dirty="0"/>
              <a:t>分区合理</a:t>
            </a:r>
            <a:r>
              <a:rPr lang="en-US" altLang="zh-CN" dirty="0"/>
              <a:t>//</a:t>
            </a:r>
            <a:r>
              <a:rPr lang="zh-CN" altLang="en-US" dirty="0"/>
              <a:t>分区合理</a:t>
            </a:r>
            <a:r>
              <a:rPr lang="en-US" altLang="zh-CN" dirty="0"/>
              <a:t>//</a:t>
            </a:r>
            <a:r>
              <a:rPr lang="zh-CN" altLang="en-US" dirty="0"/>
              <a:t>分区控温</a:t>
            </a:r>
            <a:r>
              <a:rPr lang="en-US" altLang="zh-CN" dirty="0"/>
              <a:t>//</a:t>
            </a:r>
            <a:endParaRPr lang="zh-CN" altLang="en-US" dirty="0"/>
          </a:p>
        </p:txBody>
      </p:sp>
      <p:sp>
        <p:nvSpPr>
          <p:cNvPr id="9" name="TextBox 8"/>
          <p:cNvSpPr txBox="1"/>
          <p:nvPr/>
        </p:nvSpPr>
        <p:spPr>
          <a:xfrm>
            <a:off x="355600" y="3005399"/>
            <a:ext cx="4206240" cy="1338828"/>
          </a:xfrm>
          <a:prstGeom prst="rect">
            <a:avLst/>
          </a:prstGeom>
          <a:noFill/>
        </p:spPr>
        <p:txBody>
          <a:bodyPr wrap="square" rtlCol="0">
            <a:spAutoFit/>
          </a:bodyPr>
          <a:lstStyle/>
          <a:p>
            <a:r>
              <a:rPr lang="en-US" altLang="zh-CN" dirty="0"/>
              <a:t>=================</a:t>
            </a:r>
            <a:r>
              <a:rPr lang="zh-CN" altLang="en-US" b="1" dirty="0"/>
              <a:t>质量</a:t>
            </a:r>
            <a:r>
              <a:rPr lang="en-US" altLang="zh-CN" dirty="0"/>
              <a:t>=============   </a:t>
            </a:r>
          </a:p>
          <a:p>
            <a:r>
              <a:rPr lang="zh-CN" altLang="en-US" dirty="0"/>
              <a:t>信赖松下的品控和质量 </a:t>
            </a:r>
            <a:r>
              <a:rPr lang="en-US" altLang="zh-CN" dirty="0"/>
              <a:t>| </a:t>
            </a:r>
            <a:r>
              <a:rPr lang="zh-CN" altLang="en-US" dirty="0"/>
              <a:t>对质量很有信心</a:t>
            </a:r>
            <a:r>
              <a:rPr lang="en-US" altLang="zh-CN" dirty="0"/>
              <a:t>//</a:t>
            </a:r>
            <a:r>
              <a:rPr lang="zh-CN" altLang="en-US" b="1" dirty="0"/>
              <a:t>质量信得过</a:t>
            </a:r>
            <a:r>
              <a:rPr lang="en-US" altLang="zh-CN" dirty="0"/>
              <a:t>//</a:t>
            </a:r>
            <a:r>
              <a:rPr lang="zh-CN" altLang="en-US" dirty="0"/>
              <a:t>压缩机的质量值得信赖</a:t>
            </a:r>
            <a:r>
              <a:rPr lang="en-US" altLang="zh-CN" dirty="0"/>
              <a:t>//</a:t>
            </a:r>
            <a:r>
              <a:rPr lang="zh-CN" altLang="en-US" dirty="0"/>
              <a:t>质量不错</a:t>
            </a:r>
            <a:r>
              <a:rPr lang="en-US" altLang="zh-CN" dirty="0"/>
              <a:t>//</a:t>
            </a:r>
            <a:r>
              <a:rPr lang="zh-CN" altLang="en-US" dirty="0"/>
              <a:t>但是质量确实看上去比国产的棒</a:t>
            </a:r>
            <a:r>
              <a:rPr lang="en-US" altLang="zh-CN" dirty="0"/>
              <a:t>//</a:t>
            </a:r>
            <a:r>
              <a:rPr lang="zh-CN" altLang="en-US" dirty="0"/>
              <a:t>质量信的过 </a:t>
            </a:r>
            <a:r>
              <a:rPr lang="en-US" altLang="zh-CN" dirty="0"/>
              <a:t>| </a:t>
            </a:r>
            <a:r>
              <a:rPr lang="zh-CN" altLang="en-US" dirty="0"/>
              <a:t>质量嘎嘎地</a:t>
            </a:r>
            <a:r>
              <a:rPr lang="en-US" altLang="zh-CN" dirty="0"/>
              <a:t>//</a:t>
            </a:r>
            <a:r>
              <a:rPr lang="zh-CN" altLang="en-US" dirty="0"/>
              <a:t>质量没问题</a:t>
            </a:r>
            <a:r>
              <a:rPr lang="en-US" altLang="zh-CN" dirty="0"/>
              <a:t>//</a:t>
            </a:r>
            <a:r>
              <a:rPr lang="zh-CN" altLang="en-US" dirty="0"/>
              <a:t>质量可靠</a:t>
            </a:r>
            <a:r>
              <a:rPr lang="en-US" altLang="zh-CN" dirty="0"/>
              <a:t>//</a:t>
            </a:r>
            <a:r>
              <a:rPr lang="zh-CN" altLang="en-US" dirty="0"/>
              <a:t>最终同事说松下的质量好</a:t>
            </a:r>
            <a:r>
              <a:rPr lang="en-US" altLang="zh-CN" dirty="0"/>
              <a:t>//</a:t>
            </a:r>
            <a:r>
              <a:rPr lang="zh-CN" altLang="en-US" dirty="0"/>
              <a:t>质量好</a:t>
            </a:r>
            <a:r>
              <a:rPr lang="en-US" altLang="zh-CN" dirty="0"/>
              <a:t>//</a:t>
            </a:r>
            <a:r>
              <a:rPr lang="zh-CN" altLang="en-US" dirty="0"/>
              <a:t>冰箱质量更不用说了</a:t>
            </a:r>
            <a:r>
              <a:rPr lang="en-US" altLang="zh-CN" dirty="0"/>
              <a:t>//</a:t>
            </a:r>
            <a:r>
              <a:rPr lang="zh-CN" altLang="en-US" dirty="0"/>
              <a:t>冰箱的质量非常好</a:t>
            </a:r>
          </a:p>
        </p:txBody>
      </p:sp>
      <p:sp>
        <p:nvSpPr>
          <p:cNvPr id="10" name="TextBox 9"/>
          <p:cNvSpPr txBox="1"/>
          <p:nvPr/>
        </p:nvSpPr>
        <p:spPr>
          <a:xfrm>
            <a:off x="4678679" y="1446793"/>
            <a:ext cx="4184650" cy="1546577"/>
          </a:xfrm>
          <a:prstGeom prst="rect">
            <a:avLst/>
          </a:prstGeom>
          <a:noFill/>
        </p:spPr>
        <p:txBody>
          <a:bodyPr wrap="square" rtlCol="0">
            <a:spAutoFit/>
          </a:bodyPr>
          <a:lstStyle/>
          <a:p>
            <a:r>
              <a:rPr lang="en-US" altLang="zh-CN" dirty="0"/>
              <a:t>=================</a:t>
            </a:r>
            <a:r>
              <a:rPr lang="zh-CN" altLang="en-US" b="1" dirty="0"/>
              <a:t>冷藏</a:t>
            </a:r>
            <a:r>
              <a:rPr lang="en-US" altLang="zh-CN" dirty="0"/>
              <a:t>=============   </a:t>
            </a:r>
          </a:p>
          <a:p>
            <a:r>
              <a:rPr lang="zh-CN" altLang="en-US" b="1" dirty="0"/>
              <a:t>冷藏空间很大</a:t>
            </a:r>
            <a:r>
              <a:rPr lang="en-US" altLang="zh-CN" dirty="0"/>
              <a:t>//</a:t>
            </a:r>
            <a:r>
              <a:rPr lang="zh-CN" altLang="en-US" dirty="0"/>
              <a:t>冷藏室带有光合保险功能</a:t>
            </a:r>
            <a:r>
              <a:rPr lang="en-US" altLang="zh-CN" dirty="0"/>
              <a:t>//</a:t>
            </a:r>
            <a:r>
              <a:rPr lang="zh-CN" altLang="en-US" dirty="0"/>
              <a:t>冷藏区宽敞</a:t>
            </a:r>
            <a:r>
              <a:rPr lang="en-US" altLang="zh-CN" dirty="0"/>
              <a:t>//</a:t>
            </a:r>
            <a:r>
              <a:rPr lang="zh-CN" altLang="en-US" dirty="0"/>
              <a:t>冷藏室门可分别开</a:t>
            </a:r>
            <a:r>
              <a:rPr lang="en-US" altLang="zh-CN" dirty="0"/>
              <a:t>//</a:t>
            </a:r>
            <a:r>
              <a:rPr lang="zh-CN" altLang="en-US" dirty="0"/>
              <a:t>冷冻冷藏室都很大</a:t>
            </a:r>
            <a:r>
              <a:rPr lang="en-US" altLang="zh-CN" dirty="0"/>
              <a:t>//</a:t>
            </a:r>
            <a:r>
              <a:rPr lang="zh-CN" altLang="en-US" dirty="0"/>
              <a:t>冷藏区</a:t>
            </a:r>
            <a:r>
              <a:rPr lang="en-US" altLang="zh-CN" dirty="0"/>
              <a:t>//</a:t>
            </a:r>
            <a:r>
              <a:rPr lang="zh-CN" altLang="en-US" dirty="0"/>
              <a:t>冷藏空间也很大</a:t>
            </a:r>
            <a:r>
              <a:rPr lang="en-US" altLang="zh-CN" dirty="0"/>
              <a:t>//</a:t>
            </a:r>
            <a:r>
              <a:rPr lang="zh-CN" altLang="en-US" dirty="0"/>
              <a:t>冷藏室</a:t>
            </a:r>
            <a:r>
              <a:rPr lang="en-US" altLang="zh-CN" dirty="0"/>
              <a:t>//</a:t>
            </a:r>
            <a:r>
              <a:rPr lang="zh-CN" altLang="en-US" dirty="0"/>
              <a:t>冷藏</a:t>
            </a:r>
            <a:r>
              <a:rPr lang="en-US" altLang="zh-CN" dirty="0"/>
              <a:t>//</a:t>
            </a:r>
            <a:r>
              <a:rPr lang="zh-CN" altLang="en-US" dirty="0"/>
              <a:t>冷藏冷冻效果都不错</a:t>
            </a:r>
            <a:r>
              <a:rPr lang="en-US" altLang="zh-CN" dirty="0"/>
              <a:t>//</a:t>
            </a:r>
            <a:r>
              <a:rPr lang="zh-CN" altLang="en-US" dirty="0"/>
              <a:t>冷藏的空间很大</a:t>
            </a:r>
            <a:r>
              <a:rPr lang="en-US" altLang="zh-CN" dirty="0"/>
              <a:t>//</a:t>
            </a:r>
            <a:r>
              <a:rPr lang="zh-CN" altLang="en-US" dirty="0"/>
              <a:t>冷藏和冷冻都十分给力</a:t>
            </a:r>
            <a:r>
              <a:rPr lang="en-US" altLang="zh-CN" dirty="0"/>
              <a:t>//</a:t>
            </a:r>
            <a:r>
              <a:rPr lang="zh-CN" altLang="en-US" dirty="0"/>
              <a:t>冷藏食品都方便分类存放</a:t>
            </a:r>
            <a:r>
              <a:rPr lang="en-US" altLang="zh-CN" dirty="0"/>
              <a:t>//</a:t>
            </a:r>
            <a:r>
              <a:rPr lang="zh-CN" altLang="en-US" dirty="0"/>
              <a:t>可以作为冷藏</a:t>
            </a:r>
            <a:r>
              <a:rPr lang="en-US" altLang="zh-CN" dirty="0"/>
              <a:t>//</a:t>
            </a:r>
            <a:r>
              <a:rPr lang="zh-CN" altLang="en-US" dirty="0"/>
              <a:t>冷藏食品都方便分类存放</a:t>
            </a:r>
          </a:p>
        </p:txBody>
      </p:sp>
      <p:sp>
        <p:nvSpPr>
          <p:cNvPr id="11" name="TextBox 10"/>
          <p:cNvSpPr txBox="1"/>
          <p:nvPr/>
        </p:nvSpPr>
        <p:spPr>
          <a:xfrm>
            <a:off x="4561840" y="32597"/>
            <a:ext cx="4418329" cy="1338828"/>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银色玻璃面板看着非常</a:t>
            </a:r>
            <a:r>
              <a:rPr lang="zh-CN" altLang="en-US" b="1" dirty="0"/>
              <a:t>高大上</a:t>
            </a:r>
            <a:r>
              <a:rPr lang="zh-CN" altLang="en-US" dirty="0"/>
              <a:t> </a:t>
            </a:r>
            <a:r>
              <a:rPr lang="en-US" altLang="zh-CN" dirty="0"/>
              <a:t>| </a:t>
            </a:r>
            <a:r>
              <a:rPr lang="zh-CN" altLang="en-US" dirty="0"/>
              <a:t>面板的银色装饰条很好看</a:t>
            </a:r>
            <a:r>
              <a:rPr lang="en-US" altLang="zh-CN" dirty="0"/>
              <a:t>//</a:t>
            </a:r>
            <a:r>
              <a:rPr lang="zh-CN" altLang="en-US" dirty="0"/>
              <a:t>触屏的面板</a:t>
            </a:r>
            <a:r>
              <a:rPr lang="en-US" altLang="zh-CN" dirty="0"/>
              <a:t>//</a:t>
            </a:r>
            <a:r>
              <a:rPr lang="zh-CN" altLang="en-US" dirty="0"/>
              <a:t>触屏的面板</a:t>
            </a:r>
            <a:r>
              <a:rPr lang="en-US" altLang="zh-CN" dirty="0"/>
              <a:t>//</a:t>
            </a:r>
            <a:r>
              <a:rPr lang="zh-CN" altLang="en-US" dirty="0"/>
              <a:t>面板等做了一些调整</a:t>
            </a:r>
            <a:r>
              <a:rPr lang="en-US" altLang="zh-CN" dirty="0"/>
              <a:t>//</a:t>
            </a:r>
            <a:r>
              <a:rPr lang="zh-CN" altLang="en-US" dirty="0"/>
              <a:t>面板的银色装饰条很好看</a:t>
            </a:r>
            <a:r>
              <a:rPr lang="en-US" altLang="zh-CN" dirty="0"/>
              <a:t>//</a:t>
            </a:r>
            <a:r>
              <a:rPr lang="zh-CN" altLang="en-US" dirty="0"/>
              <a:t>银色玻璃面板</a:t>
            </a:r>
            <a:r>
              <a:rPr lang="zh-CN" altLang="en-US" b="1" dirty="0"/>
              <a:t>便于清洁</a:t>
            </a:r>
            <a:r>
              <a:rPr lang="en-US" altLang="zh-CN" dirty="0"/>
              <a:t>//</a:t>
            </a:r>
            <a:r>
              <a:rPr lang="zh-CN" altLang="en-US" dirty="0"/>
              <a:t>银色玻璃面板看着非常高大上 </a:t>
            </a:r>
            <a:r>
              <a:rPr lang="en-US" altLang="zh-CN" dirty="0"/>
              <a:t>| </a:t>
            </a:r>
            <a:r>
              <a:rPr lang="zh-CN" altLang="en-US" dirty="0"/>
              <a:t>面板的银色装饰条很好看</a:t>
            </a:r>
            <a:r>
              <a:rPr lang="en-US" altLang="zh-CN" dirty="0"/>
              <a:t>//</a:t>
            </a:r>
            <a:r>
              <a:rPr lang="zh-CN" altLang="en-US" dirty="0"/>
              <a:t>玻璃面板很方便搞卫生</a:t>
            </a:r>
            <a:r>
              <a:rPr lang="en-US" altLang="zh-CN" dirty="0"/>
              <a:t>//</a:t>
            </a:r>
            <a:endParaRPr lang="zh-CN" altLang="en-US" dirty="0"/>
          </a:p>
        </p:txBody>
      </p:sp>
    </p:spTree>
    <p:extLst>
      <p:ext uri="{BB962C8B-B14F-4D97-AF65-F5344CB8AC3E}">
        <p14:creationId xmlns:p14="http://schemas.microsoft.com/office/powerpoint/2010/main" val="288676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韩系冰箱：</a:t>
            </a:r>
          </a:p>
        </p:txBody>
      </p:sp>
      <p:sp>
        <p:nvSpPr>
          <p:cNvPr id="3" name="TextBox 2"/>
          <p:cNvSpPr txBox="1"/>
          <p:nvPr/>
        </p:nvSpPr>
        <p:spPr>
          <a:xfrm>
            <a:off x="711794" y="1188720"/>
            <a:ext cx="7223166" cy="2554545"/>
          </a:xfrm>
          <a:prstGeom prst="rect">
            <a:avLst/>
          </a:prstGeom>
          <a:noFill/>
        </p:spPr>
        <p:txBody>
          <a:bodyPr wrap="square" rtlCol="0">
            <a:spAutoFit/>
          </a:bodyPr>
          <a:lstStyle/>
          <a:p>
            <a:r>
              <a:rPr lang="en-US" altLang="zh-CN" sz="2000" dirty="0"/>
              <a:t>1</a:t>
            </a:r>
            <a:r>
              <a:rPr lang="zh-CN" altLang="en-US" sz="2000" dirty="0"/>
              <a:t>、购买三星和</a:t>
            </a:r>
            <a:r>
              <a:rPr lang="en-US" altLang="zh-CN" sz="2000" dirty="0"/>
              <a:t>LG2</a:t>
            </a:r>
            <a:r>
              <a:rPr lang="zh-CN" altLang="en-US" sz="2000" dirty="0"/>
              <a:t>的消费者，部分是忠实用户，部分受韩剧周围人影响。</a:t>
            </a:r>
            <a:endParaRPr lang="en-US" altLang="zh-CN" sz="2000" dirty="0"/>
          </a:p>
          <a:p>
            <a:r>
              <a:rPr lang="en-US" altLang="zh-CN" sz="2000" dirty="0"/>
              <a:t>2</a:t>
            </a:r>
            <a:r>
              <a:rPr lang="zh-CN" altLang="en-US" sz="2000" dirty="0"/>
              <a:t>、消费者普遍去实体店看，安装注意尺寸问题，可能与预期不符，厨房门小等问题</a:t>
            </a:r>
            <a:endParaRPr lang="en-US" altLang="zh-CN" sz="2000" dirty="0"/>
          </a:p>
          <a:p>
            <a:r>
              <a:rPr lang="en-US" altLang="zh-CN" sz="2000" dirty="0"/>
              <a:t>3</a:t>
            </a:r>
            <a:r>
              <a:rPr lang="zh-CN" altLang="en-US" sz="2000" dirty="0"/>
              <a:t>、对其评价中，认为其大气高漂亮，可信赖，有性价比</a:t>
            </a:r>
            <a:endParaRPr lang="en-US" altLang="zh-CN" sz="2000" dirty="0"/>
          </a:p>
          <a:p>
            <a:r>
              <a:rPr lang="en-US" altLang="zh-CN" sz="2000" dirty="0"/>
              <a:t>4</a:t>
            </a:r>
            <a:r>
              <a:rPr lang="zh-CN" altLang="en-US" sz="2000" dirty="0"/>
              <a:t>、对其容量、空间持好评，对其质量、声音、价格、售后相对不满意</a:t>
            </a:r>
            <a:endParaRPr lang="en-US" altLang="zh-CN" sz="2000" dirty="0"/>
          </a:p>
          <a:p>
            <a:r>
              <a:rPr lang="en-US" altLang="zh-CN" sz="2000" dirty="0"/>
              <a:t>5</a:t>
            </a:r>
            <a:r>
              <a:rPr lang="zh-CN" altLang="en-US" sz="2000" dirty="0"/>
              <a:t>、功能感觉一般，部分没有净味功能</a:t>
            </a:r>
            <a:endParaRPr lang="zh-CN" altLang="en-US" dirty="0"/>
          </a:p>
        </p:txBody>
      </p:sp>
    </p:spTree>
    <p:extLst>
      <p:ext uri="{BB962C8B-B14F-4D97-AF65-F5344CB8AC3E}">
        <p14:creationId xmlns:p14="http://schemas.microsoft.com/office/powerpoint/2010/main" val="189795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10" y="251630"/>
            <a:ext cx="7886700" cy="518916"/>
          </a:xfrm>
        </p:spPr>
        <p:txBody>
          <a:bodyPr/>
          <a:lstStyle/>
          <a:p>
            <a:r>
              <a:rPr dirty="0" err="1"/>
              <a:t>特征好评率</a:t>
            </a:r>
            <a:endParaRPr dirty="0"/>
          </a:p>
        </p:txBody>
      </p:sp>
      <p:graphicFrame>
        <p:nvGraphicFramePr>
          <p:cNvPr id="4" name="表格 3"/>
          <p:cNvGraphicFramePr>
            <a:graphicFrameLocks noGrp="1"/>
          </p:cNvGraphicFramePr>
          <p:nvPr>
            <p:extLst>
              <p:ext uri="{D42A27DB-BD31-4B8C-83A1-F6EECF244321}">
                <p14:modId xmlns:p14="http://schemas.microsoft.com/office/powerpoint/2010/main" val="4232208574"/>
              </p:ext>
            </p:extLst>
          </p:nvPr>
        </p:nvGraphicFramePr>
        <p:xfrm>
          <a:off x="556261" y="1127764"/>
          <a:ext cx="3261360" cy="2186940"/>
        </p:xfrm>
        <a:graphic>
          <a:graphicData uri="http://schemas.openxmlformats.org/drawingml/2006/table">
            <a:tbl>
              <a:tblPr>
                <a:tableStyleId>{BDBED569-4797-4DF1-A0F4-6AAB3CD982D8}</a:tableStyleId>
              </a:tblPr>
              <a:tblGrid>
                <a:gridCol w="1087120">
                  <a:extLst>
                    <a:ext uri="{9D8B030D-6E8A-4147-A177-3AD203B41FA5}">
                      <a16:colId xmlns:a16="http://schemas.microsoft.com/office/drawing/2014/main" val="20000"/>
                    </a:ext>
                  </a:extLst>
                </a:gridCol>
                <a:gridCol w="782319">
                  <a:extLst>
                    <a:ext uri="{9D8B030D-6E8A-4147-A177-3AD203B41FA5}">
                      <a16:colId xmlns:a16="http://schemas.microsoft.com/office/drawing/2014/main" val="20001"/>
                    </a:ext>
                  </a:extLst>
                </a:gridCol>
                <a:gridCol w="1391921">
                  <a:extLst>
                    <a:ext uri="{9D8B030D-6E8A-4147-A177-3AD203B41FA5}">
                      <a16:colId xmlns:a16="http://schemas.microsoft.com/office/drawing/2014/main" val="20002"/>
                    </a:ext>
                  </a:extLst>
                </a:gridCol>
              </a:tblGrid>
              <a:tr h="231806">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31806">
                <a:tc>
                  <a:txBody>
                    <a:bodyPr/>
                    <a:lstStyle/>
                    <a:p>
                      <a:pPr algn="ctr" fontAlgn="b"/>
                      <a:r>
                        <a:rPr lang="zh-CN" altLang="en-US" sz="2000" b="0" i="0" u="none" strike="noStrike" dirty="0">
                          <a:solidFill>
                            <a:srgbClr val="000000"/>
                          </a:solidFill>
                          <a:effectLst/>
                          <a:latin typeface="宋体"/>
                        </a:rPr>
                        <a:t>外观</a:t>
                      </a:r>
                    </a:p>
                  </a:txBody>
                  <a:tcPr marL="7620" marR="7620" marT="7620" marB="0" anchor="b"/>
                </a:tc>
                <a:tc>
                  <a:txBody>
                    <a:bodyPr/>
                    <a:lstStyle/>
                    <a:p>
                      <a:pPr algn="ctr" fontAlgn="b"/>
                      <a:r>
                        <a:rPr lang="en-US" altLang="zh-CN" sz="2000" b="0" i="0" u="none" strike="noStrike">
                          <a:solidFill>
                            <a:srgbClr val="000000"/>
                          </a:solidFill>
                          <a:effectLst/>
                          <a:latin typeface="宋体"/>
                        </a:rPr>
                        <a:t>191</a:t>
                      </a:r>
                    </a:p>
                  </a:txBody>
                  <a:tcPr marL="7620" marR="7620" marT="7620" marB="0" anchor="b"/>
                </a:tc>
                <a:tc>
                  <a:txBody>
                    <a:bodyPr/>
                    <a:lstStyle/>
                    <a:p>
                      <a:pPr algn="ctr" fontAlgn="b"/>
                      <a:r>
                        <a:rPr lang="en-US" altLang="zh-CN" sz="2000" b="0" i="0" u="none" strike="noStrike">
                          <a:solidFill>
                            <a:srgbClr val="000000"/>
                          </a:solidFill>
                          <a:effectLst/>
                          <a:latin typeface="宋体"/>
                        </a:rPr>
                        <a:t>0.958115</a:t>
                      </a:r>
                    </a:p>
                  </a:txBody>
                  <a:tcPr marL="7620" marR="7620" marT="7620" marB="0" anchor="b"/>
                </a:tc>
                <a:extLst>
                  <a:ext uri="{0D108BD9-81ED-4DB2-BD59-A6C34878D82A}">
                    <a16:rowId xmlns:a16="http://schemas.microsoft.com/office/drawing/2014/main" val="10001"/>
                  </a:ext>
                </a:extLst>
              </a:tr>
              <a:tr h="231806">
                <a:tc>
                  <a:txBody>
                    <a:bodyPr/>
                    <a:lstStyle/>
                    <a:p>
                      <a:pPr algn="ctr" fontAlgn="b"/>
                      <a:r>
                        <a:rPr lang="zh-CN" altLang="en-US" sz="2000" b="0" i="0" u="none" strike="noStrike">
                          <a:solidFill>
                            <a:srgbClr val="000000"/>
                          </a:solidFill>
                          <a:effectLst/>
                          <a:latin typeface="宋体"/>
                        </a:rPr>
                        <a:t>空间</a:t>
                      </a:r>
                    </a:p>
                  </a:txBody>
                  <a:tcPr marL="7620" marR="7620" marT="7620" marB="0" anchor="b"/>
                </a:tc>
                <a:tc>
                  <a:txBody>
                    <a:bodyPr/>
                    <a:lstStyle/>
                    <a:p>
                      <a:pPr algn="ctr" fontAlgn="b"/>
                      <a:r>
                        <a:rPr lang="en-US" altLang="zh-CN" sz="2000" b="0" i="0" u="none" strike="noStrike">
                          <a:solidFill>
                            <a:srgbClr val="000000"/>
                          </a:solidFill>
                          <a:effectLst/>
                          <a:latin typeface="宋体"/>
                        </a:rPr>
                        <a:t>135</a:t>
                      </a:r>
                    </a:p>
                  </a:txBody>
                  <a:tcPr marL="7620" marR="7620" marT="7620" marB="0" anchor="b"/>
                </a:tc>
                <a:tc>
                  <a:txBody>
                    <a:bodyPr/>
                    <a:lstStyle/>
                    <a:p>
                      <a:pPr algn="ctr" fontAlgn="b"/>
                      <a:r>
                        <a:rPr lang="en-US" altLang="zh-CN" sz="2000" b="0" i="0" u="none" strike="noStrike">
                          <a:solidFill>
                            <a:srgbClr val="000000"/>
                          </a:solidFill>
                          <a:effectLst/>
                          <a:latin typeface="宋体"/>
                        </a:rPr>
                        <a:t>0.992593</a:t>
                      </a:r>
                    </a:p>
                  </a:txBody>
                  <a:tcPr marL="7620" marR="7620" marT="7620" marB="0" anchor="b"/>
                </a:tc>
                <a:extLst>
                  <a:ext uri="{0D108BD9-81ED-4DB2-BD59-A6C34878D82A}">
                    <a16:rowId xmlns:a16="http://schemas.microsoft.com/office/drawing/2014/main" val="10002"/>
                  </a:ext>
                </a:extLst>
              </a:tr>
              <a:tr h="231806">
                <a:tc>
                  <a:txBody>
                    <a:bodyPr/>
                    <a:lstStyle/>
                    <a:p>
                      <a:pPr algn="ctr" fontAlgn="b"/>
                      <a:r>
                        <a:rPr lang="zh-CN" altLang="en-US" sz="2000" b="1" i="0" u="none" strike="noStrike" dirty="0">
                          <a:solidFill>
                            <a:srgbClr val="000000"/>
                          </a:solidFill>
                          <a:effectLst/>
                          <a:latin typeface="宋体"/>
                        </a:rPr>
                        <a:t>声音</a:t>
                      </a:r>
                    </a:p>
                  </a:txBody>
                  <a:tcPr marL="7620" marR="7620" marT="7620" marB="0" anchor="b"/>
                </a:tc>
                <a:tc>
                  <a:txBody>
                    <a:bodyPr/>
                    <a:lstStyle/>
                    <a:p>
                      <a:pPr algn="ctr" fontAlgn="b"/>
                      <a:r>
                        <a:rPr lang="en-US" altLang="zh-CN" sz="2000" b="1" i="0" u="none" strike="noStrike" dirty="0">
                          <a:solidFill>
                            <a:srgbClr val="000000"/>
                          </a:solidFill>
                          <a:effectLst/>
                          <a:latin typeface="宋体"/>
                        </a:rPr>
                        <a:t>128</a:t>
                      </a:r>
                    </a:p>
                  </a:txBody>
                  <a:tcPr marL="7620" marR="7620" marT="7620" marB="0" anchor="b"/>
                </a:tc>
                <a:tc>
                  <a:txBody>
                    <a:bodyPr/>
                    <a:lstStyle/>
                    <a:p>
                      <a:pPr algn="ctr" fontAlgn="b"/>
                      <a:r>
                        <a:rPr lang="en-US" altLang="zh-CN" sz="2000" b="1" i="0" u="none" strike="noStrike" dirty="0">
                          <a:solidFill>
                            <a:srgbClr val="000000"/>
                          </a:solidFill>
                          <a:effectLst/>
                          <a:latin typeface="宋体"/>
                        </a:rPr>
                        <a:t>0.929688</a:t>
                      </a:r>
                    </a:p>
                  </a:txBody>
                  <a:tcPr marL="7620" marR="7620" marT="7620" marB="0" anchor="b"/>
                </a:tc>
                <a:extLst>
                  <a:ext uri="{0D108BD9-81ED-4DB2-BD59-A6C34878D82A}">
                    <a16:rowId xmlns:a16="http://schemas.microsoft.com/office/drawing/2014/main" val="10003"/>
                  </a:ext>
                </a:extLst>
              </a:tr>
              <a:tr h="231806">
                <a:tc>
                  <a:txBody>
                    <a:bodyPr/>
                    <a:lstStyle/>
                    <a:p>
                      <a:pPr algn="ctr" fontAlgn="b"/>
                      <a:r>
                        <a:rPr lang="zh-CN" altLang="en-US" sz="2000" b="0" i="0" u="none" strike="noStrike">
                          <a:solidFill>
                            <a:srgbClr val="000000"/>
                          </a:solidFill>
                          <a:effectLst/>
                          <a:latin typeface="宋体"/>
                        </a:rPr>
                        <a:t>容量</a:t>
                      </a:r>
                    </a:p>
                  </a:txBody>
                  <a:tcPr marL="7620" marR="7620" marT="7620" marB="0" anchor="b"/>
                </a:tc>
                <a:tc>
                  <a:txBody>
                    <a:bodyPr/>
                    <a:lstStyle/>
                    <a:p>
                      <a:pPr algn="ctr" fontAlgn="b"/>
                      <a:r>
                        <a:rPr lang="en-US" altLang="zh-CN" sz="2000" b="0" i="0" u="none" strike="noStrike">
                          <a:solidFill>
                            <a:srgbClr val="000000"/>
                          </a:solidFill>
                          <a:effectLst/>
                          <a:latin typeface="宋体"/>
                        </a:rPr>
                        <a:t>104</a:t>
                      </a:r>
                    </a:p>
                  </a:txBody>
                  <a:tcPr marL="7620" marR="7620" marT="7620" marB="0" anchor="b"/>
                </a:tc>
                <a:tc>
                  <a:txBody>
                    <a:bodyPr/>
                    <a:lstStyle/>
                    <a:p>
                      <a:pPr algn="ctr" fontAlgn="b"/>
                      <a:r>
                        <a:rPr lang="en-US" altLang="zh-CN" sz="2000" b="0" i="0" u="none" strike="noStrike" dirty="0">
                          <a:solidFill>
                            <a:srgbClr val="000000"/>
                          </a:solidFill>
                          <a:effectLst/>
                          <a:latin typeface="宋体"/>
                        </a:rPr>
                        <a:t>0.990385</a:t>
                      </a:r>
                    </a:p>
                  </a:txBody>
                  <a:tcPr marL="7620" marR="7620" marT="7620" marB="0" anchor="b"/>
                </a:tc>
                <a:extLst>
                  <a:ext uri="{0D108BD9-81ED-4DB2-BD59-A6C34878D82A}">
                    <a16:rowId xmlns:a16="http://schemas.microsoft.com/office/drawing/2014/main" val="10004"/>
                  </a:ext>
                </a:extLst>
              </a:tr>
              <a:tr h="231806">
                <a:tc>
                  <a:txBody>
                    <a:bodyPr/>
                    <a:lstStyle/>
                    <a:p>
                      <a:pPr algn="ctr" fontAlgn="b"/>
                      <a:r>
                        <a:rPr lang="zh-CN" altLang="en-US" sz="2000" b="1" i="0" u="none" strike="noStrike" dirty="0">
                          <a:solidFill>
                            <a:srgbClr val="000000"/>
                          </a:solidFill>
                          <a:effectLst/>
                          <a:latin typeface="宋体"/>
                        </a:rPr>
                        <a:t>质量</a:t>
                      </a:r>
                    </a:p>
                  </a:txBody>
                  <a:tcPr marL="7620" marR="7620" marT="7620" marB="0" anchor="b"/>
                </a:tc>
                <a:tc>
                  <a:txBody>
                    <a:bodyPr/>
                    <a:lstStyle/>
                    <a:p>
                      <a:pPr algn="ctr" fontAlgn="b"/>
                      <a:r>
                        <a:rPr lang="en-US" altLang="zh-CN" sz="2000" b="1" i="0" u="none" strike="noStrike" dirty="0">
                          <a:solidFill>
                            <a:srgbClr val="000000"/>
                          </a:solidFill>
                          <a:effectLst/>
                          <a:latin typeface="宋体"/>
                        </a:rPr>
                        <a:t>104</a:t>
                      </a:r>
                    </a:p>
                  </a:txBody>
                  <a:tcPr marL="7620" marR="7620" marT="7620" marB="0" anchor="b"/>
                </a:tc>
                <a:tc>
                  <a:txBody>
                    <a:bodyPr/>
                    <a:lstStyle/>
                    <a:p>
                      <a:pPr algn="ctr" fontAlgn="b"/>
                      <a:r>
                        <a:rPr lang="en-US" altLang="zh-CN" sz="2000" b="1" i="0" u="none" strike="noStrike" dirty="0">
                          <a:solidFill>
                            <a:srgbClr val="000000"/>
                          </a:solidFill>
                          <a:effectLst/>
                          <a:latin typeface="宋体"/>
                        </a:rPr>
                        <a:t>0.923077</a:t>
                      </a:r>
                    </a:p>
                  </a:txBody>
                  <a:tcPr marL="7620" marR="7620" marT="7620" marB="0" anchor="b"/>
                </a:tc>
                <a:extLst>
                  <a:ext uri="{0D108BD9-81ED-4DB2-BD59-A6C34878D82A}">
                    <a16:rowId xmlns:a16="http://schemas.microsoft.com/office/drawing/2014/main" val="10005"/>
                  </a:ext>
                </a:extLst>
              </a:tr>
              <a:tr h="231806">
                <a:tc>
                  <a:txBody>
                    <a:bodyPr/>
                    <a:lstStyle/>
                    <a:p>
                      <a:pPr algn="ctr" fontAlgn="b"/>
                      <a:r>
                        <a:rPr lang="zh-CN" altLang="en-US" sz="2000" b="1" i="0" u="none" strike="noStrike">
                          <a:solidFill>
                            <a:srgbClr val="000000"/>
                          </a:solidFill>
                          <a:effectLst/>
                          <a:latin typeface="宋体"/>
                        </a:rPr>
                        <a:t>价格</a:t>
                      </a:r>
                    </a:p>
                  </a:txBody>
                  <a:tcPr marL="7620" marR="7620" marT="7620" marB="0" anchor="b"/>
                </a:tc>
                <a:tc>
                  <a:txBody>
                    <a:bodyPr/>
                    <a:lstStyle/>
                    <a:p>
                      <a:pPr algn="ctr" fontAlgn="b"/>
                      <a:r>
                        <a:rPr lang="en-US" altLang="zh-CN" sz="2000" b="1" i="0" u="none" strike="noStrike">
                          <a:solidFill>
                            <a:srgbClr val="000000"/>
                          </a:solidFill>
                          <a:effectLst/>
                          <a:latin typeface="宋体"/>
                        </a:rPr>
                        <a:t>86</a:t>
                      </a:r>
                    </a:p>
                  </a:txBody>
                  <a:tcPr marL="7620" marR="7620" marT="7620" marB="0" anchor="b"/>
                </a:tc>
                <a:tc>
                  <a:txBody>
                    <a:bodyPr/>
                    <a:lstStyle/>
                    <a:p>
                      <a:pPr algn="ctr" fontAlgn="b"/>
                      <a:r>
                        <a:rPr lang="en-US" altLang="zh-CN" sz="2000" b="1" i="0" u="none" strike="noStrike" dirty="0">
                          <a:solidFill>
                            <a:srgbClr val="000000"/>
                          </a:solidFill>
                          <a:effectLst/>
                          <a:latin typeface="宋体"/>
                        </a:rPr>
                        <a:t>0.906977</a:t>
                      </a:r>
                    </a:p>
                  </a:txBody>
                  <a:tcPr marL="7620" marR="7620" marT="7620" marB="0" anchor="b"/>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2451043"/>
              </p:ext>
            </p:extLst>
          </p:nvPr>
        </p:nvGraphicFramePr>
        <p:xfrm>
          <a:off x="4683760" y="847416"/>
          <a:ext cx="3779520" cy="2499360"/>
        </p:xfrm>
        <a:graphic>
          <a:graphicData uri="http://schemas.openxmlformats.org/drawingml/2006/table">
            <a:tbl>
              <a:tblPr>
                <a:tableStyleId>{E8B1032C-EA38-4F05-BA0D-38AFFFC7BED3}</a:tableStyleId>
              </a:tblPr>
              <a:tblGrid>
                <a:gridCol w="1273387">
                  <a:extLst>
                    <a:ext uri="{9D8B030D-6E8A-4147-A177-3AD203B41FA5}">
                      <a16:colId xmlns:a16="http://schemas.microsoft.com/office/drawing/2014/main" val="20000"/>
                    </a:ext>
                  </a:extLst>
                </a:gridCol>
                <a:gridCol w="968587">
                  <a:extLst>
                    <a:ext uri="{9D8B030D-6E8A-4147-A177-3AD203B41FA5}">
                      <a16:colId xmlns:a16="http://schemas.microsoft.com/office/drawing/2014/main" val="20001"/>
                    </a:ext>
                  </a:extLst>
                </a:gridCol>
                <a:gridCol w="1537546">
                  <a:extLst>
                    <a:ext uri="{9D8B030D-6E8A-4147-A177-3AD203B41FA5}">
                      <a16:colId xmlns:a16="http://schemas.microsoft.com/office/drawing/2014/main" val="20002"/>
                    </a:ext>
                  </a:extLst>
                </a:gridCol>
              </a:tblGrid>
              <a:tr h="297850">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97850">
                <a:tc>
                  <a:txBody>
                    <a:bodyPr/>
                    <a:lstStyle/>
                    <a:p>
                      <a:pPr algn="ctr" fontAlgn="b"/>
                      <a:r>
                        <a:rPr lang="zh-CN" altLang="en-US" sz="2000" b="1" i="0" u="none" strike="noStrike" dirty="0">
                          <a:solidFill>
                            <a:srgbClr val="000000"/>
                          </a:solidFill>
                          <a:effectLst/>
                          <a:latin typeface="宋体"/>
                        </a:rPr>
                        <a:t>尺寸</a:t>
                      </a:r>
                    </a:p>
                  </a:txBody>
                  <a:tcPr marL="7620" marR="7620" marT="7620" marB="0" anchor="b"/>
                </a:tc>
                <a:tc>
                  <a:txBody>
                    <a:bodyPr/>
                    <a:lstStyle/>
                    <a:p>
                      <a:pPr algn="ctr" fontAlgn="b"/>
                      <a:r>
                        <a:rPr lang="en-US" altLang="zh-CN" sz="2000" b="0" i="0" u="none" strike="noStrike">
                          <a:solidFill>
                            <a:srgbClr val="000000"/>
                          </a:solidFill>
                          <a:effectLst/>
                          <a:latin typeface="宋体"/>
                        </a:rPr>
                        <a:t>18</a:t>
                      </a:r>
                    </a:p>
                  </a:txBody>
                  <a:tcPr marL="7620" marR="7620" marT="7620" marB="0" anchor="b"/>
                </a:tc>
                <a:tc>
                  <a:txBody>
                    <a:bodyPr/>
                    <a:lstStyle/>
                    <a:p>
                      <a:pPr algn="ctr" fontAlgn="b"/>
                      <a:r>
                        <a:rPr lang="en-US" altLang="zh-CN" sz="2000" b="0" i="0" u="none" strike="noStrike">
                          <a:solidFill>
                            <a:srgbClr val="000000"/>
                          </a:solidFill>
                          <a:effectLst/>
                          <a:latin typeface="宋体"/>
                        </a:rPr>
                        <a:t>0.777778</a:t>
                      </a:r>
                    </a:p>
                  </a:txBody>
                  <a:tcPr marL="7620" marR="7620" marT="7620" marB="0" anchor="b"/>
                </a:tc>
                <a:extLst>
                  <a:ext uri="{0D108BD9-81ED-4DB2-BD59-A6C34878D82A}">
                    <a16:rowId xmlns:a16="http://schemas.microsoft.com/office/drawing/2014/main" val="10001"/>
                  </a:ext>
                </a:extLst>
              </a:tr>
              <a:tr h="297850">
                <a:tc>
                  <a:txBody>
                    <a:bodyPr/>
                    <a:lstStyle/>
                    <a:p>
                      <a:pPr algn="ctr" fontAlgn="b"/>
                      <a:r>
                        <a:rPr lang="zh-CN" altLang="en-US" sz="2000" b="0" i="0" u="none" strike="noStrike">
                          <a:solidFill>
                            <a:srgbClr val="000000"/>
                          </a:solidFill>
                          <a:effectLst/>
                          <a:latin typeface="宋体"/>
                        </a:rPr>
                        <a:t>京东</a:t>
                      </a:r>
                    </a:p>
                  </a:txBody>
                  <a:tcPr marL="7620" marR="7620" marT="7620" marB="0" anchor="b"/>
                </a:tc>
                <a:tc>
                  <a:txBody>
                    <a:bodyPr/>
                    <a:lstStyle/>
                    <a:p>
                      <a:pPr algn="ctr" fontAlgn="b"/>
                      <a:r>
                        <a:rPr lang="en-US" altLang="zh-CN" sz="2000" b="0" i="0" u="none" strike="noStrike">
                          <a:solidFill>
                            <a:srgbClr val="000000"/>
                          </a:solidFill>
                          <a:effectLst/>
                          <a:latin typeface="宋体"/>
                        </a:rPr>
                        <a:t>237</a:t>
                      </a:r>
                    </a:p>
                  </a:txBody>
                  <a:tcPr marL="7620" marR="7620" marT="7620" marB="0" anchor="b"/>
                </a:tc>
                <a:tc>
                  <a:txBody>
                    <a:bodyPr/>
                    <a:lstStyle/>
                    <a:p>
                      <a:pPr algn="ctr" fontAlgn="b"/>
                      <a:r>
                        <a:rPr lang="en-US" altLang="zh-CN" sz="2000" b="0" i="0" u="none" strike="noStrike">
                          <a:solidFill>
                            <a:srgbClr val="000000"/>
                          </a:solidFill>
                          <a:effectLst/>
                          <a:latin typeface="宋体"/>
                        </a:rPr>
                        <a:t>0.822785</a:t>
                      </a:r>
                    </a:p>
                  </a:txBody>
                  <a:tcPr marL="7620" marR="7620" marT="7620" marB="0" anchor="b"/>
                </a:tc>
                <a:extLst>
                  <a:ext uri="{0D108BD9-81ED-4DB2-BD59-A6C34878D82A}">
                    <a16:rowId xmlns:a16="http://schemas.microsoft.com/office/drawing/2014/main" val="10002"/>
                  </a:ext>
                </a:extLst>
              </a:tr>
              <a:tr h="297850">
                <a:tc>
                  <a:txBody>
                    <a:bodyPr/>
                    <a:lstStyle/>
                    <a:p>
                      <a:pPr algn="ctr" fontAlgn="b"/>
                      <a:r>
                        <a:rPr lang="zh-CN" altLang="en-US" sz="2000" b="1" i="0" u="none" strike="noStrike" dirty="0">
                          <a:solidFill>
                            <a:srgbClr val="000000"/>
                          </a:solidFill>
                          <a:effectLst/>
                          <a:latin typeface="宋体"/>
                        </a:rPr>
                        <a:t>外包装</a:t>
                      </a:r>
                    </a:p>
                  </a:txBody>
                  <a:tcPr marL="7620" marR="7620" marT="7620" marB="0" anchor="b"/>
                </a:tc>
                <a:tc>
                  <a:txBody>
                    <a:bodyPr/>
                    <a:lstStyle/>
                    <a:p>
                      <a:pPr algn="ctr" fontAlgn="b"/>
                      <a:r>
                        <a:rPr lang="en-US" altLang="zh-CN" sz="2000" b="0" i="0" u="none" strike="noStrike">
                          <a:solidFill>
                            <a:srgbClr val="000000"/>
                          </a:solidFill>
                          <a:effectLst/>
                          <a:latin typeface="宋体"/>
                        </a:rPr>
                        <a:t>6</a:t>
                      </a:r>
                    </a:p>
                  </a:txBody>
                  <a:tcPr marL="7620" marR="7620" marT="7620" marB="0" anchor="b"/>
                </a:tc>
                <a:tc>
                  <a:txBody>
                    <a:bodyPr/>
                    <a:lstStyle/>
                    <a:p>
                      <a:pPr algn="ctr" fontAlgn="b"/>
                      <a:r>
                        <a:rPr lang="en-US" altLang="zh-CN" sz="2000" b="0" i="0" u="none" strike="noStrike">
                          <a:solidFill>
                            <a:srgbClr val="000000"/>
                          </a:solidFill>
                          <a:effectLst/>
                          <a:latin typeface="宋体"/>
                        </a:rPr>
                        <a:t>0.833333</a:t>
                      </a:r>
                    </a:p>
                  </a:txBody>
                  <a:tcPr marL="7620" marR="7620" marT="7620" marB="0" anchor="b"/>
                </a:tc>
                <a:extLst>
                  <a:ext uri="{0D108BD9-81ED-4DB2-BD59-A6C34878D82A}">
                    <a16:rowId xmlns:a16="http://schemas.microsoft.com/office/drawing/2014/main" val="10003"/>
                  </a:ext>
                </a:extLst>
              </a:tr>
              <a:tr h="297850">
                <a:tc>
                  <a:txBody>
                    <a:bodyPr/>
                    <a:lstStyle/>
                    <a:p>
                      <a:pPr algn="ctr" fontAlgn="b"/>
                      <a:r>
                        <a:rPr lang="zh-CN" altLang="en-US" sz="2000" b="0" i="0" u="none" strike="noStrike">
                          <a:solidFill>
                            <a:srgbClr val="000000"/>
                          </a:solidFill>
                          <a:effectLst/>
                          <a:latin typeface="宋体"/>
                        </a:rPr>
                        <a:t>压缩机</a:t>
                      </a:r>
                    </a:p>
                  </a:txBody>
                  <a:tcPr marL="7620" marR="7620" marT="7620" marB="0" anchor="b"/>
                </a:tc>
                <a:tc>
                  <a:txBody>
                    <a:bodyPr/>
                    <a:lstStyle/>
                    <a:p>
                      <a:pPr algn="ctr" fontAlgn="b"/>
                      <a:r>
                        <a:rPr lang="en-US" altLang="zh-CN" sz="2000" b="0" i="0" u="none" strike="noStrike">
                          <a:solidFill>
                            <a:srgbClr val="000000"/>
                          </a:solidFill>
                          <a:effectLst/>
                          <a:latin typeface="宋体"/>
                        </a:rPr>
                        <a:t>37</a:t>
                      </a:r>
                    </a:p>
                  </a:txBody>
                  <a:tcPr marL="7620" marR="7620" marT="7620" marB="0" anchor="b"/>
                </a:tc>
                <a:tc>
                  <a:txBody>
                    <a:bodyPr/>
                    <a:lstStyle/>
                    <a:p>
                      <a:pPr algn="ctr" fontAlgn="b"/>
                      <a:r>
                        <a:rPr lang="en-US" altLang="zh-CN" sz="2000" b="0" i="0" u="none" strike="noStrike">
                          <a:solidFill>
                            <a:srgbClr val="000000"/>
                          </a:solidFill>
                          <a:effectLst/>
                          <a:latin typeface="宋体"/>
                        </a:rPr>
                        <a:t>0.891892</a:t>
                      </a:r>
                    </a:p>
                  </a:txBody>
                  <a:tcPr marL="7620" marR="7620" marT="7620" marB="0" anchor="b"/>
                </a:tc>
                <a:extLst>
                  <a:ext uri="{0D108BD9-81ED-4DB2-BD59-A6C34878D82A}">
                    <a16:rowId xmlns:a16="http://schemas.microsoft.com/office/drawing/2014/main" val="10004"/>
                  </a:ext>
                </a:extLst>
              </a:tr>
              <a:tr h="297850">
                <a:tc>
                  <a:txBody>
                    <a:bodyPr/>
                    <a:lstStyle/>
                    <a:p>
                      <a:pPr algn="ctr" fontAlgn="b"/>
                      <a:r>
                        <a:rPr lang="zh-CN" altLang="en-US" sz="2000" b="0" i="0" u="none" strike="noStrike">
                          <a:solidFill>
                            <a:srgbClr val="000000"/>
                          </a:solidFill>
                          <a:effectLst/>
                          <a:latin typeface="宋体"/>
                        </a:rPr>
                        <a:t>噪音</a:t>
                      </a:r>
                    </a:p>
                  </a:txBody>
                  <a:tcPr marL="7620" marR="7620" marT="7620" marB="0" anchor="b"/>
                </a:tc>
                <a:tc>
                  <a:txBody>
                    <a:bodyPr/>
                    <a:lstStyle/>
                    <a:p>
                      <a:pPr algn="ctr" fontAlgn="b"/>
                      <a:r>
                        <a:rPr lang="en-US" altLang="zh-CN" sz="2000" b="0" i="0" u="none" strike="noStrike">
                          <a:solidFill>
                            <a:srgbClr val="000000"/>
                          </a:solidFill>
                          <a:effectLst/>
                          <a:latin typeface="宋体"/>
                        </a:rPr>
                        <a:t>72</a:t>
                      </a:r>
                    </a:p>
                  </a:txBody>
                  <a:tcPr marL="7620" marR="7620" marT="7620" marB="0" anchor="b"/>
                </a:tc>
                <a:tc>
                  <a:txBody>
                    <a:bodyPr/>
                    <a:lstStyle/>
                    <a:p>
                      <a:pPr algn="ctr" fontAlgn="b"/>
                      <a:r>
                        <a:rPr lang="en-US" altLang="zh-CN" sz="2000" b="0" i="0" u="none" strike="noStrike">
                          <a:solidFill>
                            <a:srgbClr val="000000"/>
                          </a:solidFill>
                          <a:effectLst/>
                          <a:latin typeface="宋体"/>
                        </a:rPr>
                        <a:t>0.902778</a:t>
                      </a:r>
                    </a:p>
                  </a:txBody>
                  <a:tcPr marL="7620" marR="7620" marT="7620" marB="0" anchor="b"/>
                </a:tc>
                <a:extLst>
                  <a:ext uri="{0D108BD9-81ED-4DB2-BD59-A6C34878D82A}">
                    <a16:rowId xmlns:a16="http://schemas.microsoft.com/office/drawing/2014/main" val="10005"/>
                  </a:ext>
                </a:extLst>
              </a:tr>
              <a:tr h="297850">
                <a:tc>
                  <a:txBody>
                    <a:bodyPr/>
                    <a:lstStyle/>
                    <a:p>
                      <a:pPr algn="ctr" fontAlgn="b"/>
                      <a:r>
                        <a:rPr lang="zh-CN" altLang="en-US" sz="2000" b="0" i="0" u="none" strike="noStrike">
                          <a:solidFill>
                            <a:srgbClr val="000000"/>
                          </a:solidFill>
                          <a:effectLst/>
                          <a:latin typeface="宋体"/>
                        </a:rPr>
                        <a:t>价格</a:t>
                      </a:r>
                    </a:p>
                  </a:txBody>
                  <a:tcPr marL="7620" marR="7620" marT="7620" marB="0" anchor="b"/>
                </a:tc>
                <a:tc>
                  <a:txBody>
                    <a:bodyPr/>
                    <a:lstStyle/>
                    <a:p>
                      <a:pPr algn="ctr" fontAlgn="b"/>
                      <a:r>
                        <a:rPr lang="en-US" altLang="zh-CN" sz="2000" b="0" i="0" u="none" strike="noStrike">
                          <a:solidFill>
                            <a:srgbClr val="000000"/>
                          </a:solidFill>
                          <a:effectLst/>
                          <a:latin typeface="宋体"/>
                        </a:rPr>
                        <a:t>86</a:t>
                      </a:r>
                    </a:p>
                  </a:txBody>
                  <a:tcPr marL="7620" marR="7620" marT="7620" marB="0" anchor="b"/>
                </a:tc>
                <a:tc>
                  <a:txBody>
                    <a:bodyPr/>
                    <a:lstStyle/>
                    <a:p>
                      <a:pPr algn="ctr" fontAlgn="b"/>
                      <a:r>
                        <a:rPr lang="en-US" altLang="zh-CN" sz="2000" b="0" i="0" u="none" strike="noStrike">
                          <a:solidFill>
                            <a:srgbClr val="000000"/>
                          </a:solidFill>
                          <a:effectLst/>
                          <a:latin typeface="宋体"/>
                        </a:rPr>
                        <a:t>0.906977</a:t>
                      </a:r>
                    </a:p>
                  </a:txBody>
                  <a:tcPr marL="7620" marR="7620" marT="7620" marB="0" anchor="b"/>
                </a:tc>
                <a:extLst>
                  <a:ext uri="{0D108BD9-81ED-4DB2-BD59-A6C34878D82A}">
                    <a16:rowId xmlns:a16="http://schemas.microsoft.com/office/drawing/2014/main" val="10006"/>
                  </a:ext>
                </a:extLst>
              </a:tr>
              <a:tr h="297850">
                <a:tc>
                  <a:txBody>
                    <a:bodyPr/>
                    <a:lstStyle/>
                    <a:p>
                      <a:pPr algn="ctr" fontAlgn="b"/>
                      <a:r>
                        <a:rPr lang="zh-CN" altLang="en-US" sz="2000" b="0" i="0" u="none" strike="noStrike">
                          <a:solidFill>
                            <a:srgbClr val="000000"/>
                          </a:solidFill>
                          <a:effectLst/>
                          <a:latin typeface="宋体"/>
                        </a:rPr>
                        <a:t>颜色</a:t>
                      </a:r>
                    </a:p>
                  </a:txBody>
                  <a:tcPr marL="7620" marR="7620" marT="7620" marB="0" anchor="b"/>
                </a:tc>
                <a:tc>
                  <a:txBody>
                    <a:bodyPr/>
                    <a:lstStyle/>
                    <a:p>
                      <a:pPr algn="ctr" fontAlgn="b"/>
                      <a:r>
                        <a:rPr lang="en-US" altLang="zh-CN" sz="2000" b="0" i="0" u="none" strike="noStrike">
                          <a:solidFill>
                            <a:srgbClr val="000000"/>
                          </a:solidFill>
                          <a:effectLst/>
                          <a:latin typeface="宋体"/>
                        </a:rPr>
                        <a:t>58</a:t>
                      </a:r>
                    </a:p>
                  </a:txBody>
                  <a:tcPr marL="7620" marR="7620" marT="7620" marB="0" anchor="b"/>
                </a:tc>
                <a:tc>
                  <a:txBody>
                    <a:bodyPr/>
                    <a:lstStyle/>
                    <a:p>
                      <a:pPr algn="ctr" fontAlgn="b"/>
                      <a:r>
                        <a:rPr lang="en-US" altLang="zh-CN" sz="2000" b="0" i="0" u="none" strike="noStrike" dirty="0">
                          <a:solidFill>
                            <a:srgbClr val="000000"/>
                          </a:solidFill>
                          <a:effectLst/>
                          <a:latin typeface="宋体"/>
                        </a:rPr>
                        <a:t>0.913793</a:t>
                      </a:r>
                    </a:p>
                  </a:txBody>
                  <a:tcPr marL="7620" marR="7620" marT="7620" marB="0" anchor="b"/>
                </a:tc>
                <a:extLst>
                  <a:ext uri="{0D108BD9-81ED-4DB2-BD59-A6C34878D82A}">
                    <a16:rowId xmlns:a16="http://schemas.microsoft.com/office/drawing/2014/main" val="10007"/>
                  </a:ext>
                </a:extLst>
              </a:tr>
            </a:tbl>
          </a:graphicData>
        </a:graphic>
      </p:graphicFrame>
      <p:sp>
        <p:nvSpPr>
          <p:cNvPr id="5" name="TextBox 4"/>
          <p:cNvSpPr txBox="1"/>
          <p:nvPr/>
        </p:nvSpPr>
        <p:spPr>
          <a:xfrm>
            <a:off x="290831" y="3779689"/>
            <a:ext cx="8172449" cy="507831"/>
          </a:xfrm>
          <a:prstGeom prst="rect">
            <a:avLst/>
          </a:prstGeom>
          <a:noFill/>
        </p:spPr>
        <p:txBody>
          <a:bodyPr wrap="square" rtlCol="0">
            <a:spAutoFit/>
          </a:bodyPr>
          <a:lstStyle/>
          <a:p>
            <a:r>
              <a:rPr lang="zh-CN" altLang="en-US" dirty="0"/>
              <a:t>提及数较高的特征中，空间、外观、容量、保鲜等相对较满意，声音、质量、价格相对不满意；</a:t>
            </a:r>
            <a:endParaRPr lang="en-US" altLang="zh-CN" dirty="0"/>
          </a:p>
          <a:p>
            <a:r>
              <a:rPr lang="zh-CN" altLang="en-US" dirty="0"/>
              <a:t>好评率较低的特征中，对于尺寸、外包装、噪音等不满意。</a:t>
            </a:r>
          </a:p>
        </p:txBody>
      </p:sp>
    </p:spTree>
    <p:extLst>
      <p:ext uri="{BB962C8B-B14F-4D97-AF65-F5344CB8AC3E}">
        <p14:creationId xmlns:p14="http://schemas.microsoft.com/office/powerpoint/2010/main" val="298625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品牌认知</a:t>
            </a:r>
          </a:p>
        </p:txBody>
      </p:sp>
      <p:graphicFrame>
        <p:nvGraphicFramePr>
          <p:cNvPr id="3" name="表格 2"/>
          <p:cNvGraphicFramePr>
            <a:graphicFrameLocks noGrp="1"/>
          </p:cNvGraphicFramePr>
          <p:nvPr>
            <p:extLst>
              <p:ext uri="{D42A27DB-BD31-4B8C-83A1-F6EECF244321}">
                <p14:modId xmlns:p14="http://schemas.microsoft.com/office/powerpoint/2010/main" val="3546387882"/>
              </p:ext>
            </p:extLst>
          </p:nvPr>
        </p:nvGraphicFramePr>
        <p:xfrm>
          <a:off x="609600" y="1413827"/>
          <a:ext cx="1737360" cy="1874520"/>
        </p:xfrm>
        <a:graphic>
          <a:graphicData uri="http://schemas.openxmlformats.org/drawingml/2006/table">
            <a:tbl>
              <a:tblPr>
                <a:tableStyleId>{72833802-FEF1-4C79-8D5D-14CF1EAF98D9}</a:tableStyleId>
              </a:tblPr>
              <a:tblGrid>
                <a:gridCol w="8432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tblGrid>
              <a:tr h="182880">
                <a:tc>
                  <a:txBody>
                    <a:bodyPr/>
                    <a:lstStyle/>
                    <a:p>
                      <a:pPr algn="ctr" fontAlgn="b"/>
                      <a:r>
                        <a:rPr lang="zh-CN" altLang="en-US" sz="2000" b="0" i="0" u="none" strike="noStrike">
                          <a:solidFill>
                            <a:srgbClr val="000000"/>
                          </a:solidFill>
                          <a:effectLst/>
                          <a:latin typeface="宋体"/>
                        </a:rPr>
                        <a:t>大气</a:t>
                      </a:r>
                    </a:p>
                  </a:txBody>
                  <a:tcPr marL="7620" marR="7620" marT="7620" marB="0" anchor="b"/>
                </a:tc>
                <a:tc>
                  <a:txBody>
                    <a:bodyPr/>
                    <a:lstStyle/>
                    <a:p>
                      <a:pPr algn="ctr" fontAlgn="b"/>
                      <a:r>
                        <a:rPr lang="en-US" altLang="zh-CN" sz="2000" b="0" i="0" u="none" strike="noStrike">
                          <a:solidFill>
                            <a:srgbClr val="000000"/>
                          </a:solidFill>
                          <a:effectLst/>
                          <a:latin typeface="宋体"/>
                        </a:rPr>
                        <a:t>163</a:t>
                      </a:r>
                    </a:p>
                  </a:txBody>
                  <a:tcPr marL="7620" marR="7620" marT="7620" marB="0" anchor="b"/>
                </a:tc>
                <a:extLst>
                  <a:ext uri="{0D108BD9-81ED-4DB2-BD59-A6C34878D82A}">
                    <a16:rowId xmlns:a16="http://schemas.microsoft.com/office/drawing/2014/main" val="10000"/>
                  </a:ext>
                </a:extLst>
              </a:tr>
              <a:tr h="182880">
                <a:tc>
                  <a:txBody>
                    <a:bodyPr/>
                    <a:lstStyle/>
                    <a:p>
                      <a:pPr algn="ctr" fontAlgn="b"/>
                      <a:r>
                        <a:rPr lang="zh-CN" altLang="en-US" sz="2000" b="0" i="0" u="none" strike="noStrike">
                          <a:solidFill>
                            <a:srgbClr val="000000"/>
                          </a:solidFill>
                          <a:effectLst/>
                          <a:latin typeface="宋体"/>
                        </a:rPr>
                        <a:t>很漂亮</a:t>
                      </a:r>
                    </a:p>
                  </a:txBody>
                  <a:tcPr marL="7620" marR="7620" marT="7620" marB="0" anchor="b"/>
                </a:tc>
                <a:tc>
                  <a:txBody>
                    <a:bodyPr/>
                    <a:lstStyle/>
                    <a:p>
                      <a:pPr algn="ctr" fontAlgn="b"/>
                      <a:r>
                        <a:rPr lang="en-US" altLang="zh-CN" sz="2000" b="0" i="0" u="none" strike="noStrike">
                          <a:solidFill>
                            <a:srgbClr val="000000"/>
                          </a:solidFill>
                          <a:effectLst/>
                          <a:latin typeface="宋体"/>
                        </a:rPr>
                        <a:t>73</a:t>
                      </a: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zh-CN" altLang="en-US" sz="2000" b="0" i="0" u="none" strike="noStrike">
                          <a:solidFill>
                            <a:srgbClr val="000000"/>
                          </a:solidFill>
                          <a:effectLst/>
                          <a:latin typeface="宋体"/>
                        </a:rPr>
                        <a:t>信赖</a:t>
                      </a:r>
                    </a:p>
                  </a:txBody>
                  <a:tcPr marL="7620" marR="7620" marT="7620" marB="0" anchor="b"/>
                </a:tc>
                <a:tc>
                  <a:txBody>
                    <a:bodyPr/>
                    <a:lstStyle/>
                    <a:p>
                      <a:pPr algn="ctr" fontAlgn="b"/>
                      <a:r>
                        <a:rPr lang="en-US" altLang="zh-CN" sz="2000" b="0" i="0" u="none" strike="noStrike">
                          <a:solidFill>
                            <a:srgbClr val="000000"/>
                          </a:solidFill>
                          <a:effectLst/>
                          <a:latin typeface="宋体"/>
                        </a:rPr>
                        <a:t>63</a:t>
                      </a: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zh-CN" altLang="en-US" sz="2000" b="0" i="0" u="none" strike="noStrike">
                          <a:solidFill>
                            <a:srgbClr val="000000"/>
                          </a:solidFill>
                          <a:effectLst/>
                          <a:latin typeface="宋体"/>
                        </a:rPr>
                        <a:t>性价比</a:t>
                      </a:r>
                    </a:p>
                  </a:txBody>
                  <a:tcPr marL="7620" marR="7620" marT="7620" marB="0" anchor="b"/>
                </a:tc>
                <a:tc>
                  <a:txBody>
                    <a:bodyPr/>
                    <a:lstStyle/>
                    <a:p>
                      <a:pPr algn="ctr" fontAlgn="b"/>
                      <a:r>
                        <a:rPr lang="en-US" altLang="zh-CN" sz="2000" b="0" i="0" u="none" strike="noStrike">
                          <a:solidFill>
                            <a:srgbClr val="000000"/>
                          </a:solidFill>
                          <a:effectLst/>
                          <a:latin typeface="宋体"/>
                        </a:rPr>
                        <a:t>45</a:t>
                      </a:r>
                    </a:p>
                  </a:txBody>
                  <a:tcPr marL="7620" marR="7620" marT="7620" marB="0" anchor="b"/>
                </a:tc>
                <a:extLst>
                  <a:ext uri="{0D108BD9-81ED-4DB2-BD59-A6C34878D82A}">
                    <a16:rowId xmlns:a16="http://schemas.microsoft.com/office/drawing/2014/main" val="10003"/>
                  </a:ext>
                </a:extLst>
              </a:tr>
              <a:tr h="182880">
                <a:tc>
                  <a:txBody>
                    <a:bodyPr/>
                    <a:lstStyle/>
                    <a:p>
                      <a:pPr algn="ctr" fontAlgn="b"/>
                      <a:r>
                        <a:rPr lang="zh-CN" altLang="en-US" sz="2000" b="0" i="0" u="none" strike="noStrike">
                          <a:solidFill>
                            <a:srgbClr val="000000"/>
                          </a:solidFill>
                          <a:effectLst/>
                          <a:latin typeface="宋体"/>
                        </a:rPr>
                        <a:t>美观</a:t>
                      </a:r>
                    </a:p>
                  </a:txBody>
                  <a:tcPr marL="7620" marR="7620" marT="7620" marB="0" anchor="b"/>
                </a:tc>
                <a:tc>
                  <a:txBody>
                    <a:bodyPr/>
                    <a:lstStyle/>
                    <a:p>
                      <a:pPr algn="ctr" fontAlgn="b"/>
                      <a:r>
                        <a:rPr lang="en-US" altLang="zh-CN" sz="2000" b="0" i="0" u="none" strike="noStrike">
                          <a:solidFill>
                            <a:srgbClr val="000000"/>
                          </a:solidFill>
                          <a:effectLst/>
                          <a:latin typeface="宋体"/>
                        </a:rPr>
                        <a:t>22</a:t>
                      </a:r>
                    </a:p>
                  </a:txBody>
                  <a:tcPr marL="7620" marR="7620" marT="7620" marB="0" anchor="b"/>
                </a:tc>
                <a:extLst>
                  <a:ext uri="{0D108BD9-81ED-4DB2-BD59-A6C34878D82A}">
                    <a16:rowId xmlns:a16="http://schemas.microsoft.com/office/drawing/2014/main" val="10004"/>
                  </a:ext>
                </a:extLst>
              </a:tr>
              <a:tr h="182880">
                <a:tc>
                  <a:txBody>
                    <a:bodyPr/>
                    <a:lstStyle/>
                    <a:p>
                      <a:pPr algn="ctr" fontAlgn="b"/>
                      <a:r>
                        <a:rPr lang="zh-CN" altLang="en-US" sz="2000" b="0" i="0" u="none" strike="noStrike">
                          <a:solidFill>
                            <a:srgbClr val="000000"/>
                          </a:solidFill>
                          <a:effectLst/>
                          <a:latin typeface="宋体"/>
                        </a:rPr>
                        <a:t>大方</a:t>
                      </a:r>
                    </a:p>
                  </a:txBody>
                  <a:tcPr marL="7620" marR="7620" marT="7620" marB="0" anchor="b"/>
                </a:tc>
                <a:tc>
                  <a:txBody>
                    <a:bodyPr/>
                    <a:lstStyle/>
                    <a:p>
                      <a:pPr algn="ctr" fontAlgn="b"/>
                      <a:r>
                        <a:rPr lang="en-US" altLang="zh-CN" sz="2000" b="0" i="0" u="none" strike="noStrike" dirty="0">
                          <a:solidFill>
                            <a:srgbClr val="000000"/>
                          </a:solidFill>
                          <a:effectLst/>
                          <a:latin typeface="宋体"/>
                        </a:rPr>
                        <a:t>20</a:t>
                      </a:r>
                    </a:p>
                  </a:txBody>
                  <a:tcPr marL="7620" marR="7620" marT="7620" marB="0" anchor="b"/>
                </a:tc>
                <a:extLst>
                  <a:ext uri="{0D108BD9-81ED-4DB2-BD59-A6C34878D82A}">
                    <a16:rowId xmlns:a16="http://schemas.microsoft.com/office/drawing/2014/main" val="10005"/>
                  </a:ext>
                </a:extLst>
              </a:tr>
            </a:tbl>
          </a:graphicData>
        </a:graphic>
      </p:graphicFrame>
      <p:sp>
        <p:nvSpPr>
          <p:cNvPr id="4" name="TextBox 3"/>
          <p:cNvSpPr txBox="1"/>
          <p:nvPr/>
        </p:nvSpPr>
        <p:spPr>
          <a:xfrm>
            <a:off x="2804160" y="38270"/>
            <a:ext cx="6339840" cy="4039567"/>
          </a:xfrm>
          <a:prstGeom prst="rect">
            <a:avLst/>
          </a:prstGeom>
          <a:noFill/>
        </p:spPr>
        <p:txBody>
          <a:bodyPr wrap="square" rtlCol="0">
            <a:spAutoFit/>
          </a:bodyPr>
          <a:lstStyle/>
          <a:p>
            <a:r>
              <a:rPr lang="zh-CN" altLang="en-US" b="1" dirty="0"/>
              <a:t>三星 </a:t>
            </a:r>
            <a:endParaRPr lang="en-US" altLang="zh-CN" b="1" dirty="0"/>
          </a:p>
          <a:p>
            <a:r>
              <a:rPr lang="zh-CN" altLang="en-US" dirty="0"/>
              <a:t>一直是三星的客户</a:t>
            </a:r>
            <a:r>
              <a:rPr lang="en-US" altLang="zh-CN" dirty="0"/>
              <a:t>//</a:t>
            </a:r>
            <a:r>
              <a:rPr lang="zh-CN" altLang="en-US" dirty="0"/>
              <a:t>看上了三星 </a:t>
            </a:r>
            <a:r>
              <a:rPr lang="en-US" altLang="zh-CN" dirty="0"/>
              <a:t>| </a:t>
            </a:r>
            <a:r>
              <a:rPr lang="zh-CN" altLang="en-US" dirty="0"/>
              <a:t>被三星打动</a:t>
            </a:r>
            <a:r>
              <a:rPr lang="en-US" altLang="zh-CN" dirty="0"/>
              <a:t>//</a:t>
            </a:r>
            <a:r>
              <a:rPr lang="zh-CN" altLang="en-US" dirty="0"/>
              <a:t>这款三星冰箱外观简洁大方漂亮 </a:t>
            </a:r>
            <a:r>
              <a:rPr lang="en-US" altLang="zh-CN" dirty="0"/>
              <a:t>| </a:t>
            </a:r>
            <a:r>
              <a:rPr lang="zh-CN" altLang="en-US" b="1" dirty="0"/>
              <a:t>相信三星质量</a:t>
            </a:r>
            <a:r>
              <a:rPr lang="en-US" altLang="zh-CN" dirty="0"/>
              <a:t>//</a:t>
            </a:r>
            <a:r>
              <a:rPr lang="zh-CN" altLang="en-US" dirty="0"/>
              <a:t>三星</a:t>
            </a:r>
            <a:r>
              <a:rPr lang="en-US" altLang="zh-CN" dirty="0"/>
              <a:t>641</a:t>
            </a:r>
            <a:r>
              <a:rPr lang="zh-CN" altLang="en-US" dirty="0"/>
              <a:t>升美食窗蝶门对开门变频风冷无霜冰箱脱颖而出</a:t>
            </a:r>
            <a:r>
              <a:rPr lang="en-US" altLang="zh-CN" dirty="0"/>
              <a:t>//</a:t>
            </a:r>
            <a:r>
              <a:rPr lang="zh-CN" altLang="en-US" b="1" dirty="0"/>
              <a:t>相信三星的品质</a:t>
            </a:r>
            <a:r>
              <a:rPr lang="en-US" altLang="zh-CN" dirty="0"/>
              <a:t>//</a:t>
            </a:r>
            <a:r>
              <a:rPr lang="zh-CN" altLang="en-US" dirty="0"/>
              <a:t>首先冰箱品牌锁定在三星和西门子 </a:t>
            </a:r>
            <a:r>
              <a:rPr lang="en-US" altLang="zh-CN" dirty="0"/>
              <a:t>| </a:t>
            </a:r>
            <a:r>
              <a:rPr lang="zh-CN" altLang="en-US" dirty="0"/>
              <a:t>之前家里的冰箱是朋友搬家给我们一台三星冰箱 </a:t>
            </a:r>
            <a:r>
              <a:rPr lang="en-US" altLang="zh-CN" dirty="0"/>
              <a:t>| </a:t>
            </a:r>
            <a:r>
              <a:rPr lang="zh-CN" altLang="en-US" dirty="0"/>
              <a:t>情感上更倾向于三星品牌 </a:t>
            </a:r>
            <a:r>
              <a:rPr lang="en-US" altLang="zh-CN" dirty="0"/>
              <a:t>//</a:t>
            </a:r>
            <a:r>
              <a:rPr lang="zh-CN" altLang="en-US" dirty="0"/>
              <a:t>比较之下决定选择三星</a:t>
            </a:r>
            <a:r>
              <a:rPr lang="en-US" altLang="zh-CN" dirty="0"/>
              <a:t>//</a:t>
            </a:r>
            <a:r>
              <a:rPr lang="zh-CN" altLang="en-US" dirty="0"/>
              <a:t>还是选三星的外观和质量都非常好</a:t>
            </a:r>
            <a:r>
              <a:rPr lang="en-US" altLang="zh-CN" dirty="0"/>
              <a:t>//</a:t>
            </a:r>
            <a:r>
              <a:rPr lang="zh-CN" altLang="en-US" dirty="0"/>
              <a:t>喜欢三星的产品</a:t>
            </a:r>
            <a:r>
              <a:rPr lang="en-US" altLang="zh-CN" dirty="0"/>
              <a:t>//</a:t>
            </a:r>
            <a:r>
              <a:rPr lang="zh-CN" altLang="en-US" dirty="0"/>
              <a:t>相信三星</a:t>
            </a:r>
            <a:r>
              <a:rPr lang="zh-CN" altLang="en-US" b="1" dirty="0"/>
              <a:t>大品牌</a:t>
            </a:r>
            <a:r>
              <a:rPr lang="en-US" altLang="zh-CN" dirty="0"/>
              <a:t>//</a:t>
            </a:r>
            <a:r>
              <a:rPr lang="zh-CN" altLang="en-US" dirty="0"/>
              <a:t>家里</a:t>
            </a:r>
            <a:r>
              <a:rPr lang="zh-CN" altLang="en-US" b="1" dirty="0"/>
              <a:t>第一台对开门冰箱</a:t>
            </a:r>
            <a:r>
              <a:rPr lang="zh-CN" altLang="en-US" dirty="0"/>
              <a:t>用</a:t>
            </a:r>
            <a:r>
              <a:rPr lang="zh-CN" altLang="en-US" b="1" dirty="0"/>
              <a:t>的是三星</a:t>
            </a:r>
            <a:r>
              <a:rPr lang="zh-CN" altLang="en-US" dirty="0"/>
              <a:t>的用了</a:t>
            </a:r>
            <a:r>
              <a:rPr lang="en-US" altLang="zh-CN" dirty="0"/>
              <a:t>10</a:t>
            </a:r>
            <a:r>
              <a:rPr lang="zh-CN" altLang="en-US" dirty="0"/>
              <a:t>年多了只修过一次冰箱的灯 </a:t>
            </a:r>
            <a:r>
              <a:rPr lang="en-US" altLang="zh-CN" dirty="0"/>
              <a:t>| </a:t>
            </a:r>
            <a:r>
              <a:rPr lang="zh-CN" altLang="en-US" dirty="0"/>
              <a:t>现在自己结婚了首选三星冰箱</a:t>
            </a:r>
            <a:r>
              <a:rPr lang="en-US" altLang="zh-CN" dirty="0"/>
              <a:t>//</a:t>
            </a:r>
            <a:r>
              <a:rPr lang="zh-CN" altLang="en-US" dirty="0"/>
              <a:t>三星的</a:t>
            </a:r>
            <a:r>
              <a:rPr lang="zh-CN" altLang="en-US" b="1" dirty="0"/>
              <a:t>质量好</a:t>
            </a:r>
            <a:r>
              <a:rPr lang="en-US" altLang="zh-CN" dirty="0"/>
              <a:t>//</a:t>
            </a:r>
            <a:r>
              <a:rPr lang="zh-CN" altLang="en-US" dirty="0"/>
              <a:t>三星的这款很有档次</a:t>
            </a:r>
            <a:r>
              <a:rPr lang="en-US" altLang="zh-CN" dirty="0"/>
              <a:t>//</a:t>
            </a:r>
            <a:r>
              <a:rPr lang="zh-CN" altLang="en-US" b="1" dirty="0"/>
              <a:t>看到全智贤代言的三星冰箱</a:t>
            </a:r>
            <a:r>
              <a:rPr lang="en-US" altLang="zh-CN" dirty="0"/>
              <a:t>//</a:t>
            </a:r>
            <a:r>
              <a:rPr lang="zh-CN" altLang="en-US" dirty="0"/>
              <a:t>看中三星的蝶门设计</a:t>
            </a:r>
            <a:r>
              <a:rPr lang="en-US" altLang="zh-CN" dirty="0"/>
              <a:t>//</a:t>
            </a:r>
            <a:r>
              <a:rPr lang="zh-CN" altLang="en-US" dirty="0"/>
              <a:t>喜欢三星品牌的冰箱</a:t>
            </a:r>
            <a:r>
              <a:rPr lang="en-US" altLang="zh-CN" dirty="0"/>
              <a:t>//</a:t>
            </a:r>
            <a:r>
              <a:rPr lang="zh-CN" altLang="en-US" dirty="0"/>
              <a:t>我们家</a:t>
            </a:r>
            <a:r>
              <a:rPr lang="zh-CN" altLang="en-US" b="1" dirty="0"/>
              <a:t>电视机和洗衣机也是三星</a:t>
            </a:r>
            <a:r>
              <a:rPr lang="zh-CN" altLang="en-US" dirty="0"/>
              <a:t>的 </a:t>
            </a:r>
            <a:r>
              <a:rPr lang="en-US" altLang="zh-CN" dirty="0"/>
              <a:t>| </a:t>
            </a:r>
            <a:r>
              <a:rPr lang="zh-CN" altLang="en-US" dirty="0"/>
              <a:t>十足三星粉丝了 </a:t>
            </a:r>
            <a:endParaRPr lang="en-US" altLang="zh-CN" dirty="0"/>
          </a:p>
          <a:p>
            <a:r>
              <a:rPr lang="en-US" altLang="zh-CN" b="1" dirty="0"/>
              <a:t>LG</a:t>
            </a:r>
          </a:p>
          <a:p>
            <a:r>
              <a:rPr lang="zh-CN" altLang="en-US" dirty="0"/>
              <a:t>我对</a:t>
            </a:r>
            <a:r>
              <a:rPr lang="en-US" altLang="zh-CN" dirty="0" err="1"/>
              <a:t>lg</a:t>
            </a:r>
            <a:r>
              <a:rPr lang="zh-CN" altLang="en-US" dirty="0"/>
              <a:t>的</a:t>
            </a:r>
            <a:r>
              <a:rPr lang="zh-CN" altLang="en-US" b="1" dirty="0"/>
              <a:t>上门售后和电话售后刮目相看</a:t>
            </a:r>
            <a:r>
              <a:rPr lang="en-US" altLang="zh-CN" dirty="0"/>
              <a:t>//</a:t>
            </a:r>
            <a:r>
              <a:rPr lang="zh-CN" altLang="en-US" dirty="0"/>
              <a:t>首先要表扬一哈哈</a:t>
            </a:r>
            <a:r>
              <a:rPr lang="en-US" altLang="zh-CN" dirty="0" err="1"/>
              <a:t>lg</a:t>
            </a:r>
            <a:r>
              <a:rPr lang="zh-CN" altLang="en-US" dirty="0"/>
              <a:t>的安装师傅 </a:t>
            </a:r>
            <a:r>
              <a:rPr lang="en-US" altLang="zh-CN" dirty="0"/>
              <a:t>| </a:t>
            </a:r>
            <a:r>
              <a:rPr lang="zh-CN" altLang="en-US" dirty="0"/>
              <a:t>十分庆幸选择</a:t>
            </a:r>
            <a:r>
              <a:rPr lang="en-US" altLang="zh-CN" dirty="0" err="1"/>
              <a:t>lg</a:t>
            </a:r>
            <a:r>
              <a:rPr lang="zh-CN" altLang="en-US" dirty="0"/>
              <a:t>品牌</a:t>
            </a:r>
            <a:r>
              <a:rPr lang="en-US" altLang="zh-CN" dirty="0"/>
              <a:t>//</a:t>
            </a:r>
            <a:r>
              <a:rPr lang="en-US" altLang="zh-CN" dirty="0" err="1"/>
              <a:t>lg</a:t>
            </a:r>
            <a:r>
              <a:rPr lang="zh-CN" altLang="en-US" dirty="0"/>
              <a:t>用的是线性压缩机</a:t>
            </a:r>
            <a:r>
              <a:rPr lang="en-US" altLang="zh-CN" dirty="0"/>
              <a:t>//</a:t>
            </a:r>
            <a:r>
              <a:rPr lang="en-US" altLang="zh-CN" dirty="0" err="1"/>
              <a:t>lg</a:t>
            </a:r>
            <a:r>
              <a:rPr lang="zh-CN" altLang="en-US" dirty="0"/>
              <a:t>的这款冰箱真是太给力了</a:t>
            </a:r>
            <a:r>
              <a:rPr lang="en-US" altLang="zh-CN" dirty="0"/>
              <a:t>//</a:t>
            </a:r>
            <a:r>
              <a:rPr lang="zh-CN" altLang="en-US" dirty="0"/>
              <a:t>头一次买</a:t>
            </a:r>
            <a:r>
              <a:rPr lang="en-US" altLang="zh-CN" dirty="0" err="1"/>
              <a:t>lg</a:t>
            </a:r>
            <a:r>
              <a:rPr lang="zh-CN" altLang="en-US" dirty="0"/>
              <a:t>的家电</a:t>
            </a:r>
            <a:r>
              <a:rPr lang="en-US" altLang="zh-CN" dirty="0"/>
              <a:t>//</a:t>
            </a:r>
            <a:r>
              <a:rPr lang="zh-CN" altLang="en-US" dirty="0"/>
              <a:t>最终选择了</a:t>
            </a:r>
            <a:r>
              <a:rPr lang="en-US" altLang="zh-CN" dirty="0" err="1"/>
              <a:t>lg</a:t>
            </a:r>
            <a:r>
              <a:rPr lang="en-US" altLang="zh-CN" dirty="0"/>
              <a:t>//</a:t>
            </a:r>
            <a:r>
              <a:rPr lang="en-US" altLang="zh-CN" dirty="0" err="1"/>
              <a:t>lg</a:t>
            </a:r>
            <a:r>
              <a:rPr lang="zh-CN" altLang="en-US" dirty="0"/>
              <a:t>售后人员安装调试</a:t>
            </a:r>
            <a:r>
              <a:rPr lang="en-US" altLang="zh-CN" dirty="0"/>
              <a:t>//</a:t>
            </a:r>
            <a:r>
              <a:rPr lang="en-US" altLang="zh-CN" dirty="0" err="1"/>
              <a:t>lg</a:t>
            </a:r>
            <a:r>
              <a:rPr lang="zh-CN" altLang="en-US" dirty="0"/>
              <a:t>大家电还是一如既往</a:t>
            </a:r>
            <a:r>
              <a:rPr lang="zh-CN" altLang="en-US" b="1" dirty="0"/>
              <a:t>质量稳定</a:t>
            </a:r>
            <a:r>
              <a:rPr lang="en-US" altLang="zh-CN" dirty="0"/>
              <a:t>//</a:t>
            </a:r>
            <a:r>
              <a:rPr lang="zh-CN" altLang="en-US" dirty="0"/>
              <a:t>家里的电气</a:t>
            </a:r>
            <a:r>
              <a:rPr lang="zh-CN" altLang="en-US" b="1" dirty="0"/>
              <a:t>一直都</a:t>
            </a:r>
            <a:r>
              <a:rPr lang="en-US" altLang="zh-CN" b="1" dirty="0" err="1"/>
              <a:t>lg</a:t>
            </a:r>
            <a:r>
              <a:rPr lang="zh-CN" altLang="en-US" b="1" dirty="0"/>
              <a:t>的</a:t>
            </a:r>
            <a:r>
              <a:rPr lang="en-US" altLang="zh-CN" dirty="0"/>
              <a:t>//</a:t>
            </a:r>
            <a:r>
              <a:rPr lang="zh-CN" altLang="en-US" dirty="0"/>
              <a:t>首先</a:t>
            </a:r>
            <a:r>
              <a:rPr lang="en-US" altLang="zh-CN" b="1" dirty="0" err="1"/>
              <a:t>lg</a:t>
            </a:r>
            <a:r>
              <a:rPr lang="zh-CN" altLang="en-US" b="1" dirty="0"/>
              <a:t>是大品牌值得信赖 </a:t>
            </a:r>
            <a:r>
              <a:rPr lang="en-US" altLang="zh-CN" dirty="0"/>
              <a:t>| </a:t>
            </a:r>
            <a:r>
              <a:rPr lang="zh-CN" altLang="en-US" b="1" dirty="0"/>
              <a:t>比较信任</a:t>
            </a:r>
            <a:r>
              <a:rPr lang="en-US" altLang="zh-CN" b="1" dirty="0" err="1"/>
              <a:t>lg</a:t>
            </a:r>
            <a:r>
              <a:rPr lang="en-US" altLang="zh-CN" b="1" dirty="0"/>
              <a:t> </a:t>
            </a:r>
            <a:r>
              <a:rPr lang="en-US" altLang="zh-CN" dirty="0"/>
              <a:t>| </a:t>
            </a:r>
            <a:r>
              <a:rPr lang="zh-CN" altLang="en-US" dirty="0"/>
              <a:t>所以冰箱洗衣机电视机</a:t>
            </a:r>
            <a:r>
              <a:rPr lang="zh-CN" altLang="en-US" b="1" dirty="0"/>
              <a:t>基本都买的</a:t>
            </a:r>
            <a:r>
              <a:rPr lang="en-US" altLang="zh-CN" b="1" dirty="0" err="1"/>
              <a:t>lg</a:t>
            </a:r>
            <a:r>
              <a:rPr lang="zh-CN" altLang="en-US" dirty="0"/>
              <a:t>品牌</a:t>
            </a:r>
            <a:r>
              <a:rPr lang="en-US" altLang="zh-CN" dirty="0"/>
              <a:t>//</a:t>
            </a:r>
            <a:r>
              <a:rPr lang="en-US" altLang="zh-CN" dirty="0" err="1"/>
              <a:t>lg</a:t>
            </a:r>
            <a:r>
              <a:rPr lang="zh-CN" altLang="en-US" dirty="0"/>
              <a:t>的冰箱是我用了很多年的</a:t>
            </a:r>
            <a:r>
              <a:rPr lang="en-US" altLang="zh-CN" dirty="0"/>
              <a:t>//</a:t>
            </a:r>
            <a:r>
              <a:rPr lang="zh-CN" altLang="en-US" dirty="0"/>
              <a:t>最终还是选了</a:t>
            </a:r>
            <a:r>
              <a:rPr lang="en-US" altLang="zh-CN" dirty="0" err="1"/>
              <a:t>lg</a:t>
            </a:r>
            <a:r>
              <a:rPr lang="zh-CN" altLang="en-US" dirty="0"/>
              <a:t>这个牌 </a:t>
            </a:r>
            <a:r>
              <a:rPr lang="en-US" altLang="zh-CN" dirty="0"/>
              <a:t>| </a:t>
            </a:r>
            <a:r>
              <a:rPr lang="zh-CN" altLang="en-US" dirty="0"/>
              <a:t>家里的微波炉也是</a:t>
            </a:r>
            <a:r>
              <a:rPr lang="en-US" altLang="zh-CN" dirty="0" err="1"/>
              <a:t>lg</a:t>
            </a:r>
            <a:r>
              <a:rPr lang="zh-CN" altLang="en-US" dirty="0"/>
              <a:t>的</a:t>
            </a:r>
            <a:r>
              <a:rPr lang="en-US" altLang="zh-CN" dirty="0"/>
              <a:t>//</a:t>
            </a:r>
            <a:r>
              <a:rPr lang="zh-CN" altLang="en-US" dirty="0"/>
              <a:t>瞬间对</a:t>
            </a:r>
            <a:r>
              <a:rPr lang="en-US" altLang="zh-CN" dirty="0" err="1"/>
              <a:t>lg</a:t>
            </a:r>
            <a:r>
              <a:rPr lang="zh-CN" altLang="en-US" dirty="0"/>
              <a:t>路转粉</a:t>
            </a:r>
            <a:r>
              <a:rPr lang="en-US" altLang="zh-CN" dirty="0"/>
              <a:t>//</a:t>
            </a:r>
            <a:r>
              <a:rPr lang="zh-CN" altLang="en-US" dirty="0"/>
              <a:t>家里只要有要买的基本就上京东购买</a:t>
            </a:r>
            <a:r>
              <a:rPr lang="en-US" altLang="zh-CN" dirty="0" err="1"/>
              <a:t>lg</a:t>
            </a:r>
            <a:r>
              <a:rPr lang="zh-CN" altLang="en-US" dirty="0"/>
              <a:t>我很喜欢用</a:t>
            </a:r>
            <a:r>
              <a:rPr lang="en-US" altLang="zh-CN" dirty="0"/>
              <a:t>//</a:t>
            </a:r>
            <a:r>
              <a:rPr lang="zh-CN" altLang="en-US" dirty="0"/>
              <a:t>这是我购买的第二个</a:t>
            </a:r>
            <a:r>
              <a:rPr lang="en-US" altLang="zh-CN" dirty="0" err="1"/>
              <a:t>lg</a:t>
            </a:r>
            <a:r>
              <a:rPr lang="zh-CN" altLang="en-US" dirty="0"/>
              <a:t>冰箱了</a:t>
            </a:r>
            <a:r>
              <a:rPr lang="en-US" altLang="zh-CN" dirty="0"/>
              <a:t>//</a:t>
            </a:r>
            <a:r>
              <a:rPr lang="zh-CN" altLang="en-US" dirty="0"/>
              <a:t>一直很喜欢</a:t>
            </a:r>
            <a:r>
              <a:rPr lang="en-US" altLang="zh-CN" dirty="0" err="1"/>
              <a:t>lg</a:t>
            </a:r>
            <a:r>
              <a:rPr lang="zh-CN" altLang="en-US" dirty="0"/>
              <a:t>的东西</a:t>
            </a:r>
            <a:r>
              <a:rPr lang="en-US" altLang="zh-CN" dirty="0"/>
              <a:t>//</a:t>
            </a:r>
            <a:r>
              <a:rPr lang="en-US" altLang="zh-CN" dirty="0" err="1"/>
              <a:t>lg</a:t>
            </a:r>
            <a:r>
              <a:rPr lang="zh-CN" altLang="en-US" dirty="0"/>
              <a:t>大品牌 </a:t>
            </a:r>
            <a:r>
              <a:rPr lang="en-US" altLang="zh-CN" dirty="0"/>
              <a:t>| </a:t>
            </a:r>
            <a:r>
              <a:rPr lang="zh-CN" altLang="en-US" dirty="0"/>
              <a:t>家里亲朋好友都是用</a:t>
            </a:r>
            <a:r>
              <a:rPr lang="en-US" altLang="zh-CN" dirty="0" err="1"/>
              <a:t>lg</a:t>
            </a:r>
            <a:r>
              <a:rPr lang="zh-CN" altLang="en-US" dirty="0"/>
              <a:t>的冰箱</a:t>
            </a:r>
            <a:endParaRPr lang="zh-CN" altLang="en-US" b="1" dirty="0"/>
          </a:p>
        </p:txBody>
      </p:sp>
      <p:sp>
        <p:nvSpPr>
          <p:cNvPr id="5" name="TextBox 4"/>
          <p:cNvSpPr txBox="1"/>
          <p:nvPr/>
        </p:nvSpPr>
        <p:spPr>
          <a:xfrm>
            <a:off x="427314" y="4077837"/>
            <a:ext cx="5546766" cy="507831"/>
          </a:xfrm>
          <a:prstGeom prst="rect">
            <a:avLst/>
          </a:prstGeom>
          <a:noFill/>
        </p:spPr>
        <p:txBody>
          <a:bodyPr wrap="square" rtlCol="0">
            <a:spAutoFit/>
          </a:bodyPr>
          <a:lstStyle/>
          <a:p>
            <a:r>
              <a:rPr lang="zh-CN" altLang="en-US" dirty="0"/>
              <a:t>配送人员专业</a:t>
            </a:r>
            <a:r>
              <a:rPr lang="en-US" altLang="zh-CN" dirty="0"/>
              <a:t>//</a:t>
            </a:r>
            <a:r>
              <a:rPr lang="zh-CN" altLang="en-US" dirty="0"/>
              <a:t>安装专业</a:t>
            </a:r>
            <a:r>
              <a:rPr lang="en-US" altLang="zh-CN" dirty="0"/>
              <a:t>//</a:t>
            </a:r>
            <a:r>
              <a:rPr lang="zh-CN" altLang="en-US" dirty="0"/>
              <a:t>配送员专业热情</a:t>
            </a:r>
            <a:r>
              <a:rPr lang="en-US" altLang="zh-CN" dirty="0"/>
              <a:t>//</a:t>
            </a:r>
            <a:r>
              <a:rPr lang="zh-CN" altLang="en-US" dirty="0"/>
              <a:t>产品高端大气上档次</a:t>
            </a:r>
            <a:r>
              <a:rPr lang="en-US" altLang="zh-CN" dirty="0"/>
              <a:t>//</a:t>
            </a:r>
            <a:r>
              <a:rPr lang="zh-CN" altLang="en-US" dirty="0"/>
              <a:t>相信三星的品质</a:t>
            </a:r>
            <a:r>
              <a:rPr lang="en-US" altLang="zh-CN" dirty="0"/>
              <a:t>//</a:t>
            </a:r>
            <a:r>
              <a:rPr lang="zh-CN" altLang="en-US" dirty="0"/>
              <a:t>相信</a:t>
            </a:r>
            <a:r>
              <a:rPr lang="en-US" altLang="zh-CN" dirty="0" err="1"/>
              <a:t>lg</a:t>
            </a:r>
            <a:r>
              <a:rPr lang="zh-CN" altLang="en-US" dirty="0"/>
              <a:t>的品质</a:t>
            </a:r>
            <a:r>
              <a:rPr lang="en-US" altLang="zh-CN" dirty="0"/>
              <a:t>//</a:t>
            </a:r>
            <a:r>
              <a:rPr lang="zh-CN" altLang="en-US" dirty="0"/>
              <a:t>品质棒棒的</a:t>
            </a:r>
            <a:r>
              <a:rPr lang="en-US" altLang="zh-CN" dirty="0"/>
              <a:t>//</a:t>
            </a:r>
            <a:r>
              <a:rPr lang="zh-CN" altLang="en-US" dirty="0"/>
              <a:t>外观和品质都不错</a:t>
            </a:r>
          </a:p>
        </p:txBody>
      </p:sp>
    </p:spTree>
    <p:extLst>
      <p:ext uri="{BB962C8B-B14F-4D97-AF65-F5344CB8AC3E}">
        <p14:creationId xmlns:p14="http://schemas.microsoft.com/office/powerpoint/2010/main" val="239192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794" y="231310"/>
            <a:ext cx="7886700" cy="518916"/>
          </a:xfrm>
        </p:spPr>
        <p:txBody>
          <a:bodyPr/>
          <a:lstStyle/>
          <a:p>
            <a:r>
              <a:rPr lang="zh-CN" altLang="en-US" dirty="0"/>
              <a:t>用户客户端和级别比例</a:t>
            </a:r>
          </a:p>
        </p:txBody>
      </p:sp>
      <p:graphicFrame>
        <p:nvGraphicFramePr>
          <p:cNvPr id="3" name="图表 2"/>
          <p:cNvGraphicFramePr>
            <a:graphicFrameLocks/>
          </p:cNvGraphicFramePr>
          <p:nvPr>
            <p:extLst>
              <p:ext uri="{D42A27DB-BD31-4B8C-83A1-F6EECF244321}">
                <p14:modId xmlns:p14="http://schemas.microsoft.com/office/powerpoint/2010/main" val="1238292072"/>
              </p:ext>
            </p:extLst>
          </p:nvPr>
        </p:nvGraphicFramePr>
        <p:xfrm>
          <a:off x="473710" y="985520"/>
          <a:ext cx="4179570" cy="28200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a:graphicFrameLocks/>
          </p:cNvGraphicFramePr>
          <p:nvPr>
            <p:extLst>
              <p:ext uri="{D42A27DB-BD31-4B8C-83A1-F6EECF244321}">
                <p14:modId xmlns:p14="http://schemas.microsoft.com/office/powerpoint/2010/main" val="2030878252"/>
              </p:ext>
            </p:extLst>
          </p:nvPr>
        </p:nvGraphicFramePr>
        <p:xfrm>
          <a:off x="4864100" y="1163955"/>
          <a:ext cx="4036060" cy="2641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73710" y="4059469"/>
            <a:ext cx="6394450" cy="507831"/>
          </a:xfrm>
          <a:prstGeom prst="rect">
            <a:avLst/>
          </a:prstGeom>
          <a:noFill/>
        </p:spPr>
        <p:txBody>
          <a:bodyPr wrap="square" rtlCol="0">
            <a:spAutoFit/>
          </a:bodyPr>
          <a:lstStyle/>
          <a:p>
            <a:r>
              <a:rPr lang="zh-CN" altLang="en-US" dirty="0"/>
              <a:t>高端冰箱的消费者中</a:t>
            </a:r>
            <a:r>
              <a:rPr lang="en-US" altLang="zh-CN" dirty="0" err="1"/>
              <a:t>iphone</a:t>
            </a:r>
            <a:r>
              <a:rPr lang="zh-CN" altLang="en-US" dirty="0"/>
              <a:t>占</a:t>
            </a:r>
            <a:r>
              <a:rPr lang="en-US" altLang="zh-CN" dirty="0"/>
              <a:t>50%</a:t>
            </a:r>
            <a:r>
              <a:rPr lang="zh-CN" altLang="en-US" dirty="0"/>
              <a:t>左右，国产冰箱的购买者</a:t>
            </a:r>
            <a:r>
              <a:rPr lang="en-US" altLang="zh-CN" dirty="0"/>
              <a:t>android</a:t>
            </a:r>
            <a:r>
              <a:rPr lang="zh-CN" altLang="en-US" dirty="0"/>
              <a:t>用户占多数；</a:t>
            </a:r>
            <a:endParaRPr lang="en-US" altLang="zh-CN" dirty="0"/>
          </a:p>
          <a:p>
            <a:r>
              <a:rPr lang="en-US" altLang="zh-CN" dirty="0"/>
              <a:t>Plus</a:t>
            </a:r>
            <a:r>
              <a:rPr lang="zh-CN" altLang="en-US" dirty="0"/>
              <a:t>会员最多，其中日系冰箱购买者达六成，其余达四成。</a:t>
            </a:r>
          </a:p>
        </p:txBody>
      </p:sp>
    </p:spTree>
    <p:extLst>
      <p:ext uri="{BB962C8B-B14F-4D97-AF65-F5344CB8AC3E}">
        <p14:creationId xmlns:p14="http://schemas.microsoft.com/office/powerpoint/2010/main" val="576485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310" y="205317"/>
            <a:ext cx="4184650" cy="1131079"/>
          </a:xfrm>
          <a:prstGeom prst="rect">
            <a:avLst/>
          </a:prstGeom>
          <a:noFill/>
        </p:spPr>
        <p:txBody>
          <a:bodyPr wrap="square" rtlCol="0">
            <a:spAutoFit/>
          </a:bodyPr>
          <a:lstStyle/>
          <a:p>
            <a:r>
              <a:rPr lang="en-US" altLang="zh-CN" dirty="0"/>
              <a:t>=================</a:t>
            </a:r>
            <a:r>
              <a:rPr lang="zh-CN" altLang="en-US" b="1" dirty="0"/>
              <a:t>保鲜</a:t>
            </a:r>
            <a:r>
              <a:rPr lang="en-US" altLang="zh-CN" b="1" dirty="0"/>
              <a:t>/</a:t>
            </a:r>
            <a:r>
              <a:rPr lang="zh-CN" altLang="en-US" b="1" dirty="0"/>
              <a:t>冷藏</a:t>
            </a:r>
            <a:r>
              <a:rPr lang="en-US" altLang="zh-CN" b="1" dirty="0"/>
              <a:t>/</a:t>
            </a:r>
            <a:r>
              <a:rPr lang="zh-CN" altLang="en-US" b="1" dirty="0"/>
              <a:t>冷冻</a:t>
            </a:r>
            <a:r>
              <a:rPr lang="en-US" altLang="zh-CN" dirty="0"/>
              <a:t>=============   </a:t>
            </a:r>
          </a:p>
          <a:p>
            <a:r>
              <a:rPr lang="zh-CN" altLang="en-US" dirty="0"/>
              <a:t>制冷保鲜效果特别好</a:t>
            </a:r>
            <a:r>
              <a:rPr lang="en-US" altLang="zh-CN" dirty="0"/>
              <a:t>//</a:t>
            </a:r>
            <a:r>
              <a:rPr lang="zh-CN" altLang="en-US" dirty="0"/>
              <a:t>冷藏室</a:t>
            </a:r>
            <a:r>
              <a:rPr lang="zh-CN" altLang="en-US" b="1" dirty="0"/>
              <a:t>门中门</a:t>
            </a:r>
            <a:r>
              <a:rPr lang="zh-CN" altLang="en-US" dirty="0"/>
              <a:t>的设计理念非常先进</a:t>
            </a:r>
            <a:r>
              <a:rPr lang="en-US" altLang="zh-CN" dirty="0"/>
              <a:t>//</a:t>
            </a:r>
            <a:r>
              <a:rPr lang="zh-CN" altLang="en-US" dirty="0"/>
              <a:t>冷藏冷冻效果都是杠杠的</a:t>
            </a:r>
            <a:r>
              <a:rPr lang="en-US" altLang="zh-CN" dirty="0"/>
              <a:t>//</a:t>
            </a:r>
            <a:r>
              <a:rPr lang="zh-CN" altLang="en-US" dirty="0"/>
              <a:t>冷冻和冷藏分区合理</a:t>
            </a:r>
            <a:r>
              <a:rPr lang="en-US" altLang="zh-CN" dirty="0"/>
              <a:t>//</a:t>
            </a:r>
            <a:r>
              <a:rPr lang="zh-CN" altLang="en-US" b="1" dirty="0"/>
              <a:t>冷冻室最下面的储藏盒是斜的</a:t>
            </a:r>
            <a:r>
              <a:rPr lang="en-US" altLang="zh-CN" dirty="0"/>
              <a:t>//</a:t>
            </a:r>
            <a:r>
              <a:rPr lang="zh-CN" altLang="en-US" dirty="0"/>
              <a:t>不足之处是</a:t>
            </a:r>
            <a:r>
              <a:rPr lang="zh-CN" altLang="en-US" b="1" dirty="0"/>
              <a:t>冷冻室抽屉少</a:t>
            </a:r>
            <a:r>
              <a:rPr lang="en-US" altLang="zh-CN" dirty="0"/>
              <a:t>//</a:t>
            </a:r>
            <a:r>
              <a:rPr lang="zh-CN" altLang="en-US" dirty="0"/>
              <a:t>冷冻室外面和门外面结水</a:t>
            </a:r>
          </a:p>
        </p:txBody>
      </p:sp>
      <p:sp>
        <p:nvSpPr>
          <p:cNvPr id="7" name="TextBox 6"/>
          <p:cNvSpPr txBox="1"/>
          <p:nvPr/>
        </p:nvSpPr>
        <p:spPr>
          <a:xfrm>
            <a:off x="285750" y="1582335"/>
            <a:ext cx="4184650" cy="1546577"/>
          </a:xfrm>
          <a:prstGeom prst="rect">
            <a:avLst/>
          </a:prstGeom>
          <a:noFill/>
        </p:spPr>
        <p:txBody>
          <a:bodyPr wrap="square" rtlCol="0">
            <a:spAutoFit/>
          </a:bodyPr>
          <a:lstStyle/>
          <a:p>
            <a:r>
              <a:rPr lang="en-US" altLang="zh-CN" dirty="0"/>
              <a:t>=================</a:t>
            </a:r>
            <a:r>
              <a:rPr lang="zh-CN" altLang="en-US" b="1" dirty="0"/>
              <a:t>颜色</a:t>
            </a:r>
            <a:r>
              <a:rPr lang="en-US" altLang="zh-CN" dirty="0"/>
              <a:t>=============   </a:t>
            </a:r>
          </a:p>
          <a:p>
            <a:r>
              <a:rPr lang="zh-CN" altLang="en-US" dirty="0"/>
              <a:t>是实物的颜色和宣传图片有差距 </a:t>
            </a:r>
            <a:r>
              <a:rPr lang="en-US" altLang="zh-CN" dirty="0"/>
              <a:t>| </a:t>
            </a:r>
            <a:r>
              <a:rPr lang="zh-CN" altLang="en-US" dirty="0"/>
              <a:t>看不出是金色</a:t>
            </a:r>
            <a:r>
              <a:rPr lang="en-US" altLang="zh-CN" dirty="0"/>
              <a:t>//</a:t>
            </a:r>
            <a:r>
              <a:rPr lang="zh-CN" altLang="en-US" dirty="0"/>
              <a:t>白色和家里的风格很搭</a:t>
            </a:r>
            <a:r>
              <a:rPr lang="en-US" altLang="zh-CN" dirty="0"/>
              <a:t>//</a:t>
            </a:r>
            <a:r>
              <a:rPr lang="zh-CN" altLang="en-US" dirty="0"/>
              <a:t>淡淡的亚金色</a:t>
            </a:r>
            <a:r>
              <a:rPr lang="en-US" altLang="zh-CN" dirty="0"/>
              <a:t>//</a:t>
            </a:r>
            <a:r>
              <a:rPr lang="zh-CN" altLang="en-US" dirty="0"/>
              <a:t>白色的金属外壳超级漂亮</a:t>
            </a:r>
            <a:r>
              <a:rPr lang="en-US" altLang="zh-CN" dirty="0"/>
              <a:t>//</a:t>
            </a:r>
            <a:r>
              <a:rPr lang="zh-CN" altLang="en-US" dirty="0"/>
              <a:t>金色大气</a:t>
            </a:r>
            <a:r>
              <a:rPr lang="en-US" altLang="zh-CN" dirty="0"/>
              <a:t>//</a:t>
            </a:r>
            <a:r>
              <a:rPr lang="zh-CN" altLang="en-US" dirty="0"/>
              <a:t>香槟色比银色好看多了</a:t>
            </a:r>
            <a:r>
              <a:rPr lang="en-US" altLang="zh-CN" dirty="0"/>
              <a:t>//</a:t>
            </a:r>
            <a:r>
              <a:rPr lang="zh-CN" altLang="en-US" dirty="0"/>
              <a:t>金色外观大气 </a:t>
            </a:r>
            <a:r>
              <a:rPr lang="en-US" altLang="zh-CN" dirty="0"/>
              <a:t>| </a:t>
            </a:r>
            <a:r>
              <a:rPr lang="zh-CN" altLang="en-US" dirty="0"/>
              <a:t>与地砖颜色很协调</a:t>
            </a:r>
            <a:r>
              <a:rPr lang="en-US" altLang="zh-CN" dirty="0"/>
              <a:t>//</a:t>
            </a:r>
            <a:r>
              <a:rPr lang="zh-CN" altLang="en-US" dirty="0"/>
              <a:t>白色颜值真的很高</a:t>
            </a:r>
            <a:r>
              <a:rPr lang="en-US" altLang="zh-CN" dirty="0"/>
              <a:t>//</a:t>
            </a:r>
            <a:r>
              <a:rPr lang="zh-CN" altLang="en-US" dirty="0"/>
              <a:t>亚金色面板巨美无疑</a:t>
            </a:r>
            <a:r>
              <a:rPr lang="en-US" altLang="zh-CN" dirty="0"/>
              <a:t>///</a:t>
            </a:r>
            <a:r>
              <a:rPr lang="zh-CN" altLang="en-US" dirty="0"/>
              <a:t>很干净的白色</a:t>
            </a:r>
            <a:r>
              <a:rPr lang="en-US" altLang="zh-CN" dirty="0"/>
              <a:t>//</a:t>
            </a:r>
            <a:r>
              <a:rPr lang="zh-CN" altLang="en-US" dirty="0"/>
              <a:t>就爱白色</a:t>
            </a:r>
            <a:r>
              <a:rPr lang="en-US" altLang="zh-CN" dirty="0"/>
              <a:t>//</a:t>
            </a:r>
            <a:r>
              <a:rPr lang="zh-CN" altLang="en-US" dirty="0"/>
              <a:t>白色的很漂亮</a:t>
            </a:r>
            <a:r>
              <a:rPr lang="en-US" altLang="zh-CN" dirty="0"/>
              <a:t>//</a:t>
            </a:r>
            <a:r>
              <a:rPr lang="zh-CN" altLang="en-US" dirty="0"/>
              <a:t>白色百搭</a:t>
            </a:r>
          </a:p>
        </p:txBody>
      </p:sp>
      <p:sp>
        <p:nvSpPr>
          <p:cNvPr id="8" name="TextBox 7"/>
          <p:cNvSpPr txBox="1"/>
          <p:nvPr/>
        </p:nvSpPr>
        <p:spPr>
          <a:xfrm>
            <a:off x="4795520" y="3299052"/>
            <a:ext cx="4184650" cy="923330"/>
          </a:xfrm>
          <a:prstGeom prst="rect">
            <a:avLst/>
          </a:prstGeom>
          <a:noFill/>
        </p:spPr>
        <p:txBody>
          <a:bodyPr wrap="square" rtlCol="0">
            <a:spAutoFit/>
          </a:bodyPr>
          <a:lstStyle/>
          <a:p>
            <a:r>
              <a:rPr lang="en-US" altLang="zh-CN" dirty="0"/>
              <a:t>=================</a:t>
            </a:r>
            <a:r>
              <a:rPr lang="zh-CN" altLang="en-US" b="1" dirty="0"/>
              <a:t>智能</a:t>
            </a:r>
            <a:r>
              <a:rPr lang="en-US" altLang="zh-CN" dirty="0"/>
              <a:t>=============   </a:t>
            </a:r>
          </a:p>
          <a:p>
            <a:r>
              <a:rPr lang="zh-CN" altLang="en-US" b="1" dirty="0"/>
              <a:t>智能调节温度</a:t>
            </a:r>
            <a:r>
              <a:rPr lang="en-US" altLang="zh-CN" dirty="0"/>
              <a:t>//</a:t>
            </a:r>
            <a:r>
              <a:rPr lang="zh-CN" altLang="en-US" dirty="0"/>
              <a:t>冷藏室</a:t>
            </a:r>
            <a:r>
              <a:rPr lang="zh-CN" altLang="en-US" b="1" dirty="0"/>
              <a:t>门中门</a:t>
            </a:r>
            <a:r>
              <a:rPr lang="zh-CN" altLang="en-US" dirty="0"/>
              <a:t>的设计理念非常先进，还带有空气净化功能，可以说是一款非常智能化、先进化的冰箱</a:t>
            </a:r>
          </a:p>
        </p:txBody>
      </p:sp>
      <p:sp>
        <p:nvSpPr>
          <p:cNvPr id="9" name="TextBox 8"/>
          <p:cNvSpPr txBox="1"/>
          <p:nvPr/>
        </p:nvSpPr>
        <p:spPr>
          <a:xfrm>
            <a:off x="194310" y="3403375"/>
            <a:ext cx="4184650" cy="715581"/>
          </a:xfrm>
          <a:prstGeom prst="rect">
            <a:avLst/>
          </a:prstGeom>
          <a:noFill/>
        </p:spPr>
        <p:txBody>
          <a:bodyPr wrap="square" rtlCol="0">
            <a:spAutoFit/>
          </a:bodyPr>
          <a:lstStyle/>
          <a:p>
            <a:r>
              <a:rPr lang="en-US" altLang="zh-CN" dirty="0"/>
              <a:t>=================</a:t>
            </a:r>
            <a:r>
              <a:rPr lang="zh-CN" altLang="en-US" b="1" dirty="0"/>
              <a:t>合理</a:t>
            </a:r>
            <a:r>
              <a:rPr lang="en-US" altLang="zh-CN" b="1" dirty="0"/>
              <a:t>/</a:t>
            </a:r>
            <a:r>
              <a:rPr lang="zh-CN" altLang="en-US" b="1" dirty="0"/>
              <a:t>人性化</a:t>
            </a:r>
            <a:r>
              <a:rPr lang="en-US" altLang="zh-CN" dirty="0"/>
              <a:t>=============   </a:t>
            </a:r>
          </a:p>
          <a:p>
            <a:r>
              <a:rPr lang="zh-CN" altLang="en-US" dirty="0"/>
              <a:t>里面设计更人性化</a:t>
            </a:r>
            <a:r>
              <a:rPr lang="en-US" altLang="zh-CN" dirty="0"/>
              <a:t>//</a:t>
            </a:r>
            <a:r>
              <a:rPr lang="zh-CN" altLang="en-US" dirty="0"/>
              <a:t>内部空间很大</a:t>
            </a:r>
            <a:r>
              <a:rPr lang="en-US" altLang="zh-CN" dirty="0"/>
              <a:t>//</a:t>
            </a:r>
            <a:r>
              <a:rPr lang="zh-CN" altLang="en-US" dirty="0"/>
              <a:t>内部空间很充足</a:t>
            </a:r>
            <a:r>
              <a:rPr lang="en-US" altLang="zh-CN" dirty="0"/>
              <a:t>//</a:t>
            </a:r>
            <a:r>
              <a:rPr lang="zh-CN" altLang="en-US" dirty="0"/>
              <a:t>柜内分层设计合理</a:t>
            </a:r>
            <a:r>
              <a:rPr lang="en-US" altLang="zh-CN" dirty="0"/>
              <a:t>//</a:t>
            </a:r>
            <a:r>
              <a:rPr lang="zh-CN" altLang="en-US" dirty="0"/>
              <a:t>空间设计合理</a:t>
            </a:r>
            <a:r>
              <a:rPr lang="en-US" altLang="zh-CN" dirty="0"/>
              <a:t>//</a:t>
            </a:r>
            <a:r>
              <a:rPr lang="zh-CN" altLang="en-US" dirty="0"/>
              <a:t>价格合理</a:t>
            </a:r>
            <a:r>
              <a:rPr lang="en-US" altLang="zh-CN" dirty="0"/>
              <a:t>//</a:t>
            </a:r>
            <a:endParaRPr lang="zh-CN" altLang="en-US" dirty="0"/>
          </a:p>
        </p:txBody>
      </p:sp>
      <p:sp>
        <p:nvSpPr>
          <p:cNvPr id="10" name="TextBox 9"/>
          <p:cNvSpPr txBox="1"/>
          <p:nvPr/>
        </p:nvSpPr>
        <p:spPr>
          <a:xfrm>
            <a:off x="4795520" y="1590045"/>
            <a:ext cx="4184650" cy="1131079"/>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是</a:t>
            </a:r>
            <a:r>
              <a:rPr lang="zh-CN" altLang="en-US" b="1" dirty="0"/>
              <a:t>无指纹面板</a:t>
            </a:r>
            <a:r>
              <a:rPr lang="en-US" altLang="zh-CN" dirty="0"/>
              <a:t>//</a:t>
            </a:r>
            <a:r>
              <a:rPr lang="zh-CN" altLang="en-US" b="1" dirty="0"/>
              <a:t>镜面面板很有档次</a:t>
            </a:r>
            <a:r>
              <a:rPr lang="en-US" altLang="zh-CN" dirty="0"/>
              <a:t>//</a:t>
            </a:r>
            <a:r>
              <a:rPr lang="zh-CN" altLang="en-US" dirty="0"/>
              <a:t>亚金色面板巨美无疑</a:t>
            </a:r>
            <a:r>
              <a:rPr lang="en-US" altLang="zh-CN" dirty="0"/>
              <a:t>//</a:t>
            </a:r>
            <a:r>
              <a:rPr lang="zh-CN" altLang="en-US" dirty="0"/>
              <a:t>冰箱</a:t>
            </a:r>
            <a:r>
              <a:rPr lang="zh-CN" altLang="en-US" b="1" dirty="0"/>
              <a:t>面板有贴膜</a:t>
            </a:r>
            <a:r>
              <a:rPr lang="en-US" altLang="zh-CN" dirty="0"/>
              <a:t>//</a:t>
            </a:r>
            <a:r>
              <a:rPr lang="zh-CN" altLang="en-US" dirty="0"/>
              <a:t>收到货后发现面板有个地方凹进去了</a:t>
            </a:r>
            <a:r>
              <a:rPr lang="en-US" altLang="zh-CN" dirty="0"/>
              <a:t>//</a:t>
            </a:r>
            <a:r>
              <a:rPr lang="zh-CN" altLang="en-US" dirty="0"/>
              <a:t>就是控制面板如果换成玻璃的就完美了 </a:t>
            </a:r>
            <a:r>
              <a:rPr lang="en-US" altLang="zh-CN" dirty="0"/>
              <a:t>| </a:t>
            </a:r>
            <a:r>
              <a:rPr lang="zh-CN" altLang="en-US" dirty="0"/>
              <a:t>刚发现控制面板塑料片片都翘起来了</a:t>
            </a:r>
          </a:p>
        </p:txBody>
      </p:sp>
      <p:sp>
        <p:nvSpPr>
          <p:cNvPr id="11" name="TextBox 10"/>
          <p:cNvSpPr txBox="1"/>
          <p:nvPr/>
        </p:nvSpPr>
        <p:spPr>
          <a:xfrm>
            <a:off x="4672965" y="205317"/>
            <a:ext cx="4184650" cy="923330"/>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b="1" dirty="0"/>
              <a:t>灵动唤醒</a:t>
            </a:r>
            <a:r>
              <a:rPr lang="zh-CN" altLang="en-US" dirty="0"/>
              <a:t>功能看着高大上</a:t>
            </a:r>
            <a:r>
              <a:rPr lang="en-US" altLang="zh-CN" dirty="0"/>
              <a:t>//</a:t>
            </a:r>
            <a:r>
              <a:rPr lang="zh-CN" altLang="en-US" dirty="0"/>
              <a:t>还带有</a:t>
            </a:r>
            <a:r>
              <a:rPr lang="zh-CN" altLang="en-US" b="1" dirty="0"/>
              <a:t>空气净化</a:t>
            </a:r>
            <a:r>
              <a:rPr lang="zh-CN" altLang="en-US" dirty="0"/>
              <a:t>功能</a:t>
            </a:r>
            <a:r>
              <a:rPr lang="en-US" altLang="zh-CN" dirty="0"/>
              <a:t>//</a:t>
            </a:r>
            <a:r>
              <a:rPr lang="zh-CN" altLang="en-US" dirty="0"/>
              <a:t>就是没有除臭跟净化空气功能</a:t>
            </a:r>
            <a:r>
              <a:rPr lang="en-US" altLang="zh-CN" dirty="0"/>
              <a:t>//</a:t>
            </a:r>
            <a:r>
              <a:rPr lang="zh-CN" altLang="en-US" dirty="0"/>
              <a:t>但是功能一般</a:t>
            </a:r>
            <a:r>
              <a:rPr lang="en-US" altLang="zh-CN" dirty="0"/>
              <a:t>//</a:t>
            </a:r>
            <a:r>
              <a:rPr lang="zh-CN" altLang="en-US" dirty="0"/>
              <a:t>此款无花哨功能</a:t>
            </a:r>
            <a:endParaRPr lang="zh-CN" altLang="en-US" b="1" dirty="0"/>
          </a:p>
        </p:txBody>
      </p:sp>
    </p:spTree>
    <p:extLst>
      <p:ext uri="{BB962C8B-B14F-4D97-AF65-F5344CB8AC3E}">
        <p14:creationId xmlns:p14="http://schemas.microsoft.com/office/powerpoint/2010/main" val="206451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78910"/>
            <a:ext cx="7886700" cy="518916"/>
          </a:xfrm>
        </p:spPr>
        <p:txBody>
          <a:bodyPr/>
          <a:lstStyle/>
          <a:p>
            <a:r>
              <a:rPr lang="zh-CN" altLang="en-US" sz="2000" dirty="0"/>
              <a:t>典型意见抽取和挖掘</a:t>
            </a:r>
            <a:r>
              <a:rPr lang="en-US" altLang="zh-CN" sz="2000" dirty="0"/>
              <a:t>:</a:t>
            </a:r>
            <a:endParaRPr lang="zh-CN" altLang="en-US" sz="2000" dirty="0"/>
          </a:p>
        </p:txBody>
      </p:sp>
      <p:sp>
        <p:nvSpPr>
          <p:cNvPr id="4" name="TextBox 3"/>
          <p:cNvSpPr txBox="1"/>
          <p:nvPr/>
        </p:nvSpPr>
        <p:spPr>
          <a:xfrm>
            <a:off x="285750" y="644472"/>
            <a:ext cx="4184650" cy="1338828"/>
          </a:xfrm>
          <a:prstGeom prst="rect">
            <a:avLst/>
          </a:prstGeom>
          <a:noFill/>
        </p:spPr>
        <p:txBody>
          <a:bodyPr wrap="square" rtlCol="0">
            <a:spAutoFit/>
          </a:bodyPr>
          <a:lstStyle/>
          <a:p>
            <a:r>
              <a:rPr lang="en-US" altLang="zh-CN" dirty="0"/>
              <a:t>=================</a:t>
            </a:r>
            <a:r>
              <a:rPr lang="zh-CN" altLang="en-US" b="1" dirty="0"/>
              <a:t>噪音</a:t>
            </a:r>
            <a:r>
              <a:rPr lang="en-US" altLang="zh-CN" dirty="0"/>
              <a:t>=============   </a:t>
            </a:r>
          </a:p>
          <a:p>
            <a:r>
              <a:rPr lang="zh-CN" altLang="en-US" b="1" dirty="0"/>
              <a:t>噪音有点太大了</a:t>
            </a:r>
            <a:r>
              <a:rPr lang="en-US" altLang="zh-CN" dirty="0"/>
              <a:t>//</a:t>
            </a:r>
            <a:r>
              <a:rPr lang="zh-CN" altLang="en-US" dirty="0"/>
              <a:t>这冰箱噪音也太大了</a:t>
            </a:r>
            <a:r>
              <a:rPr lang="en-US" altLang="zh-CN" dirty="0"/>
              <a:t>//</a:t>
            </a:r>
            <a:r>
              <a:rPr lang="zh-CN" altLang="en-US" dirty="0"/>
              <a:t>噪音比较大</a:t>
            </a:r>
            <a:r>
              <a:rPr lang="en-US" altLang="zh-CN" dirty="0"/>
              <a:t>//</a:t>
            </a:r>
            <a:r>
              <a:rPr lang="zh-CN" altLang="en-US" dirty="0"/>
              <a:t>都说这款冰箱有噪音</a:t>
            </a:r>
            <a:r>
              <a:rPr lang="en-US" altLang="zh-CN" dirty="0"/>
              <a:t>//</a:t>
            </a:r>
            <a:r>
              <a:rPr lang="zh-CN" altLang="en-US" dirty="0"/>
              <a:t>噪音很大</a:t>
            </a:r>
            <a:r>
              <a:rPr lang="en-US" altLang="zh-CN" dirty="0"/>
              <a:t>//</a:t>
            </a:r>
            <a:r>
              <a:rPr lang="zh-CN" altLang="en-US" dirty="0"/>
              <a:t>特意用了几天才来评价无噪音</a:t>
            </a:r>
            <a:r>
              <a:rPr lang="en-US" altLang="zh-CN" dirty="0"/>
              <a:t>//</a:t>
            </a:r>
            <a:r>
              <a:rPr lang="zh-CN" altLang="en-US" dirty="0"/>
              <a:t>噪音小制冷块</a:t>
            </a:r>
            <a:r>
              <a:rPr lang="en-US" altLang="zh-CN" dirty="0"/>
              <a:t>//</a:t>
            </a:r>
            <a:r>
              <a:rPr lang="zh-CN" altLang="en-US" dirty="0"/>
              <a:t>会有一些噪音</a:t>
            </a:r>
            <a:r>
              <a:rPr lang="en-US" altLang="zh-CN" dirty="0"/>
              <a:t>//</a:t>
            </a:r>
            <a:r>
              <a:rPr lang="zh-CN" altLang="en-US" dirty="0"/>
              <a:t>噪音有点太大了</a:t>
            </a:r>
            <a:r>
              <a:rPr lang="en-US" altLang="zh-CN" dirty="0"/>
              <a:t>//</a:t>
            </a:r>
            <a:r>
              <a:rPr lang="zh-CN" altLang="en-US" dirty="0"/>
              <a:t>噪音小</a:t>
            </a:r>
            <a:r>
              <a:rPr lang="en-US" altLang="zh-CN" dirty="0"/>
              <a:t>//</a:t>
            </a:r>
            <a:r>
              <a:rPr lang="zh-CN" altLang="en-US" dirty="0"/>
              <a:t>噪音很小</a:t>
            </a:r>
            <a:r>
              <a:rPr lang="en-US" altLang="zh-CN" dirty="0"/>
              <a:t>//</a:t>
            </a:r>
            <a:r>
              <a:rPr lang="zh-CN" altLang="en-US" dirty="0"/>
              <a:t>噪音也不大</a:t>
            </a:r>
            <a:r>
              <a:rPr lang="en-US" altLang="zh-CN" dirty="0"/>
              <a:t>//</a:t>
            </a:r>
            <a:r>
              <a:rPr lang="zh-CN" altLang="en-US" dirty="0"/>
              <a:t>噪音小</a:t>
            </a:r>
            <a:r>
              <a:rPr lang="en-US" altLang="zh-CN" dirty="0"/>
              <a:t>//</a:t>
            </a:r>
            <a:r>
              <a:rPr lang="zh-CN" altLang="en-US" dirty="0"/>
              <a:t>噪音基本没有</a:t>
            </a:r>
            <a:r>
              <a:rPr lang="en-US" altLang="zh-CN" dirty="0"/>
              <a:t>//</a:t>
            </a:r>
            <a:r>
              <a:rPr lang="zh-CN" altLang="en-US" dirty="0"/>
              <a:t>噪音还行接受</a:t>
            </a:r>
            <a:r>
              <a:rPr lang="en-US" altLang="zh-CN" dirty="0"/>
              <a:t>//</a:t>
            </a:r>
            <a:endParaRPr lang="zh-CN" altLang="en-US" dirty="0"/>
          </a:p>
        </p:txBody>
      </p:sp>
      <p:sp>
        <p:nvSpPr>
          <p:cNvPr id="6" name="TextBox 5"/>
          <p:cNvSpPr txBox="1"/>
          <p:nvPr/>
        </p:nvSpPr>
        <p:spPr>
          <a:xfrm>
            <a:off x="4846320" y="634334"/>
            <a:ext cx="4135120" cy="1338828"/>
          </a:xfrm>
          <a:prstGeom prst="rect">
            <a:avLst/>
          </a:prstGeom>
          <a:noFill/>
        </p:spPr>
        <p:txBody>
          <a:bodyPr wrap="square" rtlCol="0">
            <a:spAutoFit/>
          </a:bodyPr>
          <a:lstStyle/>
          <a:p>
            <a:r>
              <a:rPr lang="en-US" altLang="zh-CN" dirty="0"/>
              <a:t>==============</a:t>
            </a:r>
            <a:r>
              <a:rPr lang="zh-CN" altLang="en-US" b="1" dirty="0"/>
              <a:t>外观</a:t>
            </a:r>
            <a:r>
              <a:rPr lang="en-US" altLang="zh-CN" dirty="0"/>
              <a:t>===============   </a:t>
            </a:r>
          </a:p>
          <a:p>
            <a:r>
              <a:rPr lang="zh-CN" altLang="en-US" dirty="0"/>
              <a:t>冰箱外观及细节做得都挺不错给</a:t>
            </a:r>
            <a:r>
              <a:rPr lang="en-US" altLang="zh-CN" dirty="0"/>
              <a:t>4</a:t>
            </a:r>
            <a:r>
              <a:rPr lang="zh-CN" altLang="en-US" dirty="0"/>
              <a:t>分</a:t>
            </a:r>
            <a:r>
              <a:rPr lang="en-US" altLang="zh-CN" dirty="0"/>
              <a:t>//</a:t>
            </a:r>
            <a:r>
              <a:rPr lang="zh-CN" altLang="en-US" dirty="0"/>
              <a:t>外</a:t>
            </a:r>
            <a:r>
              <a:rPr lang="zh-CN" altLang="en-US" b="1" dirty="0"/>
              <a:t>观看着很大气</a:t>
            </a:r>
            <a:r>
              <a:rPr lang="en-US" altLang="zh-CN" dirty="0"/>
              <a:t>//</a:t>
            </a:r>
            <a:r>
              <a:rPr lang="zh-CN" altLang="en-US" dirty="0"/>
              <a:t>工艺外观还好</a:t>
            </a:r>
            <a:r>
              <a:rPr lang="en-US" altLang="zh-CN" dirty="0"/>
              <a:t>//</a:t>
            </a:r>
            <a:r>
              <a:rPr lang="zh-CN" altLang="en-US" dirty="0"/>
              <a:t>这款冰箱的外观大小还行</a:t>
            </a:r>
            <a:r>
              <a:rPr lang="en-US" altLang="zh-CN" dirty="0"/>
              <a:t>//</a:t>
            </a:r>
            <a:r>
              <a:rPr lang="zh-CN" altLang="en-US" dirty="0"/>
              <a:t>冰箱外观大气漂亮</a:t>
            </a:r>
            <a:r>
              <a:rPr lang="en-US" altLang="zh-CN" dirty="0"/>
              <a:t>//</a:t>
            </a:r>
            <a:r>
              <a:rPr lang="zh-CN" altLang="en-US" dirty="0"/>
              <a:t>东西外观好看</a:t>
            </a:r>
            <a:r>
              <a:rPr lang="en-US" altLang="zh-CN" dirty="0"/>
              <a:t>//</a:t>
            </a:r>
            <a:r>
              <a:rPr lang="zh-CN" altLang="en-US" dirty="0"/>
              <a:t>外观没问题</a:t>
            </a:r>
            <a:r>
              <a:rPr lang="en-US" altLang="zh-CN" dirty="0"/>
              <a:t>//</a:t>
            </a:r>
            <a:r>
              <a:rPr lang="zh-CN" altLang="en-US" dirty="0"/>
              <a:t>这仅仅是外观</a:t>
            </a:r>
            <a:r>
              <a:rPr lang="en-US" altLang="zh-CN" dirty="0"/>
              <a:t>//</a:t>
            </a:r>
            <a:r>
              <a:rPr lang="zh-CN" altLang="en-US" dirty="0"/>
              <a:t>这款三星冰箱外观简洁大方漂亮</a:t>
            </a:r>
            <a:r>
              <a:rPr lang="en-US" altLang="zh-CN" dirty="0"/>
              <a:t>//</a:t>
            </a:r>
            <a:r>
              <a:rPr lang="zh-CN" altLang="en-US" dirty="0"/>
              <a:t>外观大气</a:t>
            </a:r>
            <a:r>
              <a:rPr lang="en-US" altLang="zh-CN" dirty="0"/>
              <a:t>//</a:t>
            </a:r>
            <a:r>
              <a:rPr lang="zh-CN" altLang="en-US" dirty="0"/>
              <a:t>而且外观大气</a:t>
            </a:r>
            <a:r>
              <a:rPr lang="en-US" altLang="zh-CN" dirty="0"/>
              <a:t>//</a:t>
            </a:r>
            <a:r>
              <a:rPr lang="zh-CN" altLang="en-US" dirty="0"/>
              <a:t>冰箱外观漂亮</a:t>
            </a:r>
            <a:r>
              <a:rPr lang="en-US" altLang="zh-CN" dirty="0"/>
              <a:t>//</a:t>
            </a:r>
            <a:r>
              <a:rPr lang="zh-CN" altLang="en-US" dirty="0"/>
              <a:t>外观颜色够惊艳</a:t>
            </a:r>
            <a:r>
              <a:rPr lang="en-US" altLang="zh-CN" dirty="0"/>
              <a:t>//</a:t>
            </a:r>
            <a:endParaRPr lang="zh-CN" altLang="en-US" dirty="0"/>
          </a:p>
        </p:txBody>
      </p:sp>
      <p:sp>
        <p:nvSpPr>
          <p:cNvPr id="7" name="TextBox 6"/>
          <p:cNvSpPr txBox="1"/>
          <p:nvPr/>
        </p:nvSpPr>
        <p:spPr>
          <a:xfrm>
            <a:off x="285750" y="1941621"/>
            <a:ext cx="4103370" cy="1338828"/>
          </a:xfrm>
          <a:prstGeom prst="rect">
            <a:avLst/>
          </a:prstGeom>
          <a:noFill/>
        </p:spPr>
        <p:txBody>
          <a:bodyPr wrap="square" rtlCol="0">
            <a:spAutoFit/>
          </a:bodyPr>
          <a:lstStyle/>
          <a:p>
            <a:r>
              <a:rPr lang="en-US" altLang="zh-CN" dirty="0"/>
              <a:t>===============</a:t>
            </a:r>
            <a:r>
              <a:rPr lang="zh-CN" altLang="en-US" b="1" dirty="0"/>
              <a:t>容量</a:t>
            </a:r>
            <a:r>
              <a:rPr lang="en-US" altLang="zh-CN" dirty="0"/>
              <a:t>=============  </a:t>
            </a:r>
          </a:p>
          <a:p>
            <a:r>
              <a:rPr lang="zh-CN" altLang="en-US" b="1" dirty="0"/>
              <a:t>冰箱容量大</a:t>
            </a:r>
            <a:r>
              <a:rPr lang="en-US" altLang="zh-CN" dirty="0"/>
              <a:t>//</a:t>
            </a:r>
            <a:r>
              <a:rPr lang="zh-CN" altLang="en-US" dirty="0"/>
              <a:t>同容量冰箱里三星这款的宽度是很有竞争力的 </a:t>
            </a:r>
            <a:r>
              <a:rPr lang="en-US" altLang="zh-CN" dirty="0"/>
              <a:t>| </a:t>
            </a:r>
            <a:r>
              <a:rPr lang="zh-CN" altLang="en-US" dirty="0"/>
              <a:t>谁都想拥用在厨房有限的空间里放上容量大且又尽可能节省空间的电器</a:t>
            </a:r>
            <a:r>
              <a:rPr lang="en-US" altLang="zh-CN" dirty="0"/>
              <a:t>//</a:t>
            </a:r>
            <a:r>
              <a:rPr lang="zh-CN" altLang="en-US" dirty="0"/>
              <a:t>大容量</a:t>
            </a:r>
            <a:r>
              <a:rPr lang="en-US" altLang="zh-CN" dirty="0"/>
              <a:t>//</a:t>
            </a:r>
            <a:r>
              <a:rPr lang="zh-CN" altLang="en-US" dirty="0"/>
              <a:t>容量很大</a:t>
            </a:r>
            <a:r>
              <a:rPr lang="en-US" altLang="zh-CN" dirty="0"/>
              <a:t>//</a:t>
            </a:r>
            <a:r>
              <a:rPr lang="zh-CN" altLang="en-US" dirty="0"/>
              <a:t>容量也超大</a:t>
            </a:r>
            <a:r>
              <a:rPr lang="en-US" altLang="zh-CN" dirty="0"/>
              <a:t>//</a:t>
            </a:r>
            <a:r>
              <a:rPr lang="zh-CN" altLang="en-US" dirty="0"/>
              <a:t>容量大到怀疑人生</a:t>
            </a:r>
            <a:r>
              <a:rPr lang="en-US" altLang="zh-CN" dirty="0"/>
              <a:t>//</a:t>
            </a:r>
            <a:r>
              <a:rPr lang="zh-CN" altLang="en-US" dirty="0"/>
              <a:t>容量超大的冰箱</a:t>
            </a:r>
            <a:r>
              <a:rPr lang="en-US" altLang="zh-CN" dirty="0"/>
              <a:t>//</a:t>
            </a:r>
            <a:r>
              <a:rPr lang="zh-CN" altLang="en-US" dirty="0"/>
              <a:t>容量真的很大</a:t>
            </a:r>
            <a:r>
              <a:rPr lang="en-US" altLang="zh-CN" dirty="0"/>
              <a:t>//</a:t>
            </a:r>
            <a:r>
              <a:rPr lang="zh-CN" altLang="en-US" dirty="0"/>
              <a:t>容量很大</a:t>
            </a:r>
            <a:r>
              <a:rPr lang="en-US" altLang="zh-CN" dirty="0"/>
              <a:t>//</a:t>
            </a:r>
            <a:r>
              <a:rPr lang="zh-CN" altLang="en-US" dirty="0"/>
              <a:t>容量超大</a:t>
            </a:r>
          </a:p>
        </p:txBody>
      </p:sp>
      <p:sp>
        <p:nvSpPr>
          <p:cNvPr id="8" name="TextBox 7"/>
          <p:cNvSpPr txBox="1"/>
          <p:nvPr/>
        </p:nvSpPr>
        <p:spPr>
          <a:xfrm>
            <a:off x="4836160" y="1973162"/>
            <a:ext cx="3931920" cy="1338828"/>
          </a:xfrm>
          <a:prstGeom prst="rect">
            <a:avLst/>
          </a:prstGeom>
          <a:noFill/>
        </p:spPr>
        <p:txBody>
          <a:bodyPr wrap="square" rtlCol="0">
            <a:spAutoFit/>
          </a:bodyPr>
          <a:lstStyle/>
          <a:p>
            <a:r>
              <a:rPr lang="en-US" altLang="zh-CN" dirty="0"/>
              <a:t>===============</a:t>
            </a:r>
            <a:r>
              <a:rPr lang="zh-CN" altLang="en-US" b="1" dirty="0"/>
              <a:t>质量</a:t>
            </a:r>
            <a:r>
              <a:rPr lang="en-US" altLang="zh-CN" dirty="0"/>
              <a:t>=============  </a:t>
            </a:r>
          </a:p>
          <a:p>
            <a:r>
              <a:rPr lang="zh-CN" altLang="en-US" b="1" dirty="0"/>
              <a:t>质量很好</a:t>
            </a:r>
            <a:r>
              <a:rPr lang="en-US" altLang="zh-CN" dirty="0"/>
              <a:t>//</a:t>
            </a:r>
            <a:r>
              <a:rPr lang="zh-CN" altLang="en-US" dirty="0"/>
              <a:t>只因为质量外观和实用性都非常的满意</a:t>
            </a:r>
            <a:r>
              <a:rPr lang="en-US" altLang="zh-CN" dirty="0"/>
              <a:t>//</a:t>
            </a:r>
            <a:r>
              <a:rPr lang="zh-CN" altLang="en-US" dirty="0"/>
              <a:t>质量靠谱</a:t>
            </a:r>
            <a:r>
              <a:rPr lang="en-US" altLang="zh-CN" dirty="0"/>
              <a:t>//</a:t>
            </a:r>
            <a:r>
              <a:rPr lang="zh-CN" altLang="en-US" dirty="0"/>
              <a:t>希望质量能用住</a:t>
            </a:r>
            <a:r>
              <a:rPr lang="en-US" altLang="zh-CN" dirty="0"/>
              <a:t>//</a:t>
            </a:r>
            <a:r>
              <a:rPr lang="zh-CN" altLang="en-US" dirty="0"/>
              <a:t>商品不错质量还行</a:t>
            </a:r>
            <a:r>
              <a:rPr lang="en-US" altLang="zh-CN" dirty="0"/>
              <a:t>//</a:t>
            </a:r>
            <a:r>
              <a:rPr lang="zh-CN" altLang="en-US" dirty="0"/>
              <a:t>质量也很好</a:t>
            </a:r>
            <a:r>
              <a:rPr lang="en-US" altLang="zh-CN" dirty="0"/>
              <a:t>//</a:t>
            </a:r>
            <a:r>
              <a:rPr lang="zh-CN" altLang="en-US" dirty="0"/>
              <a:t>该双开门冰箱质量很好</a:t>
            </a:r>
            <a:r>
              <a:rPr lang="en-US" altLang="zh-CN" dirty="0"/>
              <a:t>//</a:t>
            </a:r>
            <a:r>
              <a:rPr lang="zh-CN" altLang="en-US" dirty="0"/>
              <a:t>质量很好</a:t>
            </a:r>
            <a:r>
              <a:rPr lang="en-US" altLang="zh-CN" dirty="0"/>
              <a:t>//</a:t>
            </a:r>
            <a:r>
              <a:rPr lang="zh-CN" altLang="en-US" dirty="0"/>
              <a:t>质量很好</a:t>
            </a:r>
            <a:r>
              <a:rPr lang="en-US" altLang="zh-CN" dirty="0"/>
              <a:t>//</a:t>
            </a:r>
            <a:r>
              <a:rPr lang="zh-CN" altLang="en-US" dirty="0"/>
              <a:t>质量都挺好的</a:t>
            </a:r>
            <a:r>
              <a:rPr lang="en-US" altLang="zh-CN" dirty="0"/>
              <a:t>//</a:t>
            </a:r>
            <a:r>
              <a:rPr lang="zh-CN" altLang="en-US" dirty="0"/>
              <a:t>质量不错</a:t>
            </a:r>
            <a:r>
              <a:rPr lang="en-US" altLang="zh-CN" dirty="0"/>
              <a:t>//</a:t>
            </a:r>
            <a:r>
              <a:rPr lang="zh-CN" altLang="en-US" dirty="0"/>
              <a:t>比预期质量要好很多 </a:t>
            </a:r>
            <a:r>
              <a:rPr lang="en-US" altLang="zh-CN" dirty="0"/>
              <a:t>| </a:t>
            </a:r>
            <a:r>
              <a:rPr lang="zh-CN" altLang="en-US" dirty="0"/>
              <a:t>结果扳手质量太差</a:t>
            </a:r>
          </a:p>
        </p:txBody>
      </p:sp>
      <p:sp>
        <p:nvSpPr>
          <p:cNvPr id="9" name="TextBox 8"/>
          <p:cNvSpPr txBox="1"/>
          <p:nvPr/>
        </p:nvSpPr>
        <p:spPr>
          <a:xfrm>
            <a:off x="367030" y="3267861"/>
            <a:ext cx="4103370" cy="1338828"/>
          </a:xfrm>
          <a:prstGeom prst="rect">
            <a:avLst/>
          </a:prstGeom>
          <a:noFill/>
        </p:spPr>
        <p:txBody>
          <a:bodyPr wrap="square" rtlCol="0">
            <a:spAutoFit/>
          </a:bodyPr>
          <a:lstStyle/>
          <a:p>
            <a:r>
              <a:rPr lang="en-US" altLang="zh-CN" dirty="0"/>
              <a:t>===============</a:t>
            </a:r>
            <a:r>
              <a:rPr lang="zh-CN" altLang="en-US" b="1" dirty="0"/>
              <a:t>价格</a:t>
            </a:r>
            <a:r>
              <a:rPr lang="en-US" altLang="zh-CN" dirty="0"/>
              <a:t>=============  </a:t>
            </a:r>
          </a:p>
          <a:p>
            <a:r>
              <a:rPr lang="zh-CN" altLang="en-US" dirty="0"/>
              <a:t>这个冰箱的</a:t>
            </a:r>
            <a:r>
              <a:rPr lang="zh-CN" altLang="en-US" b="1" dirty="0"/>
              <a:t>价格下降的太厉害了</a:t>
            </a:r>
            <a:r>
              <a:rPr lang="en-US" altLang="zh-CN" dirty="0"/>
              <a:t>//</a:t>
            </a:r>
            <a:r>
              <a:rPr lang="zh-CN" altLang="en-US" dirty="0"/>
              <a:t>玩弄价格</a:t>
            </a:r>
            <a:r>
              <a:rPr lang="en-US" altLang="zh-CN" dirty="0"/>
              <a:t>//</a:t>
            </a:r>
            <a:r>
              <a:rPr lang="zh-CN" altLang="en-US" dirty="0"/>
              <a:t>价格合适</a:t>
            </a:r>
            <a:r>
              <a:rPr lang="en-US" altLang="zh-CN" dirty="0"/>
              <a:t>//</a:t>
            </a:r>
            <a:r>
              <a:rPr lang="zh-CN" altLang="en-US" dirty="0"/>
              <a:t>但价格也不菲</a:t>
            </a:r>
            <a:r>
              <a:rPr lang="en-US" altLang="zh-CN" dirty="0"/>
              <a:t>//</a:t>
            </a:r>
            <a:r>
              <a:rPr lang="zh-CN" altLang="en-US" dirty="0"/>
              <a:t>价格也比商场便宜很多</a:t>
            </a:r>
            <a:r>
              <a:rPr lang="en-US" altLang="zh-CN" dirty="0"/>
              <a:t>//</a:t>
            </a:r>
            <a:r>
              <a:rPr lang="zh-CN" altLang="en-US" dirty="0"/>
              <a:t>就是价格略贵</a:t>
            </a:r>
            <a:r>
              <a:rPr lang="en-US" altLang="zh-CN" dirty="0"/>
              <a:t>//</a:t>
            </a:r>
            <a:r>
              <a:rPr lang="zh-CN" altLang="en-US" dirty="0"/>
              <a:t>价格实惠</a:t>
            </a:r>
            <a:r>
              <a:rPr lang="en-US" altLang="zh-CN" dirty="0"/>
              <a:t>//</a:t>
            </a:r>
            <a:r>
              <a:rPr lang="zh-CN" altLang="en-US" dirty="0"/>
              <a:t>价格已变成</a:t>
            </a:r>
            <a:r>
              <a:rPr lang="en-US" altLang="zh-CN" dirty="0"/>
              <a:t>//</a:t>
            </a:r>
            <a:r>
              <a:rPr lang="zh-CN" altLang="en-US" dirty="0"/>
              <a:t>价格公道</a:t>
            </a:r>
            <a:r>
              <a:rPr lang="en-US" altLang="zh-CN" dirty="0"/>
              <a:t>//</a:t>
            </a:r>
            <a:r>
              <a:rPr lang="zh-CN" altLang="en-US" dirty="0"/>
              <a:t>价格比实体店便宜了很多</a:t>
            </a:r>
            <a:r>
              <a:rPr lang="en-US" altLang="zh-CN" dirty="0"/>
              <a:t>//</a:t>
            </a:r>
            <a:r>
              <a:rPr lang="zh-CN" altLang="en-US" dirty="0"/>
              <a:t>价格实惠</a:t>
            </a:r>
            <a:r>
              <a:rPr lang="en-US" altLang="zh-CN" dirty="0"/>
              <a:t>//</a:t>
            </a:r>
            <a:r>
              <a:rPr lang="zh-CN" altLang="en-US" dirty="0"/>
              <a:t>价格合理</a:t>
            </a:r>
            <a:r>
              <a:rPr lang="en-US" altLang="zh-CN" dirty="0"/>
              <a:t>//</a:t>
            </a:r>
            <a:r>
              <a:rPr lang="zh-CN" altLang="en-US" dirty="0"/>
              <a:t>价格比商场便宜很多</a:t>
            </a:r>
            <a:r>
              <a:rPr lang="en-US" altLang="zh-CN" dirty="0"/>
              <a:t>//</a:t>
            </a:r>
            <a:r>
              <a:rPr lang="zh-CN" altLang="en-US" dirty="0"/>
              <a:t>价格也蛮合适的</a:t>
            </a:r>
            <a:r>
              <a:rPr lang="en-US" altLang="zh-CN" dirty="0"/>
              <a:t>//</a:t>
            </a:r>
            <a:r>
              <a:rPr lang="zh-CN" altLang="en-US" dirty="0"/>
              <a:t>价格也合适</a:t>
            </a:r>
          </a:p>
        </p:txBody>
      </p:sp>
      <p:sp>
        <p:nvSpPr>
          <p:cNvPr id="10" name="TextBox 9"/>
          <p:cNvSpPr txBox="1"/>
          <p:nvPr/>
        </p:nvSpPr>
        <p:spPr>
          <a:xfrm>
            <a:off x="4846320" y="3267862"/>
            <a:ext cx="4103370" cy="1546577"/>
          </a:xfrm>
          <a:prstGeom prst="rect">
            <a:avLst/>
          </a:prstGeom>
          <a:noFill/>
        </p:spPr>
        <p:txBody>
          <a:bodyPr wrap="square" rtlCol="0">
            <a:spAutoFit/>
          </a:bodyPr>
          <a:lstStyle/>
          <a:p>
            <a:r>
              <a:rPr lang="en-US" altLang="zh-CN" dirty="0"/>
              <a:t>===============</a:t>
            </a:r>
            <a:r>
              <a:rPr lang="zh-CN" altLang="en-US" b="1" dirty="0"/>
              <a:t>冷藏</a:t>
            </a:r>
            <a:r>
              <a:rPr lang="en-US" altLang="zh-CN" dirty="0"/>
              <a:t>=============  </a:t>
            </a:r>
          </a:p>
          <a:p>
            <a:r>
              <a:rPr lang="zh-CN" altLang="en-US" dirty="0"/>
              <a:t>而且保持关闭的保鲜橱 </a:t>
            </a:r>
            <a:r>
              <a:rPr lang="en-US" altLang="zh-CN" dirty="0"/>
              <a:t>| </a:t>
            </a:r>
            <a:r>
              <a:rPr lang="zh-CN" altLang="en-US" dirty="0"/>
              <a:t>食物保鲜也更放心了</a:t>
            </a:r>
            <a:r>
              <a:rPr lang="en-US" altLang="zh-CN" dirty="0"/>
              <a:t>//</a:t>
            </a:r>
            <a:r>
              <a:rPr lang="zh-CN" altLang="en-US" dirty="0"/>
              <a:t>保鲜效果好</a:t>
            </a:r>
            <a:r>
              <a:rPr lang="en-US" altLang="zh-CN" dirty="0"/>
              <a:t>//</a:t>
            </a:r>
            <a:r>
              <a:rPr lang="zh-CN" altLang="en-US" b="1" dirty="0"/>
              <a:t>制冷保鲜效果特别好</a:t>
            </a:r>
            <a:r>
              <a:rPr lang="en-US" altLang="zh-CN" dirty="0"/>
              <a:t>//</a:t>
            </a:r>
            <a:r>
              <a:rPr lang="zh-CN" altLang="en-US" dirty="0"/>
              <a:t>冰箱制冷保鲜效果特别好</a:t>
            </a:r>
            <a:r>
              <a:rPr lang="en-US" altLang="zh-CN" dirty="0"/>
              <a:t>//</a:t>
            </a:r>
            <a:r>
              <a:rPr lang="zh-CN" altLang="en-US" dirty="0"/>
              <a:t>保鲜效果非常好</a:t>
            </a:r>
            <a:r>
              <a:rPr lang="en-US" altLang="zh-CN" dirty="0"/>
              <a:t>//</a:t>
            </a:r>
            <a:r>
              <a:rPr lang="zh-CN" altLang="en-US" dirty="0"/>
              <a:t>就是不知道保鲜套装多久送</a:t>
            </a:r>
            <a:r>
              <a:rPr lang="en-US" altLang="zh-CN" dirty="0"/>
              <a:t>//</a:t>
            </a:r>
            <a:r>
              <a:rPr lang="zh-CN" altLang="en-US" dirty="0"/>
              <a:t>而且风冷对食品保鲜很有作用</a:t>
            </a:r>
            <a:r>
              <a:rPr lang="en-US" altLang="zh-CN" dirty="0"/>
              <a:t>//</a:t>
            </a:r>
            <a:r>
              <a:rPr lang="zh-CN" altLang="en-US" dirty="0"/>
              <a:t>制冷效果好保鲜效果好空间大冷藏室够大节能省电</a:t>
            </a:r>
            <a:r>
              <a:rPr lang="en-US" altLang="zh-CN" dirty="0"/>
              <a:t>//</a:t>
            </a:r>
            <a:r>
              <a:rPr lang="zh-CN" altLang="en-US" dirty="0"/>
              <a:t>保鲜效果非常好的</a:t>
            </a:r>
            <a:r>
              <a:rPr lang="en-US" altLang="zh-CN" dirty="0"/>
              <a:t>//</a:t>
            </a:r>
            <a:r>
              <a:rPr lang="zh-CN" altLang="en-US" dirty="0"/>
              <a:t>保鲜效果好</a:t>
            </a:r>
          </a:p>
        </p:txBody>
      </p:sp>
    </p:spTree>
    <p:extLst>
      <p:ext uri="{BB962C8B-B14F-4D97-AF65-F5344CB8AC3E}">
        <p14:creationId xmlns:p14="http://schemas.microsoft.com/office/powerpoint/2010/main" val="265300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50" y="309192"/>
            <a:ext cx="4184650" cy="1546577"/>
          </a:xfrm>
          <a:prstGeom prst="rect">
            <a:avLst/>
          </a:prstGeom>
          <a:noFill/>
        </p:spPr>
        <p:txBody>
          <a:bodyPr wrap="square" rtlCol="0">
            <a:spAutoFit/>
          </a:bodyPr>
          <a:lstStyle/>
          <a:p>
            <a:r>
              <a:rPr lang="en-US" altLang="zh-CN" dirty="0"/>
              <a:t>=================</a:t>
            </a:r>
            <a:r>
              <a:rPr lang="zh-CN" altLang="en-US" b="1" dirty="0"/>
              <a:t>售后</a:t>
            </a:r>
            <a:r>
              <a:rPr lang="en-US" altLang="zh-CN" dirty="0"/>
              <a:t>=============   </a:t>
            </a:r>
          </a:p>
          <a:p>
            <a:r>
              <a:rPr lang="zh-CN" altLang="en-US" dirty="0"/>
              <a:t>那个</a:t>
            </a:r>
            <a:r>
              <a:rPr lang="zh-CN" altLang="en-US" b="1" dirty="0"/>
              <a:t>售后从一开始就推责任给我 </a:t>
            </a:r>
            <a:r>
              <a:rPr lang="en-US" altLang="zh-CN" dirty="0"/>
              <a:t>| </a:t>
            </a:r>
            <a:r>
              <a:rPr lang="zh-CN" altLang="en-US" dirty="0"/>
              <a:t>买啥都要看售后 </a:t>
            </a:r>
            <a:r>
              <a:rPr lang="en-US" altLang="zh-CN" dirty="0"/>
              <a:t>| </a:t>
            </a:r>
            <a:r>
              <a:rPr lang="zh-CN" altLang="en-US" dirty="0"/>
              <a:t>希望这个冰箱质量过硬售后是想解决问题的而不是推卸责任的</a:t>
            </a:r>
            <a:r>
              <a:rPr lang="en-US" altLang="zh-CN" dirty="0"/>
              <a:t>//</a:t>
            </a:r>
            <a:r>
              <a:rPr lang="zh-CN" altLang="en-US" dirty="0"/>
              <a:t>然后就给我联系了售后</a:t>
            </a:r>
            <a:r>
              <a:rPr lang="en-US" altLang="zh-CN" dirty="0"/>
              <a:t>//</a:t>
            </a:r>
            <a:r>
              <a:rPr lang="zh-CN" altLang="en-US" dirty="0"/>
              <a:t>就是联系售后来安装开启冰箱的时候 </a:t>
            </a:r>
            <a:r>
              <a:rPr lang="en-US" altLang="zh-CN" dirty="0"/>
              <a:t>| </a:t>
            </a:r>
            <a:r>
              <a:rPr lang="zh-CN" altLang="en-US" dirty="0"/>
              <a:t>不像以前上海每个区至少一个售后服务点</a:t>
            </a:r>
            <a:r>
              <a:rPr lang="en-US" altLang="zh-CN" dirty="0"/>
              <a:t>//</a:t>
            </a:r>
            <a:r>
              <a:rPr lang="zh-CN" altLang="en-US" dirty="0"/>
              <a:t>送货时可以联系三星售后拆下冰箱门就可以入户了</a:t>
            </a:r>
          </a:p>
        </p:txBody>
      </p:sp>
      <p:sp>
        <p:nvSpPr>
          <p:cNvPr id="7" name="TextBox 6"/>
          <p:cNvSpPr txBox="1"/>
          <p:nvPr/>
        </p:nvSpPr>
        <p:spPr>
          <a:xfrm>
            <a:off x="285750" y="1714591"/>
            <a:ext cx="4184650" cy="1131079"/>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是无指纹面板</a:t>
            </a:r>
            <a:r>
              <a:rPr lang="en-US" altLang="zh-CN" dirty="0"/>
              <a:t>//</a:t>
            </a:r>
            <a:r>
              <a:rPr lang="zh-CN" altLang="en-US" b="1" dirty="0"/>
              <a:t>镜面面板很有档次</a:t>
            </a:r>
            <a:r>
              <a:rPr lang="en-US" altLang="zh-CN" dirty="0"/>
              <a:t>//</a:t>
            </a:r>
            <a:r>
              <a:rPr lang="zh-CN" altLang="en-US" dirty="0"/>
              <a:t>亚金色面板巨美无疑</a:t>
            </a:r>
            <a:r>
              <a:rPr lang="en-US" altLang="zh-CN" dirty="0"/>
              <a:t>//</a:t>
            </a:r>
            <a:r>
              <a:rPr lang="zh-CN" altLang="en-US" dirty="0"/>
              <a:t>冰箱面板有贴膜</a:t>
            </a:r>
            <a:r>
              <a:rPr lang="en-US" altLang="zh-CN" dirty="0"/>
              <a:t>//</a:t>
            </a:r>
            <a:r>
              <a:rPr lang="zh-CN" altLang="en-US" dirty="0"/>
              <a:t>收到货后发现</a:t>
            </a:r>
            <a:r>
              <a:rPr lang="zh-CN" altLang="en-US" b="1" dirty="0"/>
              <a:t>面板有个地方凹进去了</a:t>
            </a:r>
            <a:r>
              <a:rPr lang="en-US" altLang="zh-CN" dirty="0"/>
              <a:t>//</a:t>
            </a:r>
            <a:r>
              <a:rPr lang="zh-CN" altLang="en-US" dirty="0"/>
              <a:t>就是控制面板如果换成玻璃的就完美了 </a:t>
            </a:r>
            <a:r>
              <a:rPr lang="en-US" altLang="zh-CN" dirty="0"/>
              <a:t>| </a:t>
            </a:r>
            <a:r>
              <a:rPr lang="zh-CN" altLang="en-US" dirty="0"/>
              <a:t>刚发现控制面板塑料片片都翘起来了</a:t>
            </a:r>
          </a:p>
        </p:txBody>
      </p:sp>
      <p:sp>
        <p:nvSpPr>
          <p:cNvPr id="8" name="TextBox 7"/>
          <p:cNvSpPr txBox="1"/>
          <p:nvPr/>
        </p:nvSpPr>
        <p:spPr>
          <a:xfrm>
            <a:off x="4795520" y="3158382"/>
            <a:ext cx="4184650" cy="1962076"/>
          </a:xfrm>
          <a:prstGeom prst="rect">
            <a:avLst/>
          </a:prstGeom>
          <a:noFill/>
        </p:spPr>
        <p:txBody>
          <a:bodyPr wrap="square" rtlCol="0">
            <a:spAutoFit/>
          </a:bodyPr>
          <a:lstStyle/>
          <a:p>
            <a:r>
              <a:rPr lang="en-US" altLang="zh-CN" dirty="0"/>
              <a:t>=================</a:t>
            </a:r>
            <a:r>
              <a:rPr lang="zh-CN" altLang="en-US" b="1" dirty="0"/>
              <a:t>尺寸</a:t>
            </a:r>
            <a:r>
              <a:rPr lang="en-US" altLang="zh-CN" dirty="0"/>
              <a:t>=============   </a:t>
            </a:r>
          </a:p>
          <a:p>
            <a:r>
              <a:rPr lang="zh-CN" altLang="en-US" dirty="0"/>
              <a:t>现在三星的双开门基本都是这几尺寸的</a:t>
            </a:r>
            <a:r>
              <a:rPr lang="en-US" altLang="zh-CN" dirty="0"/>
              <a:t>//</a:t>
            </a:r>
            <a:r>
              <a:rPr lang="zh-CN" altLang="en-US" dirty="0"/>
              <a:t>尺寸有点忽悠人</a:t>
            </a:r>
            <a:r>
              <a:rPr lang="en-US" altLang="zh-CN" dirty="0"/>
              <a:t>//</a:t>
            </a:r>
            <a:r>
              <a:rPr lang="zh-CN" altLang="en-US" b="1" dirty="0"/>
              <a:t>尺寸一定要量好</a:t>
            </a:r>
            <a:r>
              <a:rPr lang="en-US" altLang="zh-CN" dirty="0"/>
              <a:t>//</a:t>
            </a:r>
            <a:r>
              <a:rPr lang="zh-CN" altLang="en-US" dirty="0"/>
              <a:t>现在三星的双开门基本都是这几尺寸的</a:t>
            </a:r>
            <a:r>
              <a:rPr lang="en-US" altLang="zh-CN" dirty="0"/>
              <a:t>//</a:t>
            </a:r>
            <a:r>
              <a:rPr lang="zh-CN" altLang="en-US" dirty="0"/>
              <a:t>现在三星的双开门基本都是这几尺寸的</a:t>
            </a:r>
            <a:r>
              <a:rPr lang="en-US" altLang="zh-CN" dirty="0"/>
              <a:t>//</a:t>
            </a:r>
            <a:r>
              <a:rPr lang="zh-CN" altLang="en-US" dirty="0"/>
              <a:t>尺寸正合适</a:t>
            </a:r>
            <a:r>
              <a:rPr lang="en-US" altLang="zh-CN" dirty="0"/>
              <a:t>//</a:t>
            </a:r>
            <a:r>
              <a:rPr lang="zh-CN" altLang="en-US" dirty="0"/>
              <a:t>买之前要量好尺寸</a:t>
            </a:r>
            <a:r>
              <a:rPr lang="en-US" altLang="zh-CN" dirty="0"/>
              <a:t>//</a:t>
            </a:r>
            <a:r>
              <a:rPr lang="zh-CN" altLang="en-US" dirty="0"/>
              <a:t>买之前根本没有看尺寸</a:t>
            </a:r>
            <a:r>
              <a:rPr lang="en-US" altLang="zh-CN" dirty="0"/>
              <a:t>//</a:t>
            </a:r>
            <a:r>
              <a:rPr lang="zh-CN" altLang="en-US" dirty="0"/>
              <a:t>就是</a:t>
            </a:r>
            <a:r>
              <a:rPr lang="zh-CN" altLang="en-US" b="1" dirty="0"/>
              <a:t>尺寸家里放着有点大</a:t>
            </a:r>
            <a:r>
              <a:rPr lang="en-US" altLang="zh-CN" dirty="0"/>
              <a:t>//</a:t>
            </a:r>
            <a:r>
              <a:rPr lang="zh-CN" altLang="en-US" dirty="0"/>
              <a:t>同样的尺寸</a:t>
            </a:r>
            <a:r>
              <a:rPr lang="en-US" altLang="zh-CN" dirty="0"/>
              <a:t>//</a:t>
            </a:r>
            <a:r>
              <a:rPr lang="zh-CN" altLang="en-US" dirty="0"/>
              <a:t>电话里仔细确认房和电梯门尺寸</a:t>
            </a:r>
            <a:r>
              <a:rPr lang="en-US" altLang="zh-CN" dirty="0"/>
              <a:t>//</a:t>
            </a:r>
            <a:r>
              <a:rPr lang="zh-CN" altLang="en-US" dirty="0"/>
              <a:t>送货前有打电话核对门的尺寸</a:t>
            </a:r>
            <a:r>
              <a:rPr lang="en-US" altLang="zh-CN" dirty="0"/>
              <a:t>//</a:t>
            </a:r>
            <a:r>
              <a:rPr lang="zh-CN" altLang="en-US" dirty="0"/>
              <a:t>尺寸会比较大</a:t>
            </a:r>
            <a:r>
              <a:rPr lang="en-US" altLang="zh-CN" dirty="0"/>
              <a:t>//</a:t>
            </a:r>
            <a:r>
              <a:rPr lang="zh-CN" altLang="en-US" dirty="0"/>
              <a:t>下单后有客服电话询问门框尺寸是否够冰箱入户</a:t>
            </a:r>
            <a:r>
              <a:rPr lang="en-US" altLang="zh-CN" dirty="0"/>
              <a:t>//</a:t>
            </a:r>
            <a:r>
              <a:rPr lang="zh-CN" altLang="en-US" dirty="0"/>
              <a:t>因为装修等量尺寸放的位置</a:t>
            </a:r>
            <a:r>
              <a:rPr lang="en-US" altLang="zh-CN" dirty="0"/>
              <a:t>//</a:t>
            </a:r>
            <a:endParaRPr lang="zh-CN" altLang="en-US" dirty="0"/>
          </a:p>
        </p:txBody>
      </p:sp>
      <p:sp>
        <p:nvSpPr>
          <p:cNvPr id="9" name="TextBox 8"/>
          <p:cNvSpPr txBox="1"/>
          <p:nvPr/>
        </p:nvSpPr>
        <p:spPr>
          <a:xfrm>
            <a:off x="285750" y="3102841"/>
            <a:ext cx="4184650" cy="1546577"/>
          </a:xfrm>
          <a:prstGeom prst="rect">
            <a:avLst/>
          </a:prstGeom>
          <a:noFill/>
        </p:spPr>
        <p:txBody>
          <a:bodyPr wrap="square" rtlCol="0">
            <a:spAutoFit/>
          </a:bodyPr>
          <a:lstStyle/>
          <a:p>
            <a:r>
              <a:rPr lang="en-US" altLang="zh-CN" dirty="0"/>
              <a:t>=================</a:t>
            </a:r>
            <a:r>
              <a:rPr lang="zh-CN" altLang="en-US" b="1" dirty="0"/>
              <a:t>客服</a:t>
            </a:r>
            <a:r>
              <a:rPr lang="en-US" altLang="zh-CN" dirty="0"/>
              <a:t>=============   </a:t>
            </a:r>
          </a:p>
          <a:p>
            <a:r>
              <a:rPr lang="zh-CN" altLang="en-US" b="1" dirty="0"/>
              <a:t>客服也是一蹋糊涂</a:t>
            </a:r>
            <a:r>
              <a:rPr lang="en-US" altLang="zh-CN" dirty="0"/>
              <a:t>//</a:t>
            </a:r>
            <a:r>
              <a:rPr lang="zh-CN" altLang="en-US" dirty="0"/>
              <a:t>但是必须要给客服一个差评 </a:t>
            </a:r>
            <a:r>
              <a:rPr lang="en-US" altLang="zh-CN" dirty="0"/>
              <a:t>| </a:t>
            </a:r>
            <a:r>
              <a:rPr lang="zh-CN" altLang="en-US" dirty="0"/>
              <a:t>连续一周联系客服要求送货居然理都不理 </a:t>
            </a:r>
            <a:r>
              <a:rPr lang="en-US" altLang="zh-CN" dirty="0"/>
              <a:t>| </a:t>
            </a:r>
            <a:r>
              <a:rPr lang="zh-CN" altLang="en-US" dirty="0"/>
              <a:t>最后发飙了才说送货事宜应该联系京东客服不联系店家客服</a:t>
            </a:r>
            <a:r>
              <a:rPr lang="en-US" altLang="zh-CN" dirty="0"/>
              <a:t>//</a:t>
            </a:r>
            <a:r>
              <a:rPr lang="zh-CN" altLang="en-US" dirty="0"/>
              <a:t>询问客服回复都属于正常现象</a:t>
            </a:r>
            <a:r>
              <a:rPr lang="en-US" altLang="zh-CN" dirty="0"/>
              <a:t>//</a:t>
            </a:r>
            <a:r>
              <a:rPr lang="zh-CN" altLang="en-US" dirty="0"/>
              <a:t>京东</a:t>
            </a:r>
            <a:r>
              <a:rPr lang="en-US" altLang="zh-CN" dirty="0"/>
              <a:t>950618</a:t>
            </a:r>
            <a:r>
              <a:rPr lang="zh-CN" altLang="en-US" dirty="0"/>
              <a:t>的客服也是素质参差不齐 </a:t>
            </a:r>
            <a:r>
              <a:rPr lang="en-US" altLang="zh-CN" dirty="0"/>
              <a:t>| 3</a:t>
            </a:r>
            <a:r>
              <a:rPr lang="zh-CN" altLang="en-US" dirty="0"/>
              <a:t>个不同的客服接待我的投诉 </a:t>
            </a:r>
            <a:r>
              <a:rPr lang="en-US" altLang="zh-CN" dirty="0"/>
              <a:t>| </a:t>
            </a:r>
            <a:r>
              <a:rPr lang="zh-CN" altLang="en-US" dirty="0"/>
              <a:t>京东客服素质也低</a:t>
            </a:r>
            <a:r>
              <a:rPr lang="en-US" altLang="zh-CN" dirty="0"/>
              <a:t>//</a:t>
            </a:r>
            <a:r>
              <a:rPr lang="zh-CN" altLang="en-US" dirty="0"/>
              <a:t>客服态度极差</a:t>
            </a:r>
          </a:p>
        </p:txBody>
      </p:sp>
      <p:sp>
        <p:nvSpPr>
          <p:cNvPr id="10" name="TextBox 9"/>
          <p:cNvSpPr txBox="1"/>
          <p:nvPr/>
        </p:nvSpPr>
        <p:spPr>
          <a:xfrm>
            <a:off x="4795520" y="1714590"/>
            <a:ext cx="4184650" cy="1546577"/>
          </a:xfrm>
          <a:prstGeom prst="rect">
            <a:avLst/>
          </a:prstGeom>
          <a:noFill/>
        </p:spPr>
        <p:txBody>
          <a:bodyPr wrap="square" rtlCol="0">
            <a:spAutoFit/>
          </a:bodyPr>
          <a:lstStyle/>
          <a:p>
            <a:r>
              <a:rPr lang="en-US" altLang="zh-CN" dirty="0"/>
              <a:t>=================</a:t>
            </a:r>
            <a:r>
              <a:rPr lang="zh-CN" altLang="en-US" b="1" dirty="0"/>
              <a:t>厨房</a:t>
            </a:r>
            <a:r>
              <a:rPr lang="en-US" altLang="zh-CN" dirty="0"/>
              <a:t>=============   </a:t>
            </a:r>
          </a:p>
          <a:p>
            <a:r>
              <a:rPr lang="zh-CN" altLang="en-US" dirty="0"/>
              <a:t>售后还把我厨房门框刮坏了</a:t>
            </a:r>
            <a:r>
              <a:rPr lang="en-US" altLang="zh-CN" b="1" dirty="0"/>
              <a:t>//</a:t>
            </a:r>
            <a:r>
              <a:rPr lang="zh-CN" altLang="en-US" b="1" dirty="0"/>
              <a:t>厨房小或者餐厅小不适合</a:t>
            </a:r>
            <a:r>
              <a:rPr lang="en-US" altLang="zh-CN" dirty="0"/>
              <a:t>//</a:t>
            </a:r>
            <a:r>
              <a:rPr lang="zh-CN" altLang="en-US" dirty="0"/>
              <a:t>一直帮忙搬到厨房</a:t>
            </a:r>
            <a:r>
              <a:rPr lang="en-US" altLang="zh-CN" dirty="0"/>
              <a:t>//</a:t>
            </a:r>
            <a:r>
              <a:rPr lang="zh-CN" altLang="en-US" dirty="0"/>
              <a:t>谁都想拥用在厨房有限的空间里放上容量大且又尽可能节省空间的电器</a:t>
            </a:r>
            <a:r>
              <a:rPr lang="en-US" altLang="zh-CN" dirty="0"/>
              <a:t>//</a:t>
            </a:r>
            <a:r>
              <a:rPr lang="zh-CN" altLang="en-US" dirty="0"/>
              <a:t>结果家里的厨房门还进不去了</a:t>
            </a:r>
            <a:r>
              <a:rPr lang="en-US" altLang="zh-CN" dirty="0"/>
              <a:t>//</a:t>
            </a:r>
            <a:r>
              <a:rPr lang="zh-CN" altLang="en-US" dirty="0"/>
              <a:t>但是因为厨房地方很大</a:t>
            </a:r>
            <a:r>
              <a:rPr lang="en-US" altLang="zh-CN" dirty="0"/>
              <a:t>//</a:t>
            </a:r>
            <a:r>
              <a:rPr lang="zh-CN" altLang="en-US" dirty="0"/>
              <a:t>差点进不了厨房</a:t>
            </a:r>
            <a:r>
              <a:rPr lang="en-US" altLang="zh-CN" dirty="0"/>
              <a:t>//</a:t>
            </a:r>
            <a:r>
              <a:rPr lang="zh-CN" altLang="en-US" dirty="0"/>
              <a:t>一个人搬运到厨房里辛苦啦</a:t>
            </a:r>
            <a:r>
              <a:rPr lang="en-US" altLang="zh-CN" dirty="0"/>
              <a:t>//</a:t>
            </a:r>
            <a:r>
              <a:rPr lang="zh-CN" altLang="en-US" dirty="0"/>
              <a:t>为买个冰箱我连厨房门都拆了</a:t>
            </a:r>
            <a:r>
              <a:rPr lang="en-US" altLang="zh-CN" dirty="0"/>
              <a:t>//</a:t>
            </a:r>
            <a:r>
              <a:rPr lang="zh-CN" altLang="en-US" dirty="0"/>
              <a:t>结果家里的厨房门还进不去</a:t>
            </a:r>
          </a:p>
        </p:txBody>
      </p:sp>
      <p:sp>
        <p:nvSpPr>
          <p:cNvPr id="11" name="TextBox 10"/>
          <p:cNvSpPr txBox="1"/>
          <p:nvPr/>
        </p:nvSpPr>
        <p:spPr>
          <a:xfrm>
            <a:off x="4672965" y="205317"/>
            <a:ext cx="4184650" cy="1546577"/>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dirty="0"/>
              <a:t>功能多</a:t>
            </a:r>
            <a:r>
              <a:rPr lang="en-US" altLang="zh-CN" dirty="0"/>
              <a:t>//</a:t>
            </a:r>
            <a:r>
              <a:rPr lang="zh-CN" altLang="en-US" dirty="0"/>
              <a:t>其他功能还在试用中</a:t>
            </a:r>
            <a:r>
              <a:rPr lang="en-US" altLang="zh-CN" dirty="0"/>
              <a:t>//</a:t>
            </a:r>
            <a:r>
              <a:rPr lang="zh-CN" altLang="en-US" b="1" dirty="0"/>
              <a:t>灵动唤醒功能</a:t>
            </a:r>
            <a:r>
              <a:rPr lang="zh-CN" altLang="en-US" dirty="0"/>
              <a:t>看着高大上</a:t>
            </a:r>
            <a:r>
              <a:rPr lang="en-US" altLang="zh-CN" dirty="0"/>
              <a:t>//</a:t>
            </a:r>
            <a:r>
              <a:rPr lang="zh-CN" altLang="en-US" dirty="0"/>
              <a:t>还带有空气净化功能</a:t>
            </a:r>
            <a:r>
              <a:rPr lang="en-US" altLang="zh-CN" dirty="0"/>
              <a:t>//</a:t>
            </a:r>
            <a:r>
              <a:rPr lang="zh-CN" altLang="en-US" dirty="0"/>
              <a:t>功能强大</a:t>
            </a:r>
            <a:r>
              <a:rPr lang="en-US" altLang="zh-CN" dirty="0"/>
              <a:t>//</a:t>
            </a:r>
            <a:r>
              <a:rPr lang="zh-CN" altLang="en-US" dirty="0"/>
              <a:t>功能提前了解了都很强大</a:t>
            </a:r>
            <a:r>
              <a:rPr lang="en-US" altLang="zh-CN" dirty="0"/>
              <a:t>//</a:t>
            </a:r>
            <a:r>
              <a:rPr lang="zh-CN" altLang="en-US" dirty="0"/>
              <a:t>功能挺全</a:t>
            </a:r>
            <a:r>
              <a:rPr lang="en-US" altLang="zh-CN" dirty="0"/>
              <a:t>//</a:t>
            </a:r>
            <a:r>
              <a:rPr lang="zh-CN" altLang="en-US" dirty="0"/>
              <a:t>期待冰箱功能强大</a:t>
            </a:r>
            <a:r>
              <a:rPr lang="en-US" altLang="zh-CN" dirty="0"/>
              <a:t>//</a:t>
            </a:r>
            <a:r>
              <a:rPr lang="zh-CN" altLang="en-US" dirty="0"/>
              <a:t>功能上差一点</a:t>
            </a:r>
            <a:r>
              <a:rPr lang="en-US" altLang="zh-CN" dirty="0"/>
              <a:t>//</a:t>
            </a:r>
            <a:r>
              <a:rPr lang="zh-CN" altLang="en-US" b="1" dirty="0"/>
              <a:t>净化功能</a:t>
            </a:r>
            <a:r>
              <a:rPr lang="en-US" altLang="zh-CN" dirty="0"/>
              <a:t>//</a:t>
            </a:r>
            <a:r>
              <a:rPr lang="zh-CN" altLang="en-US" dirty="0"/>
              <a:t>功能全</a:t>
            </a:r>
            <a:r>
              <a:rPr lang="en-US" altLang="zh-CN" dirty="0"/>
              <a:t>//</a:t>
            </a:r>
            <a:r>
              <a:rPr lang="zh-CN" altLang="en-US" dirty="0"/>
              <a:t>功能赞</a:t>
            </a:r>
            <a:r>
              <a:rPr lang="en-US" altLang="zh-CN" dirty="0"/>
              <a:t>//</a:t>
            </a:r>
            <a:r>
              <a:rPr lang="zh-CN" altLang="en-US" dirty="0"/>
              <a:t>不知道功能怎么样</a:t>
            </a:r>
            <a:r>
              <a:rPr lang="en-US" altLang="zh-CN" dirty="0"/>
              <a:t>//</a:t>
            </a:r>
            <a:r>
              <a:rPr lang="zh-CN" altLang="en-US" dirty="0"/>
              <a:t>就是</a:t>
            </a:r>
            <a:r>
              <a:rPr lang="zh-CN" altLang="en-US" b="1" dirty="0"/>
              <a:t>没有除臭跟净化空气功能</a:t>
            </a:r>
            <a:r>
              <a:rPr lang="en-US" altLang="zh-CN" dirty="0"/>
              <a:t>//</a:t>
            </a:r>
            <a:r>
              <a:rPr lang="zh-CN" altLang="en-US" dirty="0"/>
              <a:t>但是功能一般</a:t>
            </a:r>
            <a:r>
              <a:rPr lang="en-US" altLang="zh-CN" dirty="0"/>
              <a:t>//</a:t>
            </a:r>
            <a:r>
              <a:rPr lang="zh-CN" altLang="en-US" dirty="0"/>
              <a:t>此款无花哨功能</a:t>
            </a:r>
          </a:p>
        </p:txBody>
      </p:sp>
    </p:spTree>
    <p:extLst>
      <p:ext uri="{BB962C8B-B14F-4D97-AF65-F5344CB8AC3E}">
        <p14:creationId xmlns:p14="http://schemas.microsoft.com/office/powerpoint/2010/main" val="148022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国产冰箱：</a:t>
            </a:r>
          </a:p>
        </p:txBody>
      </p:sp>
      <p:sp>
        <p:nvSpPr>
          <p:cNvPr id="3" name="TextBox 2"/>
          <p:cNvSpPr txBox="1"/>
          <p:nvPr/>
        </p:nvSpPr>
        <p:spPr>
          <a:xfrm>
            <a:off x="427314" y="1249680"/>
            <a:ext cx="6511966" cy="2454518"/>
          </a:xfrm>
          <a:prstGeom prst="rect">
            <a:avLst/>
          </a:prstGeom>
          <a:noFill/>
        </p:spPr>
        <p:txBody>
          <a:bodyPr wrap="square" rtlCol="0">
            <a:spAutoFit/>
          </a:bodyPr>
          <a:lstStyle/>
          <a:p>
            <a:r>
              <a:rPr lang="en-US" altLang="zh-CN" sz="2000" dirty="0"/>
              <a:t>1</a:t>
            </a:r>
            <a:r>
              <a:rPr lang="zh-CN" altLang="en-US" sz="2000" dirty="0"/>
              <a:t>、购买格力冰箱大部分因为送空调，美菱用户注重其保鲜技术，海尔则认为大品牌</a:t>
            </a:r>
            <a:endParaRPr lang="en-US" altLang="zh-CN" sz="2000" dirty="0"/>
          </a:p>
          <a:p>
            <a:r>
              <a:rPr lang="en-US" altLang="zh-CN" sz="2000" dirty="0"/>
              <a:t>2</a:t>
            </a:r>
            <a:r>
              <a:rPr lang="zh-CN" altLang="en-US" sz="2000" dirty="0"/>
              <a:t>、在安装进厨房会遇到问题，尺寸要留意</a:t>
            </a:r>
            <a:endParaRPr lang="en-US" altLang="zh-CN" sz="2000" dirty="0"/>
          </a:p>
          <a:p>
            <a:r>
              <a:rPr lang="en-US" altLang="zh-CN" sz="2000" dirty="0"/>
              <a:t>3</a:t>
            </a:r>
            <a:r>
              <a:rPr lang="zh-CN" altLang="en-US" sz="2000" dirty="0"/>
              <a:t>、对其评价中，认为其大方大气，高端时尚</a:t>
            </a:r>
            <a:endParaRPr lang="en-US" altLang="zh-CN" sz="2000" dirty="0"/>
          </a:p>
          <a:p>
            <a:r>
              <a:rPr lang="en-US" altLang="zh-CN" sz="2000" dirty="0"/>
              <a:t>4</a:t>
            </a:r>
            <a:r>
              <a:rPr lang="zh-CN" altLang="en-US" sz="2000" dirty="0"/>
              <a:t>、对其功能、空间、外观等持好评，对外包装、质量、售后相对不满意</a:t>
            </a:r>
            <a:endParaRPr lang="en-US" altLang="zh-CN" sz="2000" dirty="0"/>
          </a:p>
          <a:p>
            <a:r>
              <a:rPr lang="en-US" altLang="zh-CN" sz="2000" dirty="0"/>
              <a:t>5</a:t>
            </a:r>
            <a:r>
              <a:rPr lang="zh-CN" altLang="en-US" sz="2000" dirty="0"/>
              <a:t>、对智能屏功能（海尔）满意，对美菱的保鲜很满意</a:t>
            </a:r>
            <a:endParaRPr lang="en-US" altLang="zh-CN" sz="2000" dirty="0"/>
          </a:p>
          <a:p>
            <a:endParaRPr lang="zh-CN" altLang="en-US" dirty="0"/>
          </a:p>
        </p:txBody>
      </p:sp>
    </p:spTree>
    <p:extLst>
      <p:ext uri="{BB962C8B-B14F-4D97-AF65-F5344CB8AC3E}">
        <p14:creationId xmlns:p14="http://schemas.microsoft.com/office/powerpoint/2010/main" val="120339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10" y="251630"/>
            <a:ext cx="7886700" cy="518916"/>
          </a:xfrm>
        </p:spPr>
        <p:txBody>
          <a:bodyPr/>
          <a:lstStyle/>
          <a:p>
            <a:r>
              <a:rPr dirty="0" err="1"/>
              <a:t>特征好评率</a:t>
            </a:r>
            <a:endParaRPr dirty="0"/>
          </a:p>
        </p:txBody>
      </p:sp>
      <p:graphicFrame>
        <p:nvGraphicFramePr>
          <p:cNvPr id="4" name="表格 3"/>
          <p:cNvGraphicFramePr>
            <a:graphicFrameLocks noGrp="1"/>
          </p:cNvGraphicFramePr>
          <p:nvPr>
            <p:extLst>
              <p:ext uri="{D42A27DB-BD31-4B8C-83A1-F6EECF244321}">
                <p14:modId xmlns:p14="http://schemas.microsoft.com/office/powerpoint/2010/main" val="673209449"/>
              </p:ext>
            </p:extLst>
          </p:nvPr>
        </p:nvGraphicFramePr>
        <p:xfrm>
          <a:off x="454661" y="944884"/>
          <a:ext cx="3261360" cy="3124200"/>
        </p:xfrm>
        <a:graphic>
          <a:graphicData uri="http://schemas.openxmlformats.org/drawingml/2006/table">
            <a:tbl>
              <a:tblPr>
                <a:tableStyleId>{BDBED569-4797-4DF1-A0F4-6AAB3CD982D8}</a:tableStyleId>
              </a:tblPr>
              <a:tblGrid>
                <a:gridCol w="1087120">
                  <a:extLst>
                    <a:ext uri="{9D8B030D-6E8A-4147-A177-3AD203B41FA5}">
                      <a16:colId xmlns:a16="http://schemas.microsoft.com/office/drawing/2014/main" val="20000"/>
                    </a:ext>
                  </a:extLst>
                </a:gridCol>
                <a:gridCol w="782319">
                  <a:extLst>
                    <a:ext uri="{9D8B030D-6E8A-4147-A177-3AD203B41FA5}">
                      <a16:colId xmlns:a16="http://schemas.microsoft.com/office/drawing/2014/main" val="20001"/>
                    </a:ext>
                  </a:extLst>
                </a:gridCol>
                <a:gridCol w="1391921">
                  <a:extLst>
                    <a:ext uri="{9D8B030D-6E8A-4147-A177-3AD203B41FA5}">
                      <a16:colId xmlns:a16="http://schemas.microsoft.com/office/drawing/2014/main" val="20002"/>
                    </a:ext>
                  </a:extLst>
                </a:gridCol>
              </a:tblGrid>
              <a:tr h="231806">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31806">
                <a:tc>
                  <a:txBody>
                    <a:bodyPr/>
                    <a:lstStyle/>
                    <a:p>
                      <a:pPr algn="ctr" fontAlgn="b"/>
                      <a:r>
                        <a:rPr lang="zh-CN" altLang="en-US" sz="2000" b="0" i="0" u="none" strike="noStrike">
                          <a:solidFill>
                            <a:srgbClr val="000000"/>
                          </a:solidFill>
                          <a:effectLst/>
                          <a:latin typeface="宋体"/>
                        </a:rPr>
                        <a:t>空间</a:t>
                      </a:r>
                    </a:p>
                  </a:txBody>
                  <a:tcPr marL="7620" marR="7620" marT="7620" marB="0" anchor="b"/>
                </a:tc>
                <a:tc>
                  <a:txBody>
                    <a:bodyPr/>
                    <a:lstStyle/>
                    <a:p>
                      <a:pPr algn="ctr" fontAlgn="b"/>
                      <a:r>
                        <a:rPr lang="en-US" altLang="zh-CN" sz="2000" b="0" i="0" u="none" strike="noStrike">
                          <a:solidFill>
                            <a:srgbClr val="000000"/>
                          </a:solidFill>
                          <a:effectLst/>
                          <a:latin typeface="宋体"/>
                        </a:rPr>
                        <a:t>168</a:t>
                      </a:r>
                    </a:p>
                  </a:txBody>
                  <a:tcPr marL="7620" marR="7620" marT="7620" marB="0" anchor="b"/>
                </a:tc>
                <a:tc>
                  <a:txBody>
                    <a:bodyPr/>
                    <a:lstStyle/>
                    <a:p>
                      <a:pPr algn="ctr" fontAlgn="b"/>
                      <a:r>
                        <a:rPr lang="en-US" altLang="zh-CN" sz="2000" b="0" i="0" u="none" strike="noStrike">
                          <a:solidFill>
                            <a:srgbClr val="000000"/>
                          </a:solidFill>
                          <a:effectLst/>
                          <a:latin typeface="宋体"/>
                        </a:rPr>
                        <a:t>1</a:t>
                      </a:r>
                    </a:p>
                  </a:txBody>
                  <a:tcPr marL="7620" marR="7620" marT="7620" marB="0" anchor="b"/>
                </a:tc>
                <a:extLst>
                  <a:ext uri="{0D108BD9-81ED-4DB2-BD59-A6C34878D82A}">
                    <a16:rowId xmlns:a16="http://schemas.microsoft.com/office/drawing/2014/main" val="10001"/>
                  </a:ext>
                </a:extLst>
              </a:tr>
              <a:tr h="231806">
                <a:tc>
                  <a:txBody>
                    <a:bodyPr/>
                    <a:lstStyle/>
                    <a:p>
                      <a:pPr algn="ctr" fontAlgn="b"/>
                      <a:r>
                        <a:rPr lang="zh-CN" altLang="en-US" sz="2000" b="0" i="0" u="none" strike="noStrike">
                          <a:solidFill>
                            <a:srgbClr val="000000"/>
                          </a:solidFill>
                          <a:effectLst/>
                          <a:latin typeface="宋体"/>
                        </a:rPr>
                        <a:t>外观</a:t>
                      </a:r>
                    </a:p>
                  </a:txBody>
                  <a:tcPr marL="7620" marR="7620" marT="7620" marB="0" anchor="b"/>
                </a:tc>
                <a:tc>
                  <a:txBody>
                    <a:bodyPr/>
                    <a:lstStyle/>
                    <a:p>
                      <a:pPr algn="ctr" fontAlgn="b"/>
                      <a:r>
                        <a:rPr lang="en-US" altLang="zh-CN" sz="2000" b="0" i="0" u="none" strike="noStrike">
                          <a:solidFill>
                            <a:srgbClr val="000000"/>
                          </a:solidFill>
                          <a:effectLst/>
                          <a:latin typeface="宋体"/>
                        </a:rPr>
                        <a:t>148</a:t>
                      </a:r>
                    </a:p>
                  </a:txBody>
                  <a:tcPr marL="7620" marR="7620" marT="7620" marB="0" anchor="b"/>
                </a:tc>
                <a:tc>
                  <a:txBody>
                    <a:bodyPr/>
                    <a:lstStyle/>
                    <a:p>
                      <a:pPr algn="ctr" fontAlgn="b"/>
                      <a:r>
                        <a:rPr lang="en-US" altLang="zh-CN" sz="2000" b="0" i="0" u="none" strike="noStrike">
                          <a:solidFill>
                            <a:srgbClr val="000000"/>
                          </a:solidFill>
                          <a:effectLst/>
                          <a:latin typeface="宋体"/>
                        </a:rPr>
                        <a:t>1</a:t>
                      </a:r>
                    </a:p>
                  </a:txBody>
                  <a:tcPr marL="7620" marR="7620" marT="7620" marB="0" anchor="b"/>
                </a:tc>
                <a:extLst>
                  <a:ext uri="{0D108BD9-81ED-4DB2-BD59-A6C34878D82A}">
                    <a16:rowId xmlns:a16="http://schemas.microsoft.com/office/drawing/2014/main" val="10002"/>
                  </a:ext>
                </a:extLst>
              </a:tr>
              <a:tr h="231806">
                <a:tc>
                  <a:txBody>
                    <a:bodyPr/>
                    <a:lstStyle/>
                    <a:p>
                      <a:pPr algn="ctr" fontAlgn="b"/>
                      <a:r>
                        <a:rPr lang="zh-CN" altLang="en-US" sz="2000" b="0" i="0" u="none" strike="noStrike">
                          <a:solidFill>
                            <a:srgbClr val="000000"/>
                          </a:solidFill>
                          <a:effectLst/>
                          <a:latin typeface="宋体"/>
                        </a:rPr>
                        <a:t>容量</a:t>
                      </a:r>
                    </a:p>
                  </a:txBody>
                  <a:tcPr marL="7620" marR="7620" marT="7620" marB="0" anchor="b"/>
                </a:tc>
                <a:tc>
                  <a:txBody>
                    <a:bodyPr/>
                    <a:lstStyle/>
                    <a:p>
                      <a:pPr algn="ctr" fontAlgn="b"/>
                      <a:r>
                        <a:rPr lang="en-US" altLang="zh-CN" sz="2000" b="0" i="0" u="none" strike="noStrike" dirty="0">
                          <a:solidFill>
                            <a:srgbClr val="000000"/>
                          </a:solidFill>
                          <a:effectLst/>
                          <a:latin typeface="宋体"/>
                        </a:rPr>
                        <a:t>94</a:t>
                      </a:r>
                    </a:p>
                  </a:txBody>
                  <a:tcPr marL="7620" marR="7620" marT="7620" marB="0" anchor="b"/>
                </a:tc>
                <a:tc>
                  <a:txBody>
                    <a:bodyPr/>
                    <a:lstStyle/>
                    <a:p>
                      <a:pPr algn="ctr" fontAlgn="b"/>
                      <a:r>
                        <a:rPr lang="en-US" altLang="zh-CN" sz="2000" b="0" i="0" u="none" strike="noStrike">
                          <a:solidFill>
                            <a:srgbClr val="000000"/>
                          </a:solidFill>
                          <a:effectLst/>
                          <a:latin typeface="宋体"/>
                        </a:rPr>
                        <a:t>1</a:t>
                      </a:r>
                    </a:p>
                  </a:txBody>
                  <a:tcPr marL="7620" marR="7620" marT="7620" marB="0" anchor="b"/>
                </a:tc>
                <a:extLst>
                  <a:ext uri="{0D108BD9-81ED-4DB2-BD59-A6C34878D82A}">
                    <a16:rowId xmlns:a16="http://schemas.microsoft.com/office/drawing/2014/main" val="10003"/>
                  </a:ext>
                </a:extLst>
              </a:tr>
              <a:tr h="231806">
                <a:tc>
                  <a:txBody>
                    <a:bodyPr/>
                    <a:lstStyle/>
                    <a:p>
                      <a:pPr algn="ctr" fontAlgn="b"/>
                      <a:r>
                        <a:rPr lang="zh-CN" altLang="en-US" sz="2000" b="1" i="0" u="none" strike="noStrike" dirty="0">
                          <a:solidFill>
                            <a:srgbClr val="000000"/>
                          </a:solidFill>
                          <a:effectLst/>
                          <a:latin typeface="宋体"/>
                        </a:rPr>
                        <a:t>质量</a:t>
                      </a:r>
                    </a:p>
                  </a:txBody>
                  <a:tcPr marL="7620" marR="7620" marT="7620" marB="0" anchor="b"/>
                </a:tc>
                <a:tc>
                  <a:txBody>
                    <a:bodyPr/>
                    <a:lstStyle/>
                    <a:p>
                      <a:pPr algn="ctr" fontAlgn="b"/>
                      <a:r>
                        <a:rPr lang="en-US" altLang="zh-CN" sz="2000" b="1" i="0" u="none" strike="noStrike" dirty="0">
                          <a:solidFill>
                            <a:srgbClr val="000000"/>
                          </a:solidFill>
                          <a:effectLst/>
                          <a:latin typeface="宋体"/>
                        </a:rPr>
                        <a:t>93</a:t>
                      </a:r>
                    </a:p>
                  </a:txBody>
                  <a:tcPr marL="7620" marR="7620" marT="7620" marB="0" anchor="b"/>
                </a:tc>
                <a:tc>
                  <a:txBody>
                    <a:bodyPr/>
                    <a:lstStyle/>
                    <a:p>
                      <a:pPr algn="ctr" fontAlgn="b"/>
                      <a:r>
                        <a:rPr lang="en-US" altLang="zh-CN" sz="2000" b="1" i="0" u="none" strike="noStrike" dirty="0">
                          <a:solidFill>
                            <a:srgbClr val="000000"/>
                          </a:solidFill>
                          <a:effectLst/>
                          <a:latin typeface="宋体"/>
                        </a:rPr>
                        <a:t>0.935484</a:t>
                      </a:r>
                    </a:p>
                  </a:txBody>
                  <a:tcPr marL="7620" marR="7620" marT="7620" marB="0" anchor="b"/>
                </a:tc>
                <a:extLst>
                  <a:ext uri="{0D108BD9-81ED-4DB2-BD59-A6C34878D82A}">
                    <a16:rowId xmlns:a16="http://schemas.microsoft.com/office/drawing/2014/main" val="10004"/>
                  </a:ext>
                </a:extLst>
              </a:tr>
              <a:tr h="231806">
                <a:tc>
                  <a:txBody>
                    <a:bodyPr/>
                    <a:lstStyle/>
                    <a:p>
                      <a:pPr algn="ctr" fontAlgn="b"/>
                      <a:r>
                        <a:rPr lang="zh-CN" altLang="en-US" sz="2000" b="0" i="0" u="none" strike="noStrike">
                          <a:solidFill>
                            <a:srgbClr val="000000"/>
                          </a:solidFill>
                          <a:effectLst/>
                          <a:latin typeface="宋体"/>
                        </a:rPr>
                        <a:t>功能</a:t>
                      </a:r>
                    </a:p>
                  </a:txBody>
                  <a:tcPr marL="7620" marR="7620" marT="7620" marB="0" anchor="b"/>
                </a:tc>
                <a:tc>
                  <a:txBody>
                    <a:bodyPr/>
                    <a:lstStyle/>
                    <a:p>
                      <a:pPr algn="ctr" fontAlgn="b"/>
                      <a:r>
                        <a:rPr lang="en-US" altLang="zh-CN" sz="2000" b="0" i="0" u="none" strike="noStrike">
                          <a:solidFill>
                            <a:srgbClr val="000000"/>
                          </a:solidFill>
                          <a:effectLst/>
                          <a:latin typeface="宋体"/>
                        </a:rPr>
                        <a:t>91</a:t>
                      </a:r>
                    </a:p>
                  </a:txBody>
                  <a:tcPr marL="7620" marR="7620" marT="7620" marB="0" anchor="b"/>
                </a:tc>
                <a:tc>
                  <a:txBody>
                    <a:bodyPr/>
                    <a:lstStyle/>
                    <a:p>
                      <a:pPr algn="ctr" fontAlgn="b"/>
                      <a:r>
                        <a:rPr lang="en-US" altLang="zh-CN" sz="2000" b="0" i="0" u="none" strike="noStrike">
                          <a:solidFill>
                            <a:srgbClr val="000000"/>
                          </a:solidFill>
                          <a:effectLst/>
                          <a:latin typeface="宋体"/>
                        </a:rPr>
                        <a:t>1</a:t>
                      </a:r>
                    </a:p>
                  </a:txBody>
                  <a:tcPr marL="7620" marR="7620" marT="7620" marB="0" anchor="b"/>
                </a:tc>
                <a:extLst>
                  <a:ext uri="{0D108BD9-81ED-4DB2-BD59-A6C34878D82A}">
                    <a16:rowId xmlns:a16="http://schemas.microsoft.com/office/drawing/2014/main" val="10005"/>
                  </a:ext>
                </a:extLst>
              </a:tr>
              <a:tr h="231806">
                <a:tc>
                  <a:txBody>
                    <a:bodyPr/>
                    <a:lstStyle/>
                    <a:p>
                      <a:pPr algn="ctr" fontAlgn="b"/>
                      <a:r>
                        <a:rPr lang="zh-CN" altLang="en-US" sz="2000" b="0" i="0" u="none" strike="noStrike">
                          <a:solidFill>
                            <a:srgbClr val="000000"/>
                          </a:solidFill>
                          <a:effectLst/>
                          <a:latin typeface="宋体"/>
                        </a:rPr>
                        <a:t>价格</a:t>
                      </a:r>
                    </a:p>
                  </a:txBody>
                  <a:tcPr marL="7620" marR="7620" marT="7620" marB="0" anchor="b"/>
                </a:tc>
                <a:tc>
                  <a:txBody>
                    <a:bodyPr/>
                    <a:lstStyle/>
                    <a:p>
                      <a:pPr algn="ctr" fontAlgn="b"/>
                      <a:r>
                        <a:rPr lang="en-US" altLang="zh-CN" sz="2000" b="0" i="0" u="none" strike="noStrike">
                          <a:solidFill>
                            <a:srgbClr val="000000"/>
                          </a:solidFill>
                          <a:effectLst/>
                          <a:latin typeface="宋体"/>
                        </a:rPr>
                        <a:t>60</a:t>
                      </a:r>
                    </a:p>
                  </a:txBody>
                  <a:tcPr marL="7620" marR="7620" marT="7620" marB="0" anchor="b"/>
                </a:tc>
                <a:tc>
                  <a:txBody>
                    <a:bodyPr/>
                    <a:lstStyle/>
                    <a:p>
                      <a:pPr algn="ctr" fontAlgn="b"/>
                      <a:r>
                        <a:rPr lang="en-US" altLang="zh-CN" sz="2000" b="0" i="0" u="none" strike="noStrike">
                          <a:solidFill>
                            <a:srgbClr val="000000"/>
                          </a:solidFill>
                          <a:effectLst/>
                          <a:latin typeface="宋体"/>
                        </a:rPr>
                        <a:t>1</a:t>
                      </a:r>
                    </a:p>
                  </a:txBody>
                  <a:tcPr marL="7620" marR="7620" marT="7620" marB="0" anchor="b"/>
                </a:tc>
                <a:extLst>
                  <a:ext uri="{0D108BD9-81ED-4DB2-BD59-A6C34878D82A}">
                    <a16:rowId xmlns:a16="http://schemas.microsoft.com/office/drawing/2014/main" val="10006"/>
                  </a:ext>
                </a:extLst>
              </a:tr>
              <a:tr h="231806">
                <a:tc>
                  <a:txBody>
                    <a:bodyPr/>
                    <a:lstStyle/>
                    <a:p>
                      <a:pPr algn="ctr" fontAlgn="b"/>
                      <a:r>
                        <a:rPr lang="zh-CN" altLang="en-US" sz="2000" b="1" i="0" u="none" strike="noStrike" dirty="0">
                          <a:solidFill>
                            <a:srgbClr val="000000"/>
                          </a:solidFill>
                          <a:effectLst/>
                          <a:latin typeface="宋体"/>
                        </a:rPr>
                        <a:t>售后</a:t>
                      </a:r>
                    </a:p>
                  </a:txBody>
                  <a:tcPr marL="7620" marR="7620" marT="7620" marB="0" anchor="b"/>
                </a:tc>
                <a:tc>
                  <a:txBody>
                    <a:bodyPr/>
                    <a:lstStyle/>
                    <a:p>
                      <a:pPr algn="ctr" fontAlgn="b"/>
                      <a:r>
                        <a:rPr lang="en-US" altLang="zh-CN" sz="2000" b="1" i="0" u="none" strike="noStrike" dirty="0">
                          <a:solidFill>
                            <a:srgbClr val="000000"/>
                          </a:solidFill>
                          <a:effectLst/>
                          <a:latin typeface="宋体"/>
                        </a:rPr>
                        <a:t>58</a:t>
                      </a:r>
                    </a:p>
                  </a:txBody>
                  <a:tcPr marL="7620" marR="7620" marT="7620" marB="0" anchor="b"/>
                </a:tc>
                <a:tc>
                  <a:txBody>
                    <a:bodyPr/>
                    <a:lstStyle/>
                    <a:p>
                      <a:pPr algn="ctr" fontAlgn="b"/>
                      <a:r>
                        <a:rPr lang="en-US" altLang="zh-CN" sz="2000" b="1" i="0" u="none" strike="noStrike" dirty="0">
                          <a:solidFill>
                            <a:srgbClr val="000000"/>
                          </a:solidFill>
                          <a:effectLst/>
                          <a:latin typeface="宋体"/>
                        </a:rPr>
                        <a:t>0.896552</a:t>
                      </a:r>
                    </a:p>
                  </a:txBody>
                  <a:tcPr marL="7620" marR="7620" marT="7620" marB="0" anchor="b"/>
                </a:tc>
                <a:extLst>
                  <a:ext uri="{0D108BD9-81ED-4DB2-BD59-A6C34878D82A}">
                    <a16:rowId xmlns:a16="http://schemas.microsoft.com/office/drawing/2014/main" val="10007"/>
                  </a:ext>
                </a:extLst>
              </a:tr>
              <a:tr h="231806">
                <a:tc>
                  <a:txBody>
                    <a:bodyPr/>
                    <a:lstStyle/>
                    <a:p>
                      <a:pPr algn="ctr" fontAlgn="b"/>
                      <a:r>
                        <a:rPr lang="zh-CN" altLang="en-US" sz="2000" b="0" i="0" u="none" strike="noStrike">
                          <a:solidFill>
                            <a:srgbClr val="000000"/>
                          </a:solidFill>
                          <a:effectLst/>
                          <a:latin typeface="宋体"/>
                        </a:rPr>
                        <a:t>保鲜</a:t>
                      </a:r>
                    </a:p>
                  </a:txBody>
                  <a:tcPr marL="7620" marR="7620" marT="7620" marB="0" anchor="b"/>
                </a:tc>
                <a:tc>
                  <a:txBody>
                    <a:bodyPr/>
                    <a:lstStyle/>
                    <a:p>
                      <a:pPr algn="ctr" fontAlgn="b"/>
                      <a:r>
                        <a:rPr lang="en-US" altLang="zh-CN" sz="2000" b="0" i="0" u="none" strike="noStrike">
                          <a:solidFill>
                            <a:srgbClr val="000000"/>
                          </a:solidFill>
                          <a:effectLst/>
                          <a:latin typeface="宋体"/>
                        </a:rPr>
                        <a:t>51</a:t>
                      </a:r>
                    </a:p>
                  </a:txBody>
                  <a:tcPr marL="7620" marR="7620" marT="7620" marB="0" anchor="b"/>
                </a:tc>
                <a:tc>
                  <a:txBody>
                    <a:bodyPr/>
                    <a:lstStyle/>
                    <a:p>
                      <a:pPr algn="ctr" fontAlgn="b"/>
                      <a:r>
                        <a:rPr lang="en-US" altLang="zh-CN" sz="2000" b="0" i="0" u="none" strike="noStrike">
                          <a:solidFill>
                            <a:srgbClr val="000000"/>
                          </a:solidFill>
                          <a:effectLst/>
                          <a:latin typeface="宋体"/>
                        </a:rPr>
                        <a:t>0.960784</a:t>
                      </a:r>
                    </a:p>
                  </a:txBody>
                  <a:tcPr marL="7620" marR="7620" marT="7620" marB="0" anchor="b"/>
                </a:tc>
                <a:extLst>
                  <a:ext uri="{0D108BD9-81ED-4DB2-BD59-A6C34878D82A}">
                    <a16:rowId xmlns:a16="http://schemas.microsoft.com/office/drawing/2014/main" val="10008"/>
                  </a:ext>
                </a:extLst>
              </a:tr>
              <a:tr h="231806">
                <a:tc>
                  <a:txBody>
                    <a:bodyPr/>
                    <a:lstStyle/>
                    <a:p>
                      <a:pPr algn="ctr" fontAlgn="b"/>
                      <a:r>
                        <a:rPr lang="zh-CN" altLang="en-US" sz="2000" b="0" i="0" u="none" strike="noStrike">
                          <a:solidFill>
                            <a:srgbClr val="000000"/>
                          </a:solidFill>
                          <a:effectLst/>
                          <a:latin typeface="宋体"/>
                        </a:rPr>
                        <a:t>声音</a:t>
                      </a:r>
                    </a:p>
                  </a:txBody>
                  <a:tcPr marL="7620" marR="7620" marT="7620" marB="0" anchor="b"/>
                </a:tc>
                <a:tc>
                  <a:txBody>
                    <a:bodyPr/>
                    <a:lstStyle/>
                    <a:p>
                      <a:pPr algn="ctr" fontAlgn="b"/>
                      <a:r>
                        <a:rPr lang="en-US" altLang="zh-CN" sz="2000" b="0" i="0" u="none" strike="noStrike">
                          <a:solidFill>
                            <a:srgbClr val="000000"/>
                          </a:solidFill>
                          <a:effectLst/>
                          <a:latin typeface="宋体"/>
                        </a:rPr>
                        <a:t>50</a:t>
                      </a:r>
                    </a:p>
                  </a:txBody>
                  <a:tcPr marL="7620" marR="7620" marT="7620" marB="0" anchor="b"/>
                </a:tc>
                <a:tc>
                  <a:txBody>
                    <a:bodyPr/>
                    <a:lstStyle/>
                    <a:p>
                      <a:pPr algn="ctr" fontAlgn="b"/>
                      <a:r>
                        <a:rPr lang="en-US" altLang="zh-CN" sz="2000" b="0" i="0" u="none" strike="noStrike" dirty="0">
                          <a:solidFill>
                            <a:srgbClr val="000000"/>
                          </a:solidFill>
                          <a:effectLst/>
                          <a:latin typeface="宋体"/>
                        </a:rPr>
                        <a:t>1</a:t>
                      </a:r>
                    </a:p>
                  </a:txBody>
                  <a:tcPr marL="7620" marR="7620" marT="7620" marB="0" anchor="b"/>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21034994"/>
              </p:ext>
            </p:extLst>
          </p:nvPr>
        </p:nvGraphicFramePr>
        <p:xfrm>
          <a:off x="4683760" y="976952"/>
          <a:ext cx="3779520" cy="2811780"/>
        </p:xfrm>
        <a:graphic>
          <a:graphicData uri="http://schemas.openxmlformats.org/drawingml/2006/table">
            <a:tbl>
              <a:tblPr>
                <a:tableStyleId>{E8B1032C-EA38-4F05-BA0D-38AFFFC7BED3}</a:tableStyleId>
              </a:tblPr>
              <a:tblGrid>
                <a:gridCol w="1273387">
                  <a:extLst>
                    <a:ext uri="{9D8B030D-6E8A-4147-A177-3AD203B41FA5}">
                      <a16:colId xmlns:a16="http://schemas.microsoft.com/office/drawing/2014/main" val="20000"/>
                    </a:ext>
                  </a:extLst>
                </a:gridCol>
                <a:gridCol w="968587">
                  <a:extLst>
                    <a:ext uri="{9D8B030D-6E8A-4147-A177-3AD203B41FA5}">
                      <a16:colId xmlns:a16="http://schemas.microsoft.com/office/drawing/2014/main" val="20001"/>
                    </a:ext>
                  </a:extLst>
                </a:gridCol>
                <a:gridCol w="1537546">
                  <a:extLst>
                    <a:ext uri="{9D8B030D-6E8A-4147-A177-3AD203B41FA5}">
                      <a16:colId xmlns:a16="http://schemas.microsoft.com/office/drawing/2014/main" val="20002"/>
                    </a:ext>
                  </a:extLst>
                </a:gridCol>
              </a:tblGrid>
              <a:tr h="297850">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97850">
                <a:tc>
                  <a:txBody>
                    <a:bodyPr/>
                    <a:lstStyle/>
                    <a:p>
                      <a:pPr algn="ctr" fontAlgn="b"/>
                      <a:r>
                        <a:rPr lang="zh-CN" altLang="en-US" sz="2000" b="0" i="0" u="none" strike="noStrike">
                          <a:solidFill>
                            <a:srgbClr val="000000"/>
                          </a:solidFill>
                          <a:effectLst/>
                          <a:latin typeface="宋体"/>
                        </a:rPr>
                        <a:t>上楼</a:t>
                      </a:r>
                    </a:p>
                  </a:txBody>
                  <a:tcPr marL="7620" marR="7620" marT="7620" marB="0" anchor="b"/>
                </a:tc>
                <a:tc>
                  <a:txBody>
                    <a:bodyPr/>
                    <a:lstStyle/>
                    <a:p>
                      <a:pPr algn="ctr" fontAlgn="b"/>
                      <a:r>
                        <a:rPr lang="en-US" altLang="zh-CN" sz="2000" b="0" i="0" u="none" strike="noStrike">
                          <a:solidFill>
                            <a:srgbClr val="000000"/>
                          </a:solidFill>
                          <a:effectLst/>
                          <a:latin typeface="宋体"/>
                        </a:rPr>
                        <a:t>16</a:t>
                      </a:r>
                    </a:p>
                  </a:txBody>
                  <a:tcPr marL="7620" marR="7620" marT="7620" marB="0" anchor="b"/>
                </a:tc>
                <a:tc>
                  <a:txBody>
                    <a:bodyPr/>
                    <a:lstStyle/>
                    <a:p>
                      <a:pPr algn="ctr" fontAlgn="b"/>
                      <a:r>
                        <a:rPr lang="en-US" altLang="zh-CN" sz="2000" b="0" i="0" u="none" strike="noStrike">
                          <a:solidFill>
                            <a:srgbClr val="000000"/>
                          </a:solidFill>
                          <a:effectLst/>
                          <a:latin typeface="宋体"/>
                        </a:rPr>
                        <a:t>0.75</a:t>
                      </a:r>
                    </a:p>
                  </a:txBody>
                  <a:tcPr marL="7620" marR="7620" marT="7620" marB="0" anchor="b"/>
                </a:tc>
                <a:extLst>
                  <a:ext uri="{0D108BD9-81ED-4DB2-BD59-A6C34878D82A}">
                    <a16:rowId xmlns:a16="http://schemas.microsoft.com/office/drawing/2014/main" val="10001"/>
                  </a:ext>
                </a:extLst>
              </a:tr>
              <a:tr h="297850">
                <a:tc>
                  <a:txBody>
                    <a:bodyPr/>
                    <a:lstStyle/>
                    <a:p>
                      <a:pPr algn="ctr" fontAlgn="b"/>
                      <a:r>
                        <a:rPr lang="zh-CN" altLang="en-US" sz="2000" b="0" i="0" u="none" strike="noStrike" dirty="0">
                          <a:solidFill>
                            <a:srgbClr val="000000"/>
                          </a:solidFill>
                          <a:effectLst/>
                          <a:latin typeface="宋体"/>
                        </a:rPr>
                        <a:t>补贴</a:t>
                      </a:r>
                    </a:p>
                  </a:txBody>
                  <a:tcPr marL="7620" marR="7620" marT="7620" marB="0" anchor="b"/>
                </a:tc>
                <a:tc>
                  <a:txBody>
                    <a:bodyPr/>
                    <a:lstStyle/>
                    <a:p>
                      <a:pPr algn="ctr" fontAlgn="b"/>
                      <a:r>
                        <a:rPr lang="en-US" altLang="zh-CN" sz="2000" b="0" i="0" u="none" strike="noStrike" dirty="0">
                          <a:solidFill>
                            <a:srgbClr val="000000"/>
                          </a:solidFill>
                          <a:effectLst/>
                          <a:latin typeface="宋体"/>
                        </a:rPr>
                        <a:t>23</a:t>
                      </a:r>
                    </a:p>
                  </a:txBody>
                  <a:tcPr marL="7620" marR="7620" marT="7620" marB="0" anchor="b"/>
                </a:tc>
                <a:tc>
                  <a:txBody>
                    <a:bodyPr/>
                    <a:lstStyle/>
                    <a:p>
                      <a:pPr algn="ctr" fontAlgn="b"/>
                      <a:r>
                        <a:rPr lang="en-US" altLang="zh-CN" sz="2000" b="0" i="0" u="none" strike="noStrike" dirty="0">
                          <a:solidFill>
                            <a:srgbClr val="000000"/>
                          </a:solidFill>
                          <a:effectLst/>
                          <a:latin typeface="宋体"/>
                        </a:rPr>
                        <a:t>0.782609</a:t>
                      </a:r>
                    </a:p>
                  </a:txBody>
                  <a:tcPr marL="7620" marR="7620" marT="7620" marB="0" anchor="b"/>
                </a:tc>
                <a:extLst>
                  <a:ext uri="{0D108BD9-81ED-4DB2-BD59-A6C34878D82A}">
                    <a16:rowId xmlns:a16="http://schemas.microsoft.com/office/drawing/2014/main" val="10002"/>
                  </a:ext>
                </a:extLst>
              </a:tr>
              <a:tr h="297850">
                <a:tc>
                  <a:txBody>
                    <a:bodyPr/>
                    <a:lstStyle/>
                    <a:p>
                      <a:pPr algn="ctr" fontAlgn="b"/>
                      <a:r>
                        <a:rPr lang="zh-CN" altLang="en-US" sz="2000" b="1" i="0" u="none" strike="noStrike" dirty="0">
                          <a:solidFill>
                            <a:srgbClr val="000000"/>
                          </a:solidFill>
                          <a:effectLst/>
                          <a:latin typeface="宋体"/>
                        </a:rPr>
                        <a:t>外包装</a:t>
                      </a:r>
                    </a:p>
                  </a:txBody>
                  <a:tcPr marL="7620" marR="7620" marT="7620" marB="0" anchor="b"/>
                </a:tc>
                <a:tc>
                  <a:txBody>
                    <a:bodyPr/>
                    <a:lstStyle/>
                    <a:p>
                      <a:pPr algn="ctr" fontAlgn="b"/>
                      <a:r>
                        <a:rPr lang="en-US" altLang="zh-CN" sz="2000" b="1" i="0" u="none" strike="noStrike" dirty="0">
                          <a:solidFill>
                            <a:srgbClr val="000000"/>
                          </a:solidFill>
                          <a:effectLst/>
                          <a:latin typeface="宋体"/>
                        </a:rPr>
                        <a:t>39</a:t>
                      </a:r>
                    </a:p>
                  </a:txBody>
                  <a:tcPr marL="7620" marR="7620" marT="7620" marB="0" anchor="b"/>
                </a:tc>
                <a:tc>
                  <a:txBody>
                    <a:bodyPr/>
                    <a:lstStyle/>
                    <a:p>
                      <a:pPr algn="ctr" fontAlgn="b"/>
                      <a:r>
                        <a:rPr lang="en-US" altLang="zh-CN" sz="2000" b="1" i="0" u="none" strike="noStrike" dirty="0">
                          <a:solidFill>
                            <a:srgbClr val="000000"/>
                          </a:solidFill>
                          <a:effectLst/>
                          <a:latin typeface="宋体"/>
                        </a:rPr>
                        <a:t>0.794872</a:t>
                      </a:r>
                    </a:p>
                  </a:txBody>
                  <a:tcPr marL="7620" marR="7620" marT="7620" marB="0" anchor="b"/>
                </a:tc>
                <a:extLst>
                  <a:ext uri="{0D108BD9-81ED-4DB2-BD59-A6C34878D82A}">
                    <a16:rowId xmlns:a16="http://schemas.microsoft.com/office/drawing/2014/main" val="10003"/>
                  </a:ext>
                </a:extLst>
              </a:tr>
              <a:tr h="297850">
                <a:tc>
                  <a:txBody>
                    <a:bodyPr/>
                    <a:lstStyle/>
                    <a:p>
                      <a:pPr algn="ctr" fontAlgn="b"/>
                      <a:r>
                        <a:rPr lang="zh-CN" altLang="en-US" sz="2000" b="1" i="0" u="none" strike="noStrike">
                          <a:solidFill>
                            <a:srgbClr val="000000"/>
                          </a:solidFill>
                          <a:effectLst/>
                          <a:latin typeface="宋体"/>
                        </a:rPr>
                        <a:t>客服</a:t>
                      </a:r>
                    </a:p>
                  </a:txBody>
                  <a:tcPr marL="7620" marR="7620" marT="7620" marB="0" anchor="b"/>
                </a:tc>
                <a:tc>
                  <a:txBody>
                    <a:bodyPr/>
                    <a:lstStyle/>
                    <a:p>
                      <a:pPr algn="ctr" fontAlgn="b"/>
                      <a:r>
                        <a:rPr lang="en-US" altLang="zh-CN" sz="2000" b="1" i="0" u="none" strike="noStrike">
                          <a:solidFill>
                            <a:srgbClr val="000000"/>
                          </a:solidFill>
                          <a:effectLst/>
                          <a:latin typeface="宋体"/>
                        </a:rPr>
                        <a:t>58</a:t>
                      </a:r>
                    </a:p>
                  </a:txBody>
                  <a:tcPr marL="7620" marR="7620" marT="7620" marB="0" anchor="b"/>
                </a:tc>
                <a:tc>
                  <a:txBody>
                    <a:bodyPr/>
                    <a:lstStyle/>
                    <a:p>
                      <a:pPr algn="ctr" fontAlgn="b"/>
                      <a:r>
                        <a:rPr lang="en-US" altLang="zh-CN" sz="2000" b="1" i="0" u="none" strike="noStrike" dirty="0">
                          <a:solidFill>
                            <a:srgbClr val="000000"/>
                          </a:solidFill>
                          <a:effectLst/>
                          <a:latin typeface="宋体"/>
                        </a:rPr>
                        <a:t>0.827586</a:t>
                      </a:r>
                    </a:p>
                  </a:txBody>
                  <a:tcPr marL="7620" marR="7620" marT="7620" marB="0" anchor="b"/>
                </a:tc>
                <a:extLst>
                  <a:ext uri="{0D108BD9-81ED-4DB2-BD59-A6C34878D82A}">
                    <a16:rowId xmlns:a16="http://schemas.microsoft.com/office/drawing/2014/main" val="10004"/>
                  </a:ext>
                </a:extLst>
              </a:tr>
              <a:tr h="297850">
                <a:tc>
                  <a:txBody>
                    <a:bodyPr/>
                    <a:lstStyle/>
                    <a:p>
                      <a:pPr algn="ctr" fontAlgn="b"/>
                      <a:r>
                        <a:rPr lang="zh-CN" altLang="en-US" sz="2000" b="0" i="0" u="none" strike="noStrike">
                          <a:solidFill>
                            <a:srgbClr val="000000"/>
                          </a:solidFill>
                          <a:effectLst/>
                          <a:latin typeface="宋体"/>
                        </a:rPr>
                        <a:t>产品质量</a:t>
                      </a:r>
                    </a:p>
                  </a:txBody>
                  <a:tcPr marL="7620" marR="7620" marT="7620" marB="0" anchor="b"/>
                </a:tc>
                <a:tc>
                  <a:txBody>
                    <a:bodyPr/>
                    <a:lstStyle/>
                    <a:p>
                      <a:pPr algn="ctr" fontAlgn="b"/>
                      <a:r>
                        <a:rPr lang="en-US" altLang="zh-CN" sz="2000" b="0" i="0" u="none" strike="noStrike">
                          <a:solidFill>
                            <a:srgbClr val="000000"/>
                          </a:solidFill>
                          <a:effectLst/>
                          <a:latin typeface="宋体"/>
                        </a:rPr>
                        <a:t>24</a:t>
                      </a:r>
                    </a:p>
                  </a:txBody>
                  <a:tcPr marL="7620" marR="7620" marT="7620" marB="0" anchor="b"/>
                </a:tc>
                <a:tc>
                  <a:txBody>
                    <a:bodyPr/>
                    <a:lstStyle/>
                    <a:p>
                      <a:pPr algn="ctr" fontAlgn="b"/>
                      <a:r>
                        <a:rPr lang="en-US" altLang="zh-CN" sz="2000" b="0" i="0" u="none" strike="noStrike">
                          <a:solidFill>
                            <a:srgbClr val="000000"/>
                          </a:solidFill>
                          <a:effectLst/>
                          <a:latin typeface="宋体"/>
                        </a:rPr>
                        <a:t>0.875</a:t>
                      </a:r>
                    </a:p>
                  </a:txBody>
                  <a:tcPr marL="7620" marR="7620" marT="7620" marB="0" anchor="b"/>
                </a:tc>
                <a:extLst>
                  <a:ext uri="{0D108BD9-81ED-4DB2-BD59-A6C34878D82A}">
                    <a16:rowId xmlns:a16="http://schemas.microsoft.com/office/drawing/2014/main" val="10005"/>
                  </a:ext>
                </a:extLst>
              </a:tr>
              <a:tr h="297850">
                <a:tc>
                  <a:txBody>
                    <a:bodyPr/>
                    <a:lstStyle/>
                    <a:p>
                      <a:pPr algn="ctr" fontAlgn="b"/>
                      <a:r>
                        <a:rPr lang="zh-CN" altLang="en-US" sz="2000" b="1" i="0" u="none" strike="noStrike" dirty="0">
                          <a:solidFill>
                            <a:srgbClr val="000000"/>
                          </a:solidFill>
                          <a:effectLst/>
                          <a:latin typeface="宋体"/>
                        </a:rPr>
                        <a:t>味道</a:t>
                      </a:r>
                    </a:p>
                  </a:txBody>
                  <a:tcPr marL="7620" marR="7620" marT="7620" marB="0" anchor="b"/>
                </a:tc>
                <a:tc>
                  <a:txBody>
                    <a:bodyPr/>
                    <a:lstStyle/>
                    <a:p>
                      <a:pPr algn="ctr" fontAlgn="b"/>
                      <a:r>
                        <a:rPr lang="en-US" altLang="zh-CN" sz="2000" b="1" i="0" u="none" strike="noStrike" dirty="0">
                          <a:solidFill>
                            <a:srgbClr val="000000"/>
                          </a:solidFill>
                          <a:effectLst/>
                          <a:latin typeface="宋体"/>
                        </a:rPr>
                        <a:t>46</a:t>
                      </a:r>
                    </a:p>
                  </a:txBody>
                  <a:tcPr marL="7620" marR="7620" marT="7620" marB="0" anchor="b"/>
                </a:tc>
                <a:tc>
                  <a:txBody>
                    <a:bodyPr/>
                    <a:lstStyle/>
                    <a:p>
                      <a:pPr algn="ctr" fontAlgn="b"/>
                      <a:r>
                        <a:rPr lang="en-US" altLang="zh-CN" sz="2000" b="1" i="0" u="none" strike="noStrike" dirty="0">
                          <a:solidFill>
                            <a:srgbClr val="000000"/>
                          </a:solidFill>
                          <a:effectLst/>
                          <a:latin typeface="宋体"/>
                        </a:rPr>
                        <a:t>0.891304</a:t>
                      </a:r>
                    </a:p>
                  </a:txBody>
                  <a:tcPr marL="7620" marR="7620" marT="7620" marB="0" anchor="b"/>
                </a:tc>
                <a:extLst>
                  <a:ext uri="{0D108BD9-81ED-4DB2-BD59-A6C34878D82A}">
                    <a16:rowId xmlns:a16="http://schemas.microsoft.com/office/drawing/2014/main" val="10006"/>
                  </a:ext>
                </a:extLst>
              </a:tr>
              <a:tr h="297850">
                <a:tc>
                  <a:txBody>
                    <a:bodyPr/>
                    <a:lstStyle/>
                    <a:p>
                      <a:pPr algn="ctr" fontAlgn="b"/>
                      <a:r>
                        <a:rPr lang="zh-CN" altLang="en-US" sz="2000" b="0" i="0" u="none" strike="noStrike">
                          <a:solidFill>
                            <a:srgbClr val="000000"/>
                          </a:solidFill>
                          <a:effectLst/>
                          <a:latin typeface="宋体"/>
                        </a:rPr>
                        <a:t>售后</a:t>
                      </a:r>
                    </a:p>
                  </a:txBody>
                  <a:tcPr marL="7620" marR="7620" marT="7620" marB="0" anchor="b"/>
                </a:tc>
                <a:tc>
                  <a:txBody>
                    <a:bodyPr/>
                    <a:lstStyle/>
                    <a:p>
                      <a:pPr algn="ctr" fontAlgn="b"/>
                      <a:r>
                        <a:rPr lang="en-US" altLang="zh-CN" sz="2000" b="0" i="0" u="none" strike="noStrike">
                          <a:solidFill>
                            <a:srgbClr val="000000"/>
                          </a:solidFill>
                          <a:effectLst/>
                          <a:latin typeface="宋体"/>
                        </a:rPr>
                        <a:t>58</a:t>
                      </a:r>
                    </a:p>
                  </a:txBody>
                  <a:tcPr marL="7620" marR="7620" marT="7620" marB="0" anchor="b"/>
                </a:tc>
                <a:tc>
                  <a:txBody>
                    <a:bodyPr/>
                    <a:lstStyle/>
                    <a:p>
                      <a:pPr algn="ctr" fontAlgn="b"/>
                      <a:r>
                        <a:rPr lang="en-US" altLang="zh-CN" sz="2000" b="0" i="0" u="none" strike="noStrike">
                          <a:solidFill>
                            <a:srgbClr val="000000"/>
                          </a:solidFill>
                          <a:effectLst/>
                          <a:latin typeface="宋体"/>
                        </a:rPr>
                        <a:t>0.896552</a:t>
                      </a:r>
                    </a:p>
                  </a:txBody>
                  <a:tcPr marL="7620" marR="7620" marT="7620" marB="0" anchor="b"/>
                </a:tc>
                <a:extLst>
                  <a:ext uri="{0D108BD9-81ED-4DB2-BD59-A6C34878D82A}">
                    <a16:rowId xmlns:a16="http://schemas.microsoft.com/office/drawing/2014/main" val="10007"/>
                  </a:ext>
                </a:extLst>
              </a:tr>
              <a:tr h="297850">
                <a:tc>
                  <a:txBody>
                    <a:bodyPr/>
                    <a:lstStyle/>
                    <a:p>
                      <a:pPr algn="ctr" fontAlgn="b"/>
                      <a:r>
                        <a:rPr lang="zh-CN" altLang="en-US" sz="2000" b="0" i="0" u="none" strike="noStrike">
                          <a:solidFill>
                            <a:srgbClr val="000000"/>
                          </a:solidFill>
                          <a:effectLst/>
                          <a:latin typeface="宋体"/>
                        </a:rPr>
                        <a:t>噪音</a:t>
                      </a:r>
                    </a:p>
                  </a:txBody>
                  <a:tcPr marL="7620" marR="7620" marT="7620" marB="0" anchor="b"/>
                </a:tc>
                <a:tc>
                  <a:txBody>
                    <a:bodyPr/>
                    <a:lstStyle/>
                    <a:p>
                      <a:pPr algn="ctr" fontAlgn="b"/>
                      <a:r>
                        <a:rPr lang="en-US" altLang="zh-CN" sz="2000" b="0" i="0" u="none" strike="noStrike">
                          <a:solidFill>
                            <a:srgbClr val="000000"/>
                          </a:solidFill>
                          <a:effectLst/>
                          <a:latin typeface="宋体"/>
                        </a:rPr>
                        <a:t>28</a:t>
                      </a:r>
                    </a:p>
                  </a:txBody>
                  <a:tcPr marL="7620" marR="7620" marT="7620" marB="0" anchor="b"/>
                </a:tc>
                <a:tc>
                  <a:txBody>
                    <a:bodyPr/>
                    <a:lstStyle/>
                    <a:p>
                      <a:pPr algn="ctr" fontAlgn="b"/>
                      <a:r>
                        <a:rPr lang="en-US" altLang="zh-CN" sz="2000" b="0" i="0" u="none" strike="noStrike" dirty="0">
                          <a:solidFill>
                            <a:srgbClr val="000000"/>
                          </a:solidFill>
                          <a:effectLst/>
                          <a:latin typeface="宋体"/>
                        </a:rPr>
                        <a:t>0.928571</a:t>
                      </a:r>
                    </a:p>
                  </a:txBody>
                  <a:tcPr marL="7620" marR="7620" marT="7620" marB="0" anchor="b"/>
                </a:tc>
                <a:extLst>
                  <a:ext uri="{0D108BD9-81ED-4DB2-BD59-A6C34878D82A}">
                    <a16:rowId xmlns:a16="http://schemas.microsoft.com/office/drawing/2014/main" val="10008"/>
                  </a:ext>
                </a:extLst>
              </a:tr>
            </a:tbl>
          </a:graphicData>
        </a:graphic>
      </p:graphicFrame>
      <p:sp>
        <p:nvSpPr>
          <p:cNvPr id="5" name="TextBox 4"/>
          <p:cNvSpPr txBox="1"/>
          <p:nvPr/>
        </p:nvSpPr>
        <p:spPr>
          <a:xfrm>
            <a:off x="199391" y="4257209"/>
            <a:ext cx="8172449" cy="507831"/>
          </a:xfrm>
          <a:prstGeom prst="rect">
            <a:avLst/>
          </a:prstGeom>
          <a:noFill/>
        </p:spPr>
        <p:txBody>
          <a:bodyPr wrap="square" rtlCol="0">
            <a:spAutoFit/>
          </a:bodyPr>
          <a:lstStyle/>
          <a:p>
            <a:r>
              <a:rPr lang="zh-CN" altLang="en-US" dirty="0"/>
              <a:t>提及数较高的特征中，空间、外观、容量、保鲜等相对较满意，质量、售后相对不满意；</a:t>
            </a:r>
            <a:endParaRPr lang="en-US" altLang="zh-CN" dirty="0"/>
          </a:p>
          <a:p>
            <a:r>
              <a:rPr lang="zh-CN" altLang="en-US" dirty="0"/>
              <a:t>好评率较低的特征中，对于客服、外包装、味道等不满意。</a:t>
            </a:r>
          </a:p>
        </p:txBody>
      </p:sp>
    </p:spTree>
    <p:extLst>
      <p:ext uri="{BB962C8B-B14F-4D97-AF65-F5344CB8AC3E}">
        <p14:creationId xmlns:p14="http://schemas.microsoft.com/office/powerpoint/2010/main" val="655183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品牌认知</a:t>
            </a:r>
          </a:p>
        </p:txBody>
      </p:sp>
      <p:graphicFrame>
        <p:nvGraphicFramePr>
          <p:cNvPr id="3" name="表格 2"/>
          <p:cNvGraphicFramePr>
            <a:graphicFrameLocks noGrp="1"/>
          </p:cNvGraphicFramePr>
          <p:nvPr>
            <p:extLst>
              <p:ext uri="{D42A27DB-BD31-4B8C-83A1-F6EECF244321}">
                <p14:modId xmlns:p14="http://schemas.microsoft.com/office/powerpoint/2010/main" val="1416344436"/>
              </p:ext>
            </p:extLst>
          </p:nvPr>
        </p:nvGraphicFramePr>
        <p:xfrm>
          <a:off x="568960" y="1423987"/>
          <a:ext cx="1737360" cy="1874520"/>
        </p:xfrm>
        <a:graphic>
          <a:graphicData uri="http://schemas.openxmlformats.org/drawingml/2006/table">
            <a:tbl>
              <a:tblPr>
                <a:tableStyleId>{72833802-FEF1-4C79-8D5D-14CF1EAF98D9}</a:tableStyleId>
              </a:tblPr>
              <a:tblGrid>
                <a:gridCol w="8432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tblGrid>
              <a:tr h="182880">
                <a:tc>
                  <a:txBody>
                    <a:bodyPr/>
                    <a:lstStyle/>
                    <a:p>
                      <a:pPr algn="ctr" fontAlgn="b"/>
                      <a:r>
                        <a:rPr lang="zh-CN" altLang="en-US" sz="2000" b="0" i="0" u="none" strike="noStrike">
                          <a:solidFill>
                            <a:srgbClr val="000000"/>
                          </a:solidFill>
                          <a:effectLst/>
                          <a:latin typeface="宋体"/>
                        </a:rPr>
                        <a:t>大气</a:t>
                      </a:r>
                    </a:p>
                  </a:txBody>
                  <a:tcPr marL="7620" marR="7620" marT="7620" marB="0" anchor="b"/>
                </a:tc>
                <a:tc>
                  <a:txBody>
                    <a:bodyPr/>
                    <a:lstStyle/>
                    <a:p>
                      <a:pPr algn="ctr" fontAlgn="b"/>
                      <a:r>
                        <a:rPr lang="en-US" altLang="zh-CN" sz="2000" b="0" i="0" u="none" strike="noStrike">
                          <a:solidFill>
                            <a:srgbClr val="000000"/>
                          </a:solidFill>
                          <a:effectLst/>
                          <a:latin typeface="宋体"/>
                        </a:rPr>
                        <a:t>194</a:t>
                      </a:r>
                    </a:p>
                  </a:txBody>
                  <a:tcPr marL="7620" marR="7620" marT="7620" marB="0" anchor="b"/>
                </a:tc>
                <a:extLst>
                  <a:ext uri="{0D108BD9-81ED-4DB2-BD59-A6C34878D82A}">
                    <a16:rowId xmlns:a16="http://schemas.microsoft.com/office/drawing/2014/main" val="10000"/>
                  </a:ext>
                </a:extLst>
              </a:tr>
              <a:tr h="182880">
                <a:tc>
                  <a:txBody>
                    <a:bodyPr/>
                    <a:lstStyle/>
                    <a:p>
                      <a:pPr algn="ctr" fontAlgn="b"/>
                      <a:r>
                        <a:rPr lang="zh-CN" altLang="en-US" sz="2000" b="0" i="0" u="none" strike="noStrike">
                          <a:solidFill>
                            <a:srgbClr val="000000"/>
                          </a:solidFill>
                          <a:effectLst/>
                          <a:latin typeface="宋体"/>
                        </a:rPr>
                        <a:t>大方</a:t>
                      </a:r>
                    </a:p>
                  </a:txBody>
                  <a:tcPr marL="7620" marR="7620" marT="7620" marB="0" anchor="b"/>
                </a:tc>
                <a:tc>
                  <a:txBody>
                    <a:bodyPr/>
                    <a:lstStyle/>
                    <a:p>
                      <a:pPr algn="ctr" fontAlgn="b"/>
                      <a:r>
                        <a:rPr lang="en-US" altLang="zh-CN" sz="2000" b="0" i="0" u="none" strike="noStrike">
                          <a:solidFill>
                            <a:srgbClr val="000000"/>
                          </a:solidFill>
                          <a:effectLst/>
                          <a:latin typeface="宋体"/>
                        </a:rPr>
                        <a:t>74</a:t>
                      </a: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zh-CN" altLang="en-US" sz="2000" b="0" i="0" u="none" strike="noStrike">
                          <a:solidFill>
                            <a:srgbClr val="000000"/>
                          </a:solidFill>
                          <a:effectLst/>
                          <a:latin typeface="宋体"/>
                        </a:rPr>
                        <a:t>时尚</a:t>
                      </a:r>
                    </a:p>
                  </a:txBody>
                  <a:tcPr marL="7620" marR="7620" marT="7620" marB="0" anchor="b"/>
                </a:tc>
                <a:tc>
                  <a:txBody>
                    <a:bodyPr/>
                    <a:lstStyle/>
                    <a:p>
                      <a:pPr algn="ctr" fontAlgn="b"/>
                      <a:r>
                        <a:rPr lang="en-US" altLang="zh-CN" sz="2000" b="0" i="0" u="none" strike="noStrike">
                          <a:solidFill>
                            <a:srgbClr val="000000"/>
                          </a:solidFill>
                          <a:effectLst/>
                          <a:latin typeface="宋体"/>
                        </a:rPr>
                        <a:t>73</a:t>
                      </a: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zh-CN" altLang="en-US" sz="2000" b="0" i="0" u="none" strike="noStrike" dirty="0">
                          <a:solidFill>
                            <a:srgbClr val="000000"/>
                          </a:solidFill>
                          <a:effectLst/>
                          <a:latin typeface="宋体"/>
                        </a:rPr>
                        <a:t>高端</a:t>
                      </a:r>
                    </a:p>
                  </a:txBody>
                  <a:tcPr marL="7620" marR="7620" marT="7620" marB="0" anchor="b"/>
                </a:tc>
                <a:tc>
                  <a:txBody>
                    <a:bodyPr/>
                    <a:lstStyle/>
                    <a:p>
                      <a:pPr algn="ctr" fontAlgn="b"/>
                      <a:r>
                        <a:rPr lang="en-US" altLang="zh-CN" sz="2000" b="0" i="0" u="none" strike="noStrike">
                          <a:solidFill>
                            <a:srgbClr val="000000"/>
                          </a:solidFill>
                          <a:effectLst/>
                          <a:latin typeface="宋体"/>
                        </a:rPr>
                        <a:t>59</a:t>
                      </a:r>
                    </a:p>
                  </a:txBody>
                  <a:tcPr marL="7620" marR="7620" marT="7620" marB="0" anchor="b"/>
                </a:tc>
                <a:extLst>
                  <a:ext uri="{0D108BD9-81ED-4DB2-BD59-A6C34878D82A}">
                    <a16:rowId xmlns:a16="http://schemas.microsoft.com/office/drawing/2014/main" val="10003"/>
                  </a:ext>
                </a:extLst>
              </a:tr>
              <a:tr h="182880">
                <a:tc>
                  <a:txBody>
                    <a:bodyPr/>
                    <a:lstStyle/>
                    <a:p>
                      <a:pPr algn="ctr" fontAlgn="b"/>
                      <a:r>
                        <a:rPr lang="zh-CN" altLang="en-US" sz="2000" b="0" i="0" u="none" strike="noStrike">
                          <a:solidFill>
                            <a:srgbClr val="000000"/>
                          </a:solidFill>
                          <a:effectLst/>
                          <a:latin typeface="宋体"/>
                        </a:rPr>
                        <a:t>很漂亮</a:t>
                      </a:r>
                    </a:p>
                  </a:txBody>
                  <a:tcPr marL="7620" marR="7620" marT="7620" marB="0" anchor="b"/>
                </a:tc>
                <a:tc>
                  <a:txBody>
                    <a:bodyPr/>
                    <a:lstStyle/>
                    <a:p>
                      <a:pPr algn="ctr" fontAlgn="b"/>
                      <a:r>
                        <a:rPr lang="en-US" altLang="zh-CN" sz="2000" b="0" i="0" u="none" strike="noStrike">
                          <a:solidFill>
                            <a:srgbClr val="000000"/>
                          </a:solidFill>
                          <a:effectLst/>
                          <a:latin typeface="宋体"/>
                        </a:rPr>
                        <a:t>39</a:t>
                      </a:r>
                    </a:p>
                  </a:txBody>
                  <a:tcPr marL="7620" marR="7620" marT="7620" marB="0" anchor="b"/>
                </a:tc>
                <a:extLst>
                  <a:ext uri="{0D108BD9-81ED-4DB2-BD59-A6C34878D82A}">
                    <a16:rowId xmlns:a16="http://schemas.microsoft.com/office/drawing/2014/main" val="10004"/>
                  </a:ext>
                </a:extLst>
              </a:tr>
              <a:tr h="182880">
                <a:tc>
                  <a:txBody>
                    <a:bodyPr/>
                    <a:lstStyle/>
                    <a:p>
                      <a:pPr algn="ctr" fontAlgn="b"/>
                      <a:r>
                        <a:rPr lang="zh-CN" altLang="en-US" sz="2000" b="0" i="0" u="none" strike="noStrike">
                          <a:solidFill>
                            <a:srgbClr val="000000"/>
                          </a:solidFill>
                          <a:effectLst/>
                          <a:latin typeface="宋体"/>
                        </a:rPr>
                        <a:t>智能</a:t>
                      </a:r>
                    </a:p>
                  </a:txBody>
                  <a:tcPr marL="7620" marR="7620" marT="7620" marB="0" anchor="b"/>
                </a:tc>
                <a:tc>
                  <a:txBody>
                    <a:bodyPr/>
                    <a:lstStyle/>
                    <a:p>
                      <a:pPr algn="ctr" fontAlgn="b"/>
                      <a:r>
                        <a:rPr lang="en-US" altLang="zh-CN" sz="2000" b="0" i="0" u="none" strike="noStrike" dirty="0">
                          <a:solidFill>
                            <a:srgbClr val="000000"/>
                          </a:solidFill>
                          <a:effectLst/>
                          <a:latin typeface="宋体"/>
                        </a:rPr>
                        <a:t>38</a:t>
                      </a:r>
                    </a:p>
                  </a:txBody>
                  <a:tcPr marL="7620" marR="7620" marT="7620" marB="0" anchor="b"/>
                </a:tc>
                <a:extLst>
                  <a:ext uri="{0D108BD9-81ED-4DB2-BD59-A6C34878D82A}">
                    <a16:rowId xmlns:a16="http://schemas.microsoft.com/office/drawing/2014/main" val="10005"/>
                  </a:ext>
                </a:extLst>
              </a:tr>
            </a:tbl>
          </a:graphicData>
        </a:graphic>
      </p:graphicFrame>
      <p:sp>
        <p:nvSpPr>
          <p:cNvPr id="4" name="TextBox 3"/>
          <p:cNvSpPr txBox="1"/>
          <p:nvPr/>
        </p:nvSpPr>
        <p:spPr>
          <a:xfrm>
            <a:off x="2844800" y="557186"/>
            <a:ext cx="5547360" cy="3624069"/>
          </a:xfrm>
          <a:prstGeom prst="rect">
            <a:avLst/>
          </a:prstGeom>
          <a:noFill/>
        </p:spPr>
        <p:txBody>
          <a:bodyPr wrap="square" rtlCol="0">
            <a:spAutoFit/>
          </a:bodyPr>
          <a:lstStyle/>
          <a:p>
            <a:r>
              <a:rPr lang="zh-CN" altLang="en-US" b="1" dirty="0"/>
              <a:t>美菱</a:t>
            </a:r>
            <a:endParaRPr lang="en-US" altLang="zh-CN" b="1" dirty="0"/>
          </a:p>
          <a:p>
            <a:r>
              <a:rPr lang="zh-CN" altLang="en-US" dirty="0"/>
              <a:t>美菱冰箱</a:t>
            </a:r>
            <a:r>
              <a:rPr lang="zh-CN" altLang="en-US" b="1" dirty="0"/>
              <a:t>大品牌</a:t>
            </a:r>
            <a:r>
              <a:rPr lang="en-US" altLang="zh-CN" dirty="0"/>
              <a:t>//</a:t>
            </a:r>
            <a:r>
              <a:rPr lang="zh-CN" altLang="en-US" dirty="0"/>
              <a:t>美菱品牌确实好</a:t>
            </a:r>
            <a:r>
              <a:rPr lang="en-US" altLang="zh-CN" dirty="0"/>
              <a:t>//</a:t>
            </a:r>
            <a:r>
              <a:rPr lang="zh-CN" altLang="en-US" dirty="0"/>
              <a:t>美菱节能冰箱</a:t>
            </a:r>
            <a:r>
              <a:rPr lang="en-US" altLang="zh-CN" dirty="0"/>
              <a:t>//</a:t>
            </a:r>
            <a:r>
              <a:rPr lang="zh-CN" altLang="en-US" dirty="0"/>
              <a:t>还是看好美菱</a:t>
            </a:r>
            <a:r>
              <a:rPr lang="en-US" altLang="zh-CN" dirty="0"/>
              <a:t>m</a:t>
            </a:r>
            <a:r>
              <a:rPr lang="zh-CN" altLang="en-US" dirty="0"/>
              <a:t>鲜生冰箱</a:t>
            </a:r>
            <a:r>
              <a:rPr lang="en-US" altLang="zh-CN" dirty="0"/>
              <a:t>//</a:t>
            </a:r>
            <a:r>
              <a:rPr lang="zh-CN" altLang="en-US" dirty="0"/>
              <a:t>美菱这款冰箱款式高端大气上档次 </a:t>
            </a:r>
            <a:r>
              <a:rPr lang="en-US" altLang="zh-CN" dirty="0"/>
              <a:t>| </a:t>
            </a:r>
            <a:r>
              <a:rPr lang="zh-CN" altLang="en-US" dirty="0"/>
              <a:t>美菱品牌值得信赖</a:t>
            </a:r>
            <a:r>
              <a:rPr lang="en-US" altLang="zh-CN" dirty="0"/>
              <a:t>//</a:t>
            </a:r>
            <a:r>
              <a:rPr lang="zh-CN" altLang="en-US" dirty="0"/>
              <a:t>说美菱这个</a:t>
            </a:r>
            <a:r>
              <a:rPr lang="en-US" altLang="zh-CN" b="1" dirty="0"/>
              <a:t>m</a:t>
            </a:r>
            <a:r>
              <a:rPr lang="zh-CN" altLang="en-US" b="1" dirty="0"/>
              <a:t>鲜技术特别</a:t>
            </a:r>
            <a:r>
              <a:rPr lang="zh-CN" altLang="en-US" dirty="0"/>
              <a:t>牛 </a:t>
            </a:r>
            <a:r>
              <a:rPr lang="en-US" altLang="zh-CN" dirty="0"/>
              <a:t>| </a:t>
            </a:r>
            <a:r>
              <a:rPr lang="zh-CN" altLang="en-US" dirty="0"/>
              <a:t>我家现在也用着一个美菱冰箱确实很不错 </a:t>
            </a:r>
            <a:r>
              <a:rPr lang="en-US" altLang="zh-CN" dirty="0"/>
              <a:t>| </a:t>
            </a:r>
            <a:r>
              <a:rPr lang="zh-CN" altLang="en-US" dirty="0"/>
              <a:t>人家美菱是</a:t>
            </a:r>
            <a:r>
              <a:rPr lang="zh-CN" altLang="en-US" b="1" dirty="0"/>
              <a:t>专业做冰箱</a:t>
            </a:r>
            <a:r>
              <a:rPr lang="en-US" altLang="zh-CN" dirty="0"/>
              <a:t>//</a:t>
            </a:r>
            <a:r>
              <a:rPr lang="zh-CN" altLang="en-US" dirty="0"/>
              <a:t>家里</a:t>
            </a:r>
            <a:r>
              <a:rPr lang="zh-CN" altLang="en-US" b="1" dirty="0"/>
              <a:t>之前用的都是美菱</a:t>
            </a:r>
            <a:r>
              <a:rPr lang="en-US" altLang="zh-CN" dirty="0"/>
              <a:t>//</a:t>
            </a:r>
            <a:r>
              <a:rPr lang="zh-CN" altLang="en-US" dirty="0"/>
              <a:t>还是买美菱的</a:t>
            </a:r>
            <a:endParaRPr lang="en-US" altLang="zh-CN" dirty="0"/>
          </a:p>
          <a:p>
            <a:r>
              <a:rPr lang="zh-CN" altLang="en-US" b="1" dirty="0"/>
              <a:t>格力</a:t>
            </a:r>
            <a:endParaRPr lang="en-US" altLang="zh-CN" b="1" dirty="0"/>
          </a:p>
          <a:p>
            <a:r>
              <a:rPr lang="zh-CN" altLang="en-US" dirty="0"/>
              <a:t>还</a:t>
            </a:r>
            <a:r>
              <a:rPr lang="zh-CN" altLang="en-US" b="1" dirty="0"/>
              <a:t>送格力空调</a:t>
            </a:r>
            <a:r>
              <a:rPr lang="en-US" altLang="zh-CN" dirty="0"/>
              <a:t>//</a:t>
            </a:r>
            <a:r>
              <a:rPr lang="zh-CN" altLang="en-US" dirty="0"/>
              <a:t>格力品质 </a:t>
            </a:r>
            <a:r>
              <a:rPr lang="en-US" altLang="zh-CN" dirty="0"/>
              <a:t>| </a:t>
            </a:r>
            <a:r>
              <a:rPr lang="zh-CN" altLang="en-US" dirty="0"/>
              <a:t>支持格力</a:t>
            </a:r>
            <a:r>
              <a:rPr lang="en-US" altLang="zh-CN" dirty="0"/>
              <a:t>//</a:t>
            </a:r>
            <a:r>
              <a:rPr lang="zh-CN" altLang="en-US" dirty="0"/>
              <a:t>我家先生说冰箱买格力的</a:t>
            </a:r>
            <a:r>
              <a:rPr lang="en-US" altLang="zh-CN" dirty="0"/>
              <a:t>//</a:t>
            </a:r>
            <a:r>
              <a:rPr lang="zh-CN" altLang="en-US" dirty="0"/>
              <a:t>还送了格力的空调</a:t>
            </a:r>
            <a:r>
              <a:rPr lang="en-US" altLang="zh-CN" dirty="0"/>
              <a:t>//</a:t>
            </a:r>
            <a:r>
              <a:rPr lang="zh-CN" altLang="en-US" dirty="0"/>
              <a:t>相信格力</a:t>
            </a:r>
            <a:r>
              <a:rPr lang="en-US" altLang="zh-CN" dirty="0"/>
              <a:t>//</a:t>
            </a:r>
            <a:r>
              <a:rPr lang="zh-CN" altLang="en-US" dirty="0"/>
              <a:t>格力晶弘冰箱不错</a:t>
            </a:r>
            <a:r>
              <a:rPr lang="en-US" altLang="zh-CN" dirty="0"/>
              <a:t>//</a:t>
            </a:r>
            <a:r>
              <a:rPr lang="zh-CN" altLang="en-US" dirty="0"/>
              <a:t>格力电器就是好</a:t>
            </a:r>
            <a:r>
              <a:rPr lang="en-US" altLang="zh-CN" dirty="0"/>
              <a:t>//4999</a:t>
            </a:r>
            <a:r>
              <a:rPr lang="zh-CN" altLang="en-US" dirty="0"/>
              <a:t>还送了大一匹的冷暖格力空调</a:t>
            </a:r>
            <a:r>
              <a:rPr lang="en-US" altLang="zh-CN" dirty="0"/>
              <a:t>//</a:t>
            </a:r>
            <a:r>
              <a:rPr lang="zh-CN" altLang="en-US" dirty="0"/>
              <a:t>加上格力品质还是值得信赖</a:t>
            </a:r>
            <a:r>
              <a:rPr lang="en-US" altLang="zh-CN" dirty="0"/>
              <a:t>//</a:t>
            </a:r>
            <a:r>
              <a:rPr lang="zh-CN" altLang="en-US" dirty="0"/>
              <a:t>看到这款送格力</a:t>
            </a:r>
            <a:r>
              <a:rPr lang="en-US" altLang="zh-CN" dirty="0"/>
              <a:t>1</a:t>
            </a:r>
            <a:r>
              <a:rPr lang="zh-CN" altLang="en-US" dirty="0"/>
              <a:t>匹挂机</a:t>
            </a:r>
            <a:r>
              <a:rPr lang="en-US" altLang="zh-CN" dirty="0"/>
              <a:t>//</a:t>
            </a:r>
            <a:r>
              <a:rPr lang="zh-CN" altLang="en-US" dirty="0"/>
              <a:t>送的格力品圆大</a:t>
            </a:r>
            <a:r>
              <a:rPr lang="en-US" altLang="zh-CN" dirty="0"/>
              <a:t>1p</a:t>
            </a:r>
            <a:r>
              <a:rPr lang="zh-CN" altLang="en-US" dirty="0"/>
              <a:t>的定频空调也不错</a:t>
            </a:r>
            <a:r>
              <a:rPr lang="en-US" altLang="zh-CN" dirty="0"/>
              <a:t>//</a:t>
            </a:r>
            <a:r>
              <a:rPr lang="zh-CN" altLang="en-US" dirty="0"/>
              <a:t>相信格力的品质</a:t>
            </a:r>
            <a:r>
              <a:rPr lang="en-US" altLang="zh-CN" dirty="0"/>
              <a:t>//</a:t>
            </a:r>
            <a:r>
              <a:rPr lang="zh-CN" altLang="en-US" dirty="0"/>
              <a:t>格力品牌值得信耐 </a:t>
            </a:r>
            <a:r>
              <a:rPr lang="en-US" altLang="zh-CN" dirty="0"/>
              <a:t>| </a:t>
            </a:r>
            <a:r>
              <a:rPr lang="zh-CN" altLang="en-US" dirty="0"/>
              <a:t>最重要的是还送了一台格力空调</a:t>
            </a:r>
            <a:r>
              <a:rPr lang="en-US" altLang="zh-CN" dirty="0"/>
              <a:t>//</a:t>
            </a:r>
          </a:p>
          <a:p>
            <a:r>
              <a:rPr lang="zh-CN" altLang="en-US" b="1" dirty="0"/>
              <a:t>海尔</a:t>
            </a:r>
            <a:endParaRPr lang="en-US" altLang="zh-CN" b="1" dirty="0"/>
          </a:p>
          <a:p>
            <a:r>
              <a:rPr lang="zh-CN" altLang="en-US" dirty="0"/>
              <a:t>一直都</a:t>
            </a:r>
            <a:r>
              <a:rPr lang="zh-CN" altLang="en-US" b="1" dirty="0"/>
              <a:t>相信海尔 </a:t>
            </a:r>
            <a:r>
              <a:rPr lang="en-US" altLang="zh-CN" dirty="0"/>
              <a:t>| </a:t>
            </a:r>
            <a:r>
              <a:rPr lang="zh-CN" altLang="en-US" dirty="0"/>
              <a:t>也一直用海尔 </a:t>
            </a:r>
            <a:r>
              <a:rPr lang="en-US" altLang="zh-CN" dirty="0"/>
              <a:t>| </a:t>
            </a:r>
            <a:r>
              <a:rPr lang="zh-CN" altLang="en-US" dirty="0"/>
              <a:t>海尔好样的</a:t>
            </a:r>
            <a:r>
              <a:rPr lang="en-US" altLang="zh-CN" dirty="0"/>
              <a:t>//</a:t>
            </a:r>
            <a:r>
              <a:rPr lang="zh-CN" altLang="en-US" dirty="0"/>
              <a:t>海尔是</a:t>
            </a:r>
            <a:r>
              <a:rPr lang="zh-CN" altLang="en-US" b="1" dirty="0"/>
              <a:t>国内大品牌</a:t>
            </a:r>
            <a:r>
              <a:rPr lang="en-US" altLang="zh-CN" dirty="0"/>
              <a:t>//</a:t>
            </a:r>
            <a:r>
              <a:rPr lang="zh-CN" altLang="en-US" b="1" dirty="0"/>
              <a:t>一直都在用海尔的产品</a:t>
            </a:r>
            <a:r>
              <a:rPr lang="zh-CN" altLang="en-US" dirty="0"/>
              <a:t> </a:t>
            </a:r>
            <a:r>
              <a:rPr lang="en-US" altLang="zh-CN" dirty="0"/>
              <a:t>| </a:t>
            </a:r>
            <a:r>
              <a:rPr lang="zh-CN" altLang="en-US" dirty="0"/>
              <a:t>会继续支持海尔的</a:t>
            </a:r>
            <a:r>
              <a:rPr lang="en-US" altLang="zh-CN" dirty="0"/>
              <a:t>//</a:t>
            </a:r>
            <a:r>
              <a:rPr lang="zh-CN" altLang="en-US" dirty="0"/>
              <a:t>海尔品质值得信赖</a:t>
            </a:r>
            <a:r>
              <a:rPr lang="en-US" altLang="zh-CN" dirty="0"/>
              <a:t>//</a:t>
            </a:r>
            <a:r>
              <a:rPr lang="zh-CN" altLang="en-US" dirty="0"/>
              <a:t>看了西门子和海尔的 </a:t>
            </a:r>
            <a:r>
              <a:rPr lang="en-US" altLang="zh-CN" dirty="0"/>
              <a:t>| </a:t>
            </a:r>
            <a:r>
              <a:rPr lang="zh-CN" altLang="en-US" dirty="0"/>
              <a:t>海尔尺寸扁</a:t>
            </a:r>
            <a:r>
              <a:rPr lang="en-US" altLang="zh-CN" dirty="0"/>
              <a:t>//</a:t>
            </a:r>
            <a:r>
              <a:rPr lang="zh-CN" altLang="en-US" dirty="0"/>
              <a:t>送一个海尔电饭锅</a:t>
            </a:r>
            <a:r>
              <a:rPr lang="en-US" altLang="zh-CN" dirty="0"/>
              <a:t>//</a:t>
            </a:r>
            <a:r>
              <a:rPr lang="zh-CN" altLang="en-US" dirty="0"/>
              <a:t>支持海尔</a:t>
            </a:r>
            <a:r>
              <a:rPr lang="en-US" altLang="zh-CN" dirty="0"/>
              <a:t>//</a:t>
            </a:r>
            <a:r>
              <a:rPr lang="zh-CN" altLang="en-US" dirty="0"/>
              <a:t>两位海尔的师傅给送来的 </a:t>
            </a:r>
            <a:r>
              <a:rPr lang="en-US" altLang="zh-CN" dirty="0"/>
              <a:t>| </a:t>
            </a:r>
            <a:r>
              <a:rPr lang="zh-CN" altLang="en-US" dirty="0"/>
              <a:t>海尔的产品做得真是很不错 </a:t>
            </a:r>
            <a:r>
              <a:rPr lang="en-US" altLang="zh-CN" dirty="0"/>
              <a:t>| </a:t>
            </a:r>
            <a:r>
              <a:rPr lang="zh-CN" altLang="en-US" dirty="0"/>
              <a:t>不愧是海尔</a:t>
            </a:r>
            <a:r>
              <a:rPr lang="en-US" altLang="zh-CN" dirty="0"/>
              <a:t>//</a:t>
            </a:r>
            <a:r>
              <a:rPr lang="zh-CN" altLang="en-US" dirty="0"/>
              <a:t>海尔冰箱就是高端大气 </a:t>
            </a:r>
            <a:r>
              <a:rPr lang="en-US" altLang="zh-CN" dirty="0"/>
              <a:t>| </a:t>
            </a:r>
            <a:r>
              <a:rPr lang="zh-CN" altLang="en-US" dirty="0"/>
              <a:t>海尔电器惠万家</a:t>
            </a:r>
            <a:r>
              <a:rPr lang="en-US" altLang="zh-CN" dirty="0"/>
              <a:t>//</a:t>
            </a:r>
            <a:endParaRPr lang="zh-CN" altLang="en-US" b="1" dirty="0"/>
          </a:p>
        </p:txBody>
      </p:sp>
      <p:sp>
        <p:nvSpPr>
          <p:cNvPr id="5" name="TextBox 4"/>
          <p:cNvSpPr txBox="1"/>
          <p:nvPr/>
        </p:nvSpPr>
        <p:spPr>
          <a:xfrm>
            <a:off x="427314" y="4181255"/>
            <a:ext cx="5099726" cy="715581"/>
          </a:xfrm>
          <a:prstGeom prst="rect">
            <a:avLst/>
          </a:prstGeom>
          <a:noFill/>
        </p:spPr>
        <p:txBody>
          <a:bodyPr wrap="square" rtlCol="0">
            <a:spAutoFit/>
          </a:bodyPr>
          <a:lstStyle/>
          <a:p>
            <a:r>
              <a:rPr lang="zh-CN" altLang="en-US" dirty="0"/>
              <a:t>安装服务专业</a:t>
            </a:r>
            <a:r>
              <a:rPr lang="en-US" altLang="zh-CN" dirty="0"/>
              <a:t>//</a:t>
            </a:r>
            <a:r>
              <a:rPr lang="zh-CN" altLang="en-US" dirty="0"/>
              <a:t>人家美菱是专业做冰箱</a:t>
            </a:r>
            <a:r>
              <a:rPr lang="en-US" altLang="zh-CN" dirty="0"/>
              <a:t>//</a:t>
            </a:r>
            <a:r>
              <a:rPr lang="zh-CN" altLang="en-US" dirty="0"/>
              <a:t>相信美菱专业的实力</a:t>
            </a:r>
            <a:r>
              <a:rPr lang="en-US" altLang="zh-CN" dirty="0"/>
              <a:t>//</a:t>
            </a:r>
            <a:r>
              <a:rPr lang="zh-CN" altLang="en-US" dirty="0"/>
              <a:t>高端大气上档次</a:t>
            </a:r>
            <a:r>
              <a:rPr lang="en-US" altLang="zh-CN" dirty="0"/>
              <a:t>//</a:t>
            </a:r>
            <a:r>
              <a:rPr lang="zh-CN" altLang="en-US" dirty="0"/>
              <a:t>外观大气上档次</a:t>
            </a:r>
            <a:r>
              <a:rPr lang="en-US" altLang="zh-CN" dirty="0"/>
              <a:t>//</a:t>
            </a:r>
            <a:r>
              <a:rPr lang="zh-CN" altLang="en-US" dirty="0"/>
              <a:t>品质值得信赖</a:t>
            </a:r>
            <a:r>
              <a:rPr lang="en-US" altLang="zh-CN" dirty="0"/>
              <a:t>//</a:t>
            </a:r>
            <a:r>
              <a:rPr lang="zh-CN" altLang="en-US" dirty="0"/>
              <a:t>好品质</a:t>
            </a:r>
            <a:r>
              <a:rPr lang="en-US" altLang="zh-CN" dirty="0"/>
              <a:t>//</a:t>
            </a:r>
            <a:r>
              <a:rPr lang="zh-CN" altLang="en-US" dirty="0"/>
              <a:t>海尔出品质量有保障</a:t>
            </a:r>
          </a:p>
        </p:txBody>
      </p:sp>
    </p:spTree>
    <p:extLst>
      <p:ext uri="{BB962C8B-B14F-4D97-AF65-F5344CB8AC3E}">
        <p14:creationId xmlns:p14="http://schemas.microsoft.com/office/powerpoint/2010/main" val="2932903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310" y="205317"/>
            <a:ext cx="4184650" cy="2169825"/>
          </a:xfrm>
          <a:prstGeom prst="rect">
            <a:avLst/>
          </a:prstGeom>
          <a:noFill/>
        </p:spPr>
        <p:txBody>
          <a:bodyPr wrap="square" rtlCol="0">
            <a:spAutoFit/>
          </a:bodyPr>
          <a:lstStyle/>
          <a:p>
            <a:r>
              <a:rPr lang="en-US" altLang="zh-CN" dirty="0"/>
              <a:t>=================</a:t>
            </a:r>
            <a:r>
              <a:rPr lang="zh-CN" altLang="en-US" b="1" dirty="0"/>
              <a:t>保鲜</a:t>
            </a:r>
            <a:r>
              <a:rPr lang="en-US" altLang="zh-CN" b="1" dirty="0"/>
              <a:t>/</a:t>
            </a:r>
            <a:r>
              <a:rPr lang="zh-CN" altLang="en-US" b="1" dirty="0"/>
              <a:t>冷藏</a:t>
            </a:r>
            <a:r>
              <a:rPr lang="en-US" altLang="zh-CN" b="1" dirty="0"/>
              <a:t>/</a:t>
            </a:r>
            <a:r>
              <a:rPr lang="zh-CN" altLang="en-US" b="1" dirty="0"/>
              <a:t>冷冻</a:t>
            </a:r>
            <a:r>
              <a:rPr lang="en-US" altLang="zh-CN" dirty="0"/>
              <a:t>=============   </a:t>
            </a:r>
          </a:p>
          <a:p>
            <a:r>
              <a:rPr lang="zh-CN" altLang="en-US" b="1" dirty="0"/>
              <a:t>提示商品保鲜时间</a:t>
            </a:r>
            <a:r>
              <a:rPr lang="en-US" altLang="zh-CN" dirty="0"/>
              <a:t>//</a:t>
            </a:r>
            <a:r>
              <a:rPr lang="zh-CN" altLang="en-US" b="1" dirty="0"/>
              <a:t>玫瑰花都可以保鲜一个多月</a:t>
            </a:r>
            <a:r>
              <a:rPr lang="en-US" altLang="zh-CN" dirty="0"/>
              <a:t>//</a:t>
            </a:r>
            <a:r>
              <a:rPr lang="zh-CN" altLang="en-US" dirty="0"/>
              <a:t>还有</a:t>
            </a:r>
            <a:r>
              <a:rPr lang="zh-CN" altLang="en-US" b="1" dirty="0"/>
              <a:t>水分子激活保鲜</a:t>
            </a:r>
            <a:r>
              <a:rPr lang="en-US" altLang="zh-CN" dirty="0"/>
              <a:t>//</a:t>
            </a:r>
            <a:r>
              <a:rPr lang="zh-CN" altLang="en-US" dirty="0"/>
              <a:t>还有</a:t>
            </a:r>
            <a:r>
              <a:rPr lang="zh-CN" altLang="en-US" b="1" dirty="0"/>
              <a:t>鲜活保鲜区</a:t>
            </a:r>
            <a:r>
              <a:rPr lang="en-US" altLang="zh-CN" dirty="0"/>
              <a:t>//</a:t>
            </a:r>
            <a:r>
              <a:rPr lang="zh-CN" altLang="en-US" dirty="0"/>
              <a:t>最喜欢的功能是</a:t>
            </a:r>
            <a:r>
              <a:rPr lang="zh-CN" altLang="en-US" b="1" dirty="0"/>
              <a:t>微风道保鲜</a:t>
            </a:r>
            <a:r>
              <a:rPr lang="en-US" altLang="zh-CN" dirty="0"/>
              <a:t>//</a:t>
            </a:r>
            <a:r>
              <a:rPr lang="zh-CN" altLang="en-US" dirty="0"/>
              <a:t>放蔬菜保鲜技术部分也足够大</a:t>
            </a:r>
            <a:r>
              <a:rPr lang="en-US" altLang="zh-CN" dirty="0"/>
              <a:t>//</a:t>
            </a:r>
            <a:r>
              <a:rPr lang="zh-CN" altLang="en-US" b="1" dirty="0"/>
              <a:t>零度保鲜功能</a:t>
            </a:r>
            <a:r>
              <a:rPr lang="en-US" altLang="zh-CN" dirty="0"/>
              <a:t>//</a:t>
            </a:r>
            <a:r>
              <a:rPr lang="zh-CN" altLang="en-US" dirty="0"/>
              <a:t>空间够大保鲜效果好还送的</a:t>
            </a:r>
            <a:r>
              <a:rPr lang="zh-CN" altLang="en-US" b="1" dirty="0"/>
              <a:t>解冻板很实用</a:t>
            </a:r>
            <a:r>
              <a:rPr lang="en-US" altLang="zh-CN" dirty="0"/>
              <a:t>//</a:t>
            </a:r>
            <a:r>
              <a:rPr lang="zh-CN" altLang="en-US" dirty="0"/>
              <a:t>冷藏室的</a:t>
            </a:r>
            <a:r>
              <a:rPr lang="zh-CN" altLang="en-US" b="1" dirty="0"/>
              <a:t>背光源让冰箱看起来特别的高大上</a:t>
            </a:r>
            <a:r>
              <a:rPr lang="en-US" altLang="zh-CN" dirty="0"/>
              <a:t>//</a:t>
            </a:r>
            <a:r>
              <a:rPr lang="zh-CN" altLang="en-US" dirty="0"/>
              <a:t>冷冻冷藏空间也很大</a:t>
            </a:r>
            <a:r>
              <a:rPr lang="en-US" altLang="zh-CN" dirty="0"/>
              <a:t>//</a:t>
            </a:r>
            <a:r>
              <a:rPr lang="zh-CN" altLang="en-US" dirty="0"/>
              <a:t>冷藏中间</a:t>
            </a:r>
            <a:r>
              <a:rPr lang="zh-CN" altLang="en-US" b="1" dirty="0"/>
              <a:t>软冷冻</a:t>
            </a:r>
            <a:r>
              <a:rPr lang="zh-CN" altLang="en-US" dirty="0"/>
              <a:t>无敌了</a:t>
            </a:r>
            <a:r>
              <a:rPr lang="en-US" altLang="zh-CN" dirty="0"/>
              <a:t>//</a:t>
            </a:r>
            <a:r>
              <a:rPr lang="zh-CN" altLang="en-US" dirty="0"/>
              <a:t>不管是冷藏还是冷冻</a:t>
            </a:r>
            <a:r>
              <a:rPr lang="zh-CN" altLang="en-US" b="1" dirty="0"/>
              <a:t>空间划分都非常合理</a:t>
            </a:r>
            <a:r>
              <a:rPr lang="en-US" altLang="zh-CN" dirty="0"/>
              <a:t>//</a:t>
            </a:r>
            <a:r>
              <a:rPr lang="zh-CN" altLang="en-US" b="1" dirty="0"/>
              <a:t>果蔬大抽屉</a:t>
            </a:r>
            <a:r>
              <a:rPr lang="zh-CN" altLang="en-US" dirty="0"/>
              <a:t>是我的最爱</a:t>
            </a:r>
            <a:r>
              <a:rPr lang="en-US" altLang="zh-CN" dirty="0"/>
              <a:t>//</a:t>
            </a:r>
            <a:r>
              <a:rPr lang="zh-CN" altLang="en-US" b="1" dirty="0"/>
              <a:t>变温箱</a:t>
            </a:r>
            <a:r>
              <a:rPr lang="zh-CN" altLang="en-US" dirty="0"/>
              <a:t>是我喜欢的</a:t>
            </a:r>
            <a:r>
              <a:rPr lang="en-US" altLang="zh-CN" dirty="0"/>
              <a:t>//</a:t>
            </a:r>
            <a:r>
              <a:rPr lang="zh-CN" altLang="en-US" dirty="0"/>
              <a:t>三个变温</a:t>
            </a:r>
            <a:r>
              <a:rPr lang="en-US" altLang="zh-CN" dirty="0"/>
              <a:t>//</a:t>
            </a:r>
            <a:r>
              <a:rPr lang="zh-CN" altLang="en-US" dirty="0"/>
              <a:t>有速冻和解冻的超导料理盘</a:t>
            </a:r>
            <a:r>
              <a:rPr lang="en-US" altLang="zh-CN" dirty="0"/>
              <a:t>//</a:t>
            </a:r>
            <a:r>
              <a:rPr lang="zh-CN" altLang="en-US" dirty="0"/>
              <a:t>看中这一款的</a:t>
            </a:r>
            <a:r>
              <a:rPr lang="zh-CN" altLang="en-US" b="1" dirty="0"/>
              <a:t>速冻区比较大</a:t>
            </a:r>
            <a:r>
              <a:rPr lang="en-US" altLang="zh-CN" dirty="0"/>
              <a:t>//</a:t>
            </a:r>
            <a:endParaRPr lang="zh-CN" altLang="en-US" b="1" dirty="0"/>
          </a:p>
        </p:txBody>
      </p:sp>
      <p:sp>
        <p:nvSpPr>
          <p:cNvPr id="7" name="TextBox 6"/>
          <p:cNvSpPr txBox="1"/>
          <p:nvPr/>
        </p:nvSpPr>
        <p:spPr>
          <a:xfrm>
            <a:off x="194310" y="2375142"/>
            <a:ext cx="4184650" cy="1546577"/>
          </a:xfrm>
          <a:prstGeom prst="rect">
            <a:avLst/>
          </a:prstGeom>
          <a:noFill/>
        </p:spPr>
        <p:txBody>
          <a:bodyPr wrap="square" rtlCol="0">
            <a:spAutoFit/>
          </a:bodyPr>
          <a:lstStyle/>
          <a:p>
            <a:r>
              <a:rPr lang="en-US" altLang="zh-CN" dirty="0"/>
              <a:t>=================</a:t>
            </a:r>
            <a:r>
              <a:rPr lang="zh-CN" altLang="en-US" b="1" dirty="0"/>
              <a:t>颜色</a:t>
            </a:r>
            <a:r>
              <a:rPr lang="en-US" altLang="zh-CN" dirty="0"/>
              <a:t>=============   </a:t>
            </a:r>
          </a:p>
          <a:p>
            <a:r>
              <a:rPr lang="zh-CN" altLang="en-US" dirty="0"/>
              <a:t>金色颜色看上去也很上档次</a:t>
            </a:r>
            <a:r>
              <a:rPr lang="en-US" altLang="zh-CN" dirty="0"/>
              <a:t>//</a:t>
            </a:r>
            <a:r>
              <a:rPr lang="zh-CN" altLang="en-US" dirty="0"/>
              <a:t>门板颜色是紫金色</a:t>
            </a:r>
            <a:r>
              <a:rPr lang="en-US" altLang="zh-CN" dirty="0"/>
              <a:t>//</a:t>
            </a:r>
            <a:r>
              <a:rPr lang="zh-CN" altLang="en-US" dirty="0"/>
              <a:t>整机颜色淡雅和简约风格很搭</a:t>
            </a:r>
            <a:r>
              <a:rPr lang="en-US" altLang="zh-CN" dirty="0"/>
              <a:t>//</a:t>
            </a:r>
            <a:r>
              <a:rPr lang="zh-CN" altLang="en-US" dirty="0"/>
              <a:t>金色拉丝和家里整体风格很搭配</a:t>
            </a:r>
            <a:r>
              <a:rPr lang="en-US" altLang="zh-CN" dirty="0"/>
              <a:t>//</a:t>
            </a:r>
            <a:r>
              <a:rPr lang="zh-CN" altLang="en-US" dirty="0"/>
              <a:t>颜色为玛瑙棕与我家的家具厨房柜子都很般配</a:t>
            </a:r>
            <a:r>
              <a:rPr lang="en-US" altLang="zh-CN" dirty="0"/>
              <a:t>//</a:t>
            </a:r>
            <a:r>
              <a:rPr lang="zh-CN" altLang="en-US" dirty="0"/>
              <a:t>配色高级感十足</a:t>
            </a:r>
            <a:r>
              <a:rPr lang="en-US" altLang="zh-CN" dirty="0"/>
              <a:t>//</a:t>
            </a:r>
            <a:r>
              <a:rPr lang="zh-CN" altLang="en-US" dirty="0"/>
              <a:t>颜色也很高级</a:t>
            </a:r>
            <a:r>
              <a:rPr lang="en-US" altLang="zh-CN" dirty="0"/>
              <a:t>//</a:t>
            </a:r>
            <a:r>
              <a:rPr lang="zh-CN" altLang="en-US" dirty="0"/>
              <a:t>颜色很低调</a:t>
            </a:r>
            <a:r>
              <a:rPr lang="en-US" altLang="zh-CN" dirty="0"/>
              <a:t>//</a:t>
            </a:r>
            <a:r>
              <a:rPr lang="zh-CN" altLang="en-US" dirty="0"/>
              <a:t>就是颜色还行再靓丽一点就好了</a:t>
            </a:r>
            <a:r>
              <a:rPr lang="en-US" altLang="zh-CN" dirty="0"/>
              <a:t>//</a:t>
            </a:r>
            <a:r>
              <a:rPr lang="zh-CN" altLang="en-US" dirty="0"/>
              <a:t>颜色很靓和柜体很相配</a:t>
            </a:r>
          </a:p>
        </p:txBody>
      </p:sp>
      <p:sp>
        <p:nvSpPr>
          <p:cNvPr id="8" name="TextBox 7"/>
          <p:cNvSpPr txBox="1"/>
          <p:nvPr/>
        </p:nvSpPr>
        <p:spPr>
          <a:xfrm>
            <a:off x="4866640" y="2938313"/>
            <a:ext cx="4184650" cy="1754326"/>
          </a:xfrm>
          <a:prstGeom prst="rect">
            <a:avLst/>
          </a:prstGeom>
          <a:noFill/>
        </p:spPr>
        <p:txBody>
          <a:bodyPr wrap="square" rtlCol="0">
            <a:spAutoFit/>
          </a:bodyPr>
          <a:lstStyle/>
          <a:p>
            <a:r>
              <a:rPr lang="en-US" altLang="zh-CN" dirty="0"/>
              <a:t>=================</a:t>
            </a:r>
            <a:r>
              <a:rPr lang="zh-CN" altLang="en-US" b="1" dirty="0"/>
              <a:t>智能</a:t>
            </a:r>
            <a:r>
              <a:rPr lang="en-US" altLang="zh-CN" dirty="0"/>
              <a:t>=============   </a:t>
            </a:r>
          </a:p>
          <a:p>
            <a:r>
              <a:rPr lang="zh-CN" altLang="en-US" b="1" dirty="0"/>
              <a:t>抽屉带自吸</a:t>
            </a:r>
            <a:r>
              <a:rPr lang="en-US" altLang="zh-CN" dirty="0"/>
              <a:t>…</a:t>
            </a:r>
            <a:r>
              <a:rPr lang="zh-CN" altLang="en-US" dirty="0"/>
              <a:t>连接互联网后，真正实现智能</a:t>
            </a:r>
            <a:r>
              <a:rPr lang="en-US" altLang="zh-CN" dirty="0"/>
              <a:t>//</a:t>
            </a:r>
            <a:r>
              <a:rPr lang="zh-CN" altLang="en-US" b="1" dirty="0"/>
              <a:t>智能控制</a:t>
            </a:r>
            <a:r>
              <a:rPr lang="zh-CN" altLang="en-US" dirty="0"/>
              <a:t>，手机能操作</a:t>
            </a:r>
            <a:r>
              <a:rPr lang="en-US" altLang="zh-CN" dirty="0"/>
              <a:t>//</a:t>
            </a:r>
            <a:r>
              <a:rPr lang="zh-CN" altLang="en-US" dirty="0"/>
              <a:t>启动液晶屏可以智能化管理，模式和温度可以手动调节。连上</a:t>
            </a:r>
            <a:r>
              <a:rPr lang="en-US" altLang="zh-CN" dirty="0" err="1"/>
              <a:t>wifi</a:t>
            </a:r>
            <a:r>
              <a:rPr lang="zh-CN" altLang="en-US" dirty="0"/>
              <a:t>后会有</a:t>
            </a:r>
            <a:r>
              <a:rPr lang="zh-CN" altLang="en-US" b="1" dirty="0"/>
              <a:t>购买活动推荐，菜谱推荐</a:t>
            </a:r>
            <a:r>
              <a:rPr lang="en-US" altLang="zh-CN" dirty="0"/>
              <a:t>//</a:t>
            </a:r>
            <a:r>
              <a:rPr lang="zh-CN" altLang="en-US" dirty="0"/>
              <a:t>屏幕可以联网京东购买东西，也可以</a:t>
            </a:r>
            <a:r>
              <a:rPr lang="zh-CN" altLang="en-US" b="1" dirty="0"/>
              <a:t>食物过期提醒</a:t>
            </a:r>
            <a:r>
              <a:rPr lang="en-US" altLang="zh-CN" dirty="0"/>
              <a:t>//</a:t>
            </a:r>
            <a:r>
              <a:rPr lang="zh-TW" altLang="en-US" dirty="0"/>
              <a:t>手机</a:t>
            </a:r>
            <a:r>
              <a:rPr lang="en-US" altLang="zh-TW" dirty="0"/>
              <a:t>App</a:t>
            </a:r>
            <a:r>
              <a:rPr lang="zh-TW" altLang="en-US" dirty="0"/>
              <a:t>隨時隨地都可以看到食品的保存期限及通知</a:t>
            </a:r>
            <a:r>
              <a:rPr lang="en-US" altLang="zh-TW" dirty="0"/>
              <a:t>//</a:t>
            </a:r>
            <a:r>
              <a:rPr lang="zh-CN" altLang="en-US" b="1" dirty="0"/>
              <a:t>边煮飯边听音乐或是相声</a:t>
            </a:r>
            <a:r>
              <a:rPr lang="en-US" altLang="zh-CN" dirty="0"/>
              <a:t>//</a:t>
            </a:r>
            <a:r>
              <a:rPr lang="zh-CN" altLang="en-US" b="1" dirty="0"/>
              <a:t>系统还会自己升级</a:t>
            </a:r>
            <a:r>
              <a:rPr lang="en-US" altLang="zh-CN" b="1" dirty="0"/>
              <a:t>/</a:t>
            </a:r>
            <a:endParaRPr lang="zh-CN" altLang="en-US" b="1" dirty="0"/>
          </a:p>
        </p:txBody>
      </p:sp>
      <p:sp>
        <p:nvSpPr>
          <p:cNvPr id="9" name="TextBox 8"/>
          <p:cNvSpPr txBox="1"/>
          <p:nvPr/>
        </p:nvSpPr>
        <p:spPr>
          <a:xfrm>
            <a:off x="194310" y="4072340"/>
            <a:ext cx="4184650" cy="715581"/>
          </a:xfrm>
          <a:prstGeom prst="rect">
            <a:avLst/>
          </a:prstGeom>
          <a:noFill/>
        </p:spPr>
        <p:txBody>
          <a:bodyPr wrap="square" rtlCol="0">
            <a:spAutoFit/>
          </a:bodyPr>
          <a:lstStyle/>
          <a:p>
            <a:r>
              <a:rPr lang="en-US" altLang="zh-CN" dirty="0"/>
              <a:t>=================</a:t>
            </a:r>
            <a:r>
              <a:rPr lang="zh-CN" altLang="en-US" b="1" dirty="0"/>
              <a:t>合理</a:t>
            </a:r>
            <a:r>
              <a:rPr lang="en-US" altLang="zh-CN" b="1" dirty="0"/>
              <a:t>/</a:t>
            </a:r>
            <a:r>
              <a:rPr lang="zh-CN" altLang="en-US" b="1" dirty="0"/>
              <a:t>人性化</a:t>
            </a:r>
            <a:r>
              <a:rPr lang="en-US" altLang="zh-CN" dirty="0"/>
              <a:t>=============   </a:t>
            </a:r>
          </a:p>
          <a:p>
            <a:r>
              <a:rPr lang="zh-CN" altLang="en-US" dirty="0"/>
              <a:t>内部空间分布合理</a:t>
            </a:r>
            <a:r>
              <a:rPr lang="en-US" altLang="zh-CN" dirty="0"/>
              <a:t>//</a:t>
            </a:r>
            <a:r>
              <a:rPr lang="zh-CN" altLang="en-US" dirty="0"/>
              <a:t>内部空间比想象的大</a:t>
            </a:r>
            <a:r>
              <a:rPr lang="en-US" altLang="zh-CN" dirty="0"/>
              <a:t>//</a:t>
            </a:r>
            <a:r>
              <a:rPr lang="zh-CN" altLang="en-US" dirty="0"/>
              <a:t>冰箱的分格人性化</a:t>
            </a:r>
            <a:r>
              <a:rPr lang="en-US" altLang="zh-CN" dirty="0"/>
              <a:t>//</a:t>
            </a:r>
            <a:endParaRPr lang="zh-CN" altLang="en-US" dirty="0"/>
          </a:p>
        </p:txBody>
      </p:sp>
      <p:sp>
        <p:nvSpPr>
          <p:cNvPr id="10" name="TextBox 9"/>
          <p:cNvSpPr txBox="1"/>
          <p:nvPr/>
        </p:nvSpPr>
        <p:spPr>
          <a:xfrm>
            <a:off x="4795520" y="1590045"/>
            <a:ext cx="4184650" cy="1131079"/>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en-US" altLang="zh-CN" dirty="0"/>
              <a:t>led</a:t>
            </a:r>
            <a:r>
              <a:rPr lang="zh-CN" altLang="en-US" dirty="0"/>
              <a:t>控制面板就是一台安卓平板似的</a:t>
            </a:r>
            <a:r>
              <a:rPr lang="en-US" altLang="zh-CN" dirty="0"/>
              <a:t>///</a:t>
            </a:r>
            <a:r>
              <a:rPr lang="zh-CN" altLang="en-US" dirty="0"/>
              <a:t>玻璃面板看起来高档</a:t>
            </a:r>
            <a:r>
              <a:rPr lang="en-US" altLang="zh-CN" dirty="0"/>
              <a:t>//</a:t>
            </a:r>
            <a:r>
              <a:rPr lang="zh-CN" altLang="en-US" dirty="0"/>
              <a:t>玻璃面板外观时尚大气</a:t>
            </a:r>
            <a:r>
              <a:rPr lang="en-US" altLang="zh-CN" dirty="0"/>
              <a:t>//</a:t>
            </a:r>
            <a:r>
              <a:rPr lang="zh-CN" altLang="en-US" dirty="0"/>
              <a:t>玻璃面板</a:t>
            </a:r>
            <a:r>
              <a:rPr lang="en-US" altLang="zh-CN" dirty="0"/>
              <a:t>//</a:t>
            </a:r>
            <a:r>
              <a:rPr lang="zh-CN" altLang="en-US" dirty="0"/>
              <a:t>面板采用进口玻璃</a:t>
            </a:r>
            <a:r>
              <a:rPr lang="en-US" altLang="zh-CN" dirty="0"/>
              <a:t>//</a:t>
            </a:r>
            <a:r>
              <a:rPr lang="zh-CN" altLang="en-US" dirty="0"/>
              <a:t>彩晶玻璃面板</a:t>
            </a:r>
            <a:r>
              <a:rPr lang="en-US" altLang="zh-CN" dirty="0"/>
              <a:t>//</a:t>
            </a:r>
            <a:r>
              <a:rPr lang="zh-CN" altLang="en-US" dirty="0"/>
              <a:t>外侧面板为豪华玻璃面板</a:t>
            </a:r>
            <a:r>
              <a:rPr lang="en-US" altLang="zh-CN" dirty="0"/>
              <a:t>//</a:t>
            </a:r>
            <a:r>
              <a:rPr lang="zh-CN" altLang="en-US" dirty="0"/>
              <a:t>面板也很好看</a:t>
            </a:r>
            <a:r>
              <a:rPr lang="en-US" altLang="zh-CN" dirty="0"/>
              <a:t>//</a:t>
            </a:r>
            <a:r>
              <a:rPr lang="zh-CN" altLang="en-US" dirty="0"/>
              <a:t>面板颜色也很喜欢</a:t>
            </a:r>
            <a:r>
              <a:rPr lang="en-US" altLang="zh-CN" dirty="0"/>
              <a:t>//</a:t>
            </a:r>
            <a:r>
              <a:rPr lang="zh-CN" altLang="en-US" dirty="0"/>
              <a:t>面板全液晶</a:t>
            </a:r>
          </a:p>
        </p:txBody>
      </p:sp>
      <p:sp>
        <p:nvSpPr>
          <p:cNvPr id="11" name="TextBox 10"/>
          <p:cNvSpPr txBox="1"/>
          <p:nvPr/>
        </p:nvSpPr>
        <p:spPr>
          <a:xfrm>
            <a:off x="4672965" y="205317"/>
            <a:ext cx="4184650" cy="1131079"/>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b="1" dirty="0"/>
              <a:t>音乐等功能</a:t>
            </a:r>
            <a:r>
              <a:rPr lang="zh-CN" altLang="en-US" dirty="0"/>
              <a:t>很实用</a:t>
            </a:r>
            <a:r>
              <a:rPr lang="en-US" altLang="zh-CN" dirty="0"/>
              <a:t>//</a:t>
            </a:r>
            <a:r>
              <a:rPr lang="en-US" altLang="zh-CN" b="1" dirty="0" err="1"/>
              <a:t>fm</a:t>
            </a:r>
            <a:r>
              <a:rPr lang="zh-CN" altLang="en-US" b="1" dirty="0"/>
              <a:t>功能</a:t>
            </a:r>
            <a:r>
              <a:rPr lang="zh-CN" altLang="en-US" dirty="0"/>
              <a:t>也很实用 </a:t>
            </a:r>
            <a:r>
              <a:rPr lang="en-US" altLang="zh-CN" dirty="0"/>
              <a:t>| </a:t>
            </a:r>
            <a:r>
              <a:rPr lang="zh-CN" altLang="en-US" dirty="0"/>
              <a:t>智能屏功能少了点</a:t>
            </a:r>
            <a:r>
              <a:rPr lang="en-US" altLang="zh-CN" dirty="0"/>
              <a:t>//</a:t>
            </a:r>
            <a:r>
              <a:rPr lang="zh-CN" altLang="en-US" dirty="0"/>
              <a:t>还有互联网功能</a:t>
            </a:r>
            <a:r>
              <a:rPr lang="en-US" altLang="zh-CN" dirty="0"/>
              <a:t>//</a:t>
            </a:r>
            <a:r>
              <a:rPr lang="zh-CN" altLang="en-US" dirty="0"/>
              <a:t>带大屏</a:t>
            </a:r>
            <a:r>
              <a:rPr lang="zh-CN" altLang="en-US" b="1" dirty="0"/>
              <a:t>娱乐功能</a:t>
            </a:r>
            <a:r>
              <a:rPr lang="en-US" altLang="zh-CN" dirty="0"/>
              <a:t>//</a:t>
            </a:r>
            <a:r>
              <a:rPr lang="zh-CN" altLang="en-US" dirty="0"/>
              <a:t>还有</a:t>
            </a:r>
            <a:r>
              <a:rPr lang="zh-CN" altLang="en-US" b="1" dirty="0"/>
              <a:t>除菌功能</a:t>
            </a:r>
            <a:r>
              <a:rPr lang="en-US" altLang="zh-CN" dirty="0"/>
              <a:t>//</a:t>
            </a:r>
            <a:r>
              <a:rPr lang="zh-CN" altLang="en-US" dirty="0"/>
              <a:t>还带着</a:t>
            </a:r>
            <a:r>
              <a:rPr lang="en-US" altLang="zh-CN" b="1" dirty="0" err="1"/>
              <a:t>wifi</a:t>
            </a:r>
            <a:r>
              <a:rPr lang="zh-CN" altLang="en-US" b="1" dirty="0"/>
              <a:t>功能</a:t>
            </a:r>
            <a:r>
              <a:rPr lang="en-US" altLang="zh-CN" dirty="0"/>
              <a:t>//</a:t>
            </a:r>
            <a:r>
              <a:rPr lang="zh-CN" altLang="en-US" b="1" dirty="0"/>
              <a:t>快速制冰</a:t>
            </a:r>
            <a:r>
              <a:rPr lang="zh-CN" altLang="en-US" dirty="0"/>
              <a:t>功能</a:t>
            </a:r>
            <a:r>
              <a:rPr lang="en-US" altLang="zh-CN" dirty="0"/>
              <a:t>//</a:t>
            </a:r>
            <a:r>
              <a:rPr lang="zh-CN" altLang="en-US" dirty="0"/>
              <a:t>最喜欢的功能是</a:t>
            </a:r>
            <a:r>
              <a:rPr lang="zh-CN" altLang="en-US" b="1" dirty="0"/>
              <a:t>微风道保鲜</a:t>
            </a:r>
            <a:r>
              <a:rPr lang="en-US" altLang="zh-CN" dirty="0"/>
              <a:t>//</a:t>
            </a:r>
            <a:r>
              <a:rPr lang="zh-CN" altLang="en-US" dirty="0"/>
              <a:t>细看里面的</a:t>
            </a:r>
            <a:r>
              <a:rPr lang="zh-CN" altLang="en-US" b="1" dirty="0"/>
              <a:t>珍品存放区</a:t>
            </a:r>
            <a:r>
              <a:rPr lang="zh-CN" altLang="en-US" dirty="0"/>
              <a:t>功能强大</a:t>
            </a:r>
            <a:endParaRPr lang="zh-CN" altLang="en-US" b="1" dirty="0"/>
          </a:p>
        </p:txBody>
      </p:sp>
    </p:spTree>
    <p:extLst>
      <p:ext uri="{BB962C8B-B14F-4D97-AF65-F5344CB8AC3E}">
        <p14:creationId xmlns:p14="http://schemas.microsoft.com/office/powerpoint/2010/main" val="2064510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78910"/>
            <a:ext cx="7886700" cy="518916"/>
          </a:xfrm>
        </p:spPr>
        <p:txBody>
          <a:bodyPr/>
          <a:lstStyle/>
          <a:p>
            <a:r>
              <a:rPr lang="zh-CN" altLang="en-US" sz="2000" dirty="0"/>
              <a:t>典型意见抽取和挖掘</a:t>
            </a:r>
            <a:r>
              <a:rPr lang="en-US" altLang="zh-CN" sz="2000" dirty="0"/>
              <a:t>:</a:t>
            </a:r>
            <a:endParaRPr lang="zh-CN" altLang="en-US" sz="2000" dirty="0"/>
          </a:p>
        </p:txBody>
      </p:sp>
      <p:sp>
        <p:nvSpPr>
          <p:cNvPr id="4" name="TextBox 3"/>
          <p:cNvSpPr txBox="1"/>
          <p:nvPr/>
        </p:nvSpPr>
        <p:spPr>
          <a:xfrm>
            <a:off x="285750" y="644472"/>
            <a:ext cx="4184650" cy="1338828"/>
          </a:xfrm>
          <a:prstGeom prst="rect">
            <a:avLst/>
          </a:prstGeom>
          <a:noFill/>
        </p:spPr>
        <p:txBody>
          <a:bodyPr wrap="square" rtlCol="0">
            <a:spAutoFit/>
          </a:bodyPr>
          <a:lstStyle/>
          <a:p>
            <a:r>
              <a:rPr lang="en-US" altLang="zh-CN" dirty="0"/>
              <a:t>=================</a:t>
            </a:r>
            <a:r>
              <a:rPr lang="zh-CN" altLang="en-US" b="1" dirty="0"/>
              <a:t>声音</a:t>
            </a:r>
            <a:r>
              <a:rPr lang="en-US" altLang="zh-CN" dirty="0"/>
              <a:t>=============   </a:t>
            </a:r>
          </a:p>
          <a:p>
            <a:r>
              <a:rPr lang="zh-CN" altLang="en-US" dirty="0"/>
              <a:t>冰箱</a:t>
            </a:r>
            <a:r>
              <a:rPr lang="zh-CN" altLang="en-US" b="1" dirty="0"/>
              <a:t>运行声音也很小</a:t>
            </a:r>
            <a:r>
              <a:rPr lang="en-US" altLang="zh-CN" dirty="0"/>
              <a:t>//</a:t>
            </a:r>
            <a:r>
              <a:rPr lang="zh-CN" altLang="en-US" dirty="0"/>
              <a:t>运行声音也很低</a:t>
            </a:r>
            <a:r>
              <a:rPr lang="en-US" altLang="zh-CN" dirty="0"/>
              <a:t>//</a:t>
            </a:r>
            <a:r>
              <a:rPr lang="zh-CN" altLang="en-US" dirty="0"/>
              <a:t>声音也小</a:t>
            </a:r>
            <a:r>
              <a:rPr lang="en-US" altLang="zh-CN" dirty="0"/>
              <a:t>//</a:t>
            </a:r>
            <a:r>
              <a:rPr lang="zh-CN" altLang="en-US" dirty="0"/>
              <a:t>声音很小</a:t>
            </a:r>
            <a:r>
              <a:rPr lang="en-US" altLang="zh-CN" dirty="0"/>
              <a:t>//</a:t>
            </a:r>
            <a:r>
              <a:rPr lang="zh-CN" altLang="en-US" dirty="0"/>
              <a:t>运行没有声音</a:t>
            </a:r>
            <a:r>
              <a:rPr lang="en-US" altLang="zh-CN" dirty="0"/>
              <a:t>//</a:t>
            </a:r>
            <a:r>
              <a:rPr lang="zh-CN" altLang="en-US" dirty="0"/>
              <a:t>声音也可以接受</a:t>
            </a:r>
            <a:r>
              <a:rPr lang="en-US" altLang="zh-CN" dirty="0"/>
              <a:t>//</a:t>
            </a:r>
            <a:r>
              <a:rPr lang="zh-CN" altLang="en-US" dirty="0"/>
              <a:t>声音很小</a:t>
            </a:r>
            <a:r>
              <a:rPr lang="en-US" altLang="zh-CN" dirty="0"/>
              <a:t>//</a:t>
            </a:r>
            <a:r>
              <a:rPr lang="zh-CN" altLang="en-US" dirty="0"/>
              <a:t>声音很小</a:t>
            </a:r>
            <a:r>
              <a:rPr lang="en-US" altLang="zh-CN" dirty="0"/>
              <a:t>//</a:t>
            </a:r>
            <a:r>
              <a:rPr lang="zh-CN" altLang="en-US" dirty="0"/>
              <a:t>没有声音</a:t>
            </a:r>
            <a:r>
              <a:rPr lang="en-US" altLang="zh-CN" dirty="0"/>
              <a:t>//</a:t>
            </a:r>
            <a:r>
              <a:rPr lang="zh-CN" altLang="en-US" dirty="0"/>
              <a:t>压缩机声音不是很大</a:t>
            </a:r>
            <a:r>
              <a:rPr lang="en-US" altLang="zh-CN" dirty="0"/>
              <a:t>//</a:t>
            </a:r>
            <a:r>
              <a:rPr lang="zh-CN" altLang="en-US" dirty="0"/>
              <a:t>工作时候声音也小</a:t>
            </a:r>
            <a:r>
              <a:rPr lang="en-US" altLang="zh-CN" dirty="0"/>
              <a:t>//</a:t>
            </a:r>
            <a:r>
              <a:rPr lang="zh-CN" altLang="en-US" dirty="0"/>
              <a:t>完全没有声音</a:t>
            </a:r>
            <a:r>
              <a:rPr lang="en-US" altLang="zh-CN" dirty="0"/>
              <a:t>//</a:t>
            </a:r>
            <a:r>
              <a:rPr lang="zh-CN" altLang="en-US" dirty="0"/>
              <a:t>声音很小</a:t>
            </a:r>
            <a:r>
              <a:rPr lang="en-US" altLang="zh-CN" dirty="0"/>
              <a:t>//</a:t>
            </a:r>
            <a:r>
              <a:rPr lang="zh-CN" altLang="en-US" dirty="0"/>
              <a:t>不知用段时间会不会声音小点</a:t>
            </a:r>
            <a:r>
              <a:rPr lang="en-US" altLang="zh-CN" dirty="0"/>
              <a:t>//</a:t>
            </a:r>
            <a:r>
              <a:rPr lang="zh-CN" altLang="en-US" dirty="0"/>
              <a:t>运行几乎没有声音</a:t>
            </a:r>
          </a:p>
        </p:txBody>
      </p:sp>
      <p:sp>
        <p:nvSpPr>
          <p:cNvPr id="6" name="TextBox 5"/>
          <p:cNvSpPr txBox="1"/>
          <p:nvPr/>
        </p:nvSpPr>
        <p:spPr>
          <a:xfrm>
            <a:off x="4734560" y="648203"/>
            <a:ext cx="4135120" cy="1338828"/>
          </a:xfrm>
          <a:prstGeom prst="rect">
            <a:avLst/>
          </a:prstGeom>
          <a:noFill/>
        </p:spPr>
        <p:txBody>
          <a:bodyPr wrap="square" rtlCol="0">
            <a:spAutoFit/>
          </a:bodyPr>
          <a:lstStyle/>
          <a:p>
            <a:r>
              <a:rPr lang="en-US" altLang="zh-CN" dirty="0"/>
              <a:t>==============</a:t>
            </a:r>
            <a:r>
              <a:rPr lang="zh-CN" altLang="en-US" b="1" dirty="0"/>
              <a:t>外观</a:t>
            </a:r>
            <a:r>
              <a:rPr lang="en-US" altLang="zh-CN" dirty="0"/>
              <a:t>===============   </a:t>
            </a:r>
          </a:p>
          <a:p>
            <a:r>
              <a:rPr lang="zh-CN" altLang="en-US" b="1" dirty="0"/>
              <a:t>外观简洁</a:t>
            </a:r>
            <a:r>
              <a:rPr lang="zh-CN" altLang="en-US" dirty="0"/>
              <a:t>不简单</a:t>
            </a:r>
            <a:r>
              <a:rPr lang="en-US" altLang="zh-CN" dirty="0"/>
              <a:t>//</a:t>
            </a:r>
            <a:r>
              <a:rPr lang="zh-CN" altLang="en-US" dirty="0"/>
              <a:t>外观比图片看起来还</a:t>
            </a:r>
            <a:r>
              <a:rPr lang="zh-CN" altLang="en-US" b="1" dirty="0"/>
              <a:t>大气漂亮 </a:t>
            </a:r>
            <a:r>
              <a:rPr lang="en-US" altLang="zh-CN" dirty="0"/>
              <a:t>| </a:t>
            </a:r>
            <a:r>
              <a:rPr lang="zh-CN" altLang="en-US" dirty="0"/>
              <a:t>彩钢外观看起来很有质感</a:t>
            </a:r>
            <a:r>
              <a:rPr lang="en-US" altLang="zh-CN" dirty="0"/>
              <a:t>//</a:t>
            </a:r>
            <a:r>
              <a:rPr lang="zh-CN" altLang="en-US" dirty="0"/>
              <a:t>外观大气</a:t>
            </a:r>
            <a:r>
              <a:rPr lang="en-US" altLang="zh-CN" dirty="0"/>
              <a:t>//</a:t>
            </a:r>
            <a:r>
              <a:rPr lang="zh-CN" altLang="en-US" dirty="0"/>
              <a:t>外观大气上档次</a:t>
            </a:r>
            <a:r>
              <a:rPr lang="en-US" altLang="zh-CN" dirty="0"/>
              <a:t>//</a:t>
            </a:r>
            <a:r>
              <a:rPr lang="zh-CN" altLang="en-US" dirty="0"/>
              <a:t>外观好看大气</a:t>
            </a:r>
            <a:r>
              <a:rPr lang="en-US" altLang="zh-CN" dirty="0"/>
              <a:t>//</a:t>
            </a:r>
            <a:r>
              <a:rPr lang="zh-CN" altLang="en-US" dirty="0"/>
              <a:t>冰箱外观大气</a:t>
            </a:r>
            <a:r>
              <a:rPr lang="en-US" altLang="zh-CN" dirty="0"/>
              <a:t>//</a:t>
            </a:r>
            <a:r>
              <a:rPr lang="zh-CN" altLang="en-US" dirty="0"/>
              <a:t>外观漂亮</a:t>
            </a:r>
            <a:r>
              <a:rPr lang="en-US" altLang="zh-CN" dirty="0"/>
              <a:t>//</a:t>
            </a:r>
            <a:r>
              <a:rPr lang="zh-CN" altLang="en-US" dirty="0"/>
              <a:t>外观很漂亮</a:t>
            </a:r>
            <a:r>
              <a:rPr lang="en-US" altLang="zh-CN" dirty="0"/>
              <a:t>//</a:t>
            </a:r>
            <a:r>
              <a:rPr lang="zh-CN" altLang="en-US" dirty="0"/>
              <a:t>产品外观棒</a:t>
            </a:r>
            <a:r>
              <a:rPr lang="en-US" altLang="zh-CN" dirty="0"/>
              <a:t>//</a:t>
            </a:r>
            <a:r>
              <a:rPr lang="zh-CN" altLang="en-US" dirty="0"/>
              <a:t>外观看了很不错</a:t>
            </a:r>
            <a:r>
              <a:rPr lang="en-US" altLang="zh-CN" dirty="0"/>
              <a:t>//</a:t>
            </a:r>
            <a:r>
              <a:rPr lang="zh-CN" altLang="en-US" dirty="0"/>
              <a:t>外观非常时尚大气</a:t>
            </a:r>
            <a:r>
              <a:rPr lang="en-US" altLang="zh-CN" dirty="0"/>
              <a:t>//</a:t>
            </a:r>
            <a:r>
              <a:rPr lang="zh-CN" altLang="en-US" dirty="0"/>
              <a:t>外观漂亮</a:t>
            </a:r>
            <a:r>
              <a:rPr lang="en-US" altLang="zh-CN" dirty="0"/>
              <a:t>//</a:t>
            </a:r>
            <a:r>
              <a:rPr lang="zh-CN" altLang="en-US" dirty="0"/>
              <a:t>外观挺高大上的</a:t>
            </a:r>
            <a:r>
              <a:rPr lang="en-US" altLang="zh-CN" dirty="0"/>
              <a:t>//</a:t>
            </a:r>
            <a:endParaRPr lang="zh-CN" altLang="en-US" dirty="0"/>
          </a:p>
        </p:txBody>
      </p:sp>
      <p:sp>
        <p:nvSpPr>
          <p:cNvPr id="7" name="TextBox 6"/>
          <p:cNvSpPr txBox="1"/>
          <p:nvPr/>
        </p:nvSpPr>
        <p:spPr>
          <a:xfrm>
            <a:off x="285750" y="1941621"/>
            <a:ext cx="4103370" cy="1338828"/>
          </a:xfrm>
          <a:prstGeom prst="rect">
            <a:avLst/>
          </a:prstGeom>
          <a:noFill/>
        </p:spPr>
        <p:txBody>
          <a:bodyPr wrap="square" rtlCol="0">
            <a:spAutoFit/>
          </a:bodyPr>
          <a:lstStyle/>
          <a:p>
            <a:r>
              <a:rPr lang="en-US" altLang="zh-CN" dirty="0"/>
              <a:t>===============</a:t>
            </a:r>
            <a:r>
              <a:rPr lang="zh-CN" altLang="en-US" b="1" dirty="0"/>
              <a:t>空间</a:t>
            </a:r>
            <a:r>
              <a:rPr lang="en-US" altLang="zh-CN" dirty="0"/>
              <a:t>=============  </a:t>
            </a:r>
          </a:p>
          <a:p>
            <a:r>
              <a:rPr lang="zh-CN" altLang="en-US" dirty="0"/>
              <a:t>空间大</a:t>
            </a:r>
            <a:r>
              <a:rPr lang="en-US" altLang="zh-CN" dirty="0"/>
              <a:t>//</a:t>
            </a:r>
            <a:r>
              <a:rPr lang="zh-CN" altLang="en-US" b="1" dirty="0"/>
              <a:t>空间大</a:t>
            </a:r>
            <a:r>
              <a:rPr lang="en-US" altLang="zh-CN" dirty="0"/>
              <a:t>//</a:t>
            </a:r>
            <a:r>
              <a:rPr lang="zh-CN" altLang="en-US" dirty="0"/>
              <a:t>特别是冷冻部分的大空间看起来真带劲</a:t>
            </a:r>
            <a:r>
              <a:rPr lang="en-US" altLang="zh-CN" dirty="0"/>
              <a:t>//</a:t>
            </a:r>
            <a:r>
              <a:rPr lang="zh-CN" altLang="en-US" dirty="0"/>
              <a:t>空间特别够用</a:t>
            </a:r>
            <a:r>
              <a:rPr lang="en-US" altLang="zh-CN" dirty="0"/>
              <a:t>//</a:t>
            </a:r>
            <a:r>
              <a:rPr lang="zh-CN" altLang="en-US" dirty="0"/>
              <a:t>空间足够大</a:t>
            </a:r>
            <a:r>
              <a:rPr lang="en-US" altLang="zh-CN" dirty="0"/>
              <a:t>//</a:t>
            </a:r>
            <a:r>
              <a:rPr lang="zh-CN" altLang="en-US" dirty="0"/>
              <a:t>空间大</a:t>
            </a:r>
            <a:r>
              <a:rPr lang="en-US" altLang="zh-CN" dirty="0"/>
              <a:t>//</a:t>
            </a:r>
            <a:r>
              <a:rPr lang="zh-CN" altLang="en-US" dirty="0"/>
              <a:t>冰箱储存空间很大</a:t>
            </a:r>
            <a:r>
              <a:rPr lang="en-US" altLang="zh-CN" dirty="0"/>
              <a:t>//</a:t>
            </a:r>
            <a:r>
              <a:rPr lang="zh-CN" altLang="en-US" dirty="0"/>
              <a:t>空间超大</a:t>
            </a:r>
            <a:r>
              <a:rPr lang="en-US" altLang="zh-CN" dirty="0"/>
              <a:t>//</a:t>
            </a:r>
            <a:r>
              <a:rPr lang="zh-CN" altLang="en-US" dirty="0"/>
              <a:t>空间大</a:t>
            </a:r>
            <a:r>
              <a:rPr lang="en-US" altLang="zh-CN" dirty="0"/>
              <a:t>//</a:t>
            </a:r>
            <a:r>
              <a:rPr lang="zh-CN" altLang="en-US" dirty="0"/>
              <a:t>里面的空间设计很合理</a:t>
            </a:r>
            <a:r>
              <a:rPr lang="en-US" altLang="zh-CN" dirty="0"/>
              <a:t>//</a:t>
            </a:r>
            <a:r>
              <a:rPr lang="zh-CN" altLang="en-US" dirty="0"/>
              <a:t>现在空间大大的</a:t>
            </a:r>
            <a:r>
              <a:rPr lang="en-US" altLang="zh-CN" dirty="0"/>
              <a:t>//</a:t>
            </a:r>
            <a:r>
              <a:rPr lang="zh-CN" altLang="en-US" dirty="0"/>
              <a:t>空间非常大</a:t>
            </a:r>
            <a:r>
              <a:rPr lang="en-US" altLang="zh-CN" dirty="0"/>
              <a:t>//</a:t>
            </a:r>
            <a:r>
              <a:rPr lang="zh-CN" altLang="en-US" dirty="0"/>
              <a:t>空间也很大</a:t>
            </a:r>
            <a:r>
              <a:rPr lang="en-US" altLang="zh-CN" dirty="0"/>
              <a:t>//</a:t>
            </a:r>
            <a:r>
              <a:rPr lang="zh-CN" altLang="en-US" dirty="0"/>
              <a:t>空间杠杠的</a:t>
            </a:r>
            <a:r>
              <a:rPr lang="en-US" altLang="zh-CN" dirty="0"/>
              <a:t>//</a:t>
            </a:r>
            <a:r>
              <a:rPr lang="zh-CN" altLang="en-US" dirty="0"/>
              <a:t>里面空间也可以</a:t>
            </a:r>
            <a:r>
              <a:rPr lang="en-US" altLang="zh-CN" dirty="0"/>
              <a:t>//</a:t>
            </a:r>
            <a:r>
              <a:rPr lang="zh-CN" altLang="en-US" dirty="0"/>
              <a:t>空间足够</a:t>
            </a:r>
          </a:p>
        </p:txBody>
      </p:sp>
      <p:sp>
        <p:nvSpPr>
          <p:cNvPr id="8" name="TextBox 7"/>
          <p:cNvSpPr txBox="1"/>
          <p:nvPr/>
        </p:nvSpPr>
        <p:spPr>
          <a:xfrm>
            <a:off x="4836160" y="1973162"/>
            <a:ext cx="3931920" cy="1338828"/>
          </a:xfrm>
          <a:prstGeom prst="rect">
            <a:avLst/>
          </a:prstGeom>
          <a:noFill/>
        </p:spPr>
        <p:txBody>
          <a:bodyPr wrap="square" rtlCol="0">
            <a:spAutoFit/>
          </a:bodyPr>
          <a:lstStyle/>
          <a:p>
            <a:r>
              <a:rPr lang="en-US" altLang="zh-CN" dirty="0"/>
              <a:t>===============</a:t>
            </a:r>
            <a:r>
              <a:rPr lang="zh-CN" altLang="en-US" b="1" dirty="0"/>
              <a:t>质量</a:t>
            </a:r>
            <a:r>
              <a:rPr lang="en-US" altLang="zh-CN" dirty="0"/>
              <a:t>=============  </a:t>
            </a:r>
          </a:p>
          <a:p>
            <a:r>
              <a:rPr lang="zh-CN" altLang="en-US" b="1" dirty="0"/>
              <a:t>质量可以</a:t>
            </a:r>
            <a:r>
              <a:rPr lang="en-US" altLang="zh-CN" dirty="0"/>
              <a:t>//</a:t>
            </a:r>
            <a:r>
              <a:rPr lang="zh-CN" altLang="en-US" b="1" dirty="0"/>
              <a:t>质量好</a:t>
            </a:r>
            <a:r>
              <a:rPr lang="en-US" altLang="zh-CN" dirty="0"/>
              <a:t>//</a:t>
            </a:r>
            <a:r>
              <a:rPr lang="zh-CN" altLang="en-US" dirty="0"/>
              <a:t>质量也没得说</a:t>
            </a:r>
            <a:r>
              <a:rPr lang="en-US" altLang="zh-CN" dirty="0"/>
              <a:t>//</a:t>
            </a:r>
            <a:r>
              <a:rPr lang="zh-CN" altLang="en-US" dirty="0"/>
              <a:t>这款宝贝质量很好</a:t>
            </a:r>
            <a:r>
              <a:rPr lang="en-US" altLang="zh-CN" dirty="0"/>
              <a:t>//</a:t>
            </a:r>
            <a:r>
              <a:rPr lang="zh-CN" altLang="en-US" dirty="0"/>
              <a:t>整体机器不仅质量很好</a:t>
            </a:r>
            <a:r>
              <a:rPr lang="en-US" altLang="zh-CN" dirty="0"/>
              <a:t>//</a:t>
            </a:r>
            <a:r>
              <a:rPr lang="zh-CN" altLang="en-US" dirty="0"/>
              <a:t>质量一流</a:t>
            </a:r>
            <a:r>
              <a:rPr lang="en-US" altLang="zh-CN" dirty="0"/>
              <a:t>//</a:t>
            </a:r>
            <a:r>
              <a:rPr lang="zh-CN" altLang="en-US" dirty="0"/>
              <a:t>质量非常好</a:t>
            </a:r>
            <a:r>
              <a:rPr lang="en-US" altLang="zh-CN" dirty="0"/>
              <a:t>//</a:t>
            </a:r>
            <a:r>
              <a:rPr lang="zh-CN" altLang="en-US" dirty="0"/>
              <a:t>产品质量很好</a:t>
            </a:r>
            <a:r>
              <a:rPr lang="en-US" altLang="zh-CN" dirty="0"/>
              <a:t>//</a:t>
            </a:r>
            <a:r>
              <a:rPr lang="zh-CN" altLang="en-US" dirty="0"/>
              <a:t>产品质量很好</a:t>
            </a:r>
            <a:r>
              <a:rPr lang="en-US" altLang="zh-CN" dirty="0"/>
              <a:t>//</a:t>
            </a:r>
            <a:r>
              <a:rPr lang="zh-CN" altLang="en-US" dirty="0"/>
              <a:t>东西质量的确很好</a:t>
            </a:r>
            <a:r>
              <a:rPr lang="en-US" altLang="zh-CN" dirty="0"/>
              <a:t>//</a:t>
            </a:r>
            <a:r>
              <a:rPr lang="zh-CN" altLang="en-US" dirty="0"/>
              <a:t>质量待定</a:t>
            </a:r>
            <a:r>
              <a:rPr lang="en-US" altLang="zh-CN" dirty="0"/>
              <a:t>//</a:t>
            </a:r>
            <a:r>
              <a:rPr lang="zh-CN" altLang="en-US" dirty="0"/>
              <a:t>质量很好</a:t>
            </a:r>
            <a:r>
              <a:rPr lang="en-US" altLang="zh-CN" dirty="0"/>
              <a:t>//</a:t>
            </a:r>
            <a:r>
              <a:rPr lang="zh-CN" altLang="en-US" dirty="0"/>
              <a:t>质量为王</a:t>
            </a:r>
            <a:r>
              <a:rPr lang="en-US" altLang="zh-CN" dirty="0"/>
              <a:t>//</a:t>
            </a:r>
            <a:r>
              <a:rPr lang="zh-CN" altLang="en-US" dirty="0"/>
              <a:t>希望质量延续格力品质</a:t>
            </a:r>
            <a:r>
              <a:rPr lang="en-US" altLang="zh-CN" dirty="0"/>
              <a:t>//</a:t>
            </a:r>
            <a:r>
              <a:rPr lang="zh-CN" altLang="en-US" dirty="0"/>
              <a:t>当然我更看重冰箱的整体质量</a:t>
            </a:r>
            <a:r>
              <a:rPr lang="en-US" altLang="zh-CN" dirty="0"/>
              <a:t>//</a:t>
            </a:r>
            <a:endParaRPr lang="zh-CN" altLang="en-US" dirty="0"/>
          </a:p>
        </p:txBody>
      </p:sp>
      <p:sp>
        <p:nvSpPr>
          <p:cNvPr id="9" name="TextBox 8"/>
          <p:cNvSpPr txBox="1"/>
          <p:nvPr/>
        </p:nvSpPr>
        <p:spPr>
          <a:xfrm>
            <a:off x="367030" y="3267861"/>
            <a:ext cx="4103370" cy="1546577"/>
          </a:xfrm>
          <a:prstGeom prst="rect">
            <a:avLst/>
          </a:prstGeom>
          <a:noFill/>
        </p:spPr>
        <p:txBody>
          <a:bodyPr wrap="square" rtlCol="0">
            <a:spAutoFit/>
          </a:bodyPr>
          <a:lstStyle/>
          <a:p>
            <a:r>
              <a:rPr lang="en-US" altLang="zh-CN" dirty="0"/>
              <a:t>===============</a:t>
            </a:r>
            <a:r>
              <a:rPr lang="zh-CN" altLang="en-US" b="1" dirty="0"/>
              <a:t>价格</a:t>
            </a:r>
            <a:r>
              <a:rPr lang="en-US" altLang="zh-CN" dirty="0"/>
              <a:t>=============  </a:t>
            </a:r>
          </a:p>
          <a:p>
            <a:r>
              <a:rPr lang="zh-CN" altLang="en-US" dirty="0"/>
              <a:t>价格特别美丽</a:t>
            </a:r>
            <a:r>
              <a:rPr lang="en-US" altLang="zh-CN" dirty="0"/>
              <a:t>//</a:t>
            </a:r>
            <a:r>
              <a:rPr lang="zh-CN" altLang="en-US" b="1" dirty="0"/>
              <a:t>价格也很划算</a:t>
            </a:r>
            <a:r>
              <a:rPr lang="en-US" altLang="zh-CN" dirty="0"/>
              <a:t>//</a:t>
            </a:r>
            <a:r>
              <a:rPr lang="zh-CN" altLang="en-US" dirty="0"/>
              <a:t>价格还优惠</a:t>
            </a:r>
            <a:r>
              <a:rPr lang="en-US" altLang="zh-CN" dirty="0"/>
              <a:t>//</a:t>
            </a:r>
            <a:r>
              <a:rPr lang="zh-CN" altLang="en-US" dirty="0"/>
              <a:t>价格相当便宜</a:t>
            </a:r>
            <a:r>
              <a:rPr lang="en-US" altLang="zh-CN" dirty="0"/>
              <a:t>//</a:t>
            </a:r>
            <a:r>
              <a:rPr lang="zh-CN" altLang="en-US" dirty="0"/>
              <a:t>价格也可以</a:t>
            </a:r>
            <a:r>
              <a:rPr lang="en-US" altLang="zh-CN" dirty="0"/>
              <a:t>//</a:t>
            </a:r>
            <a:r>
              <a:rPr lang="zh-CN" altLang="en-US" dirty="0"/>
              <a:t>价格实惠</a:t>
            </a:r>
            <a:r>
              <a:rPr lang="en-US" altLang="zh-CN" dirty="0"/>
              <a:t>//</a:t>
            </a:r>
            <a:r>
              <a:rPr lang="zh-CN" altLang="en-US" dirty="0"/>
              <a:t>价格实惠</a:t>
            </a:r>
            <a:r>
              <a:rPr lang="en-US" altLang="zh-CN" dirty="0"/>
              <a:t>//</a:t>
            </a:r>
            <a:r>
              <a:rPr lang="zh-CN" altLang="en-US" dirty="0"/>
              <a:t>价格也不高</a:t>
            </a:r>
            <a:r>
              <a:rPr lang="en-US" altLang="zh-CN" dirty="0"/>
              <a:t>//</a:t>
            </a:r>
            <a:r>
              <a:rPr lang="zh-CN" altLang="en-US" dirty="0"/>
              <a:t>价格优</a:t>
            </a:r>
            <a:r>
              <a:rPr lang="en-US" altLang="zh-CN" dirty="0"/>
              <a:t>//</a:t>
            </a:r>
            <a:r>
              <a:rPr lang="zh-CN" altLang="en-US" dirty="0"/>
              <a:t>价格美丽</a:t>
            </a:r>
            <a:r>
              <a:rPr lang="en-US" altLang="zh-CN" dirty="0"/>
              <a:t>//</a:t>
            </a:r>
            <a:r>
              <a:rPr lang="zh-CN" altLang="en-US" dirty="0"/>
              <a:t>算上送的高大上电饭煲价格不贵</a:t>
            </a:r>
            <a:r>
              <a:rPr lang="en-US" altLang="zh-CN" dirty="0"/>
              <a:t>//</a:t>
            </a:r>
            <a:r>
              <a:rPr lang="zh-CN" altLang="en-US" dirty="0"/>
              <a:t>价格实惠</a:t>
            </a:r>
            <a:r>
              <a:rPr lang="en-US" altLang="zh-CN" dirty="0"/>
              <a:t>//</a:t>
            </a:r>
            <a:r>
              <a:rPr lang="zh-CN" altLang="en-US" dirty="0"/>
              <a:t>双十一果然价格优惠</a:t>
            </a:r>
            <a:r>
              <a:rPr lang="en-US" altLang="zh-CN" dirty="0"/>
              <a:t>//</a:t>
            </a:r>
            <a:r>
              <a:rPr lang="zh-CN" altLang="en-US" dirty="0"/>
              <a:t>价格便宜</a:t>
            </a:r>
            <a:r>
              <a:rPr lang="en-US" altLang="zh-CN" dirty="0"/>
              <a:t>//</a:t>
            </a:r>
            <a:r>
              <a:rPr lang="zh-CN" altLang="en-US" dirty="0"/>
              <a:t>主要是价格很好</a:t>
            </a:r>
            <a:r>
              <a:rPr lang="en-US" altLang="zh-CN" dirty="0"/>
              <a:t>//</a:t>
            </a:r>
            <a:r>
              <a:rPr lang="zh-CN" altLang="en-US" dirty="0"/>
              <a:t>主要是价格很好</a:t>
            </a:r>
            <a:r>
              <a:rPr lang="en-US" altLang="zh-CN" dirty="0"/>
              <a:t>//618</a:t>
            </a:r>
            <a:r>
              <a:rPr lang="zh-CN" altLang="en-US" dirty="0"/>
              <a:t>价格其实不划算噱头看看评论双</a:t>
            </a:r>
            <a:r>
              <a:rPr lang="en-US" altLang="zh-CN" dirty="0"/>
              <a:t>11</a:t>
            </a:r>
            <a:r>
              <a:rPr lang="zh-CN" altLang="en-US" dirty="0"/>
              <a:t>只要</a:t>
            </a:r>
            <a:r>
              <a:rPr lang="en-US" altLang="zh-CN" dirty="0"/>
              <a:t>//</a:t>
            </a:r>
            <a:r>
              <a:rPr lang="zh-CN" altLang="en-US" dirty="0"/>
              <a:t>买的价格也不错</a:t>
            </a:r>
          </a:p>
        </p:txBody>
      </p:sp>
      <p:sp>
        <p:nvSpPr>
          <p:cNvPr id="10" name="TextBox 9"/>
          <p:cNvSpPr txBox="1"/>
          <p:nvPr/>
        </p:nvSpPr>
        <p:spPr>
          <a:xfrm>
            <a:off x="4846320" y="3267862"/>
            <a:ext cx="4103370" cy="1546577"/>
          </a:xfrm>
          <a:prstGeom prst="rect">
            <a:avLst/>
          </a:prstGeom>
          <a:noFill/>
        </p:spPr>
        <p:txBody>
          <a:bodyPr wrap="square" rtlCol="0">
            <a:spAutoFit/>
          </a:bodyPr>
          <a:lstStyle/>
          <a:p>
            <a:r>
              <a:rPr lang="en-US" altLang="zh-CN" dirty="0"/>
              <a:t>===============</a:t>
            </a:r>
            <a:r>
              <a:rPr lang="zh-CN" altLang="en-US" b="1" dirty="0"/>
              <a:t>保鲜</a:t>
            </a:r>
            <a:r>
              <a:rPr lang="en-US" altLang="zh-CN" dirty="0"/>
              <a:t>=============  </a:t>
            </a:r>
          </a:p>
          <a:p>
            <a:r>
              <a:rPr lang="zh-CN" altLang="en-US" dirty="0"/>
              <a:t>就是缺零度保鲜</a:t>
            </a:r>
            <a:r>
              <a:rPr lang="en-US" altLang="zh-CN" dirty="0"/>
              <a:t>//</a:t>
            </a:r>
            <a:r>
              <a:rPr lang="zh-CN" altLang="en-US" dirty="0"/>
              <a:t>保鲜盒抽拉很随意</a:t>
            </a:r>
            <a:r>
              <a:rPr lang="en-US" altLang="zh-CN" dirty="0"/>
              <a:t>//</a:t>
            </a:r>
            <a:r>
              <a:rPr lang="zh-CN" altLang="en-US" dirty="0"/>
              <a:t>发过来上半部分左右两边门的最上面两个保鲜盒坏了 </a:t>
            </a:r>
            <a:r>
              <a:rPr lang="en-US" altLang="zh-CN" dirty="0"/>
              <a:t>| </a:t>
            </a:r>
            <a:r>
              <a:rPr lang="zh-CN" altLang="en-US" dirty="0"/>
              <a:t>真的不知道一个小小的保鲜盒有那么难解决</a:t>
            </a:r>
            <a:r>
              <a:rPr lang="en-US" altLang="zh-CN" dirty="0"/>
              <a:t>//</a:t>
            </a:r>
            <a:r>
              <a:rPr lang="zh-CN" altLang="en-US" dirty="0"/>
              <a:t>保鲜效果超满意</a:t>
            </a:r>
            <a:r>
              <a:rPr lang="en-US" altLang="zh-CN" dirty="0"/>
              <a:t>//</a:t>
            </a:r>
            <a:r>
              <a:rPr lang="zh-CN" altLang="en-US" b="1" dirty="0"/>
              <a:t>保鲜效果不错</a:t>
            </a:r>
            <a:r>
              <a:rPr lang="en-US" altLang="zh-CN" dirty="0"/>
              <a:t>//</a:t>
            </a:r>
            <a:r>
              <a:rPr lang="zh-CN" altLang="en-US" dirty="0"/>
              <a:t>保鲜效果好到没的说</a:t>
            </a:r>
            <a:r>
              <a:rPr lang="en-US" altLang="zh-CN" dirty="0"/>
              <a:t>//</a:t>
            </a:r>
            <a:r>
              <a:rPr lang="zh-CN" altLang="en-US" dirty="0"/>
              <a:t>保鲜效果真的很好</a:t>
            </a:r>
            <a:r>
              <a:rPr lang="en-US" altLang="zh-CN" dirty="0"/>
              <a:t>//</a:t>
            </a:r>
            <a:r>
              <a:rPr lang="zh-CN" altLang="en-US" dirty="0"/>
              <a:t>玫瑰花都可以保鲜一个多月</a:t>
            </a:r>
            <a:r>
              <a:rPr lang="en-US" altLang="zh-CN" dirty="0"/>
              <a:t>//</a:t>
            </a:r>
            <a:r>
              <a:rPr lang="zh-CN" altLang="en-US" dirty="0"/>
              <a:t>果然是国内第一保鲜技术的冰箱</a:t>
            </a:r>
            <a:r>
              <a:rPr lang="en-US" altLang="zh-CN" dirty="0"/>
              <a:t>//</a:t>
            </a:r>
            <a:r>
              <a:rPr lang="zh-CN" altLang="en-US" dirty="0"/>
              <a:t>保鲜效果好到没得说</a:t>
            </a:r>
            <a:r>
              <a:rPr lang="en-US" altLang="zh-CN" dirty="0"/>
              <a:t>//</a:t>
            </a:r>
            <a:endParaRPr lang="zh-CN" altLang="en-US" dirty="0"/>
          </a:p>
        </p:txBody>
      </p:sp>
    </p:spTree>
    <p:extLst>
      <p:ext uri="{BB962C8B-B14F-4D97-AF65-F5344CB8AC3E}">
        <p14:creationId xmlns:p14="http://schemas.microsoft.com/office/powerpoint/2010/main" val="274405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50" y="309192"/>
            <a:ext cx="4184650" cy="1338828"/>
          </a:xfrm>
          <a:prstGeom prst="rect">
            <a:avLst/>
          </a:prstGeom>
          <a:noFill/>
        </p:spPr>
        <p:txBody>
          <a:bodyPr wrap="square" rtlCol="0">
            <a:spAutoFit/>
          </a:bodyPr>
          <a:lstStyle/>
          <a:p>
            <a:r>
              <a:rPr lang="en-US" altLang="zh-CN" dirty="0"/>
              <a:t>=================</a:t>
            </a:r>
            <a:r>
              <a:rPr lang="zh-CN" altLang="en-US" b="1" dirty="0"/>
              <a:t>售后</a:t>
            </a:r>
            <a:r>
              <a:rPr lang="en-US" altLang="zh-CN" dirty="0"/>
              <a:t>=============   </a:t>
            </a:r>
          </a:p>
          <a:p>
            <a:r>
              <a:rPr lang="zh-CN" altLang="en-US" b="1" dirty="0"/>
              <a:t>售后又说没收到货不归他们管</a:t>
            </a:r>
            <a:r>
              <a:rPr lang="en-US" altLang="zh-CN" dirty="0"/>
              <a:t>//</a:t>
            </a:r>
            <a:r>
              <a:rPr lang="zh-CN" altLang="en-US" b="1" dirty="0"/>
              <a:t>售后的服务很好</a:t>
            </a:r>
            <a:r>
              <a:rPr lang="en-US" altLang="zh-CN" dirty="0"/>
              <a:t>//</a:t>
            </a:r>
            <a:r>
              <a:rPr lang="zh-CN" altLang="en-US" dirty="0"/>
              <a:t>售后服务也到位</a:t>
            </a:r>
            <a:r>
              <a:rPr lang="en-US" altLang="zh-CN" dirty="0"/>
              <a:t>//</a:t>
            </a:r>
            <a:r>
              <a:rPr lang="zh-CN" altLang="en-US" dirty="0"/>
              <a:t>售后服务也超级棒</a:t>
            </a:r>
            <a:r>
              <a:rPr lang="en-US" altLang="zh-CN" dirty="0"/>
              <a:t>//</a:t>
            </a:r>
            <a:r>
              <a:rPr lang="zh-CN" altLang="en-US" dirty="0"/>
              <a:t>而且看中海尔的售后服务做的比较好</a:t>
            </a:r>
            <a:r>
              <a:rPr lang="en-US" altLang="zh-CN" dirty="0"/>
              <a:t>//</a:t>
            </a:r>
            <a:r>
              <a:rPr lang="zh-CN" altLang="en-US" dirty="0"/>
              <a:t>正在和售后积极沟通中</a:t>
            </a:r>
            <a:r>
              <a:rPr lang="en-US" altLang="zh-CN" dirty="0"/>
              <a:t>//</a:t>
            </a:r>
            <a:r>
              <a:rPr lang="zh-CN" altLang="en-US" dirty="0"/>
              <a:t>售后特别好</a:t>
            </a:r>
            <a:r>
              <a:rPr lang="en-US" altLang="zh-CN" dirty="0"/>
              <a:t>//</a:t>
            </a:r>
            <a:r>
              <a:rPr lang="zh-CN" altLang="en-US" dirty="0"/>
              <a:t>加上售后有保障</a:t>
            </a:r>
            <a:r>
              <a:rPr lang="en-US" altLang="zh-CN" dirty="0"/>
              <a:t>//</a:t>
            </a:r>
            <a:r>
              <a:rPr lang="zh-CN" altLang="en-US" dirty="0"/>
              <a:t>售后特别好</a:t>
            </a:r>
            <a:r>
              <a:rPr lang="en-US" altLang="zh-CN" dirty="0"/>
              <a:t>//</a:t>
            </a:r>
            <a:r>
              <a:rPr lang="zh-CN" altLang="en-US" dirty="0"/>
              <a:t>海尔售后上门安装人性化</a:t>
            </a:r>
            <a:r>
              <a:rPr lang="en-US" altLang="zh-CN" dirty="0"/>
              <a:t>//</a:t>
            </a:r>
            <a:r>
              <a:rPr lang="zh-CN" altLang="en-US" dirty="0"/>
              <a:t>送货的师傅同时也是售后</a:t>
            </a:r>
          </a:p>
        </p:txBody>
      </p:sp>
      <p:sp>
        <p:nvSpPr>
          <p:cNvPr id="7" name="TextBox 6"/>
          <p:cNvSpPr txBox="1"/>
          <p:nvPr/>
        </p:nvSpPr>
        <p:spPr>
          <a:xfrm>
            <a:off x="285750" y="1714591"/>
            <a:ext cx="4184650" cy="1338828"/>
          </a:xfrm>
          <a:prstGeom prst="rect">
            <a:avLst/>
          </a:prstGeom>
          <a:noFill/>
        </p:spPr>
        <p:txBody>
          <a:bodyPr wrap="square" rtlCol="0">
            <a:spAutoFit/>
          </a:bodyPr>
          <a:lstStyle/>
          <a:p>
            <a:r>
              <a:rPr lang="en-US" altLang="zh-CN" dirty="0"/>
              <a:t>=================</a:t>
            </a:r>
            <a:r>
              <a:rPr lang="zh-CN" altLang="en-US" b="1" dirty="0"/>
              <a:t>冷藏</a:t>
            </a:r>
            <a:r>
              <a:rPr lang="en-US" altLang="zh-CN" dirty="0"/>
              <a:t>=============   </a:t>
            </a:r>
          </a:p>
          <a:p>
            <a:r>
              <a:rPr lang="zh-CN" altLang="en-US" dirty="0"/>
              <a:t>冷藏室的背光源让冰箱看起来特别的高大上</a:t>
            </a:r>
            <a:r>
              <a:rPr lang="en-US" altLang="zh-CN" dirty="0"/>
              <a:t>//</a:t>
            </a:r>
            <a:r>
              <a:rPr lang="zh-CN" altLang="en-US" dirty="0"/>
              <a:t>冷冻冷藏空间也很大</a:t>
            </a:r>
            <a:r>
              <a:rPr lang="en-US" altLang="zh-CN" dirty="0"/>
              <a:t>//</a:t>
            </a:r>
            <a:r>
              <a:rPr lang="zh-CN" altLang="en-US" b="1" dirty="0"/>
              <a:t>冷藏中间软冷冻无敌了</a:t>
            </a:r>
            <a:r>
              <a:rPr lang="en-US" altLang="zh-CN" dirty="0"/>
              <a:t>//</a:t>
            </a:r>
            <a:r>
              <a:rPr lang="zh-CN" altLang="en-US" dirty="0"/>
              <a:t>不管是冷藏还是冷冻空间划分都非常合理</a:t>
            </a:r>
            <a:r>
              <a:rPr lang="en-US" altLang="zh-CN" dirty="0"/>
              <a:t>//</a:t>
            </a:r>
            <a:r>
              <a:rPr lang="zh-CN" altLang="en-US" dirty="0"/>
              <a:t>冷冻室和冷藏室基本同等大小 </a:t>
            </a:r>
            <a:r>
              <a:rPr lang="en-US" altLang="zh-CN" dirty="0"/>
              <a:t>| </a:t>
            </a:r>
            <a:r>
              <a:rPr lang="zh-CN" altLang="en-US" b="1" dirty="0"/>
              <a:t>冷藏部分干湿分储</a:t>
            </a:r>
            <a:r>
              <a:rPr lang="en-US" altLang="zh-CN" dirty="0"/>
              <a:t>//</a:t>
            </a:r>
            <a:r>
              <a:rPr lang="zh-CN" altLang="en-US" b="1" dirty="0"/>
              <a:t>冷藏左右分开设计很不错</a:t>
            </a:r>
            <a:r>
              <a:rPr lang="en-US" altLang="zh-CN" dirty="0"/>
              <a:t>//</a:t>
            </a:r>
            <a:r>
              <a:rPr lang="zh-CN" altLang="en-US" dirty="0"/>
              <a:t>冷藏大</a:t>
            </a:r>
            <a:r>
              <a:rPr lang="en-US" altLang="zh-CN" dirty="0"/>
              <a:t>//</a:t>
            </a:r>
            <a:r>
              <a:rPr lang="zh-CN" altLang="en-US" dirty="0"/>
              <a:t>可保鲜可冷藏冷冻速冻</a:t>
            </a:r>
            <a:r>
              <a:rPr lang="en-US" altLang="zh-CN" dirty="0"/>
              <a:t>//</a:t>
            </a:r>
            <a:r>
              <a:rPr lang="zh-CN" altLang="en-US" dirty="0"/>
              <a:t>冷藏室也大</a:t>
            </a:r>
          </a:p>
        </p:txBody>
      </p:sp>
      <p:sp>
        <p:nvSpPr>
          <p:cNvPr id="8" name="TextBox 7"/>
          <p:cNvSpPr txBox="1"/>
          <p:nvPr/>
        </p:nvSpPr>
        <p:spPr>
          <a:xfrm>
            <a:off x="4795520" y="3158382"/>
            <a:ext cx="4184650" cy="1962076"/>
          </a:xfrm>
          <a:prstGeom prst="rect">
            <a:avLst/>
          </a:prstGeom>
          <a:noFill/>
        </p:spPr>
        <p:txBody>
          <a:bodyPr wrap="square" rtlCol="0">
            <a:spAutoFit/>
          </a:bodyPr>
          <a:lstStyle/>
          <a:p>
            <a:r>
              <a:rPr lang="en-US" altLang="zh-CN" dirty="0"/>
              <a:t>=================</a:t>
            </a:r>
            <a:r>
              <a:rPr lang="zh-CN" altLang="en-US" b="1" dirty="0"/>
              <a:t>尺寸</a:t>
            </a:r>
            <a:r>
              <a:rPr lang="en-US" altLang="zh-CN" dirty="0"/>
              <a:t>=============   </a:t>
            </a:r>
          </a:p>
          <a:p>
            <a:r>
              <a:rPr lang="zh-CN" altLang="en-US" b="1" dirty="0"/>
              <a:t>冰箱尺寸合适</a:t>
            </a:r>
            <a:r>
              <a:rPr lang="en-US" altLang="zh-CN" dirty="0"/>
              <a:t>//</a:t>
            </a:r>
            <a:r>
              <a:rPr lang="zh-CN" altLang="en-US" dirty="0"/>
              <a:t>此冰箱在外形尺寸最小的情况下做到了容积的最大化</a:t>
            </a:r>
            <a:r>
              <a:rPr lang="en-US" altLang="zh-CN" dirty="0"/>
              <a:t>//</a:t>
            </a:r>
            <a:r>
              <a:rPr lang="zh-CN" altLang="en-US" dirty="0"/>
              <a:t>尺寸不能太大</a:t>
            </a:r>
            <a:r>
              <a:rPr lang="en-US" altLang="zh-CN" dirty="0"/>
              <a:t>//</a:t>
            </a:r>
            <a:r>
              <a:rPr lang="zh-CN" altLang="en-US" dirty="0"/>
              <a:t>由于冰箱尺寸有点大无法带包装进电梯</a:t>
            </a:r>
            <a:r>
              <a:rPr lang="en-US" altLang="zh-CN" dirty="0"/>
              <a:t>//</a:t>
            </a:r>
            <a:r>
              <a:rPr lang="zh-CN" altLang="en-US" dirty="0"/>
              <a:t>西门子尺寸比较方 </a:t>
            </a:r>
            <a:r>
              <a:rPr lang="en-US" altLang="zh-CN" dirty="0"/>
              <a:t>| </a:t>
            </a:r>
            <a:r>
              <a:rPr lang="zh-CN" altLang="en-US" dirty="0"/>
              <a:t>海尔尺寸扁</a:t>
            </a:r>
            <a:r>
              <a:rPr lang="en-US" altLang="zh-CN" dirty="0"/>
              <a:t>//</a:t>
            </a:r>
            <a:r>
              <a:rPr lang="zh-CN" altLang="en-US" dirty="0"/>
              <a:t>尺寸完美</a:t>
            </a:r>
            <a:r>
              <a:rPr lang="en-US" altLang="zh-CN" dirty="0"/>
              <a:t>//</a:t>
            </a:r>
            <a:r>
              <a:rPr lang="zh-CN" altLang="en-US" dirty="0"/>
              <a:t>本以为外形尺寸会很大</a:t>
            </a:r>
            <a:r>
              <a:rPr lang="en-US" altLang="zh-CN" dirty="0"/>
              <a:t>//</a:t>
            </a:r>
            <a:r>
              <a:rPr lang="zh-CN" altLang="en-US" dirty="0"/>
              <a:t>对尺寸有要求 </a:t>
            </a:r>
            <a:r>
              <a:rPr lang="en-US" altLang="zh-CN" dirty="0"/>
              <a:t>| </a:t>
            </a:r>
            <a:r>
              <a:rPr lang="zh-CN" altLang="en-US" dirty="0"/>
              <a:t>正好在网上看见海尔这款大小尺寸正好</a:t>
            </a:r>
            <a:r>
              <a:rPr lang="en-US" altLang="zh-CN" dirty="0"/>
              <a:t>//</a:t>
            </a:r>
            <a:r>
              <a:rPr lang="zh-CN" altLang="en-US" dirty="0"/>
              <a:t>尺寸好</a:t>
            </a:r>
            <a:r>
              <a:rPr lang="en-US" altLang="zh-CN" dirty="0"/>
              <a:t>//</a:t>
            </a:r>
            <a:r>
              <a:rPr lang="zh-CN" altLang="en-US" dirty="0"/>
              <a:t>但是尺寸过大</a:t>
            </a:r>
            <a:r>
              <a:rPr lang="en-US" altLang="zh-CN" dirty="0"/>
              <a:t>//</a:t>
            </a:r>
            <a:r>
              <a:rPr lang="zh-CN" altLang="en-US" dirty="0"/>
              <a:t>冰箱尺寸大</a:t>
            </a:r>
            <a:r>
              <a:rPr lang="en-US" altLang="zh-CN" dirty="0"/>
              <a:t>//</a:t>
            </a:r>
            <a:r>
              <a:rPr lang="zh-CN" altLang="en-US" dirty="0"/>
              <a:t>下单后当天物流就打电话仔细询问冰箱入户门的尺寸</a:t>
            </a:r>
            <a:r>
              <a:rPr lang="en-US" altLang="zh-CN" dirty="0"/>
              <a:t>//</a:t>
            </a:r>
            <a:r>
              <a:rPr lang="zh-CN" altLang="en-US" dirty="0"/>
              <a:t>没有之前量尺寸是失误了</a:t>
            </a:r>
          </a:p>
        </p:txBody>
      </p:sp>
      <p:sp>
        <p:nvSpPr>
          <p:cNvPr id="9" name="TextBox 8"/>
          <p:cNvSpPr txBox="1"/>
          <p:nvPr/>
        </p:nvSpPr>
        <p:spPr>
          <a:xfrm>
            <a:off x="285750" y="3102841"/>
            <a:ext cx="4184650" cy="1754326"/>
          </a:xfrm>
          <a:prstGeom prst="rect">
            <a:avLst/>
          </a:prstGeom>
          <a:noFill/>
        </p:spPr>
        <p:txBody>
          <a:bodyPr wrap="square" rtlCol="0">
            <a:spAutoFit/>
          </a:bodyPr>
          <a:lstStyle/>
          <a:p>
            <a:r>
              <a:rPr lang="en-US" altLang="zh-CN" dirty="0"/>
              <a:t>=================</a:t>
            </a:r>
            <a:r>
              <a:rPr lang="zh-CN" altLang="en-US" b="1" dirty="0"/>
              <a:t>客服</a:t>
            </a:r>
            <a:r>
              <a:rPr lang="en-US" altLang="zh-CN" dirty="0"/>
              <a:t>=============   </a:t>
            </a:r>
          </a:p>
          <a:p>
            <a:r>
              <a:rPr lang="en-US" altLang="zh-CN" dirty="0"/>
              <a:t>//</a:t>
            </a:r>
            <a:r>
              <a:rPr lang="zh-CN" altLang="en-US" b="1" dirty="0"/>
              <a:t>客服联系了好几天也没人上门联系换货事宜</a:t>
            </a:r>
            <a:r>
              <a:rPr lang="en-US" altLang="zh-CN" dirty="0"/>
              <a:t>//</a:t>
            </a:r>
            <a:r>
              <a:rPr lang="zh-CN" altLang="en-US" dirty="0"/>
              <a:t>客服都很给力</a:t>
            </a:r>
            <a:r>
              <a:rPr lang="en-US" altLang="zh-CN" dirty="0"/>
              <a:t>//</a:t>
            </a:r>
            <a:r>
              <a:rPr lang="zh-CN" altLang="en-US" dirty="0"/>
              <a:t>然后客服重新给我单号了</a:t>
            </a:r>
            <a:r>
              <a:rPr lang="en-US" altLang="zh-CN" dirty="0"/>
              <a:t>//</a:t>
            </a:r>
            <a:r>
              <a:rPr lang="zh-CN" altLang="en-US" dirty="0"/>
              <a:t>当时联系客服又换了一台</a:t>
            </a:r>
            <a:r>
              <a:rPr lang="en-US" altLang="zh-CN" dirty="0"/>
              <a:t>//</a:t>
            </a:r>
            <a:r>
              <a:rPr lang="zh-CN" altLang="en-US" dirty="0"/>
              <a:t>打了京东客服几十个电话投诉 </a:t>
            </a:r>
            <a:r>
              <a:rPr lang="en-US" altLang="zh-CN" dirty="0"/>
              <a:t>| </a:t>
            </a:r>
            <a:r>
              <a:rPr lang="zh-CN" altLang="en-US" dirty="0"/>
              <a:t>京东客服就是个摆设</a:t>
            </a:r>
            <a:r>
              <a:rPr lang="en-US" altLang="zh-CN" dirty="0"/>
              <a:t>//</a:t>
            </a:r>
            <a:r>
              <a:rPr lang="zh-CN" altLang="en-US" dirty="0"/>
              <a:t>因为看到是厂家发货的买之前咨询商家的客服说是三天可以到货 </a:t>
            </a:r>
            <a:r>
              <a:rPr lang="en-US" altLang="zh-CN" dirty="0"/>
              <a:t>| </a:t>
            </a:r>
            <a:r>
              <a:rPr lang="zh-CN" altLang="en-US" dirty="0"/>
              <a:t>客服自己说的赠送一套十八子的刀具收货时也没有 </a:t>
            </a:r>
            <a:r>
              <a:rPr lang="en-US" altLang="zh-CN" dirty="0"/>
              <a:t>| </a:t>
            </a:r>
            <a:r>
              <a:rPr lang="zh-CN" altLang="en-US" dirty="0"/>
              <a:t>冰箱都还没签收有问题咨询厂家客服就说不关他们的事了要找售后了</a:t>
            </a:r>
          </a:p>
        </p:txBody>
      </p:sp>
      <p:sp>
        <p:nvSpPr>
          <p:cNvPr id="10" name="TextBox 9"/>
          <p:cNvSpPr txBox="1"/>
          <p:nvPr/>
        </p:nvSpPr>
        <p:spPr>
          <a:xfrm>
            <a:off x="4795520" y="1714590"/>
            <a:ext cx="4184650" cy="1546577"/>
          </a:xfrm>
          <a:prstGeom prst="rect">
            <a:avLst/>
          </a:prstGeom>
          <a:noFill/>
        </p:spPr>
        <p:txBody>
          <a:bodyPr wrap="square" rtlCol="0">
            <a:spAutoFit/>
          </a:bodyPr>
          <a:lstStyle/>
          <a:p>
            <a:r>
              <a:rPr lang="en-US" altLang="zh-CN" dirty="0"/>
              <a:t>=================</a:t>
            </a:r>
            <a:r>
              <a:rPr lang="zh-CN" altLang="en-US" b="1" dirty="0"/>
              <a:t>厨房</a:t>
            </a:r>
            <a:r>
              <a:rPr lang="en-US" altLang="zh-CN" dirty="0"/>
              <a:t>=============   </a:t>
            </a:r>
          </a:p>
          <a:p>
            <a:r>
              <a:rPr lang="zh-CN" altLang="en-US" dirty="0"/>
              <a:t>放在厨房</a:t>
            </a:r>
            <a:r>
              <a:rPr lang="en-US" altLang="zh-CN" dirty="0"/>
              <a:t>//</a:t>
            </a:r>
            <a:r>
              <a:rPr lang="zh-CN" altLang="en-US" dirty="0"/>
              <a:t>两个师傅很费劲才搬到厨房</a:t>
            </a:r>
            <a:r>
              <a:rPr lang="en-US" altLang="zh-CN" dirty="0"/>
              <a:t>//</a:t>
            </a:r>
            <a:r>
              <a:rPr lang="zh-CN" altLang="en-US" dirty="0"/>
              <a:t>解放了好多厨房空间</a:t>
            </a:r>
            <a:r>
              <a:rPr lang="en-US" altLang="zh-CN" dirty="0"/>
              <a:t>//</a:t>
            </a:r>
            <a:r>
              <a:rPr lang="zh-CN" altLang="en-US" dirty="0"/>
              <a:t>和厨房很配</a:t>
            </a:r>
            <a:r>
              <a:rPr lang="en-US" altLang="zh-CN" dirty="0"/>
              <a:t>//</a:t>
            </a:r>
            <a:r>
              <a:rPr lang="zh-CN" altLang="en-US" dirty="0"/>
              <a:t>硬背着到厨房</a:t>
            </a:r>
            <a:r>
              <a:rPr lang="en-US" altLang="zh-CN" dirty="0"/>
              <a:t>//</a:t>
            </a:r>
            <a:r>
              <a:rPr lang="zh-CN" altLang="en-US" dirty="0"/>
              <a:t>就是厨房间小了一点</a:t>
            </a:r>
            <a:r>
              <a:rPr lang="en-US" altLang="zh-CN" dirty="0"/>
              <a:t>//</a:t>
            </a:r>
            <a:r>
              <a:rPr lang="zh-CN" altLang="en-US" dirty="0"/>
              <a:t>颜色和我厨房很搭哦</a:t>
            </a:r>
            <a:r>
              <a:rPr lang="en-US" altLang="zh-CN" dirty="0"/>
              <a:t>//</a:t>
            </a:r>
            <a:r>
              <a:rPr lang="zh-CN" altLang="en-US" dirty="0"/>
              <a:t>拆厨房门</a:t>
            </a:r>
            <a:r>
              <a:rPr lang="en-US" altLang="zh-CN" dirty="0"/>
              <a:t>//</a:t>
            </a:r>
            <a:r>
              <a:rPr lang="zh-CN" altLang="en-US" dirty="0"/>
              <a:t>厨房立刻显得高大上起来</a:t>
            </a:r>
            <a:r>
              <a:rPr lang="en-US" altLang="zh-CN" dirty="0"/>
              <a:t>//</a:t>
            </a:r>
            <a:r>
              <a:rPr lang="zh-CN" altLang="en-US" dirty="0"/>
              <a:t>搬进厨房时候还拆了一下拉门才放进去</a:t>
            </a:r>
            <a:r>
              <a:rPr lang="en-US" altLang="zh-CN" dirty="0"/>
              <a:t>//</a:t>
            </a:r>
            <a:r>
              <a:rPr lang="zh-CN" altLang="en-US" dirty="0"/>
              <a:t>颜色为玛瑙棕与我家的家具厨房柜子都很般配</a:t>
            </a:r>
            <a:r>
              <a:rPr lang="en-US" altLang="zh-CN" dirty="0"/>
              <a:t>//</a:t>
            </a:r>
            <a:r>
              <a:rPr lang="zh-CN" altLang="en-US" dirty="0"/>
              <a:t>厨房拉门差一点没进去</a:t>
            </a:r>
            <a:r>
              <a:rPr lang="en-US" altLang="zh-CN" dirty="0"/>
              <a:t>//</a:t>
            </a:r>
            <a:endParaRPr lang="zh-CN" altLang="en-US" dirty="0"/>
          </a:p>
        </p:txBody>
      </p:sp>
      <p:sp>
        <p:nvSpPr>
          <p:cNvPr id="11" name="TextBox 10"/>
          <p:cNvSpPr txBox="1"/>
          <p:nvPr/>
        </p:nvSpPr>
        <p:spPr>
          <a:xfrm>
            <a:off x="4672965" y="205317"/>
            <a:ext cx="4184650" cy="1546577"/>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b="1" dirty="0"/>
              <a:t>功能齐全 </a:t>
            </a:r>
            <a:r>
              <a:rPr lang="en-US" altLang="zh-CN" dirty="0"/>
              <a:t>| </a:t>
            </a:r>
            <a:r>
              <a:rPr lang="zh-CN" altLang="en-US" b="1" dirty="0"/>
              <a:t>音乐等功能很实用</a:t>
            </a:r>
            <a:r>
              <a:rPr lang="en-US" altLang="zh-CN" dirty="0"/>
              <a:t>//</a:t>
            </a:r>
            <a:r>
              <a:rPr lang="zh-CN" altLang="en-US" dirty="0"/>
              <a:t>不知道里面功能</a:t>
            </a:r>
            <a:r>
              <a:rPr lang="en-US" altLang="zh-CN" dirty="0"/>
              <a:t>//</a:t>
            </a:r>
            <a:r>
              <a:rPr lang="zh-CN" altLang="en-US" dirty="0"/>
              <a:t>功能很实用</a:t>
            </a:r>
            <a:r>
              <a:rPr lang="en-US" altLang="zh-CN" dirty="0"/>
              <a:t>//</a:t>
            </a:r>
            <a:r>
              <a:rPr lang="zh-CN" altLang="en-US" dirty="0"/>
              <a:t>内置的</a:t>
            </a:r>
            <a:r>
              <a:rPr lang="en-US" altLang="zh-CN" dirty="0" err="1"/>
              <a:t>fm</a:t>
            </a:r>
            <a:r>
              <a:rPr lang="zh-CN" altLang="en-US" dirty="0"/>
              <a:t>功能</a:t>
            </a:r>
            <a:r>
              <a:rPr lang="en-US" altLang="zh-CN" dirty="0"/>
              <a:t>//</a:t>
            </a:r>
            <a:r>
              <a:rPr lang="zh-CN" altLang="en-US" dirty="0"/>
              <a:t>功能很齐全</a:t>
            </a:r>
            <a:r>
              <a:rPr lang="en-US" altLang="zh-CN" dirty="0"/>
              <a:t>//</a:t>
            </a:r>
            <a:r>
              <a:rPr lang="en-US" altLang="zh-CN" dirty="0" err="1"/>
              <a:t>fm</a:t>
            </a:r>
            <a:r>
              <a:rPr lang="zh-CN" altLang="en-US" dirty="0"/>
              <a:t>功能也很实用 </a:t>
            </a:r>
            <a:r>
              <a:rPr lang="en-US" altLang="zh-CN" dirty="0"/>
              <a:t>| </a:t>
            </a:r>
            <a:r>
              <a:rPr lang="zh-CN" altLang="en-US" dirty="0"/>
              <a:t>智能屏功能少了点</a:t>
            </a:r>
            <a:r>
              <a:rPr lang="en-US" altLang="zh-CN" dirty="0"/>
              <a:t>//</a:t>
            </a:r>
            <a:r>
              <a:rPr lang="zh-CN" altLang="en-US" dirty="0"/>
              <a:t>还有互联网功能</a:t>
            </a:r>
            <a:r>
              <a:rPr lang="en-US" altLang="zh-CN" dirty="0"/>
              <a:t>//</a:t>
            </a:r>
            <a:r>
              <a:rPr lang="zh-CN" altLang="en-US" dirty="0"/>
              <a:t>功能实用</a:t>
            </a:r>
            <a:r>
              <a:rPr lang="en-US" altLang="zh-CN" dirty="0"/>
              <a:t>//</a:t>
            </a:r>
            <a:r>
              <a:rPr lang="zh-CN" altLang="en-US" dirty="0"/>
              <a:t>功能齐全</a:t>
            </a:r>
            <a:r>
              <a:rPr lang="en-US" altLang="zh-CN" dirty="0"/>
              <a:t>//</a:t>
            </a:r>
            <a:r>
              <a:rPr lang="zh-CN" altLang="en-US" dirty="0"/>
              <a:t>功能强大 </a:t>
            </a:r>
            <a:r>
              <a:rPr lang="en-US" altLang="zh-CN" dirty="0"/>
              <a:t>| </a:t>
            </a:r>
            <a:r>
              <a:rPr lang="zh-CN" altLang="en-US" dirty="0"/>
              <a:t>而且带大屏娱乐功能</a:t>
            </a:r>
            <a:r>
              <a:rPr lang="en-US" altLang="zh-CN" dirty="0"/>
              <a:t>//</a:t>
            </a:r>
            <a:r>
              <a:rPr lang="zh-CN" altLang="en-US" dirty="0"/>
              <a:t>功能也满足</a:t>
            </a:r>
            <a:r>
              <a:rPr lang="en-US" altLang="zh-CN" dirty="0"/>
              <a:t>//</a:t>
            </a:r>
            <a:r>
              <a:rPr lang="zh-CN" altLang="en-US" b="1" dirty="0"/>
              <a:t>智能屏幕功能高大上</a:t>
            </a:r>
            <a:r>
              <a:rPr lang="en-US" altLang="zh-CN" dirty="0"/>
              <a:t>//</a:t>
            </a:r>
            <a:r>
              <a:rPr lang="zh-CN" altLang="en-US" dirty="0"/>
              <a:t>使用了一下功能强大</a:t>
            </a:r>
            <a:r>
              <a:rPr lang="en-US" altLang="zh-CN" dirty="0"/>
              <a:t>//</a:t>
            </a:r>
            <a:r>
              <a:rPr lang="zh-CN" altLang="en-US" dirty="0"/>
              <a:t>智能屏幕功能高大上</a:t>
            </a:r>
            <a:r>
              <a:rPr lang="en-US" altLang="zh-CN" dirty="0"/>
              <a:t>//</a:t>
            </a:r>
            <a:r>
              <a:rPr lang="zh-CN" altLang="en-US" dirty="0"/>
              <a:t>全功能</a:t>
            </a:r>
          </a:p>
        </p:txBody>
      </p:sp>
    </p:spTree>
    <p:extLst>
      <p:ext uri="{BB962C8B-B14F-4D97-AF65-F5344CB8AC3E}">
        <p14:creationId xmlns:p14="http://schemas.microsoft.com/office/powerpoint/2010/main" val="2044624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卡萨帝冰箱：</a:t>
            </a:r>
          </a:p>
        </p:txBody>
      </p:sp>
      <p:sp>
        <p:nvSpPr>
          <p:cNvPr id="3" name="TextBox 2"/>
          <p:cNvSpPr txBox="1"/>
          <p:nvPr/>
        </p:nvSpPr>
        <p:spPr>
          <a:xfrm>
            <a:off x="579714" y="1503680"/>
            <a:ext cx="7101246" cy="1938992"/>
          </a:xfrm>
          <a:prstGeom prst="rect">
            <a:avLst/>
          </a:prstGeom>
          <a:noFill/>
        </p:spPr>
        <p:txBody>
          <a:bodyPr wrap="square" rtlCol="0">
            <a:spAutoFit/>
          </a:bodyPr>
          <a:lstStyle/>
          <a:p>
            <a:r>
              <a:rPr lang="en-US" altLang="zh-CN" sz="2000" dirty="0"/>
              <a:t>1</a:t>
            </a:r>
            <a:r>
              <a:rPr lang="zh-CN" altLang="en-US" sz="2000" dirty="0"/>
              <a:t>、购买卡萨帝的用户看重其是高端品牌，网上评论好</a:t>
            </a:r>
            <a:endParaRPr lang="en-US" altLang="zh-CN" sz="2000" dirty="0"/>
          </a:p>
          <a:p>
            <a:r>
              <a:rPr lang="en-US" altLang="zh-CN" sz="2000" dirty="0"/>
              <a:t>2</a:t>
            </a:r>
            <a:r>
              <a:rPr lang="zh-CN" altLang="en-US" sz="2000" dirty="0"/>
              <a:t>、要确认尺寸、进厨房会遇到问题</a:t>
            </a:r>
            <a:endParaRPr lang="en-US" altLang="zh-CN" sz="2000" dirty="0"/>
          </a:p>
          <a:p>
            <a:r>
              <a:rPr lang="en-US" altLang="zh-CN" sz="2000" dirty="0"/>
              <a:t>3</a:t>
            </a:r>
            <a:r>
              <a:rPr lang="zh-CN" altLang="en-US" sz="2000" dirty="0"/>
              <a:t>、对其评价认为其大气高端，值得信赖，时尚智能</a:t>
            </a:r>
            <a:endParaRPr lang="en-US" altLang="zh-CN" sz="2000" dirty="0"/>
          </a:p>
          <a:p>
            <a:r>
              <a:rPr lang="en-US" altLang="zh-CN" sz="2000" dirty="0"/>
              <a:t>4</a:t>
            </a:r>
            <a:r>
              <a:rPr lang="zh-CN" altLang="en-US" sz="2000" dirty="0"/>
              <a:t>、对其质量、声音、容量、功能等均为满意，售后客服价格方面略不满</a:t>
            </a:r>
            <a:endParaRPr lang="en-US" altLang="zh-CN" sz="2000" dirty="0"/>
          </a:p>
          <a:p>
            <a:r>
              <a:rPr lang="en-US" altLang="zh-CN" sz="2000" dirty="0"/>
              <a:t>5</a:t>
            </a:r>
            <a:r>
              <a:rPr lang="zh-CN" altLang="en-US" sz="2000" dirty="0"/>
              <a:t>、功能方面对其杀菌净味很满意，还有很智能</a:t>
            </a:r>
            <a:endParaRPr lang="zh-CN" altLang="en-US" dirty="0"/>
          </a:p>
        </p:txBody>
      </p:sp>
    </p:spTree>
    <p:extLst>
      <p:ext uri="{BB962C8B-B14F-4D97-AF65-F5344CB8AC3E}">
        <p14:creationId xmlns:p14="http://schemas.microsoft.com/office/powerpoint/2010/main" val="6691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840" y="538480"/>
            <a:ext cx="7284720" cy="3970318"/>
          </a:xfrm>
          <a:prstGeom prst="rect">
            <a:avLst/>
          </a:prstGeom>
          <a:noFill/>
        </p:spPr>
        <p:txBody>
          <a:bodyPr wrap="square" rtlCol="0">
            <a:spAutoFit/>
          </a:bodyPr>
          <a:lstStyle/>
          <a:p>
            <a:r>
              <a:rPr lang="en-US" altLang="zh-CN" sz="1800" dirty="0"/>
              <a:t>1</a:t>
            </a:r>
            <a:r>
              <a:rPr lang="zh-CN" altLang="en-US" sz="1800" dirty="0"/>
              <a:t>、选择德系、日系、韩系冰箱的用户，是其品牌的忠实消费者，购有其电器产品 ，博世西门子信赖高端，松下专业，三星</a:t>
            </a:r>
            <a:r>
              <a:rPr lang="en-US" altLang="zh-CN" sz="1800" dirty="0"/>
              <a:t>LG</a:t>
            </a:r>
            <a:r>
              <a:rPr lang="zh-CN" altLang="en-US" sz="1800" dirty="0"/>
              <a:t>信赖，海尔智能，选择格力因为送空调，美菱也是忠实消费者，海尔则认为是大品牌，卡萨帝认为其是高端品牌 ，能信赖。</a:t>
            </a:r>
            <a:endParaRPr lang="en-US" altLang="zh-CN" sz="1800" dirty="0"/>
          </a:p>
          <a:p>
            <a:r>
              <a:rPr lang="en-US" altLang="zh-CN" sz="1800" dirty="0"/>
              <a:t>2</a:t>
            </a:r>
            <a:r>
              <a:rPr lang="zh-CN" altLang="en-US" sz="1800" dirty="0"/>
              <a:t>、在购买前会去实体店，认为网购有性价比，会确认预留尺寸，安装过程中，可能没有电梯，厨房门小，要拆门才能进入，消费者会确认包装完整，冰箱尺寸可能与预期有差异。</a:t>
            </a:r>
            <a:endParaRPr lang="en-US" altLang="zh-CN" sz="1800" dirty="0"/>
          </a:p>
          <a:p>
            <a:r>
              <a:rPr lang="en-US" altLang="zh-CN" sz="1800" dirty="0"/>
              <a:t>3</a:t>
            </a:r>
            <a:r>
              <a:rPr lang="zh-CN" altLang="en-US" sz="1800" dirty="0"/>
              <a:t>、高端冰箱外观容量普遍好评，其中松下压缩机置顶小体积大容量适合小户型。</a:t>
            </a:r>
            <a:endParaRPr lang="en-US" altLang="zh-CN" sz="1800" dirty="0"/>
          </a:p>
          <a:p>
            <a:r>
              <a:rPr lang="en-US" altLang="zh-CN" sz="1800" dirty="0"/>
              <a:t>4</a:t>
            </a:r>
            <a:r>
              <a:rPr lang="zh-CN" altLang="en-US" sz="1800" dirty="0"/>
              <a:t>、功能方面，用户很注重保鲜，看重杀菌净味速冻功能，松下卡萨帝分区合理，松下的制冰功能很满意，海尔卡萨帝智能。</a:t>
            </a:r>
            <a:endParaRPr lang="en-US" altLang="zh-CN" sz="1800" dirty="0"/>
          </a:p>
          <a:p>
            <a:r>
              <a:rPr lang="en-US" altLang="zh-CN" sz="1800" dirty="0"/>
              <a:t>5</a:t>
            </a:r>
            <a:r>
              <a:rPr lang="zh-CN" altLang="en-US" sz="1800" dirty="0"/>
              <a:t>、用户会注重声音、质量，对于售后客服普遍略有不满。</a:t>
            </a:r>
            <a:endParaRPr lang="en-US" altLang="zh-CN" sz="1800" dirty="0"/>
          </a:p>
          <a:p>
            <a:endParaRPr lang="en-US" altLang="zh-CN" sz="1800" dirty="0"/>
          </a:p>
          <a:p>
            <a:endParaRPr lang="zh-CN" altLang="en-US" sz="1800" dirty="0"/>
          </a:p>
        </p:txBody>
      </p:sp>
    </p:spTree>
    <p:extLst>
      <p:ext uri="{BB962C8B-B14F-4D97-AF65-F5344CB8AC3E}">
        <p14:creationId xmlns:p14="http://schemas.microsoft.com/office/powerpoint/2010/main" val="2707179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10" y="251630"/>
            <a:ext cx="7886700" cy="518916"/>
          </a:xfrm>
        </p:spPr>
        <p:txBody>
          <a:bodyPr/>
          <a:lstStyle/>
          <a:p>
            <a:r>
              <a:rPr dirty="0" err="1"/>
              <a:t>特征好评率</a:t>
            </a:r>
            <a:endParaRPr dirty="0"/>
          </a:p>
        </p:txBody>
      </p:sp>
      <p:graphicFrame>
        <p:nvGraphicFramePr>
          <p:cNvPr id="4" name="表格 3"/>
          <p:cNvGraphicFramePr>
            <a:graphicFrameLocks noGrp="1"/>
          </p:cNvGraphicFramePr>
          <p:nvPr>
            <p:extLst>
              <p:ext uri="{D42A27DB-BD31-4B8C-83A1-F6EECF244321}">
                <p14:modId xmlns:p14="http://schemas.microsoft.com/office/powerpoint/2010/main" val="3901934805"/>
              </p:ext>
            </p:extLst>
          </p:nvPr>
        </p:nvGraphicFramePr>
        <p:xfrm>
          <a:off x="454661" y="944884"/>
          <a:ext cx="3261360" cy="3124200"/>
        </p:xfrm>
        <a:graphic>
          <a:graphicData uri="http://schemas.openxmlformats.org/drawingml/2006/table">
            <a:tbl>
              <a:tblPr>
                <a:tableStyleId>{BDBED569-4797-4DF1-A0F4-6AAB3CD982D8}</a:tableStyleId>
              </a:tblPr>
              <a:tblGrid>
                <a:gridCol w="1087120">
                  <a:extLst>
                    <a:ext uri="{9D8B030D-6E8A-4147-A177-3AD203B41FA5}">
                      <a16:colId xmlns:a16="http://schemas.microsoft.com/office/drawing/2014/main" val="20000"/>
                    </a:ext>
                  </a:extLst>
                </a:gridCol>
                <a:gridCol w="782319">
                  <a:extLst>
                    <a:ext uri="{9D8B030D-6E8A-4147-A177-3AD203B41FA5}">
                      <a16:colId xmlns:a16="http://schemas.microsoft.com/office/drawing/2014/main" val="20001"/>
                    </a:ext>
                  </a:extLst>
                </a:gridCol>
                <a:gridCol w="1391921">
                  <a:extLst>
                    <a:ext uri="{9D8B030D-6E8A-4147-A177-3AD203B41FA5}">
                      <a16:colId xmlns:a16="http://schemas.microsoft.com/office/drawing/2014/main" val="20002"/>
                    </a:ext>
                  </a:extLst>
                </a:gridCol>
              </a:tblGrid>
              <a:tr h="231806">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31806">
                <a:tc>
                  <a:txBody>
                    <a:bodyPr/>
                    <a:lstStyle/>
                    <a:p>
                      <a:pPr algn="ctr" fontAlgn="b"/>
                      <a:r>
                        <a:rPr lang="zh-CN" altLang="en-US" sz="2000" b="0" i="0" u="none" strike="noStrike">
                          <a:solidFill>
                            <a:srgbClr val="000000"/>
                          </a:solidFill>
                          <a:effectLst/>
                          <a:latin typeface="宋体"/>
                        </a:rPr>
                        <a:t>空间</a:t>
                      </a:r>
                    </a:p>
                  </a:txBody>
                  <a:tcPr marL="7620" marR="7620" marT="7620" marB="0" anchor="b"/>
                </a:tc>
                <a:tc>
                  <a:txBody>
                    <a:bodyPr/>
                    <a:lstStyle/>
                    <a:p>
                      <a:pPr algn="ctr" fontAlgn="b"/>
                      <a:r>
                        <a:rPr lang="en-US" altLang="zh-CN" sz="2000" b="0" i="0" u="none" strike="noStrike">
                          <a:solidFill>
                            <a:srgbClr val="000000"/>
                          </a:solidFill>
                          <a:effectLst/>
                          <a:latin typeface="宋体"/>
                        </a:rPr>
                        <a:t>429</a:t>
                      </a:r>
                    </a:p>
                  </a:txBody>
                  <a:tcPr marL="7620" marR="7620" marT="7620" marB="0" anchor="b"/>
                </a:tc>
                <a:tc>
                  <a:txBody>
                    <a:bodyPr/>
                    <a:lstStyle/>
                    <a:p>
                      <a:pPr algn="ctr" fontAlgn="b"/>
                      <a:r>
                        <a:rPr lang="en-US" altLang="zh-CN" sz="2000" b="0" i="0" u="none" strike="noStrike">
                          <a:solidFill>
                            <a:srgbClr val="000000"/>
                          </a:solidFill>
                          <a:effectLst/>
                          <a:latin typeface="宋体"/>
                        </a:rPr>
                        <a:t>0.997669</a:t>
                      </a:r>
                    </a:p>
                  </a:txBody>
                  <a:tcPr marL="7620" marR="7620" marT="7620" marB="0" anchor="b"/>
                </a:tc>
                <a:extLst>
                  <a:ext uri="{0D108BD9-81ED-4DB2-BD59-A6C34878D82A}">
                    <a16:rowId xmlns:a16="http://schemas.microsoft.com/office/drawing/2014/main" val="10001"/>
                  </a:ext>
                </a:extLst>
              </a:tr>
              <a:tr h="231806">
                <a:tc>
                  <a:txBody>
                    <a:bodyPr/>
                    <a:lstStyle/>
                    <a:p>
                      <a:pPr algn="ctr" fontAlgn="b"/>
                      <a:r>
                        <a:rPr lang="zh-CN" altLang="en-US" sz="2000" b="0" i="0" u="none" strike="noStrike">
                          <a:solidFill>
                            <a:srgbClr val="000000"/>
                          </a:solidFill>
                          <a:effectLst/>
                          <a:latin typeface="宋体"/>
                        </a:rPr>
                        <a:t>外观</a:t>
                      </a:r>
                    </a:p>
                  </a:txBody>
                  <a:tcPr marL="7620" marR="7620" marT="7620" marB="0" anchor="b"/>
                </a:tc>
                <a:tc>
                  <a:txBody>
                    <a:bodyPr/>
                    <a:lstStyle/>
                    <a:p>
                      <a:pPr algn="ctr" fontAlgn="b"/>
                      <a:r>
                        <a:rPr lang="en-US" altLang="zh-CN" sz="2000" b="0" i="0" u="none" strike="noStrike">
                          <a:solidFill>
                            <a:srgbClr val="000000"/>
                          </a:solidFill>
                          <a:effectLst/>
                          <a:latin typeface="宋体"/>
                        </a:rPr>
                        <a:t>387</a:t>
                      </a:r>
                    </a:p>
                  </a:txBody>
                  <a:tcPr marL="7620" marR="7620" marT="7620" marB="0" anchor="b"/>
                </a:tc>
                <a:tc>
                  <a:txBody>
                    <a:bodyPr/>
                    <a:lstStyle/>
                    <a:p>
                      <a:pPr algn="ctr" fontAlgn="b"/>
                      <a:r>
                        <a:rPr lang="en-US" altLang="zh-CN" sz="2000" b="0" i="0" u="none" strike="noStrike">
                          <a:solidFill>
                            <a:srgbClr val="000000"/>
                          </a:solidFill>
                          <a:effectLst/>
                          <a:latin typeface="宋体"/>
                        </a:rPr>
                        <a:t>0.992248</a:t>
                      </a:r>
                    </a:p>
                  </a:txBody>
                  <a:tcPr marL="7620" marR="7620" marT="7620" marB="0" anchor="b"/>
                </a:tc>
                <a:extLst>
                  <a:ext uri="{0D108BD9-81ED-4DB2-BD59-A6C34878D82A}">
                    <a16:rowId xmlns:a16="http://schemas.microsoft.com/office/drawing/2014/main" val="10002"/>
                  </a:ext>
                </a:extLst>
              </a:tr>
              <a:tr h="231806">
                <a:tc>
                  <a:txBody>
                    <a:bodyPr/>
                    <a:lstStyle/>
                    <a:p>
                      <a:pPr algn="ctr" fontAlgn="b"/>
                      <a:r>
                        <a:rPr lang="zh-CN" altLang="en-US" sz="2000" b="0" i="0" u="none" strike="noStrike">
                          <a:solidFill>
                            <a:srgbClr val="000000"/>
                          </a:solidFill>
                          <a:effectLst/>
                          <a:latin typeface="宋体"/>
                        </a:rPr>
                        <a:t>功能</a:t>
                      </a:r>
                    </a:p>
                  </a:txBody>
                  <a:tcPr marL="7620" marR="7620" marT="7620" marB="0" anchor="b"/>
                </a:tc>
                <a:tc>
                  <a:txBody>
                    <a:bodyPr/>
                    <a:lstStyle/>
                    <a:p>
                      <a:pPr algn="ctr" fontAlgn="b"/>
                      <a:r>
                        <a:rPr lang="en-US" altLang="zh-CN" sz="2000" b="0" i="0" u="none" strike="noStrike">
                          <a:solidFill>
                            <a:srgbClr val="000000"/>
                          </a:solidFill>
                          <a:effectLst/>
                          <a:latin typeface="宋体"/>
                        </a:rPr>
                        <a:t>257</a:t>
                      </a:r>
                    </a:p>
                  </a:txBody>
                  <a:tcPr marL="7620" marR="7620" marT="7620" marB="0" anchor="b"/>
                </a:tc>
                <a:tc>
                  <a:txBody>
                    <a:bodyPr/>
                    <a:lstStyle/>
                    <a:p>
                      <a:pPr algn="ctr" fontAlgn="b"/>
                      <a:r>
                        <a:rPr lang="en-US" altLang="zh-CN" sz="2000" b="0" i="0" u="none" strike="noStrike">
                          <a:solidFill>
                            <a:srgbClr val="000000"/>
                          </a:solidFill>
                          <a:effectLst/>
                          <a:latin typeface="宋体"/>
                        </a:rPr>
                        <a:t>1</a:t>
                      </a:r>
                    </a:p>
                  </a:txBody>
                  <a:tcPr marL="7620" marR="7620" marT="7620" marB="0" anchor="b"/>
                </a:tc>
                <a:extLst>
                  <a:ext uri="{0D108BD9-81ED-4DB2-BD59-A6C34878D82A}">
                    <a16:rowId xmlns:a16="http://schemas.microsoft.com/office/drawing/2014/main" val="10003"/>
                  </a:ext>
                </a:extLst>
              </a:tr>
              <a:tr h="231806">
                <a:tc>
                  <a:txBody>
                    <a:bodyPr/>
                    <a:lstStyle/>
                    <a:p>
                      <a:pPr algn="ctr" fontAlgn="b"/>
                      <a:r>
                        <a:rPr lang="zh-CN" altLang="en-US" sz="2000" b="0" i="0" u="none" strike="noStrike">
                          <a:solidFill>
                            <a:srgbClr val="000000"/>
                          </a:solidFill>
                          <a:effectLst/>
                          <a:latin typeface="宋体"/>
                        </a:rPr>
                        <a:t>容量</a:t>
                      </a:r>
                    </a:p>
                  </a:txBody>
                  <a:tcPr marL="7620" marR="7620" marT="7620" marB="0" anchor="b"/>
                </a:tc>
                <a:tc>
                  <a:txBody>
                    <a:bodyPr/>
                    <a:lstStyle/>
                    <a:p>
                      <a:pPr algn="ctr" fontAlgn="b"/>
                      <a:r>
                        <a:rPr lang="en-US" altLang="zh-CN" sz="2000" b="0" i="0" u="none" strike="noStrike">
                          <a:solidFill>
                            <a:srgbClr val="000000"/>
                          </a:solidFill>
                          <a:effectLst/>
                          <a:latin typeface="宋体"/>
                        </a:rPr>
                        <a:t>219</a:t>
                      </a:r>
                    </a:p>
                  </a:txBody>
                  <a:tcPr marL="7620" marR="7620" marT="7620" marB="0" anchor="b"/>
                </a:tc>
                <a:tc>
                  <a:txBody>
                    <a:bodyPr/>
                    <a:lstStyle/>
                    <a:p>
                      <a:pPr algn="ctr" fontAlgn="b"/>
                      <a:r>
                        <a:rPr lang="en-US" altLang="zh-CN" sz="2000" b="0" i="0" u="none" strike="noStrike" dirty="0">
                          <a:solidFill>
                            <a:srgbClr val="000000"/>
                          </a:solidFill>
                          <a:effectLst/>
                          <a:latin typeface="宋体"/>
                        </a:rPr>
                        <a:t>0.990868</a:t>
                      </a:r>
                    </a:p>
                  </a:txBody>
                  <a:tcPr marL="7620" marR="7620" marT="7620" marB="0" anchor="b"/>
                </a:tc>
                <a:extLst>
                  <a:ext uri="{0D108BD9-81ED-4DB2-BD59-A6C34878D82A}">
                    <a16:rowId xmlns:a16="http://schemas.microsoft.com/office/drawing/2014/main" val="10004"/>
                  </a:ext>
                </a:extLst>
              </a:tr>
              <a:tr h="231806">
                <a:tc>
                  <a:txBody>
                    <a:bodyPr/>
                    <a:lstStyle/>
                    <a:p>
                      <a:pPr algn="ctr" fontAlgn="b"/>
                      <a:r>
                        <a:rPr lang="zh-CN" altLang="en-US" sz="2000" b="0" i="0" u="none" strike="noStrike">
                          <a:solidFill>
                            <a:srgbClr val="000000"/>
                          </a:solidFill>
                          <a:effectLst/>
                          <a:latin typeface="宋体"/>
                        </a:rPr>
                        <a:t>声音</a:t>
                      </a:r>
                    </a:p>
                  </a:txBody>
                  <a:tcPr marL="7620" marR="7620" marT="7620" marB="0" anchor="b"/>
                </a:tc>
                <a:tc>
                  <a:txBody>
                    <a:bodyPr/>
                    <a:lstStyle/>
                    <a:p>
                      <a:pPr algn="ctr" fontAlgn="b"/>
                      <a:r>
                        <a:rPr lang="en-US" altLang="zh-CN" sz="2000" b="0" i="0" u="none" strike="noStrike">
                          <a:solidFill>
                            <a:srgbClr val="000000"/>
                          </a:solidFill>
                          <a:effectLst/>
                          <a:latin typeface="宋体"/>
                        </a:rPr>
                        <a:t>194</a:t>
                      </a:r>
                    </a:p>
                  </a:txBody>
                  <a:tcPr marL="7620" marR="7620" marT="7620" marB="0" anchor="b"/>
                </a:tc>
                <a:tc>
                  <a:txBody>
                    <a:bodyPr/>
                    <a:lstStyle/>
                    <a:p>
                      <a:pPr algn="ctr" fontAlgn="b"/>
                      <a:r>
                        <a:rPr lang="en-US" altLang="zh-CN" sz="2000" b="0" i="0" u="none" strike="noStrike">
                          <a:solidFill>
                            <a:srgbClr val="000000"/>
                          </a:solidFill>
                          <a:effectLst/>
                          <a:latin typeface="宋体"/>
                        </a:rPr>
                        <a:t>0.994845</a:t>
                      </a:r>
                    </a:p>
                  </a:txBody>
                  <a:tcPr marL="7620" marR="7620" marT="7620" marB="0" anchor="b"/>
                </a:tc>
                <a:extLst>
                  <a:ext uri="{0D108BD9-81ED-4DB2-BD59-A6C34878D82A}">
                    <a16:rowId xmlns:a16="http://schemas.microsoft.com/office/drawing/2014/main" val="10005"/>
                  </a:ext>
                </a:extLst>
              </a:tr>
              <a:tr h="231806">
                <a:tc>
                  <a:txBody>
                    <a:bodyPr/>
                    <a:lstStyle/>
                    <a:p>
                      <a:pPr algn="ctr" fontAlgn="b"/>
                      <a:r>
                        <a:rPr lang="zh-CN" altLang="en-US" sz="2000" b="0" i="0" u="none" strike="noStrike" dirty="0">
                          <a:solidFill>
                            <a:srgbClr val="000000"/>
                          </a:solidFill>
                          <a:effectLst/>
                          <a:latin typeface="宋体"/>
                        </a:rPr>
                        <a:t>质量</a:t>
                      </a:r>
                    </a:p>
                  </a:txBody>
                  <a:tcPr marL="7620" marR="7620" marT="7620" marB="0" anchor="b"/>
                </a:tc>
                <a:tc>
                  <a:txBody>
                    <a:bodyPr/>
                    <a:lstStyle/>
                    <a:p>
                      <a:pPr algn="ctr" fontAlgn="b"/>
                      <a:r>
                        <a:rPr lang="en-US" altLang="zh-CN" sz="2000" b="0" i="0" u="none" strike="noStrike">
                          <a:solidFill>
                            <a:srgbClr val="000000"/>
                          </a:solidFill>
                          <a:effectLst/>
                          <a:latin typeface="宋体"/>
                        </a:rPr>
                        <a:t>161</a:t>
                      </a:r>
                    </a:p>
                  </a:txBody>
                  <a:tcPr marL="7620" marR="7620" marT="7620" marB="0" anchor="b"/>
                </a:tc>
                <a:tc>
                  <a:txBody>
                    <a:bodyPr/>
                    <a:lstStyle/>
                    <a:p>
                      <a:pPr algn="ctr" fontAlgn="b"/>
                      <a:r>
                        <a:rPr lang="en-US" altLang="zh-CN" sz="2000" b="0" i="0" u="none" strike="noStrike">
                          <a:solidFill>
                            <a:srgbClr val="000000"/>
                          </a:solidFill>
                          <a:effectLst/>
                          <a:latin typeface="宋体"/>
                        </a:rPr>
                        <a:t>0.987578</a:t>
                      </a:r>
                    </a:p>
                  </a:txBody>
                  <a:tcPr marL="7620" marR="7620" marT="7620" marB="0" anchor="b"/>
                </a:tc>
                <a:extLst>
                  <a:ext uri="{0D108BD9-81ED-4DB2-BD59-A6C34878D82A}">
                    <a16:rowId xmlns:a16="http://schemas.microsoft.com/office/drawing/2014/main" val="10006"/>
                  </a:ext>
                </a:extLst>
              </a:tr>
              <a:tr h="231806">
                <a:tc>
                  <a:txBody>
                    <a:bodyPr/>
                    <a:lstStyle/>
                    <a:p>
                      <a:pPr algn="ctr" fontAlgn="b"/>
                      <a:r>
                        <a:rPr lang="zh-CN" altLang="en-US" sz="2000" b="0" i="0" u="none" strike="noStrike">
                          <a:solidFill>
                            <a:srgbClr val="000000"/>
                          </a:solidFill>
                          <a:effectLst/>
                          <a:latin typeface="宋体"/>
                        </a:rPr>
                        <a:t>售后</a:t>
                      </a:r>
                    </a:p>
                  </a:txBody>
                  <a:tcPr marL="7620" marR="7620" marT="7620" marB="0" anchor="b"/>
                </a:tc>
                <a:tc>
                  <a:txBody>
                    <a:bodyPr/>
                    <a:lstStyle/>
                    <a:p>
                      <a:pPr algn="ctr" fontAlgn="b"/>
                      <a:r>
                        <a:rPr lang="en-US" altLang="zh-CN" sz="2000" b="0" i="0" u="none" strike="noStrike">
                          <a:solidFill>
                            <a:srgbClr val="000000"/>
                          </a:solidFill>
                          <a:effectLst/>
                          <a:latin typeface="宋体"/>
                        </a:rPr>
                        <a:t>142</a:t>
                      </a:r>
                    </a:p>
                  </a:txBody>
                  <a:tcPr marL="7620" marR="7620" marT="7620" marB="0" anchor="b"/>
                </a:tc>
                <a:tc>
                  <a:txBody>
                    <a:bodyPr/>
                    <a:lstStyle/>
                    <a:p>
                      <a:pPr algn="ctr" fontAlgn="b"/>
                      <a:r>
                        <a:rPr lang="en-US" altLang="zh-CN" sz="2000" b="0" i="0" u="none" strike="noStrike">
                          <a:solidFill>
                            <a:srgbClr val="000000"/>
                          </a:solidFill>
                          <a:effectLst/>
                          <a:latin typeface="宋体"/>
                        </a:rPr>
                        <a:t>0.971831</a:t>
                      </a:r>
                    </a:p>
                  </a:txBody>
                  <a:tcPr marL="7620" marR="7620" marT="7620" marB="0" anchor="b"/>
                </a:tc>
                <a:extLst>
                  <a:ext uri="{0D108BD9-81ED-4DB2-BD59-A6C34878D82A}">
                    <a16:rowId xmlns:a16="http://schemas.microsoft.com/office/drawing/2014/main" val="10007"/>
                  </a:ext>
                </a:extLst>
              </a:tr>
              <a:tr h="231806">
                <a:tc>
                  <a:txBody>
                    <a:bodyPr/>
                    <a:lstStyle/>
                    <a:p>
                      <a:pPr algn="ctr" fontAlgn="b"/>
                      <a:r>
                        <a:rPr lang="zh-CN" altLang="en-US" sz="2000" b="1" i="0" u="none" strike="noStrike" dirty="0">
                          <a:solidFill>
                            <a:srgbClr val="000000"/>
                          </a:solidFill>
                          <a:effectLst/>
                          <a:latin typeface="宋体"/>
                        </a:rPr>
                        <a:t>价格</a:t>
                      </a:r>
                    </a:p>
                  </a:txBody>
                  <a:tcPr marL="7620" marR="7620" marT="7620" marB="0" anchor="b"/>
                </a:tc>
                <a:tc>
                  <a:txBody>
                    <a:bodyPr/>
                    <a:lstStyle/>
                    <a:p>
                      <a:pPr algn="ctr" fontAlgn="b"/>
                      <a:r>
                        <a:rPr lang="en-US" altLang="zh-CN" sz="2000" b="1" i="0" u="none" strike="noStrike" dirty="0">
                          <a:solidFill>
                            <a:srgbClr val="000000"/>
                          </a:solidFill>
                          <a:effectLst/>
                          <a:latin typeface="宋体"/>
                        </a:rPr>
                        <a:t>123</a:t>
                      </a:r>
                    </a:p>
                  </a:txBody>
                  <a:tcPr marL="7620" marR="7620" marT="7620" marB="0" anchor="b"/>
                </a:tc>
                <a:tc>
                  <a:txBody>
                    <a:bodyPr/>
                    <a:lstStyle/>
                    <a:p>
                      <a:pPr algn="ctr" fontAlgn="b"/>
                      <a:r>
                        <a:rPr lang="en-US" altLang="zh-CN" sz="2000" b="1" i="0" u="none" strike="noStrike" dirty="0">
                          <a:solidFill>
                            <a:srgbClr val="000000"/>
                          </a:solidFill>
                          <a:effectLst/>
                          <a:latin typeface="宋体"/>
                        </a:rPr>
                        <a:t>0.96748</a:t>
                      </a:r>
                    </a:p>
                  </a:txBody>
                  <a:tcPr marL="7620" marR="7620" marT="7620" marB="0" anchor="b"/>
                </a:tc>
                <a:extLst>
                  <a:ext uri="{0D108BD9-81ED-4DB2-BD59-A6C34878D82A}">
                    <a16:rowId xmlns:a16="http://schemas.microsoft.com/office/drawing/2014/main" val="10008"/>
                  </a:ext>
                </a:extLst>
              </a:tr>
              <a:tr h="231806">
                <a:tc>
                  <a:txBody>
                    <a:bodyPr/>
                    <a:lstStyle/>
                    <a:p>
                      <a:pPr algn="ctr" fontAlgn="b"/>
                      <a:r>
                        <a:rPr lang="zh-CN" altLang="en-US" sz="2000" b="0" i="0" u="none" strike="noStrike">
                          <a:solidFill>
                            <a:srgbClr val="000000"/>
                          </a:solidFill>
                          <a:effectLst/>
                          <a:latin typeface="宋体"/>
                        </a:rPr>
                        <a:t>保鲜</a:t>
                      </a:r>
                    </a:p>
                  </a:txBody>
                  <a:tcPr marL="7620" marR="7620" marT="7620" marB="0" anchor="b"/>
                </a:tc>
                <a:tc>
                  <a:txBody>
                    <a:bodyPr/>
                    <a:lstStyle/>
                    <a:p>
                      <a:pPr algn="ctr" fontAlgn="b"/>
                      <a:r>
                        <a:rPr lang="en-US" altLang="zh-CN" sz="2000" b="0" i="0" u="none" strike="noStrike">
                          <a:solidFill>
                            <a:srgbClr val="000000"/>
                          </a:solidFill>
                          <a:effectLst/>
                          <a:latin typeface="宋体"/>
                        </a:rPr>
                        <a:t>71</a:t>
                      </a:r>
                    </a:p>
                  </a:txBody>
                  <a:tcPr marL="7620" marR="7620" marT="7620" marB="0" anchor="b"/>
                </a:tc>
                <a:tc>
                  <a:txBody>
                    <a:bodyPr/>
                    <a:lstStyle/>
                    <a:p>
                      <a:pPr algn="ctr" fontAlgn="b"/>
                      <a:r>
                        <a:rPr lang="en-US" altLang="zh-CN" sz="2000" b="0" i="0" u="none" strike="noStrike" dirty="0">
                          <a:solidFill>
                            <a:srgbClr val="000000"/>
                          </a:solidFill>
                          <a:effectLst/>
                          <a:latin typeface="宋体"/>
                        </a:rPr>
                        <a:t>0.971831</a:t>
                      </a:r>
                    </a:p>
                  </a:txBody>
                  <a:tcPr marL="7620" marR="7620" marT="7620" marB="0" anchor="b"/>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520991"/>
              </p:ext>
            </p:extLst>
          </p:nvPr>
        </p:nvGraphicFramePr>
        <p:xfrm>
          <a:off x="4683760" y="1850712"/>
          <a:ext cx="3779520" cy="1249680"/>
        </p:xfrm>
        <a:graphic>
          <a:graphicData uri="http://schemas.openxmlformats.org/drawingml/2006/table">
            <a:tbl>
              <a:tblPr>
                <a:tableStyleId>{E8B1032C-EA38-4F05-BA0D-38AFFFC7BED3}</a:tableStyleId>
              </a:tblPr>
              <a:tblGrid>
                <a:gridCol w="1273387">
                  <a:extLst>
                    <a:ext uri="{9D8B030D-6E8A-4147-A177-3AD203B41FA5}">
                      <a16:colId xmlns:a16="http://schemas.microsoft.com/office/drawing/2014/main" val="20000"/>
                    </a:ext>
                  </a:extLst>
                </a:gridCol>
                <a:gridCol w="968587">
                  <a:extLst>
                    <a:ext uri="{9D8B030D-6E8A-4147-A177-3AD203B41FA5}">
                      <a16:colId xmlns:a16="http://schemas.microsoft.com/office/drawing/2014/main" val="20001"/>
                    </a:ext>
                  </a:extLst>
                </a:gridCol>
                <a:gridCol w="1537546">
                  <a:extLst>
                    <a:ext uri="{9D8B030D-6E8A-4147-A177-3AD203B41FA5}">
                      <a16:colId xmlns:a16="http://schemas.microsoft.com/office/drawing/2014/main" val="20002"/>
                    </a:ext>
                  </a:extLst>
                </a:gridCol>
              </a:tblGrid>
              <a:tr h="297850">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97850">
                <a:tc>
                  <a:txBody>
                    <a:bodyPr/>
                    <a:lstStyle/>
                    <a:p>
                      <a:pPr algn="ctr" fontAlgn="b"/>
                      <a:r>
                        <a:rPr lang="zh-CN" altLang="en-US" sz="2000" b="0" i="0" u="none" strike="noStrike">
                          <a:solidFill>
                            <a:srgbClr val="000000"/>
                          </a:solidFill>
                          <a:effectLst/>
                          <a:latin typeface="宋体"/>
                        </a:rPr>
                        <a:t>快递</a:t>
                      </a:r>
                    </a:p>
                  </a:txBody>
                  <a:tcPr marL="7620" marR="7620" marT="7620" marB="0" anchor="b"/>
                </a:tc>
                <a:tc>
                  <a:txBody>
                    <a:bodyPr/>
                    <a:lstStyle/>
                    <a:p>
                      <a:pPr algn="ctr" fontAlgn="b"/>
                      <a:r>
                        <a:rPr lang="en-US" altLang="zh-CN" sz="2000" b="0" i="0" u="none" strike="noStrike">
                          <a:solidFill>
                            <a:srgbClr val="000000"/>
                          </a:solidFill>
                          <a:effectLst/>
                          <a:latin typeface="宋体"/>
                        </a:rPr>
                        <a:t>82</a:t>
                      </a:r>
                    </a:p>
                  </a:txBody>
                  <a:tcPr marL="7620" marR="7620" marT="7620" marB="0" anchor="b"/>
                </a:tc>
                <a:tc>
                  <a:txBody>
                    <a:bodyPr/>
                    <a:lstStyle/>
                    <a:p>
                      <a:pPr algn="ctr" fontAlgn="b"/>
                      <a:r>
                        <a:rPr lang="en-US" altLang="zh-CN" sz="2000" b="0" i="0" u="none" strike="noStrike">
                          <a:solidFill>
                            <a:srgbClr val="000000"/>
                          </a:solidFill>
                          <a:effectLst/>
                          <a:latin typeface="宋体"/>
                        </a:rPr>
                        <a:t>0.926829</a:t>
                      </a:r>
                    </a:p>
                  </a:txBody>
                  <a:tcPr marL="7620" marR="7620" marT="7620" marB="0" anchor="b"/>
                </a:tc>
                <a:extLst>
                  <a:ext uri="{0D108BD9-81ED-4DB2-BD59-A6C34878D82A}">
                    <a16:rowId xmlns:a16="http://schemas.microsoft.com/office/drawing/2014/main" val="10001"/>
                  </a:ext>
                </a:extLst>
              </a:tr>
              <a:tr h="297850">
                <a:tc>
                  <a:txBody>
                    <a:bodyPr/>
                    <a:lstStyle/>
                    <a:p>
                      <a:pPr algn="ctr" fontAlgn="b"/>
                      <a:r>
                        <a:rPr lang="zh-CN" altLang="en-US" sz="2000" b="0" i="0" u="none" strike="noStrike">
                          <a:solidFill>
                            <a:srgbClr val="000000"/>
                          </a:solidFill>
                          <a:effectLst/>
                          <a:latin typeface="宋体"/>
                        </a:rPr>
                        <a:t>客服</a:t>
                      </a:r>
                    </a:p>
                  </a:txBody>
                  <a:tcPr marL="7620" marR="7620" marT="7620" marB="0" anchor="b"/>
                </a:tc>
                <a:tc>
                  <a:txBody>
                    <a:bodyPr/>
                    <a:lstStyle/>
                    <a:p>
                      <a:pPr algn="ctr" fontAlgn="b"/>
                      <a:r>
                        <a:rPr lang="en-US" altLang="zh-CN" sz="2000" b="0" i="0" u="none" strike="noStrike">
                          <a:solidFill>
                            <a:srgbClr val="000000"/>
                          </a:solidFill>
                          <a:effectLst/>
                          <a:latin typeface="宋体"/>
                        </a:rPr>
                        <a:t>124</a:t>
                      </a:r>
                    </a:p>
                  </a:txBody>
                  <a:tcPr marL="7620" marR="7620" marT="7620" marB="0" anchor="b"/>
                </a:tc>
                <a:tc>
                  <a:txBody>
                    <a:bodyPr/>
                    <a:lstStyle/>
                    <a:p>
                      <a:pPr algn="ctr" fontAlgn="b"/>
                      <a:r>
                        <a:rPr lang="en-US" altLang="zh-CN" sz="2000" b="0" i="0" u="none" strike="noStrike">
                          <a:solidFill>
                            <a:srgbClr val="000000"/>
                          </a:solidFill>
                          <a:effectLst/>
                          <a:latin typeface="宋体"/>
                        </a:rPr>
                        <a:t>0.959677</a:t>
                      </a:r>
                    </a:p>
                  </a:txBody>
                  <a:tcPr marL="7620" marR="7620" marT="7620" marB="0" anchor="b"/>
                </a:tc>
                <a:extLst>
                  <a:ext uri="{0D108BD9-81ED-4DB2-BD59-A6C34878D82A}">
                    <a16:rowId xmlns:a16="http://schemas.microsoft.com/office/drawing/2014/main" val="10002"/>
                  </a:ext>
                </a:extLst>
              </a:tr>
              <a:tr h="297850">
                <a:tc>
                  <a:txBody>
                    <a:bodyPr/>
                    <a:lstStyle/>
                    <a:p>
                      <a:pPr algn="ctr" fontAlgn="b"/>
                      <a:r>
                        <a:rPr lang="zh-CN" altLang="en-US" sz="2000" b="0" i="0" u="none" strike="noStrike">
                          <a:solidFill>
                            <a:srgbClr val="000000"/>
                          </a:solidFill>
                          <a:effectLst/>
                          <a:latin typeface="宋体"/>
                        </a:rPr>
                        <a:t>价格</a:t>
                      </a:r>
                    </a:p>
                  </a:txBody>
                  <a:tcPr marL="7620" marR="7620" marT="7620" marB="0" anchor="b"/>
                </a:tc>
                <a:tc>
                  <a:txBody>
                    <a:bodyPr/>
                    <a:lstStyle/>
                    <a:p>
                      <a:pPr algn="ctr" fontAlgn="b"/>
                      <a:r>
                        <a:rPr lang="en-US" altLang="zh-CN" sz="2000" b="0" i="0" u="none" strike="noStrike">
                          <a:solidFill>
                            <a:srgbClr val="000000"/>
                          </a:solidFill>
                          <a:effectLst/>
                          <a:latin typeface="宋体"/>
                        </a:rPr>
                        <a:t>123</a:t>
                      </a:r>
                    </a:p>
                  </a:txBody>
                  <a:tcPr marL="7620" marR="7620" marT="7620" marB="0" anchor="b"/>
                </a:tc>
                <a:tc>
                  <a:txBody>
                    <a:bodyPr/>
                    <a:lstStyle/>
                    <a:p>
                      <a:pPr algn="ctr" fontAlgn="b"/>
                      <a:r>
                        <a:rPr lang="en-US" altLang="zh-CN" sz="2000" b="0" i="0" u="none" strike="noStrike" dirty="0">
                          <a:solidFill>
                            <a:srgbClr val="000000"/>
                          </a:solidFill>
                          <a:effectLst/>
                          <a:latin typeface="宋体"/>
                        </a:rPr>
                        <a:t>0.96748</a:t>
                      </a:r>
                    </a:p>
                  </a:txBody>
                  <a:tcPr marL="7620" marR="7620" marT="7620" marB="0" anchor="b"/>
                </a:tc>
                <a:extLst>
                  <a:ext uri="{0D108BD9-81ED-4DB2-BD59-A6C34878D82A}">
                    <a16:rowId xmlns:a16="http://schemas.microsoft.com/office/drawing/2014/main" val="10003"/>
                  </a:ext>
                </a:extLst>
              </a:tr>
            </a:tbl>
          </a:graphicData>
        </a:graphic>
      </p:graphicFrame>
      <p:sp>
        <p:nvSpPr>
          <p:cNvPr id="5" name="TextBox 4"/>
          <p:cNvSpPr txBox="1"/>
          <p:nvPr/>
        </p:nvSpPr>
        <p:spPr>
          <a:xfrm>
            <a:off x="290831" y="4191088"/>
            <a:ext cx="8172449" cy="507831"/>
          </a:xfrm>
          <a:prstGeom prst="rect">
            <a:avLst/>
          </a:prstGeom>
          <a:noFill/>
        </p:spPr>
        <p:txBody>
          <a:bodyPr wrap="square" rtlCol="0">
            <a:spAutoFit/>
          </a:bodyPr>
          <a:lstStyle/>
          <a:p>
            <a:r>
              <a:rPr lang="zh-CN" altLang="en-US" dirty="0"/>
              <a:t>提及数较高的特征中，空间、外观、容量、声音、保鲜等普遍较满意。</a:t>
            </a:r>
            <a:endParaRPr lang="en-US" altLang="zh-CN" dirty="0"/>
          </a:p>
          <a:p>
            <a:r>
              <a:rPr lang="zh-CN" altLang="en-US" dirty="0"/>
              <a:t>好评率较低的特征中，对于快递、客服、价格等不满意。</a:t>
            </a:r>
          </a:p>
        </p:txBody>
      </p:sp>
    </p:spTree>
    <p:extLst>
      <p:ext uri="{BB962C8B-B14F-4D97-AF65-F5344CB8AC3E}">
        <p14:creationId xmlns:p14="http://schemas.microsoft.com/office/powerpoint/2010/main" val="1496726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品牌认知</a:t>
            </a:r>
          </a:p>
        </p:txBody>
      </p:sp>
      <p:graphicFrame>
        <p:nvGraphicFramePr>
          <p:cNvPr id="3" name="表格 2"/>
          <p:cNvGraphicFramePr>
            <a:graphicFrameLocks noGrp="1"/>
          </p:cNvGraphicFramePr>
          <p:nvPr>
            <p:extLst>
              <p:ext uri="{D42A27DB-BD31-4B8C-83A1-F6EECF244321}">
                <p14:modId xmlns:p14="http://schemas.microsoft.com/office/powerpoint/2010/main" val="366147407"/>
              </p:ext>
            </p:extLst>
          </p:nvPr>
        </p:nvGraphicFramePr>
        <p:xfrm>
          <a:off x="690880" y="1168373"/>
          <a:ext cx="1737360" cy="2186940"/>
        </p:xfrm>
        <a:graphic>
          <a:graphicData uri="http://schemas.openxmlformats.org/drawingml/2006/table">
            <a:tbl>
              <a:tblPr>
                <a:tableStyleId>{72833802-FEF1-4C79-8D5D-14CF1EAF98D9}</a:tableStyleId>
              </a:tblPr>
              <a:tblGrid>
                <a:gridCol w="8432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tblGrid>
              <a:tr h="182880">
                <a:tc>
                  <a:txBody>
                    <a:bodyPr/>
                    <a:lstStyle/>
                    <a:p>
                      <a:pPr algn="ctr" fontAlgn="b"/>
                      <a:r>
                        <a:rPr lang="zh-CN" altLang="en-US" sz="2000" b="0" i="0" u="none" strike="noStrike" dirty="0">
                          <a:solidFill>
                            <a:srgbClr val="000000"/>
                          </a:solidFill>
                          <a:effectLst/>
                          <a:latin typeface="宋体"/>
                        </a:rPr>
                        <a:t>大气</a:t>
                      </a:r>
                    </a:p>
                  </a:txBody>
                  <a:tcPr marL="7620" marR="7620" marT="7620" marB="0" anchor="b"/>
                </a:tc>
                <a:tc>
                  <a:txBody>
                    <a:bodyPr/>
                    <a:lstStyle/>
                    <a:p>
                      <a:pPr algn="ctr" fontAlgn="b"/>
                      <a:r>
                        <a:rPr lang="en-US" altLang="zh-CN" sz="2000" b="0" i="0" u="none" strike="noStrike">
                          <a:solidFill>
                            <a:srgbClr val="000000"/>
                          </a:solidFill>
                          <a:effectLst/>
                          <a:latin typeface="宋体"/>
                        </a:rPr>
                        <a:t>465</a:t>
                      </a:r>
                    </a:p>
                  </a:txBody>
                  <a:tcPr marL="7620" marR="7620" marT="7620" marB="0" anchor="b"/>
                </a:tc>
                <a:extLst>
                  <a:ext uri="{0D108BD9-81ED-4DB2-BD59-A6C34878D82A}">
                    <a16:rowId xmlns:a16="http://schemas.microsoft.com/office/drawing/2014/main" val="10000"/>
                  </a:ext>
                </a:extLst>
              </a:tr>
              <a:tr h="182880">
                <a:tc>
                  <a:txBody>
                    <a:bodyPr/>
                    <a:lstStyle/>
                    <a:p>
                      <a:pPr algn="ctr" fontAlgn="b"/>
                      <a:r>
                        <a:rPr lang="zh-CN" altLang="en-US" sz="2000" b="0" i="0" u="none" strike="noStrike" dirty="0">
                          <a:solidFill>
                            <a:srgbClr val="000000"/>
                          </a:solidFill>
                          <a:effectLst/>
                          <a:latin typeface="宋体"/>
                        </a:rPr>
                        <a:t>高端</a:t>
                      </a:r>
                    </a:p>
                  </a:txBody>
                  <a:tcPr marL="7620" marR="7620" marT="7620" marB="0" anchor="b"/>
                </a:tc>
                <a:tc>
                  <a:txBody>
                    <a:bodyPr/>
                    <a:lstStyle/>
                    <a:p>
                      <a:pPr algn="ctr" fontAlgn="b"/>
                      <a:r>
                        <a:rPr lang="en-US" altLang="zh-CN" sz="2000" b="0" i="0" u="none" strike="noStrike">
                          <a:solidFill>
                            <a:srgbClr val="000000"/>
                          </a:solidFill>
                          <a:effectLst/>
                          <a:latin typeface="宋体"/>
                        </a:rPr>
                        <a:t>284</a:t>
                      </a: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zh-CN" altLang="en-US" sz="2000" b="0" i="0" u="none" strike="noStrike">
                          <a:solidFill>
                            <a:srgbClr val="000000"/>
                          </a:solidFill>
                          <a:effectLst/>
                          <a:latin typeface="宋体"/>
                        </a:rPr>
                        <a:t>很漂亮</a:t>
                      </a:r>
                    </a:p>
                  </a:txBody>
                  <a:tcPr marL="7620" marR="7620" marT="7620" marB="0" anchor="b"/>
                </a:tc>
                <a:tc>
                  <a:txBody>
                    <a:bodyPr/>
                    <a:lstStyle/>
                    <a:p>
                      <a:pPr algn="ctr" fontAlgn="b"/>
                      <a:r>
                        <a:rPr lang="en-US" altLang="zh-CN" sz="2000" b="0" i="0" u="none" strike="noStrike">
                          <a:solidFill>
                            <a:srgbClr val="000000"/>
                          </a:solidFill>
                          <a:effectLst/>
                          <a:latin typeface="宋体"/>
                        </a:rPr>
                        <a:t>111</a:t>
                      </a: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zh-CN" altLang="en-US" sz="2000" b="0" i="0" u="none" strike="noStrike">
                          <a:solidFill>
                            <a:srgbClr val="000000"/>
                          </a:solidFill>
                          <a:effectLst/>
                          <a:latin typeface="宋体"/>
                        </a:rPr>
                        <a:t>信赖</a:t>
                      </a:r>
                    </a:p>
                  </a:txBody>
                  <a:tcPr marL="7620" marR="7620" marT="7620" marB="0" anchor="b"/>
                </a:tc>
                <a:tc>
                  <a:txBody>
                    <a:bodyPr/>
                    <a:lstStyle/>
                    <a:p>
                      <a:pPr algn="ctr" fontAlgn="b"/>
                      <a:r>
                        <a:rPr lang="en-US" altLang="zh-CN" sz="2000" b="0" i="0" u="none" strike="noStrike">
                          <a:solidFill>
                            <a:srgbClr val="000000"/>
                          </a:solidFill>
                          <a:effectLst/>
                          <a:latin typeface="宋体"/>
                        </a:rPr>
                        <a:t>86</a:t>
                      </a:r>
                    </a:p>
                  </a:txBody>
                  <a:tcPr marL="7620" marR="7620" marT="7620" marB="0" anchor="b"/>
                </a:tc>
                <a:extLst>
                  <a:ext uri="{0D108BD9-81ED-4DB2-BD59-A6C34878D82A}">
                    <a16:rowId xmlns:a16="http://schemas.microsoft.com/office/drawing/2014/main" val="10003"/>
                  </a:ext>
                </a:extLst>
              </a:tr>
              <a:tr h="182880">
                <a:tc>
                  <a:txBody>
                    <a:bodyPr/>
                    <a:lstStyle/>
                    <a:p>
                      <a:pPr algn="ctr" fontAlgn="b"/>
                      <a:r>
                        <a:rPr lang="zh-CN" altLang="en-US" sz="2000" b="0" i="0" u="none" strike="noStrike">
                          <a:solidFill>
                            <a:srgbClr val="000000"/>
                          </a:solidFill>
                          <a:effectLst/>
                          <a:latin typeface="宋体"/>
                        </a:rPr>
                        <a:t>美观</a:t>
                      </a:r>
                    </a:p>
                  </a:txBody>
                  <a:tcPr marL="7620" marR="7620" marT="7620" marB="0" anchor="b"/>
                </a:tc>
                <a:tc>
                  <a:txBody>
                    <a:bodyPr/>
                    <a:lstStyle/>
                    <a:p>
                      <a:pPr algn="ctr" fontAlgn="b"/>
                      <a:r>
                        <a:rPr lang="en-US" altLang="zh-CN" sz="2000" b="0" i="0" u="none" strike="noStrike">
                          <a:solidFill>
                            <a:srgbClr val="000000"/>
                          </a:solidFill>
                          <a:effectLst/>
                          <a:latin typeface="宋体"/>
                        </a:rPr>
                        <a:t>62</a:t>
                      </a:r>
                    </a:p>
                  </a:txBody>
                  <a:tcPr marL="7620" marR="7620" marT="7620" marB="0" anchor="b"/>
                </a:tc>
                <a:extLst>
                  <a:ext uri="{0D108BD9-81ED-4DB2-BD59-A6C34878D82A}">
                    <a16:rowId xmlns:a16="http://schemas.microsoft.com/office/drawing/2014/main" val="10004"/>
                  </a:ext>
                </a:extLst>
              </a:tr>
              <a:tr h="182880">
                <a:tc>
                  <a:txBody>
                    <a:bodyPr/>
                    <a:lstStyle/>
                    <a:p>
                      <a:pPr algn="ctr" fontAlgn="b"/>
                      <a:r>
                        <a:rPr lang="zh-CN" altLang="en-US" sz="2000" b="0" i="0" u="none" strike="noStrike">
                          <a:solidFill>
                            <a:srgbClr val="000000"/>
                          </a:solidFill>
                          <a:effectLst/>
                          <a:latin typeface="宋体"/>
                        </a:rPr>
                        <a:t>时尚</a:t>
                      </a:r>
                    </a:p>
                  </a:txBody>
                  <a:tcPr marL="7620" marR="7620" marT="7620" marB="0" anchor="b"/>
                </a:tc>
                <a:tc>
                  <a:txBody>
                    <a:bodyPr/>
                    <a:lstStyle/>
                    <a:p>
                      <a:pPr algn="ctr" fontAlgn="b"/>
                      <a:r>
                        <a:rPr lang="en-US" altLang="zh-CN" sz="2000" b="0" i="0" u="none" strike="noStrike">
                          <a:solidFill>
                            <a:srgbClr val="000000"/>
                          </a:solidFill>
                          <a:effectLst/>
                          <a:latin typeface="宋体"/>
                        </a:rPr>
                        <a:t>44</a:t>
                      </a:r>
                    </a:p>
                  </a:txBody>
                  <a:tcPr marL="7620" marR="7620" marT="7620" marB="0" anchor="b"/>
                </a:tc>
                <a:extLst>
                  <a:ext uri="{0D108BD9-81ED-4DB2-BD59-A6C34878D82A}">
                    <a16:rowId xmlns:a16="http://schemas.microsoft.com/office/drawing/2014/main" val="10005"/>
                  </a:ext>
                </a:extLst>
              </a:tr>
              <a:tr h="182880">
                <a:tc>
                  <a:txBody>
                    <a:bodyPr/>
                    <a:lstStyle/>
                    <a:p>
                      <a:pPr algn="ctr" fontAlgn="b"/>
                      <a:r>
                        <a:rPr lang="zh-CN" altLang="en-US" sz="2000" b="0" i="0" u="none" strike="noStrike" dirty="0">
                          <a:solidFill>
                            <a:srgbClr val="000000"/>
                          </a:solidFill>
                          <a:effectLst/>
                          <a:latin typeface="宋体"/>
                        </a:rPr>
                        <a:t>智能</a:t>
                      </a:r>
                    </a:p>
                  </a:txBody>
                  <a:tcPr marL="7620" marR="7620" marT="7620" marB="0" anchor="b"/>
                </a:tc>
                <a:tc>
                  <a:txBody>
                    <a:bodyPr/>
                    <a:lstStyle/>
                    <a:p>
                      <a:pPr algn="ctr" fontAlgn="b"/>
                      <a:r>
                        <a:rPr lang="en-US" altLang="zh-CN" sz="2000" b="0" i="0" u="none" strike="noStrike" dirty="0">
                          <a:solidFill>
                            <a:srgbClr val="000000"/>
                          </a:solidFill>
                          <a:effectLst/>
                          <a:latin typeface="宋体"/>
                        </a:rPr>
                        <a:t>42</a:t>
                      </a:r>
                    </a:p>
                  </a:txBody>
                  <a:tcPr marL="7620" marR="7620" marT="7620" marB="0" anchor="b"/>
                </a:tc>
                <a:extLst>
                  <a:ext uri="{0D108BD9-81ED-4DB2-BD59-A6C34878D82A}">
                    <a16:rowId xmlns:a16="http://schemas.microsoft.com/office/drawing/2014/main" val="10006"/>
                  </a:ext>
                </a:extLst>
              </a:tr>
            </a:tbl>
          </a:graphicData>
        </a:graphic>
      </p:graphicFrame>
      <p:sp>
        <p:nvSpPr>
          <p:cNvPr id="4" name="TextBox 3"/>
          <p:cNvSpPr txBox="1"/>
          <p:nvPr/>
        </p:nvSpPr>
        <p:spPr>
          <a:xfrm>
            <a:off x="3403600" y="1105826"/>
            <a:ext cx="5090160" cy="2585323"/>
          </a:xfrm>
          <a:prstGeom prst="rect">
            <a:avLst/>
          </a:prstGeom>
          <a:noFill/>
        </p:spPr>
        <p:txBody>
          <a:bodyPr wrap="square" rtlCol="0">
            <a:spAutoFit/>
          </a:bodyPr>
          <a:lstStyle/>
          <a:p>
            <a:r>
              <a:rPr lang="zh-CN" altLang="en-US" b="1" dirty="0"/>
              <a:t>卡萨帝</a:t>
            </a:r>
            <a:endParaRPr lang="en-US" altLang="zh-CN" b="1" dirty="0"/>
          </a:p>
          <a:p>
            <a:r>
              <a:rPr lang="zh-CN" altLang="en-US" dirty="0"/>
              <a:t>卡萨帝是海尔旗下的</a:t>
            </a:r>
            <a:r>
              <a:rPr lang="en-US" altLang="zh-CN" dirty="0"/>
              <a:t>//</a:t>
            </a:r>
            <a:r>
              <a:rPr lang="zh-CN" altLang="en-US" dirty="0"/>
              <a:t>而且是选的</a:t>
            </a:r>
            <a:r>
              <a:rPr lang="zh-CN" altLang="en-US" b="1" dirty="0"/>
              <a:t>海尔的高端品牌</a:t>
            </a:r>
            <a:r>
              <a:rPr lang="zh-CN" altLang="en-US" dirty="0"/>
              <a:t>卡萨帝</a:t>
            </a:r>
            <a:r>
              <a:rPr lang="en-US" altLang="zh-CN" dirty="0"/>
              <a:t>//</a:t>
            </a:r>
            <a:r>
              <a:rPr lang="zh-CN" altLang="en-US" dirty="0"/>
              <a:t>卡萨帝冰箱不愧是海尔中的高端产品</a:t>
            </a:r>
            <a:r>
              <a:rPr lang="en-US" altLang="zh-CN" dirty="0"/>
              <a:t>//</a:t>
            </a:r>
            <a:r>
              <a:rPr lang="zh-CN" altLang="en-US" dirty="0"/>
              <a:t>这是购买第二台卡萨帝冰箱了</a:t>
            </a:r>
            <a:r>
              <a:rPr lang="en-US" altLang="zh-CN" dirty="0"/>
              <a:t>//</a:t>
            </a:r>
            <a:r>
              <a:rPr lang="zh-CN" altLang="en-US" dirty="0"/>
              <a:t>买冰箱第一个想到的牌子就是卡萨帝</a:t>
            </a:r>
            <a:r>
              <a:rPr lang="en-US" altLang="zh-CN" dirty="0"/>
              <a:t>//</a:t>
            </a:r>
            <a:r>
              <a:rPr lang="zh-CN" altLang="en-US" dirty="0"/>
              <a:t>第一次买卡萨帝冰箱</a:t>
            </a:r>
            <a:r>
              <a:rPr lang="en-US" altLang="zh-CN" dirty="0"/>
              <a:t>//</a:t>
            </a:r>
            <a:r>
              <a:rPr lang="zh-CN" altLang="en-US" dirty="0"/>
              <a:t>从网上看</a:t>
            </a:r>
            <a:r>
              <a:rPr lang="zh-CN" altLang="en-US" b="1" dirty="0"/>
              <a:t>都说卡萨帝不错</a:t>
            </a:r>
            <a:r>
              <a:rPr lang="en-US" altLang="zh-CN" dirty="0"/>
              <a:t>//</a:t>
            </a:r>
            <a:r>
              <a:rPr lang="zh-CN" altLang="en-US" dirty="0"/>
              <a:t>卡萨帝是高端品牌</a:t>
            </a:r>
            <a:r>
              <a:rPr lang="en-US" altLang="zh-CN" dirty="0"/>
              <a:t>//</a:t>
            </a:r>
            <a:r>
              <a:rPr lang="zh-CN" altLang="en-US" dirty="0"/>
              <a:t>卡萨帝不愧是海尔的高端品牌</a:t>
            </a:r>
            <a:r>
              <a:rPr lang="en-US" altLang="zh-CN" dirty="0"/>
              <a:t>//</a:t>
            </a:r>
            <a:r>
              <a:rPr lang="zh-CN" altLang="en-US" dirty="0"/>
              <a:t>卡萨帝冰箱真的气派</a:t>
            </a:r>
            <a:r>
              <a:rPr lang="en-US" altLang="zh-CN" dirty="0"/>
              <a:t>//</a:t>
            </a:r>
            <a:r>
              <a:rPr lang="zh-CN" altLang="en-US" dirty="0"/>
              <a:t>卡萨帝确实很高端</a:t>
            </a:r>
            <a:r>
              <a:rPr lang="en-US" altLang="zh-CN" dirty="0"/>
              <a:t>//</a:t>
            </a:r>
            <a:r>
              <a:rPr lang="zh-CN" altLang="en-US" dirty="0"/>
              <a:t>本来喜欢卡萨帝的双开门冰箱 </a:t>
            </a:r>
            <a:r>
              <a:rPr lang="en-US" altLang="zh-CN" dirty="0"/>
              <a:t>| </a:t>
            </a:r>
            <a:r>
              <a:rPr lang="zh-CN" altLang="en-US" dirty="0"/>
              <a:t>有看好了卡萨帝的洗衣机</a:t>
            </a:r>
            <a:r>
              <a:rPr lang="en-US" altLang="zh-CN" dirty="0"/>
              <a:t>//</a:t>
            </a:r>
            <a:r>
              <a:rPr lang="zh-CN" altLang="en-US" dirty="0"/>
              <a:t>卡萨帝是高端品牌</a:t>
            </a:r>
            <a:r>
              <a:rPr lang="en-US" altLang="zh-CN" dirty="0"/>
              <a:t>//</a:t>
            </a:r>
            <a:r>
              <a:rPr lang="zh-CN" altLang="en-US" dirty="0"/>
              <a:t>相中卡萨帝这款好久了</a:t>
            </a:r>
            <a:r>
              <a:rPr lang="en-US" altLang="zh-CN" dirty="0"/>
              <a:t>//</a:t>
            </a:r>
            <a:r>
              <a:rPr lang="zh-CN" altLang="en-US" dirty="0"/>
              <a:t>卡萨帝这款是同级别里性价比最高的</a:t>
            </a:r>
            <a:r>
              <a:rPr lang="en-US" altLang="zh-CN" dirty="0"/>
              <a:t>//</a:t>
            </a:r>
            <a:r>
              <a:rPr lang="zh-CN" altLang="en-US" dirty="0"/>
              <a:t>卡萨帝的做工选材</a:t>
            </a:r>
            <a:r>
              <a:rPr lang="en-US" altLang="zh-CN" dirty="0"/>
              <a:t>//</a:t>
            </a:r>
            <a:r>
              <a:rPr lang="zh-CN" altLang="en-US" dirty="0"/>
              <a:t>卡萨帝是高端品牌</a:t>
            </a:r>
            <a:r>
              <a:rPr lang="en-US" altLang="zh-CN" dirty="0"/>
              <a:t>//</a:t>
            </a:r>
            <a:r>
              <a:rPr lang="zh-CN" altLang="en-US" dirty="0"/>
              <a:t>卡萨帝是电器中的劳斯莱斯 </a:t>
            </a:r>
            <a:r>
              <a:rPr lang="en-US" altLang="zh-CN" dirty="0"/>
              <a:t>| </a:t>
            </a:r>
            <a:r>
              <a:rPr lang="zh-CN" altLang="en-US" dirty="0"/>
              <a:t>希望卡萨帝越做越好</a:t>
            </a:r>
            <a:r>
              <a:rPr lang="en-US" altLang="zh-CN" dirty="0"/>
              <a:t>//</a:t>
            </a:r>
            <a:r>
              <a:rPr lang="zh-CN" altLang="en-US" dirty="0"/>
              <a:t>卡萨帝不愧是海尔高端</a:t>
            </a:r>
            <a:r>
              <a:rPr lang="en-US" altLang="zh-CN" dirty="0"/>
              <a:t>//</a:t>
            </a:r>
            <a:r>
              <a:rPr lang="zh-CN" altLang="en-US" dirty="0"/>
              <a:t>一直关注卡萨帝</a:t>
            </a:r>
            <a:r>
              <a:rPr lang="en-US" altLang="zh-CN" dirty="0"/>
              <a:t>//</a:t>
            </a:r>
            <a:r>
              <a:rPr lang="zh-CN" altLang="en-US" dirty="0"/>
              <a:t>卡萨帝的东西确实不错</a:t>
            </a:r>
            <a:r>
              <a:rPr lang="en-US" altLang="zh-CN" dirty="0"/>
              <a:t>//</a:t>
            </a:r>
            <a:r>
              <a:rPr lang="zh-CN" altLang="en-US" dirty="0"/>
              <a:t>第一次接触卡萨帝 </a:t>
            </a:r>
            <a:r>
              <a:rPr lang="en-US" altLang="zh-CN" dirty="0"/>
              <a:t>| </a:t>
            </a:r>
            <a:r>
              <a:rPr lang="zh-CN" altLang="en-US" dirty="0"/>
              <a:t>卡萨帝品牌值得期待</a:t>
            </a:r>
            <a:r>
              <a:rPr lang="en-US" altLang="zh-CN" dirty="0"/>
              <a:t>//</a:t>
            </a:r>
            <a:endParaRPr lang="zh-CN" altLang="en-US" b="1" dirty="0"/>
          </a:p>
        </p:txBody>
      </p:sp>
      <p:sp>
        <p:nvSpPr>
          <p:cNvPr id="5" name="TextBox 4"/>
          <p:cNvSpPr txBox="1"/>
          <p:nvPr/>
        </p:nvSpPr>
        <p:spPr>
          <a:xfrm>
            <a:off x="274320" y="3691149"/>
            <a:ext cx="7528560" cy="923330"/>
          </a:xfrm>
          <a:prstGeom prst="rect">
            <a:avLst/>
          </a:prstGeom>
          <a:noFill/>
        </p:spPr>
        <p:txBody>
          <a:bodyPr wrap="square" rtlCol="0">
            <a:spAutoFit/>
          </a:bodyPr>
          <a:lstStyle/>
          <a:p>
            <a:r>
              <a:rPr lang="zh-CN" altLang="en-US" dirty="0"/>
              <a:t>配送安装人员非常负责专业</a:t>
            </a:r>
            <a:r>
              <a:rPr lang="en-US" altLang="zh-CN" dirty="0"/>
              <a:t>//</a:t>
            </a:r>
            <a:r>
              <a:rPr lang="zh-CN" altLang="en-US" dirty="0"/>
              <a:t>海尔专业售后上门安装服务</a:t>
            </a:r>
            <a:r>
              <a:rPr lang="en-US" altLang="zh-CN" dirty="0"/>
              <a:t>//</a:t>
            </a:r>
            <a:r>
              <a:rPr lang="zh-CN" altLang="en-US" dirty="0"/>
              <a:t>搬运专业</a:t>
            </a:r>
            <a:r>
              <a:rPr lang="en-US" altLang="zh-CN" dirty="0"/>
              <a:t>//</a:t>
            </a:r>
            <a:r>
              <a:rPr lang="zh-CN" altLang="en-US" dirty="0"/>
              <a:t>具备专业人员的素质</a:t>
            </a:r>
            <a:r>
              <a:rPr lang="en-US" altLang="zh-CN" dirty="0"/>
              <a:t>//</a:t>
            </a:r>
          </a:p>
          <a:p>
            <a:r>
              <a:rPr lang="zh-CN" altLang="en-US" dirty="0"/>
              <a:t>看着就上档次</a:t>
            </a:r>
            <a:r>
              <a:rPr lang="en-US" altLang="zh-CN" dirty="0"/>
              <a:t>//</a:t>
            </a:r>
            <a:r>
              <a:rPr lang="zh-CN" altLang="en-US" dirty="0"/>
              <a:t>冰箱看上去很有档次</a:t>
            </a:r>
            <a:r>
              <a:rPr lang="en-US" altLang="zh-CN" dirty="0"/>
              <a:t>//</a:t>
            </a:r>
            <a:r>
              <a:rPr lang="zh-CN" altLang="en-US" dirty="0"/>
              <a:t>不锈钢暗纹看着很有档次</a:t>
            </a:r>
            <a:r>
              <a:rPr lang="en-US" altLang="zh-CN" dirty="0"/>
              <a:t>//</a:t>
            </a:r>
            <a:r>
              <a:rPr lang="zh-CN" altLang="en-US" dirty="0"/>
              <a:t>暗花纹显得很有档次</a:t>
            </a:r>
            <a:r>
              <a:rPr lang="en-US" altLang="zh-CN" dirty="0"/>
              <a:t>//</a:t>
            </a:r>
            <a:r>
              <a:rPr lang="zh-CN" altLang="en-US" dirty="0"/>
              <a:t>冰箱看着很高端大气上档次</a:t>
            </a:r>
            <a:r>
              <a:rPr lang="en-US" altLang="zh-CN" dirty="0"/>
              <a:t>//</a:t>
            </a:r>
            <a:r>
              <a:rPr lang="zh-CN" altLang="en-US" dirty="0"/>
              <a:t>新家用这样的才够档次</a:t>
            </a:r>
            <a:r>
              <a:rPr lang="en-US" altLang="zh-CN" dirty="0"/>
              <a:t>//</a:t>
            </a:r>
            <a:r>
              <a:rPr lang="zh-CN" altLang="en-US" dirty="0"/>
              <a:t>希望越来越能感受到卡萨帝的高品质</a:t>
            </a:r>
            <a:r>
              <a:rPr lang="en-US" altLang="zh-CN" dirty="0"/>
              <a:t>//</a:t>
            </a:r>
            <a:r>
              <a:rPr lang="zh-CN" altLang="en-US" dirty="0"/>
              <a:t>卡萨帝继承了海尔优良的品质</a:t>
            </a:r>
            <a:r>
              <a:rPr lang="en-US" altLang="zh-CN" dirty="0"/>
              <a:t>//</a:t>
            </a:r>
            <a:r>
              <a:rPr lang="zh-CN" altLang="en-US" dirty="0"/>
              <a:t>品质很好</a:t>
            </a:r>
            <a:r>
              <a:rPr lang="en-US" altLang="zh-CN" dirty="0"/>
              <a:t>//</a:t>
            </a:r>
            <a:r>
              <a:rPr lang="zh-CN" altLang="en-US" dirty="0"/>
              <a:t>一直相信海尔的品质</a:t>
            </a:r>
            <a:r>
              <a:rPr lang="en-US" altLang="zh-CN" dirty="0"/>
              <a:t>//</a:t>
            </a:r>
            <a:endParaRPr lang="zh-CN" altLang="en-US" dirty="0"/>
          </a:p>
        </p:txBody>
      </p:sp>
    </p:spTree>
    <p:extLst>
      <p:ext uri="{BB962C8B-B14F-4D97-AF65-F5344CB8AC3E}">
        <p14:creationId xmlns:p14="http://schemas.microsoft.com/office/powerpoint/2010/main" val="4057527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310" y="205317"/>
            <a:ext cx="4184650" cy="2585323"/>
          </a:xfrm>
          <a:prstGeom prst="rect">
            <a:avLst/>
          </a:prstGeom>
          <a:noFill/>
        </p:spPr>
        <p:txBody>
          <a:bodyPr wrap="square" rtlCol="0">
            <a:spAutoFit/>
          </a:bodyPr>
          <a:lstStyle/>
          <a:p>
            <a:r>
              <a:rPr lang="en-US" altLang="zh-CN" dirty="0"/>
              <a:t>=================</a:t>
            </a:r>
            <a:r>
              <a:rPr lang="zh-CN" altLang="en-US" b="1" dirty="0"/>
              <a:t>保鲜</a:t>
            </a:r>
            <a:r>
              <a:rPr lang="en-US" altLang="zh-CN" b="1" dirty="0"/>
              <a:t>/</a:t>
            </a:r>
            <a:r>
              <a:rPr lang="zh-CN" altLang="en-US" b="1" dirty="0"/>
              <a:t>冷藏</a:t>
            </a:r>
            <a:r>
              <a:rPr lang="en-US" altLang="zh-CN" b="1" dirty="0"/>
              <a:t>/</a:t>
            </a:r>
            <a:r>
              <a:rPr lang="zh-CN" altLang="en-US" b="1" dirty="0"/>
              <a:t>冷冻</a:t>
            </a:r>
            <a:r>
              <a:rPr lang="en-US" altLang="zh-CN" dirty="0"/>
              <a:t>=============   </a:t>
            </a:r>
          </a:p>
          <a:p>
            <a:r>
              <a:rPr lang="zh-CN" altLang="en-US" b="1" dirty="0"/>
              <a:t>珍品保鲜盒</a:t>
            </a:r>
            <a:r>
              <a:rPr lang="en-US" altLang="zh-CN" dirty="0"/>
              <a:t>//</a:t>
            </a:r>
            <a:r>
              <a:rPr lang="zh-CN" altLang="en-US" dirty="0"/>
              <a:t>智能保鲜</a:t>
            </a:r>
            <a:r>
              <a:rPr lang="en-US" altLang="zh-CN" dirty="0"/>
              <a:t>//</a:t>
            </a:r>
            <a:r>
              <a:rPr lang="zh-CN" altLang="en-US" dirty="0"/>
              <a:t>和</a:t>
            </a:r>
            <a:r>
              <a:rPr lang="zh-CN" altLang="en-US" b="1" dirty="0"/>
              <a:t>蔬菜保鲜区</a:t>
            </a:r>
            <a:r>
              <a:rPr lang="en-US" altLang="zh-CN" dirty="0"/>
              <a:t>//</a:t>
            </a:r>
            <a:r>
              <a:rPr lang="zh-CN" altLang="en-US" b="1" dirty="0"/>
              <a:t>零度保鲜</a:t>
            </a:r>
            <a:r>
              <a:rPr lang="en-US" altLang="zh-CN" dirty="0"/>
              <a:t>//</a:t>
            </a:r>
            <a:r>
              <a:rPr lang="zh-CN" altLang="en-US" b="1" dirty="0"/>
              <a:t>细胞级保鲜</a:t>
            </a:r>
            <a:r>
              <a:rPr lang="zh-CN" altLang="en-US" dirty="0"/>
              <a:t>从此无忧了</a:t>
            </a:r>
            <a:r>
              <a:rPr lang="en-US" altLang="zh-CN" dirty="0"/>
              <a:t>//</a:t>
            </a:r>
            <a:r>
              <a:rPr lang="zh-CN" altLang="en-US" dirty="0"/>
              <a:t>保鲜区蔬菜能放半个多月</a:t>
            </a:r>
            <a:r>
              <a:rPr lang="en-US" altLang="zh-CN" dirty="0"/>
              <a:t>//</a:t>
            </a:r>
            <a:r>
              <a:rPr lang="zh-CN" altLang="en-US" dirty="0"/>
              <a:t>尤其是保鲜抽屉</a:t>
            </a:r>
            <a:r>
              <a:rPr lang="en-US" altLang="zh-CN" dirty="0"/>
              <a:t>//</a:t>
            </a:r>
            <a:r>
              <a:rPr lang="zh-CN" altLang="en-US" dirty="0"/>
              <a:t>有</a:t>
            </a:r>
            <a:r>
              <a:rPr lang="zh-CN" altLang="en-US" b="1" dirty="0"/>
              <a:t>快速冷藏和快速冷冻</a:t>
            </a:r>
            <a:r>
              <a:rPr lang="zh-CN" altLang="en-US" dirty="0"/>
              <a:t>的功能</a:t>
            </a:r>
            <a:r>
              <a:rPr lang="en-US" altLang="zh-CN" dirty="0"/>
              <a:t>//</a:t>
            </a:r>
            <a:r>
              <a:rPr lang="zh-CN" altLang="en-US" dirty="0"/>
              <a:t>大葱放进冷藏室都</a:t>
            </a:r>
            <a:r>
              <a:rPr lang="zh-CN" altLang="en-US" b="1" dirty="0"/>
              <a:t>没有异味</a:t>
            </a:r>
            <a:r>
              <a:rPr lang="en-US" altLang="zh-CN" dirty="0"/>
              <a:t>//</a:t>
            </a:r>
            <a:r>
              <a:rPr lang="zh-CN" altLang="en-US" dirty="0"/>
              <a:t>冷藏室的</a:t>
            </a:r>
            <a:r>
              <a:rPr lang="zh-CN" altLang="en-US" b="1" dirty="0"/>
              <a:t>背光灯我很喜欢</a:t>
            </a:r>
            <a:r>
              <a:rPr lang="en-US" altLang="zh-CN" dirty="0"/>
              <a:t>//</a:t>
            </a:r>
            <a:r>
              <a:rPr lang="zh-CN" altLang="en-US" dirty="0"/>
              <a:t>冷藏室的</a:t>
            </a:r>
            <a:r>
              <a:rPr lang="en-US" altLang="zh-CN" dirty="0"/>
              <a:t>led</a:t>
            </a:r>
            <a:r>
              <a:rPr lang="zh-CN" altLang="en-US" dirty="0"/>
              <a:t>照明面板很大</a:t>
            </a:r>
            <a:r>
              <a:rPr lang="en-US" altLang="zh-CN" dirty="0"/>
              <a:t>//</a:t>
            </a:r>
            <a:r>
              <a:rPr lang="zh-CN" altLang="en-US" dirty="0"/>
              <a:t>冷藏室门下部的</a:t>
            </a:r>
            <a:r>
              <a:rPr lang="zh-CN" altLang="en-US" b="1" dirty="0"/>
              <a:t>氛围灯</a:t>
            </a:r>
            <a:r>
              <a:rPr lang="zh-CN" altLang="en-US" dirty="0"/>
              <a:t>值得点赞</a:t>
            </a:r>
            <a:r>
              <a:rPr lang="en-US" altLang="zh-CN" dirty="0"/>
              <a:t>//</a:t>
            </a:r>
            <a:r>
              <a:rPr lang="zh-CN" altLang="en-US" dirty="0"/>
              <a:t>可以自己调节冷藏和冷冻</a:t>
            </a:r>
            <a:r>
              <a:rPr lang="en-US" altLang="zh-CN" dirty="0"/>
              <a:t>//</a:t>
            </a:r>
            <a:r>
              <a:rPr lang="zh-CN" altLang="en-US" dirty="0"/>
              <a:t>喜欢下面冷藏的</a:t>
            </a:r>
            <a:r>
              <a:rPr lang="zh-CN" altLang="en-US" b="1" dirty="0"/>
              <a:t>滑轨抽屉</a:t>
            </a:r>
            <a:r>
              <a:rPr lang="en-US" altLang="zh-CN" dirty="0"/>
              <a:t>//</a:t>
            </a:r>
            <a:r>
              <a:rPr lang="zh-CN" altLang="en-US" b="1" dirty="0"/>
              <a:t>冷冻室有杀菌功能</a:t>
            </a:r>
            <a:r>
              <a:rPr lang="en-US" altLang="zh-CN" b="1" dirty="0"/>
              <a:t>//</a:t>
            </a:r>
            <a:r>
              <a:rPr lang="zh-CN" altLang="en-US" b="1" dirty="0"/>
              <a:t>冷冻室灯</a:t>
            </a:r>
            <a:r>
              <a:rPr lang="zh-CN" altLang="en-US" dirty="0"/>
              <a:t>很实用</a:t>
            </a:r>
            <a:r>
              <a:rPr lang="en-US" altLang="zh-CN" dirty="0"/>
              <a:t>//</a:t>
            </a:r>
            <a:r>
              <a:rPr lang="zh-CN" altLang="en-US" b="1" dirty="0"/>
              <a:t>冷冻两个抽屉上面还有小托盘</a:t>
            </a:r>
            <a:r>
              <a:rPr lang="zh-CN" altLang="en-US" dirty="0"/>
              <a:t> </a:t>
            </a:r>
            <a:r>
              <a:rPr lang="en-US" altLang="zh-CN" dirty="0"/>
              <a:t>| </a:t>
            </a:r>
            <a:r>
              <a:rPr lang="zh-CN" altLang="en-US" dirty="0"/>
              <a:t>可以放袋包装的冷冻食品</a:t>
            </a:r>
            <a:r>
              <a:rPr lang="en-US" altLang="zh-CN" dirty="0"/>
              <a:t>//</a:t>
            </a:r>
            <a:r>
              <a:rPr lang="zh-CN" altLang="en-US" b="1" dirty="0"/>
              <a:t>冷冻室有隔板</a:t>
            </a:r>
            <a:r>
              <a:rPr lang="en-US" altLang="zh-CN" dirty="0"/>
              <a:t>//</a:t>
            </a:r>
            <a:r>
              <a:rPr lang="zh-CN" altLang="en-US" dirty="0"/>
              <a:t>冷冻室</a:t>
            </a:r>
            <a:r>
              <a:rPr lang="zh-CN" altLang="en-US" b="1" dirty="0"/>
              <a:t>开门</a:t>
            </a:r>
            <a:r>
              <a:rPr lang="en-US" altLang="zh-CN" b="1" dirty="0"/>
              <a:t>90</a:t>
            </a:r>
            <a:r>
              <a:rPr lang="zh-CN" altLang="en-US" b="1" dirty="0"/>
              <a:t>度角</a:t>
            </a:r>
            <a:r>
              <a:rPr lang="en-US" altLang="zh-CN" dirty="0"/>
              <a:t>//</a:t>
            </a:r>
            <a:r>
              <a:rPr lang="zh-CN" altLang="en-US" b="1" dirty="0"/>
              <a:t>除菌变温干湿分储</a:t>
            </a:r>
            <a:r>
              <a:rPr lang="zh-CN" altLang="en-US" dirty="0"/>
              <a:t>等各项功能非常齐全</a:t>
            </a:r>
            <a:r>
              <a:rPr lang="en-US" altLang="zh-CN" dirty="0"/>
              <a:t>//</a:t>
            </a:r>
            <a:r>
              <a:rPr lang="zh-CN" altLang="en-US" b="1" dirty="0"/>
              <a:t>不能完全照亮内部空间</a:t>
            </a:r>
            <a:r>
              <a:rPr lang="en-US" altLang="zh-CN" b="1" dirty="0"/>
              <a:t>//</a:t>
            </a:r>
            <a:r>
              <a:rPr lang="zh-CN" altLang="en-US" b="1" dirty="0"/>
              <a:t>速冻很快</a:t>
            </a:r>
            <a:r>
              <a:rPr lang="en-US" altLang="zh-CN" dirty="0"/>
              <a:t>//</a:t>
            </a:r>
            <a:r>
              <a:rPr lang="zh-CN" altLang="en-US" dirty="0"/>
              <a:t>速冻效果明显</a:t>
            </a:r>
            <a:r>
              <a:rPr lang="en-US" altLang="zh-CN" dirty="0"/>
              <a:t>//</a:t>
            </a:r>
            <a:r>
              <a:rPr lang="zh-CN" altLang="en-US" dirty="0"/>
              <a:t>试了下速冻速度很快</a:t>
            </a:r>
            <a:endParaRPr lang="zh-CN" altLang="en-US" b="1" dirty="0"/>
          </a:p>
        </p:txBody>
      </p:sp>
      <p:sp>
        <p:nvSpPr>
          <p:cNvPr id="7" name="TextBox 6"/>
          <p:cNvSpPr txBox="1"/>
          <p:nvPr/>
        </p:nvSpPr>
        <p:spPr>
          <a:xfrm>
            <a:off x="194310" y="2794013"/>
            <a:ext cx="4184650" cy="1338828"/>
          </a:xfrm>
          <a:prstGeom prst="rect">
            <a:avLst/>
          </a:prstGeom>
          <a:noFill/>
        </p:spPr>
        <p:txBody>
          <a:bodyPr wrap="square" rtlCol="0">
            <a:spAutoFit/>
          </a:bodyPr>
          <a:lstStyle/>
          <a:p>
            <a:r>
              <a:rPr lang="en-US" altLang="zh-CN" dirty="0"/>
              <a:t>=================</a:t>
            </a:r>
            <a:r>
              <a:rPr lang="zh-CN" altLang="en-US" b="1" dirty="0"/>
              <a:t>颜色</a:t>
            </a:r>
            <a:r>
              <a:rPr lang="en-US" altLang="zh-CN" dirty="0"/>
              <a:t>=============   </a:t>
            </a:r>
          </a:p>
          <a:p>
            <a:r>
              <a:rPr lang="zh-CN" altLang="en-US" dirty="0"/>
              <a:t>是不锈钢的颜色</a:t>
            </a:r>
            <a:r>
              <a:rPr lang="en-US" altLang="zh-CN" dirty="0"/>
              <a:t>//</a:t>
            </a:r>
            <a:r>
              <a:rPr lang="zh-CN" altLang="en-US" dirty="0"/>
              <a:t>颜色也和橱柜搭配很好</a:t>
            </a:r>
            <a:r>
              <a:rPr lang="en-US" altLang="zh-CN" dirty="0"/>
              <a:t>//</a:t>
            </a:r>
            <a:r>
              <a:rPr lang="zh-CN" altLang="en-US" dirty="0"/>
              <a:t>颜色干净</a:t>
            </a:r>
            <a:r>
              <a:rPr lang="en-US" altLang="zh-CN" dirty="0"/>
              <a:t>//</a:t>
            </a:r>
            <a:r>
              <a:rPr lang="zh-CN" altLang="en-US" dirty="0"/>
              <a:t>就是颜色如果是白色的就完美配合我家的装修啦</a:t>
            </a:r>
            <a:r>
              <a:rPr lang="en-US" altLang="zh-CN" dirty="0"/>
              <a:t>//</a:t>
            </a:r>
            <a:r>
              <a:rPr lang="zh-CN" altLang="en-US" dirty="0"/>
              <a:t>冰箱实体不是金色的 </a:t>
            </a:r>
            <a:r>
              <a:rPr lang="en-US" altLang="zh-CN" dirty="0"/>
              <a:t>| </a:t>
            </a:r>
            <a:r>
              <a:rPr lang="zh-CN" altLang="en-US" dirty="0"/>
              <a:t>是浅灰色 </a:t>
            </a:r>
            <a:r>
              <a:rPr lang="en-US" altLang="zh-CN" dirty="0"/>
              <a:t>| </a:t>
            </a:r>
            <a:r>
              <a:rPr lang="zh-CN" altLang="en-US" dirty="0"/>
              <a:t>稍微有点色差</a:t>
            </a:r>
            <a:r>
              <a:rPr lang="en-US" altLang="zh-CN" dirty="0"/>
              <a:t>//</a:t>
            </a:r>
            <a:r>
              <a:rPr lang="zh-CN" altLang="en-US" dirty="0"/>
              <a:t>冰箱放进来和橱柜颜色很配</a:t>
            </a:r>
            <a:r>
              <a:rPr lang="en-US" altLang="zh-CN" dirty="0"/>
              <a:t>//</a:t>
            </a:r>
            <a:r>
              <a:rPr lang="zh-CN" altLang="en-US" dirty="0"/>
              <a:t>风范金色</a:t>
            </a:r>
            <a:r>
              <a:rPr lang="en-US" altLang="zh-CN" dirty="0"/>
              <a:t>//</a:t>
            </a:r>
            <a:r>
              <a:rPr lang="zh-CN" altLang="en-US" dirty="0"/>
              <a:t>产品金槟色 </a:t>
            </a:r>
            <a:r>
              <a:rPr lang="en-US" altLang="zh-CN" dirty="0"/>
              <a:t>| </a:t>
            </a:r>
            <a:r>
              <a:rPr lang="zh-CN" altLang="en-US" dirty="0"/>
              <a:t>增色不少</a:t>
            </a:r>
          </a:p>
        </p:txBody>
      </p:sp>
      <p:sp>
        <p:nvSpPr>
          <p:cNvPr id="8" name="TextBox 7"/>
          <p:cNvSpPr txBox="1"/>
          <p:nvPr/>
        </p:nvSpPr>
        <p:spPr>
          <a:xfrm>
            <a:off x="4795520" y="3789629"/>
            <a:ext cx="4184650" cy="923330"/>
          </a:xfrm>
          <a:prstGeom prst="rect">
            <a:avLst/>
          </a:prstGeom>
          <a:noFill/>
        </p:spPr>
        <p:txBody>
          <a:bodyPr wrap="square" rtlCol="0">
            <a:spAutoFit/>
          </a:bodyPr>
          <a:lstStyle/>
          <a:p>
            <a:r>
              <a:rPr lang="en-US" altLang="zh-CN" dirty="0"/>
              <a:t>=================</a:t>
            </a:r>
            <a:r>
              <a:rPr lang="zh-CN" altLang="en-US" b="1" dirty="0"/>
              <a:t>智能</a:t>
            </a:r>
            <a:r>
              <a:rPr lang="en-US" altLang="zh-CN" dirty="0"/>
              <a:t>=============   </a:t>
            </a:r>
          </a:p>
          <a:p>
            <a:r>
              <a:rPr lang="zh-CN" altLang="en-US" b="1" dirty="0"/>
              <a:t>智能调温</a:t>
            </a:r>
            <a:r>
              <a:rPr lang="en-US" altLang="zh-CN" dirty="0"/>
              <a:t>//</a:t>
            </a:r>
            <a:r>
              <a:rPr lang="zh-CN" altLang="en-US" dirty="0"/>
              <a:t>智能保鲜</a:t>
            </a:r>
            <a:r>
              <a:rPr lang="en-US" altLang="zh-CN" dirty="0"/>
              <a:t>//</a:t>
            </a:r>
            <a:r>
              <a:rPr lang="zh-CN" altLang="en-US" b="1" dirty="0"/>
              <a:t>智能模式</a:t>
            </a:r>
            <a:r>
              <a:rPr lang="zh-CN" altLang="en-US" dirty="0"/>
              <a:t>，轻松搞定所有需求</a:t>
            </a:r>
            <a:r>
              <a:rPr lang="en-US" altLang="zh-CN" dirty="0"/>
              <a:t>//</a:t>
            </a:r>
            <a:r>
              <a:rPr lang="zh-CN" altLang="en-US" b="1" dirty="0"/>
              <a:t>智能人感灯</a:t>
            </a:r>
            <a:r>
              <a:rPr lang="en-US" altLang="zh-CN" dirty="0"/>
              <a:t>//</a:t>
            </a:r>
            <a:r>
              <a:rPr lang="zh-CN" altLang="en-US" dirty="0"/>
              <a:t>智能化的系统让人眼前一亮</a:t>
            </a:r>
            <a:r>
              <a:rPr lang="en-US" altLang="zh-CN" dirty="0"/>
              <a:t>//</a:t>
            </a:r>
            <a:r>
              <a:rPr lang="zh-CN" altLang="en-US" dirty="0"/>
              <a:t>通电后启用智能模式</a:t>
            </a:r>
            <a:r>
              <a:rPr lang="en-US" altLang="zh-CN" dirty="0"/>
              <a:t>//</a:t>
            </a:r>
            <a:endParaRPr lang="zh-CN" altLang="en-US" b="1" dirty="0"/>
          </a:p>
        </p:txBody>
      </p:sp>
      <p:sp>
        <p:nvSpPr>
          <p:cNvPr id="9" name="TextBox 8"/>
          <p:cNvSpPr txBox="1"/>
          <p:nvPr/>
        </p:nvSpPr>
        <p:spPr>
          <a:xfrm>
            <a:off x="92710" y="4130048"/>
            <a:ext cx="4184650" cy="923330"/>
          </a:xfrm>
          <a:prstGeom prst="rect">
            <a:avLst/>
          </a:prstGeom>
          <a:noFill/>
        </p:spPr>
        <p:txBody>
          <a:bodyPr wrap="square" rtlCol="0">
            <a:spAutoFit/>
          </a:bodyPr>
          <a:lstStyle/>
          <a:p>
            <a:r>
              <a:rPr lang="en-US" altLang="zh-CN" dirty="0"/>
              <a:t>=================</a:t>
            </a:r>
            <a:r>
              <a:rPr lang="zh-CN" altLang="en-US" b="1" dirty="0"/>
              <a:t>合理</a:t>
            </a:r>
            <a:r>
              <a:rPr lang="en-US" altLang="zh-CN" b="1" dirty="0"/>
              <a:t>/</a:t>
            </a:r>
            <a:r>
              <a:rPr lang="zh-CN" altLang="en-US" b="1" dirty="0"/>
              <a:t>人性化</a:t>
            </a:r>
            <a:r>
              <a:rPr lang="en-US" altLang="zh-CN" dirty="0"/>
              <a:t>=============   </a:t>
            </a:r>
          </a:p>
          <a:p>
            <a:r>
              <a:rPr lang="zh-CN" altLang="en-US" dirty="0"/>
              <a:t>内部空间分配合理</a:t>
            </a:r>
            <a:r>
              <a:rPr lang="en-US" altLang="zh-CN" dirty="0"/>
              <a:t>//</a:t>
            </a:r>
            <a:r>
              <a:rPr lang="zh-CN" altLang="en-US" dirty="0"/>
              <a:t>机身很薄内部空间很大适合我家厨房的尺寸</a:t>
            </a:r>
            <a:r>
              <a:rPr lang="en-US" altLang="zh-CN" dirty="0"/>
              <a:t>//</a:t>
            </a:r>
            <a:r>
              <a:rPr lang="zh-CN" altLang="en-US" dirty="0"/>
              <a:t>内部设计也很人性化</a:t>
            </a:r>
            <a:r>
              <a:rPr lang="en-US" altLang="zh-CN" dirty="0"/>
              <a:t>//</a:t>
            </a:r>
            <a:r>
              <a:rPr lang="zh-CN" altLang="en-US" dirty="0"/>
              <a:t>箱内设计人性化</a:t>
            </a:r>
            <a:r>
              <a:rPr lang="en-US" altLang="zh-CN" dirty="0"/>
              <a:t>//</a:t>
            </a:r>
            <a:r>
              <a:rPr lang="zh-CN" altLang="en-US" dirty="0"/>
              <a:t>触屏操作也很人性化</a:t>
            </a:r>
          </a:p>
        </p:txBody>
      </p:sp>
      <p:sp>
        <p:nvSpPr>
          <p:cNvPr id="10" name="TextBox 9"/>
          <p:cNvSpPr txBox="1"/>
          <p:nvPr/>
        </p:nvSpPr>
        <p:spPr>
          <a:xfrm>
            <a:off x="4795520" y="1590045"/>
            <a:ext cx="4184650" cy="1546577"/>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不锈钢面板看着很大气</a:t>
            </a:r>
            <a:r>
              <a:rPr lang="en-US" altLang="zh-CN" dirty="0"/>
              <a:t>//</a:t>
            </a:r>
            <a:r>
              <a:rPr lang="zh-CN" altLang="en-US" dirty="0"/>
              <a:t>外部玻璃面板</a:t>
            </a:r>
            <a:r>
              <a:rPr lang="en-US" altLang="zh-CN" dirty="0"/>
              <a:t>//</a:t>
            </a:r>
            <a:r>
              <a:rPr lang="zh-CN" altLang="en-US" dirty="0"/>
              <a:t>面板是纯正不锈钢色</a:t>
            </a:r>
            <a:r>
              <a:rPr lang="en-US" altLang="zh-CN" dirty="0"/>
              <a:t>//</a:t>
            </a:r>
            <a:r>
              <a:rPr lang="zh-CN" altLang="en-US" dirty="0"/>
              <a:t>面板质感不错</a:t>
            </a:r>
            <a:r>
              <a:rPr lang="en-US" altLang="zh-CN" dirty="0"/>
              <a:t>//</a:t>
            </a:r>
            <a:r>
              <a:rPr lang="zh-CN" altLang="en-US" dirty="0"/>
              <a:t>而且最重要的玻璃面板</a:t>
            </a:r>
            <a:r>
              <a:rPr lang="en-US" altLang="zh-CN" dirty="0"/>
              <a:t>//</a:t>
            </a:r>
            <a:r>
              <a:rPr lang="zh-CN" altLang="en-US" dirty="0"/>
              <a:t>冷藏室空间面板美观</a:t>
            </a:r>
            <a:r>
              <a:rPr lang="en-US" altLang="zh-CN" dirty="0"/>
              <a:t>//</a:t>
            </a:r>
            <a:r>
              <a:rPr lang="zh-CN" altLang="en-US" dirty="0"/>
              <a:t>面板显示设计清晰</a:t>
            </a:r>
            <a:r>
              <a:rPr lang="en-US" altLang="zh-CN" dirty="0"/>
              <a:t>//</a:t>
            </a:r>
            <a:r>
              <a:rPr lang="zh-CN" altLang="en-US" dirty="0"/>
              <a:t>玻璃面板的很通透</a:t>
            </a:r>
            <a:r>
              <a:rPr lang="en-US" altLang="zh-CN" dirty="0"/>
              <a:t>//</a:t>
            </a:r>
            <a:r>
              <a:rPr lang="zh-CN" altLang="en-US" dirty="0"/>
              <a:t>面板高贵奢华</a:t>
            </a:r>
            <a:r>
              <a:rPr lang="en-US" altLang="zh-CN" dirty="0"/>
              <a:t>//</a:t>
            </a:r>
            <a:r>
              <a:rPr lang="zh-CN" altLang="en-US" dirty="0"/>
              <a:t>面板金属拉丝的感觉</a:t>
            </a:r>
            <a:r>
              <a:rPr lang="en-US" altLang="zh-CN" dirty="0"/>
              <a:t>//</a:t>
            </a:r>
            <a:r>
              <a:rPr lang="zh-CN" altLang="en-US" dirty="0"/>
              <a:t>面板有一点弧度设计</a:t>
            </a:r>
            <a:r>
              <a:rPr lang="en-US" altLang="zh-CN" dirty="0"/>
              <a:t>//</a:t>
            </a:r>
            <a:r>
              <a:rPr lang="zh-CN" altLang="en-US" dirty="0"/>
              <a:t>不锈钢面板质感花型超级耐看</a:t>
            </a:r>
            <a:r>
              <a:rPr lang="en-US" altLang="zh-CN" dirty="0"/>
              <a:t>//</a:t>
            </a:r>
            <a:r>
              <a:rPr lang="zh-CN" altLang="en-US" dirty="0"/>
              <a:t>冰箱面板是金属拉丝的</a:t>
            </a:r>
            <a:r>
              <a:rPr lang="en-US" altLang="zh-CN" dirty="0"/>
              <a:t>//</a:t>
            </a:r>
            <a:r>
              <a:rPr lang="zh-CN" altLang="en-US" dirty="0"/>
              <a:t>金色玻璃面板</a:t>
            </a:r>
          </a:p>
        </p:txBody>
      </p:sp>
      <p:sp>
        <p:nvSpPr>
          <p:cNvPr id="11" name="TextBox 10"/>
          <p:cNvSpPr txBox="1"/>
          <p:nvPr/>
        </p:nvSpPr>
        <p:spPr>
          <a:xfrm>
            <a:off x="4733925" y="205316"/>
            <a:ext cx="4184650" cy="1338828"/>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b="1" dirty="0"/>
              <a:t>冷冻室有杀菌功能 </a:t>
            </a:r>
            <a:r>
              <a:rPr lang="en-US" altLang="zh-CN" dirty="0"/>
              <a:t>| </a:t>
            </a:r>
            <a:r>
              <a:rPr lang="zh-CN" altLang="en-US" b="1" dirty="0"/>
              <a:t>净味</a:t>
            </a:r>
            <a:r>
              <a:rPr lang="zh-CN" altLang="en-US" dirty="0"/>
              <a:t>功能很实用</a:t>
            </a:r>
            <a:r>
              <a:rPr lang="en-US" altLang="zh-CN" dirty="0"/>
              <a:t>//</a:t>
            </a:r>
            <a:r>
              <a:rPr lang="zh-CN" altLang="en-US" dirty="0"/>
              <a:t>有</a:t>
            </a:r>
            <a:r>
              <a:rPr lang="zh-CN" altLang="en-US" b="1" dirty="0"/>
              <a:t>快速冷藏和快速冷冻</a:t>
            </a:r>
            <a:r>
              <a:rPr lang="zh-CN" altLang="en-US" dirty="0"/>
              <a:t>的功能</a:t>
            </a:r>
            <a:r>
              <a:rPr lang="en-US" altLang="zh-CN" dirty="0"/>
              <a:t>//</a:t>
            </a:r>
            <a:r>
              <a:rPr lang="en-US" altLang="zh-CN" b="1" dirty="0" err="1"/>
              <a:t>wifi</a:t>
            </a:r>
            <a:r>
              <a:rPr lang="zh-CN" altLang="en-US" b="1" dirty="0"/>
              <a:t>和</a:t>
            </a:r>
            <a:r>
              <a:rPr lang="en-US" altLang="zh-CN" b="1" dirty="0"/>
              <a:t>app</a:t>
            </a:r>
            <a:r>
              <a:rPr lang="zh-CN" altLang="en-US" b="1" dirty="0"/>
              <a:t>功能</a:t>
            </a:r>
            <a:r>
              <a:rPr lang="zh-CN" altLang="en-US" dirty="0"/>
              <a:t>也很强大</a:t>
            </a:r>
            <a:r>
              <a:rPr lang="en-US" altLang="zh-CN" dirty="0"/>
              <a:t>//</a:t>
            </a:r>
            <a:r>
              <a:rPr lang="zh-CN" altLang="en-US" dirty="0"/>
              <a:t>除菌</a:t>
            </a:r>
            <a:r>
              <a:rPr lang="zh-CN" altLang="en-US" b="1" dirty="0"/>
              <a:t>变温干湿分储</a:t>
            </a:r>
            <a:r>
              <a:rPr lang="zh-CN" altLang="en-US" dirty="0"/>
              <a:t>等各项功能非常齐全</a:t>
            </a:r>
            <a:r>
              <a:rPr lang="en-US" altLang="zh-CN" dirty="0"/>
              <a:t>//</a:t>
            </a:r>
            <a:r>
              <a:rPr lang="zh-CN" altLang="en-US" dirty="0"/>
              <a:t>还有</a:t>
            </a:r>
            <a:r>
              <a:rPr lang="zh-CN" altLang="en-US" b="1" dirty="0"/>
              <a:t>感应亮灯</a:t>
            </a:r>
            <a:r>
              <a:rPr lang="zh-CN" altLang="en-US" dirty="0"/>
              <a:t>功能</a:t>
            </a:r>
            <a:r>
              <a:rPr lang="en-US" altLang="zh-CN" dirty="0"/>
              <a:t>//</a:t>
            </a:r>
            <a:r>
              <a:rPr lang="zh-CN" altLang="en-US" b="1" dirty="0"/>
              <a:t>速冻速化功能</a:t>
            </a:r>
            <a:r>
              <a:rPr lang="en-US" altLang="zh-CN" b="1" dirty="0"/>
              <a:t>//</a:t>
            </a:r>
            <a:r>
              <a:rPr lang="zh-CN" altLang="en-US" b="1" dirty="0"/>
              <a:t>变温功能</a:t>
            </a:r>
            <a:r>
              <a:rPr lang="zh-CN" altLang="en-US" dirty="0"/>
              <a:t>实用</a:t>
            </a:r>
            <a:r>
              <a:rPr lang="en-US" altLang="zh-CN" dirty="0"/>
              <a:t>//</a:t>
            </a:r>
            <a:r>
              <a:rPr lang="zh-CN" altLang="en-US" b="1" dirty="0"/>
              <a:t>动态杀菌</a:t>
            </a:r>
            <a:r>
              <a:rPr lang="zh-CN" altLang="en-US" dirty="0"/>
              <a:t>等功能都很适用</a:t>
            </a:r>
            <a:r>
              <a:rPr lang="en-US" altLang="zh-CN" dirty="0"/>
              <a:t>//</a:t>
            </a:r>
            <a:r>
              <a:rPr lang="zh-CN" altLang="en-US" b="1" dirty="0"/>
              <a:t>各种储藏盒的功能</a:t>
            </a:r>
            <a:r>
              <a:rPr lang="en-US" altLang="zh-CN" dirty="0"/>
              <a:t>//</a:t>
            </a:r>
            <a:r>
              <a:rPr lang="zh-CN" altLang="en-US" dirty="0"/>
              <a:t>有</a:t>
            </a:r>
            <a:r>
              <a:rPr lang="zh-CN" altLang="en-US" b="1" dirty="0"/>
              <a:t>防串味</a:t>
            </a:r>
            <a:r>
              <a:rPr lang="zh-CN" altLang="en-US" dirty="0"/>
              <a:t>的功能</a:t>
            </a:r>
            <a:r>
              <a:rPr lang="en-US" altLang="zh-CN" dirty="0"/>
              <a:t>//</a:t>
            </a:r>
            <a:endParaRPr lang="zh-CN" altLang="en-US" b="1" dirty="0"/>
          </a:p>
        </p:txBody>
      </p:sp>
    </p:spTree>
    <p:extLst>
      <p:ext uri="{BB962C8B-B14F-4D97-AF65-F5344CB8AC3E}">
        <p14:creationId xmlns:p14="http://schemas.microsoft.com/office/powerpoint/2010/main" val="2064510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78910"/>
            <a:ext cx="7886700" cy="518916"/>
          </a:xfrm>
        </p:spPr>
        <p:txBody>
          <a:bodyPr/>
          <a:lstStyle/>
          <a:p>
            <a:r>
              <a:rPr lang="zh-CN" altLang="en-US" sz="2000" dirty="0"/>
              <a:t>典型意见抽取和挖掘</a:t>
            </a:r>
            <a:r>
              <a:rPr lang="en-US" altLang="zh-CN" sz="2000" dirty="0"/>
              <a:t>:</a:t>
            </a:r>
            <a:endParaRPr lang="zh-CN" altLang="en-US" sz="2000" dirty="0"/>
          </a:p>
        </p:txBody>
      </p:sp>
      <p:sp>
        <p:nvSpPr>
          <p:cNvPr id="4" name="TextBox 3"/>
          <p:cNvSpPr txBox="1"/>
          <p:nvPr/>
        </p:nvSpPr>
        <p:spPr>
          <a:xfrm>
            <a:off x="285750" y="644472"/>
            <a:ext cx="4184650" cy="1338828"/>
          </a:xfrm>
          <a:prstGeom prst="rect">
            <a:avLst/>
          </a:prstGeom>
          <a:noFill/>
        </p:spPr>
        <p:txBody>
          <a:bodyPr wrap="square" rtlCol="0">
            <a:spAutoFit/>
          </a:bodyPr>
          <a:lstStyle/>
          <a:p>
            <a:r>
              <a:rPr lang="en-US" altLang="zh-CN" dirty="0"/>
              <a:t>=================</a:t>
            </a:r>
            <a:r>
              <a:rPr lang="zh-CN" altLang="en-US" b="1" dirty="0"/>
              <a:t>声音</a:t>
            </a:r>
            <a:r>
              <a:rPr lang="en-US" altLang="zh-CN" dirty="0"/>
              <a:t>=============   </a:t>
            </a:r>
          </a:p>
          <a:p>
            <a:r>
              <a:rPr lang="zh-CN" altLang="en-US" b="1" dirty="0"/>
              <a:t>声音小</a:t>
            </a:r>
            <a:r>
              <a:rPr lang="en-US" altLang="zh-CN" dirty="0"/>
              <a:t>//</a:t>
            </a:r>
            <a:r>
              <a:rPr lang="zh-CN" altLang="en-US" dirty="0"/>
              <a:t>运行的时候声音也很轻</a:t>
            </a:r>
            <a:r>
              <a:rPr lang="en-US" altLang="zh-CN" dirty="0"/>
              <a:t>//</a:t>
            </a:r>
            <a:r>
              <a:rPr lang="zh-CN" altLang="en-US" dirty="0"/>
              <a:t>声音非常小</a:t>
            </a:r>
            <a:r>
              <a:rPr lang="en-US" altLang="zh-CN" dirty="0"/>
              <a:t>//</a:t>
            </a:r>
            <a:r>
              <a:rPr lang="zh-CN" altLang="en-US" dirty="0"/>
              <a:t>声音非常小</a:t>
            </a:r>
            <a:r>
              <a:rPr lang="en-US" altLang="zh-CN" dirty="0"/>
              <a:t>//</a:t>
            </a:r>
            <a:r>
              <a:rPr lang="zh-CN" altLang="en-US" dirty="0"/>
              <a:t>声音小外观整洁</a:t>
            </a:r>
            <a:r>
              <a:rPr lang="en-US" altLang="zh-CN" dirty="0"/>
              <a:t>//</a:t>
            </a:r>
            <a:r>
              <a:rPr lang="zh-CN" altLang="en-US" dirty="0"/>
              <a:t>基本听不到声音</a:t>
            </a:r>
            <a:r>
              <a:rPr lang="en-US" altLang="zh-CN" dirty="0"/>
              <a:t>//</a:t>
            </a:r>
            <a:r>
              <a:rPr lang="zh-CN" altLang="en-US" dirty="0"/>
              <a:t>工作时有一点声音 </a:t>
            </a:r>
            <a:r>
              <a:rPr lang="en-US" altLang="zh-CN" dirty="0"/>
              <a:t>| </a:t>
            </a:r>
            <a:r>
              <a:rPr lang="zh-CN" altLang="en-US" dirty="0"/>
              <a:t>声音柔和</a:t>
            </a:r>
            <a:r>
              <a:rPr lang="en-US" altLang="zh-CN" dirty="0"/>
              <a:t>//</a:t>
            </a:r>
            <a:r>
              <a:rPr lang="zh-CN" altLang="en-US" dirty="0"/>
              <a:t>压缩机声音很轻</a:t>
            </a:r>
            <a:r>
              <a:rPr lang="en-US" altLang="zh-CN" dirty="0"/>
              <a:t>//</a:t>
            </a:r>
            <a:r>
              <a:rPr lang="zh-CN" altLang="en-US" dirty="0"/>
              <a:t>通电后声音很小</a:t>
            </a:r>
            <a:r>
              <a:rPr lang="en-US" altLang="zh-CN" dirty="0"/>
              <a:t>//</a:t>
            </a:r>
            <a:r>
              <a:rPr lang="zh-CN" altLang="en-US" dirty="0"/>
              <a:t>其实压缩机声音很小</a:t>
            </a:r>
            <a:r>
              <a:rPr lang="en-US" altLang="zh-CN" dirty="0"/>
              <a:t>//</a:t>
            </a:r>
            <a:r>
              <a:rPr lang="zh-CN" altLang="en-US" dirty="0"/>
              <a:t>声音也非常小</a:t>
            </a:r>
            <a:r>
              <a:rPr lang="en-US" altLang="zh-CN" dirty="0"/>
              <a:t>//</a:t>
            </a:r>
            <a:r>
              <a:rPr lang="zh-CN" altLang="en-US" dirty="0"/>
              <a:t>声音很小</a:t>
            </a:r>
            <a:r>
              <a:rPr lang="en-US" altLang="zh-CN" dirty="0"/>
              <a:t>//</a:t>
            </a:r>
            <a:r>
              <a:rPr lang="zh-CN" altLang="en-US" dirty="0"/>
              <a:t>声音非常小</a:t>
            </a:r>
            <a:r>
              <a:rPr lang="en-US" altLang="zh-CN" dirty="0"/>
              <a:t>//</a:t>
            </a:r>
            <a:r>
              <a:rPr lang="zh-CN" altLang="en-US" dirty="0"/>
              <a:t>总体感觉运行声音不大</a:t>
            </a:r>
            <a:r>
              <a:rPr lang="en-US" altLang="zh-CN" dirty="0"/>
              <a:t>//</a:t>
            </a:r>
            <a:r>
              <a:rPr lang="zh-CN" altLang="en-US" dirty="0"/>
              <a:t>声音小</a:t>
            </a:r>
          </a:p>
        </p:txBody>
      </p:sp>
      <p:sp>
        <p:nvSpPr>
          <p:cNvPr id="6" name="TextBox 5"/>
          <p:cNvSpPr txBox="1"/>
          <p:nvPr/>
        </p:nvSpPr>
        <p:spPr>
          <a:xfrm>
            <a:off x="4836160" y="228974"/>
            <a:ext cx="4135120" cy="1546577"/>
          </a:xfrm>
          <a:prstGeom prst="rect">
            <a:avLst/>
          </a:prstGeom>
          <a:noFill/>
        </p:spPr>
        <p:txBody>
          <a:bodyPr wrap="square" rtlCol="0">
            <a:spAutoFit/>
          </a:bodyPr>
          <a:lstStyle/>
          <a:p>
            <a:r>
              <a:rPr lang="en-US" altLang="zh-CN" dirty="0"/>
              <a:t>==============</a:t>
            </a:r>
            <a:r>
              <a:rPr lang="zh-CN" altLang="en-US" b="1" dirty="0"/>
              <a:t>外观</a:t>
            </a:r>
            <a:r>
              <a:rPr lang="en-US" altLang="zh-CN" dirty="0"/>
              <a:t>===============   </a:t>
            </a:r>
          </a:p>
          <a:p>
            <a:r>
              <a:rPr lang="zh-CN" altLang="en-US" dirty="0"/>
              <a:t>外观</a:t>
            </a:r>
            <a:r>
              <a:rPr lang="zh-CN" altLang="en-US" b="1" dirty="0"/>
              <a:t>干净整洁</a:t>
            </a:r>
            <a:r>
              <a:rPr lang="en-US" altLang="zh-CN" dirty="0"/>
              <a:t>//</a:t>
            </a:r>
            <a:r>
              <a:rPr lang="zh-CN" altLang="en-US" dirty="0"/>
              <a:t>外观</a:t>
            </a:r>
            <a:r>
              <a:rPr lang="zh-CN" altLang="en-US" b="1" dirty="0"/>
              <a:t>简洁大方</a:t>
            </a:r>
            <a:r>
              <a:rPr lang="en-US" altLang="zh-CN" dirty="0"/>
              <a:t>//</a:t>
            </a:r>
            <a:r>
              <a:rPr lang="zh-CN" altLang="en-US" dirty="0"/>
              <a:t>外观没有瑕疵</a:t>
            </a:r>
            <a:r>
              <a:rPr lang="en-US" altLang="zh-CN" dirty="0"/>
              <a:t>//</a:t>
            </a:r>
            <a:r>
              <a:rPr lang="zh-CN" altLang="en-US" dirty="0"/>
              <a:t>外观设计大气</a:t>
            </a:r>
            <a:r>
              <a:rPr lang="en-US" altLang="zh-CN" dirty="0"/>
              <a:t>//</a:t>
            </a:r>
            <a:r>
              <a:rPr lang="zh-CN" altLang="en-US" dirty="0"/>
              <a:t>外观简洁大方</a:t>
            </a:r>
            <a:r>
              <a:rPr lang="en-US" altLang="zh-CN" dirty="0"/>
              <a:t>//</a:t>
            </a:r>
            <a:r>
              <a:rPr lang="zh-CN" altLang="en-US" dirty="0"/>
              <a:t>冰箱外观大方</a:t>
            </a:r>
            <a:r>
              <a:rPr lang="en-US" altLang="zh-CN" dirty="0"/>
              <a:t>//</a:t>
            </a:r>
            <a:r>
              <a:rPr lang="zh-CN" altLang="en-US" dirty="0"/>
              <a:t>冰箱外观漂亮</a:t>
            </a:r>
            <a:r>
              <a:rPr lang="en-US" altLang="zh-CN" dirty="0"/>
              <a:t>//</a:t>
            </a:r>
            <a:r>
              <a:rPr lang="zh-CN" altLang="en-US" dirty="0"/>
              <a:t>冰箱外观漂亮</a:t>
            </a:r>
            <a:r>
              <a:rPr lang="en-US" altLang="zh-CN" dirty="0"/>
              <a:t>//</a:t>
            </a:r>
            <a:r>
              <a:rPr lang="zh-CN" altLang="en-US" dirty="0"/>
              <a:t>外观大气上档次</a:t>
            </a:r>
            <a:r>
              <a:rPr lang="en-US" altLang="zh-CN" dirty="0"/>
              <a:t>//</a:t>
            </a:r>
            <a:r>
              <a:rPr lang="zh-CN" altLang="en-US" dirty="0"/>
              <a:t>冰箱外观高档</a:t>
            </a:r>
            <a:r>
              <a:rPr lang="en-US" altLang="zh-CN" dirty="0"/>
              <a:t>//</a:t>
            </a:r>
            <a:r>
              <a:rPr lang="zh-CN" altLang="en-US" dirty="0"/>
              <a:t>外观大气时尚</a:t>
            </a:r>
            <a:r>
              <a:rPr lang="en-US" altLang="zh-CN" dirty="0"/>
              <a:t>//</a:t>
            </a:r>
            <a:r>
              <a:rPr lang="zh-CN" altLang="en-US" dirty="0"/>
              <a:t>开箱外观没有瑕疵</a:t>
            </a:r>
            <a:r>
              <a:rPr lang="en-US" altLang="zh-CN" dirty="0"/>
              <a:t>//</a:t>
            </a:r>
            <a:r>
              <a:rPr lang="zh-CN" altLang="en-US" dirty="0"/>
              <a:t>外观漂亮大气</a:t>
            </a:r>
            <a:r>
              <a:rPr lang="en-US" altLang="zh-CN" dirty="0"/>
              <a:t>//</a:t>
            </a:r>
            <a:r>
              <a:rPr lang="zh-CN" altLang="en-US" dirty="0"/>
              <a:t>外观大方</a:t>
            </a:r>
            <a:r>
              <a:rPr lang="en-US" altLang="zh-CN" dirty="0"/>
              <a:t>//</a:t>
            </a:r>
            <a:r>
              <a:rPr lang="zh-CN" altLang="en-US" dirty="0"/>
              <a:t>冰箱外观时尚</a:t>
            </a:r>
            <a:r>
              <a:rPr lang="en-US" altLang="zh-CN" dirty="0"/>
              <a:t>//</a:t>
            </a:r>
            <a:r>
              <a:rPr lang="zh-CN" altLang="en-US" dirty="0"/>
              <a:t>冰箱外观时尚</a:t>
            </a:r>
            <a:r>
              <a:rPr lang="en-US" altLang="zh-CN" dirty="0"/>
              <a:t>//</a:t>
            </a:r>
            <a:r>
              <a:rPr lang="zh-CN" altLang="en-US" dirty="0"/>
              <a:t>声音小外观整洁</a:t>
            </a:r>
            <a:r>
              <a:rPr lang="en-US" altLang="zh-CN" dirty="0"/>
              <a:t>//</a:t>
            </a:r>
            <a:r>
              <a:rPr lang="zh-CN" altLang="en-US" dirty="0"/>
              <a:t>不锈钢外观看上去很大气上档次</a:t>
            </a:r>
          </a:p>
        </p:txBody>
      </p:sp>
      <p:sp>
        <p:nvSpPr>
          <p:cNvPr id="7" name="TextBox 6"/>
          <p:cNvSpPr txBox="1"/>
          <p:nvPr/>
        </p:nvSpPr>
        <p:spPr>
          <a:xfrm>
            <a:off x="285750" y="1941621"/>
            <a:ext cx="4103370" cy="1546577"/>
          </a:xfrm>
          <a:prstGeom prst="rect">
            <a:avLst/>
          </a:prstGeom>
          <a:noFill/>
        </p:spPr>
        <p:txBody>
          <a:bodyPr wrap="square" rtlCol="0">
            <a:spAutoFit/>
          </a:bodyPr>
          <a:lstStyle/>
          <a:p>
            <a:r>
              <a:rPr lang="en-US" altLang="zh-CN" dirty="0"/>
              <a:t>===============</a:t>
            </a:r>
            <a:r>
              <a:rPr lang="zh-CN" altLang="en-US" b="1" dirty="0"/>
              <a:t>空间</a:t>
            </a:r>
            <a:r>
              <a:rPr lang="en-US" altLang="zh-CN" dirty="0"/>
              <a:t>=============  </a:t>
            </a:r>
          </a:p>
          <a:p>
            <a:r>
              <a:rPr lang="zh-CN" altLang="en-US" b="1" dirty="0"/>
              <a:t>内部空间设计人性化</a:t>
            </a:r>
            <a:r>
              <a:rPr lang="en-US" altLang="zh-CN" dirty="0"/>
              <a:t>//</a:t>
            </a:r>
            <a:r>
              <a:rPr lang="zh-CN" altLang="en-US" dirty="0"/>
              <a:t>内部空间合理</a:t>
            </a:r>
            <a:r>
              <a:rPr lang="en-US" altLang="zh-CN" dirty="0"/>
              <a:t>//</a:t>
            </a:r>
            <a:r>
              <a:rPr lang="zh-CN" altLang="en-US" dirty="0"/>
              <a:t>内部的空间布局利用率较高</a:t>
            </a:r>
            <a:r>
              <a:rPr lang="en-US" altLang="zh-CN" dirty="0"/>
              <a:t>//</a:t>
            </a:r>
            <a:r>
              <a:rPr lang="zh-CN" altLang="en-US" b="1" dirty="0"/>
              <a:t>空间很大 </a:t>
            </a:r>
            <a:r>
              <a:rPr lang="en-US" altLang="zh-CN" dirty="0"/>
              <a:t>| </a:t>
            </a:r>
            <a:r>
              <a:rPr lang="zh-CN" altLang="en-US" dirty="0"/>
              <a:t>还有第四空间</a:t>
            </a:r>
            <a:r>
              <a:rPr lang="en-US" altLang="zh-CN" dirty="0"/>
              <a:t>//</a:t>
            </a:r>
            <a:r>
              <a:rPr lang="zh-CN" altLang="en-US" dirty="0"/>
              <a:t>冰箱内部空间很大</a:t>
            </a:r>
            <a:r>
              <a:rPr lang="en-US" altLang="zh-CN" dirty="0"/>
              <a:t>//</a:t>
            </a:r>
            <a:r>
              <a:rPr lang="zh-CN" altLang="en-US" dirty="0"/>
              <a:t>冰箱空间很大</a:t>
            </a:r>
            <a:r>
              <a:rPr lang="en-US" altLang="zh-CN" dirty="0"/>
              <a:t>//</a:t>
            </a:r>
            <a:r>
              <a:rPr lang="zh-CN" altLang="en-US" dirty="0"/>
              <a:t>内部空间合理</a:t>
            </a:r>
            <a:r>
              <a:rPr lang="en-US" altLang="zh-CN" dirty="0"/>
              <a:t>//</a:t>
            </a:r>
            <a:r>
              <a:rPr lang="zh-CN" altLang="en-US" dirty="0"/>
              <a:t>空间布局利用率很高</a:t>
            </a:r>
            <a:r>
              <a:rPr lang="en-US" altLang="zh-CN" dirty="0"/>
              <a:t>//</a:t>
            </a:r>
            <a:r>
              <a:rPr lang="zh-CN" altLang="en-US" dirty="0"/>
              <a:t>这一款空间够大</a:t>
            </a:r>
            <a:r>
              <a:rPr lang="en-US" altLang="zh-CN" dirty="0"/>
              <a:t>//</a:t>
            </a:r>
            <a:r>
              <a:rPr lang="zh-CN" altLang="en-US" dirty="0"/>
              <a:t>空间布局很合理</a:t>
            </a:r>
            <a:r>
              <a:rPr lang="en-US" altLang="zh-CN" dirty="0"/>
              <a:t>//</a:t>
            </a:r>
            <a:r>
              <a:rPr lang="zh-CN" altLang="en-US" dirty="0"/>
              <a:t>冰箱尺寸和家里预留空间刚好 </a:t>
            </a:r>
            <a:r>
              <a:rPr lang="en-US" altLang="zh-CN" dirty="0"/>
              <a:t>| </a:t>
            </a:r>
            <a:r>
              <a:rPr lang="zh-CN" altLang="en-US" dirty="0"/>
              <a:t>冰箱内部空间设计很合理容量够大</a:t>
            </a:r>
            <a:r>
              <a:rPr lang="en-US" altLang="zh-CN" dirty="0"/>
              <a:t>//</a:t>
            </a:r>
            <a:r>
              <a:rPr lang="zh-CN" altLang="en-US" dirty="0"/>
              <a:t>内部空间设计比较人性化</a:t>
            </a:r>
            <a:r>
              <a:rPr lang="en-US" altLang="zh-CN" dirty="0"/>
              <a:t>//</a:t>
            </a:r>
            <a:r>
              <a:rPr lang="zh-CN" altLang="en-US" dirty="0"/>
              <a:t>空间大</a:t>
            </a:r>
          </a:p>
        </p:txBody>
      </p:sp>
      <p:sp>
        <p:nvSpPr>
          <p:cNvPr id="8" name="TextBox 7"/>
          <p:cNvSpPr txBox="1"/>
          <p:nvPr/>
        </p:nvSpPr>
        <p:spPr>
          <a:xfrm>
            <a:off x="4836160" y="1775551"/>
            <a:ext cx="3931920" cy="1546577"/>
          </a:xfrm>
          <a:prstGeom prst="rect">
            <a:avLst/>
          </a:prstGeom>
          <a:noFill/>
        </p:spPr>
        <p:txBody>
          <a:bodyPr wrap="square" rtlCol="0">
            <a:spAutoFit/>
          </a:bodyPr>
          <a:lstStyle/>
          <a:p>
            <a:r>
              <a:rPr lang="en-US" altLang="zh-CN" dirty="0"/>
              <a:t>===============</a:t>
            </a:r>
            <a:r>
              <a:rPr lang="zh-CN" altLang="en-US" b="1" dirty="0"/>
              <a:t>质量</a:t>
            </a:r>
            <a:r>
              <a:rPr lang="en-US" altLang="zh-CN" dirty="0"/>
              <a:t>=============  </a:t>
            </a:r>
          </a:p>
          <a:p>
            <a:r>
              <a:rPr lang="zh-CN" altLang="en-US" b="1" dirty="0"/>
              <a:t>质量超好</a:t>
            </a:r>
            <a:r>
              <a:rPr lang="en-US" altLang="zh-CN" dirty="0"/>
              <a:t>//</a:t>
            </a:r>
            <a:r>
              <a:rPr lang="zh-CN" altLang="en-US" dirty="0"/>
              <a:t>对产品质量和售后服务也都一直非常满意 </a:t>
            </a:r>
            <a:r>
              <a:rPr lang="en-US" altLang="zh-CN" dirty="0"/>
              <a:t>| </a:t>
            </a:r>
            <a:r>
              <a:rPr lang="zh-CN" altLang="en-US" dirty="0"/>
              <a:t>质量肯定不用说了</a:t>
            </a:r>
            <a:r>
              <a:rPr lang="en-US" altLang="zh-CN" dirty="0"/>
              <a:t>//</a:t>
            </a:r>
            <a:r>
              <a:rPr lang="zh-CN" altLang="en-US" dirty="0"/>
              <a:t>颜值和质量表里如一</a:t>
            </a:r>
            <a:r>
              <a:rPr lang="en-US" altLang="zh-CN" dirty="0"/>
              <a:t>//</a:t>
            </a:r>
            <a:r>
              <a:rPr lang="zh-CN" altLang="en-US" dirty="0"/>
              <a:t>冰箱质量非常好</a:t>
            </a:r>
            <a:r>
              <a:rPr lang="en-US" altLang="zh-CN" dirty="0"/>
              <a:t>//</a:t>
            </a:r>
            <a:r>
              <a:rPr lang="zh-CN" altLang="en-US" dirty="0"/>
              <a:t>质量超好</a:t>
            </a:r>
            <a:r>
              <a:rPr lang="en-US" altLang="zh-CN" dirty="0"/>
              <a:t>//</a:t>
            </a:r>
            <a:r>
              <a:rPr lang="zh-CN" altLang="en-US" dirty="0"/>
              <a:t>内部质量不错</a:t>
            </a:r>
            <a:r>
              <a:rPr lang="en-US" altLang="zh-CN" dirty="0"/>
              <a:t>//</a:t>
            </a:r>
            <a:r>
              <a:rPr lang="zh-CN" altLang="en-US" dirty="0"/>
              <a:t>冰箱质量很好</a:t>
            </a:r>
            <a:r>
              <a:rPr lang="en-US" altLang="zh-CN" dirty="0"/>
              <a:t>//</a:t>
            </a:r>
            <a:r>
              <a:rPr lang="zh-CN" altLang="en-US" dirty="0"/>
              <a:t>质量过关</a:t>
            </a:r>
            <a:r>
              <a:rPr lang="en-US" altLang="zh-CN" dirty="0"/>
              <a:t>//</a:t>
            </a:r>
            <a:r>
              <a:rPr lang="zh-CN" altLang="en-US" dirty="0"/>
              <a:t>冰箱质量非常棒</a:t>
            </a:r>
            <a:r>
              <a:rPr lang="en-US" altLang="zh-CN" dirty="0"/>
              <a:t>//</a:t>
            </a:r>
            <a:r>
              <a:rPr lang="zh-CN" altLang="en-US" dirty="0"/>
              <a:t>质量很好</a:t>
            </a:r>
            <a:r>
              <a:rPr lang="en-US" altLang="zh-CN" dirty="0"/>
              <a:t>//</a:t>
            </a:r>
            <a:r>
              <a:rPr lang="zh-CN" altLang="en-US" dirty="0"/>
              <a:t>冰箱质量很好</a:t>
            </a:r>
            <a:r>
              <a:rPr lang="en-US" altLang="zh-CN" dirty="0"/>
              <a:t>//</a:t>
            </a:r>
            <a:r>
              <a:rPr lang="zh-CN" altLang="en-US" dirty="0"/>
              <a:t>海尔的质量和售后还是很放心的</a:t>
            </a:r>
            <a:r>
              <a:rPr lang="en-US" altLang="zh-CN" dirty="0"/>
              <a:t>//</a:t>
            </a:r>
            <a:r>
              <a:rPr lang="zh-CN" altLang="en-US" dirty="0"/>
              <a:t>质量款式没话说</a:t>
            </a:r>
            <a:r>
              <a:rPr lang="en-US" altLang="zh-CN" dirty="0"/>
              <a:t>//</a:t>
            </a:r>
            <a:r>
              <a:rPr lang="zh-CN" altLang="en-US" dirty="0"/>
              <a:t>质量不错</a:t>
            </a:r>
          </a:p>
        </p:txBody>
      </p:sp>
      <p:sp>
        <p:nvSpPr>
          <p:cNvPr id="9" name="TextBox 8"/>
          <p:cNvSpPr txBox="1"/>
          <p:nvPr/>
        </p:nvSpPr>
        <p:spPr>
          <a:xfrm>
            <a:off x="367030" y="3494699"/>
            <a:ext cx="4103370" cy="1546577"/>
          </a:xfrm>
          <a:prstGeom prst="rect">
            <a:avLst/>
          </a:prstGeom>
          <a:noFill/>
        </p:spPr>
        <p:txBody>
          <a:bodyPr wrap="square" rtlCol="0">
            <a:spAutoFit/>
          </a:bodyPr>
          <a:lstStyle/>
          <a:p>
            <a:r>
              <a:rPr lang="en-US" altLang="zh-CN" dirty="0"/>
              <a:t>===============</a:t>
            </a:r>
            <a:r>
              <a:rPr lang="zh-CN" altLang="en-US" b="1" dirty="0"/>
              <a:t>价格</a:t>
            </a:r>
            <a:r>
              <a:rPr lang="en-US" altLang="zh-CN" dirty="0"/>
              <a:t>=============  </a:t>
            </a:r>
          </a:p>
          <a:p>
            <a:r>
              <a:rPr lang="zh-CN" altLang="en-US" b="1" dirty="0"/>
              <a:t>价格也是很优惠了</a:t>
            </a:r>
            <a:r>
              <a:rPr lang="en-US" altLang="zh-CN" dirty="0"/>
              <a:t>//</a:t>
            </a:r>
            <a:r>
              <a:rPr lang="zh-CN" altLang="en-US" dirty="0"/>
              <a:t>当然价格也美丽</a:t>
            </a:r>
            <a:r>
              <a:rPr lang="en-US" altLang="zh-CN" dirty="0"/>
              <a:t>//</a:t>
            </a:r>
            <a:r>
              <a:rPr lang="zh-CN" altLang="en-US" dirty="0"/>
              <a:t>十一活动期间价格却很亲民</a:t>
            </a:r>
            <a:r>
              <a:rPr lang="en-US" altLang="zh-CN" dirty="0"/>
              <a:t>//</a:t>
            </a:r>
            <a:r>
              <a:rPr lang="zh-CN" altLang="en-US" dirty="0"/>
              <a:t>价格便宜的用量不足 </a:t>
            </a:r>
            <a:r>
              <a:rPr lang="en-US" altLang="zh-CN" dirty="0"/>
              <a:t>| </a:t>
            </a:r>
            <a:r>
              <a:rPr lang="zh-CN" altLang="en-US" dirty="0"/>
              <a:t>用量足的价格太高 </a:t>
            </a:r>
            <a:r>
              <a:rPr lang="en-US" altLang="zh-CN" dirty="0"/>
              <a:t>| </a:t>
            </a:r>
            <a:r>
              <a:rPr lang="zh-CN" altLang="en-US" dirty="0"/>
              <a:t>价格合理</a:t>
            </a:r>
            <a:r>
              <a:rPr lang="en-US" altLang="zh-CN" dirty="0"/>
              <a:t>//</a:t>
            </a:r>
            <a:r>
              <a:rPr lang="zh-CN" altLang="en-US" dirty="0"/>
              <a:t>价格也很优惠</a:t>
            </a:r>
            <a:r>
              <a:rPr lang="en-US" altLang="zh-CN" dirty="0"/>
              <a:t>//</a:t>
            </a:r>
            <a:r>
              <a:rPr lang="zh-CN" altLang="en-US" dirty="0"/>
              <a:t>价格合适</a:t>
            </a:r>
            <a:r>
              <a:rPr lang="en-US" altLang="zh-CN" dirty="0"/>
              <a:t>//</a:t>
            </a:r>
            <a:r>
              <a:rPr lang="zh-CN" altLang="en-US" dirty="0"/>
              <a:t>在实体店看过</a:t>
            </a:r>
            <a:r>
              <a:rPr lang="en-US" altLang="zh-CN" dirty="0"/>
              <a:t>622</a:t>
            </a:r>
            <a:r>
              <a:rPr lang="zh-CN" altLang="en-US" dirty="0"/>
              <a:t>价格比较贵</a:t>
            </a:r>
            <a:r>
              <a:rPr lang="en-US" altLang="zh-CN" dirty="0"/>
              <a:t>//</a:t>
            </a:r>
            <a:r>
              <a:rPr lang="zh-CN" altLang="en-US" dirty="0"/>
              <a:t>活动优惠价格赠品也给力</a:t>
            </a:r>
            <a:r>
              <a:rPr lang="en-US" altLang="zh-CN" dirty="0"/>
              <a:t>//</a:t>
            </a:r>
            <a:r>
              <a:rPr lang="zh-CN" altLang="en-US" dirty="0"/>
              <a:t>价格划算</a:t>
            </a:r>
            <a:r>
              <a:rPr lang="en-US" altLang="zh-CN" dirty="0"/>
              <a:t>//</a:t>
            </a:r>
            <a:r>
              <a:rPr lang="zh-CN" altLang="en-US" dirty="0"/>
              <a:t>价格也很划算</a:t>
            </a:r>
            <a:r>
              <a:rPr lang="en-US" altLang="zh-CN" dirty="0"/>
              <a:t>//</a:t>
            </a:r>
            <a:r>
              <a:rPr lang="zh-CN" altLang="en-US" dirty="0"/>
              <a:t>对比价格和服务后 </a:t>
            </a:r>
            <a:r>
              <a:rPr lang="en-US" altLang="zh-CN" dirty="0"/>
              <a:t>| </a:t>
            </a:r>
            <a:r>
              <a:rPr lang="zh-CN" altLang="en-US" dirty="0"/>
              <a:t>价格给力</a:t>
            </a:r>
            <a:r>
              <a:rPr lang="en-US" altLang="zh-CN" dirty="0"/>
              <a:t>//</a:t>
            </a:r>
            <a:r>
              <a:rPr lang="zh-CN" altLang="en-US" dirty="0"/>
              <a:t>但价格也便宜了两千呢</a:t>
            </a:r>
            <a:r>
              <a:rPr lang="en-US" altLang="zh-CN" dirty="0"/>
              <a:t>//</a:t>
            </a:r>
            <a:r>
              <a:rPr lang="zh-CN" altLang="en-US" dirty="0"/>
              <a:t>价格实惠</a:t>
            </a:r>
          </a:p>
        </p:txBody>
      </p:sp>
      <p:sp>
        <p:nvSpPr>
          <p:cNvPr id="10" name="TextBox 9"/>
          <p:cNvSpPr txBox="1"/>
          <p:nvPr/>
        </p:nvSpPr>
        <p:spPr>
          <a:xfrm>
            <a:off x="4846320" y="3267862"/>
            <a:ext cx="4103370" cy="1754326"/>
          </a:xfrm>
          <a:prstGeom prst="rect">
            <a:avLst/>
          </a:prstGeom>
          <a:noFill/>
        </p:spPr>
        <p:txBody>
          <a:bodyPr wrap="square" rtlCol="0">
            <a:spAutoFit/>
          </a:bodyPr>
          <a:lstStyle/>
          <a:p>
            <a:r>
              <a:rPr lang="en-US" altLang="zh-CN" dirty="0"/>
              <a:t>===============</a:t>
            </a:r>
            <a:r>
              <a:rPr lang="zh-CN" altLang="en-US" b="1" dirty="0"/>
              <a:t>保鲜</a:t>
            </a:r>
            <a:r>
              <a:rPr lang="en-US" altLang="zh-CN" dirty="0"/>
              <a:t>=============  </a:t>
            </a:r>
          </a:p>
          <a:p>
            <a:r>
              <a:rPr lang="zh-CN" altLang="en-US" dirty="0"/>
              <a:t>保鲜还蛮适合家里的需求</a:t>
            </a:r>
            <a:r>
              <a:rPr lang="en-US" altLang="zh-CN" dirty="0"/>
              <a:t>//</a:t>
            </a:r>
            <a:r>
              <a:rPr lang="zh-CN" altLang="en-US" b="1" dirty="0"/>
              <a:t>保鲜效果很好</a:t>
            </a:r>
            <a:r>
              <a:rPr lang="en-US" altLang="zh-CN" dirty="0"/>
              <a:t>//</a:t>
            </a:r>
            <a:r>
              <a:rPr lang="zh-CN" altLang="en-US" dirty="0"/>
              <a:t>有保鲜功能特别方便</a:t>
            </a:r>
            <a:r>
              <a:rPr lang="en-US" altLang="zh-CN" dirty="0"/>
              <a:t>//</a:t>
            </a:r>
            <a:r>
              <a:rPr lang="zh-CN" altLang="en-US" dirty="0"/>
              <a:t>保鲜很好</a:t>
            </a:r>
            <a:r>
              <a:rPr lang="en-US" altLang="zh-CN" dirty="0"/>
              <a:t>//</a:t>
            </a:r>
            <a:r>
              <a:rPr lang="zh-CN" altLang="en-US" dirty="0"/>
              <a:t>还有</a:t>
            </a:r>
            <a:r>
              <a:rPr lang="zh-CN" altLang="en-US" b="1" dirty="0"/>
              <a:t>珍品保鲜盒</a:t>
            </a:r>
            <a:r>
              <a:rPr lang="en-US" altLang="zh-CN" dirty="0"/>
              <a:t>//</a:t>
            </a:r>
            <a:r>
              <a:rPr lang="zh-CN" altLang="en-US" dirty="0"/>
              <a:t>智能保鲜</a:t>
            </a:r>
            <a:r>
              <a:rPr lang="en-US" altLang="zh-CN" dirty="0"/>
              <a:t>//</a:t>
            </a:r>
            <a:r>
              <a:rPr lang="zh-CN" altLang="en-US" dirty="0"/>
              <a:t>和蔬菜保鲜区</a:t>
            </a:r>
            <a:r>
              <a:rPr lang="en-US" altLang="zh-CN" dirty="0"/>
              <a:t>//</a:t>
            </a:r>
            <a:r>
              <a:rPr lang="zh-CN" altLang="en-US" dirty="0"/>
              <a:t>保鲜一流</a:t>
            </a:r>
            <a:r>
              <a:rPr lang="en-US" altLang="zh-CN" dirty="0"/>
              <a:t>//</a:t>
            </a:r>
            <a:r>
              <a:rPr lang="zh-CN" altLang="en-US" dirty="0"/>
              <a:t>还未使用不知保鲜效果如何</a:t>
            </a:r>
            <a:r>
              <a:rPr lang="en-US" altLang="zh-CN" dirty="0"/>
              <a:t>//</a:t>
            </a:r>
            <a:r>
              <a:rPr lang="zh-CN" altLang="en-US" dirty="0"/>
              <a:t>这款冰箱的蔬菜保鲜功能非常强大 </a:t>
            </a:r>
            <a:r>
              <a:rPr lang="en-US" altLang="zh-CN" dirty="0"/>
              <a:t>| </a:t>
            </a:r>
            <a:r>
              <a:rPr lang="zh-CN" altLang="en-US" dirty="0"/>
              <a:t>原来的小冰箱可以保鲜一周 </a:t>
            </a:r>
            <a:r>
              <a:rPr lang="en-US" altLang="zh-CN" b="1" dirty="0"/>
              <a:t>| </a:t>
            </a:r>
            <a:r>
              <a:rPr lang="zh-CN" altLang="en-US" b="1" dirty="0"/>
              <a:t>这款冰箱至少可以保鲜两周</a:t>
            </a:r>
            <a:r>
              <a:rPr lang="en-US" altLang="zh-CN" dirty="0"/>
              <a:t>//</a:t>
            </a:r>
            <a:r>
              <a:rPr lang="zh-CN" altLang="en-US" dirty="0"/>
              <a:t>还有</a:t>
            </a:r>
            <a:r>
              <a:rPr lang="en-US" altLang="zh-CN" dirty="0"/>
              <a:t>0</a:t>
            </a:r>
            <a:r>
              <a:rPr lang="zh-CN" altLang="en-US" dirty="0"/>
              <a:t>度保鲜箱双开门冰箱里的似乎只有这款有</a:t>
            </a:r>
            <a:r>
              <a:rPr lang="en-US" altLang="zh-CN" dirty="0"/>
              <a:t>//</a:t>
            </a:r>
            <a:r>
              <a:rPr lang="zh-CN" altLang="en-US" dirty="0"/>
              <a:t>冷冻和保鲜功能强大</a:t>
            </a:r>
          </a:p>
        </p:txBody>
      </p:sp>
    </p:spTree>
    <p:extLst>
      <p:ext uri="{BB962C8B-B14F-4D97-AF65-F5344CB8AC3E}">
        <p14:creationId xmlns:p14="http://schemas.microsoft.com/office/powerpoint/2010/main" val="356957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50" y="20005"/>
            <a:ext cx="4184650" cy="1546577"/>
          </a:xfrm>
          <a:prstGeom prst="rect">
            <a:avLst/>
          </a:prstGeom>
          <a:noFill/>
        </p:spPr>
        <p:txBody>
          <a:bodyPr wrap="square" rtlCol="0">
            <a:spAutoFit/>
          </a:bodyPr>
          <a:lstStyle/>
          <a:p>
            <a:r>
              <a:rPr lang="en-US" altLang="zh-CN" dirty="0"/>
              <a:t>=================</a:t>
            </a:r>
            <a:r>
              <a:rPr lang="zh-CN" altLang="en-US" b="1" dirty="0"/>
              <a:t>售后</a:t>
            </a:r>
            <a:r>
              <a:rPr lang="en-US" altLang="zh-CN" dirty="0"/>
              <a:t>=============   </a:t>
            </a:r>
          </a:p>
          <a:p>
            <a:r>
              <a:rPr lang="zh-CN" altLang="en-US" dirty="0"/>
              <a:t>就是售后有点 </a:t>
            </a:r>
            <a:r>
              <a:rPr lang="en-US" altLang="zh-CN" dirty="0"/>
              <a:t>| </a:t>
            </a:r>
            <a:r>
              <a:rPr lang="zh-CN" altLang="en-US" dirty="0"/>
              <a:t>没法入厨房门所以请售后约师傅上门拆门后再搬进厨房</a:t>
            </a:r>
            <a:r>
              <a:rPr lang="en-US" altLang="zh-CN" dirty="0"/>
              <a:t>//</a:t>
            </a:r>
            <a:r>
              <a:rPr lang="zh-CN" altLang="en-US" dirty="0"/>
              <a:t>京东售后非常给力</a:t>
            </a:r>
            <a:r>
              <a:rPr lang="en-US" altLang="zh-CN" dirty="0"/>
              <a:t>//</a:t>
            </a:r>
            <a:r>
              <a:rPr lang="zh-CN" altLang="en-US" dirty="0"/>
              <a:t>联系售后给更换了</a:t>
            </a:r>
            <a:r>
              <a:rPr lang="en-US" altLang="zh-CN" dirty="0"/>
              <a:t>//</a:t>
            </a:r>
            <a:r>
              <a:rPr lang="zh-CN" altLang="en-US" dirty="0"/>
              <a:t>售后服务很耐心负责</a:t>
            </a:r>
            <a:r>
              <a:rPr lang="en-US" altLang="zh-CN" dirty="0"/>
              <a:t>//</a:t>
            </a:r>
            <a:r>
              <a:rPr lang="zh-CN" altLang="en-US" dirty="0"/>
              <a:t>售后解决问题也很快</a:t>
            </a:r>
            <a:r>
              <a:rPr lang="en-US" altLang="zh-CN" dirty="0"/>
              <a:t>//</a:t>
            </a:r>
            <a:r>
              <a:rPr lang="zh-CN" altLang="en-US" dirty="0"/>
              <a:t>售后也多次电话跟踪</a:t>
            </a:r>
            <a:r>
              <a:rPr lang="en-US" altLang="zh-CN" dirty="0"/>
              <a:t>//</a:t>
            </a:r>
            <a:r>
              <a:rPr lang="zh-CN" altLang="en-US" dirty="0"/>
              <a:t>尤其售后和送货都很热心</a:t>
            </a:r>
            <a:r>
              <a:rPr lang="en-US" altLang="zh-CN" dirty="0"/>
              <a:t>//</a:t>
            </a:r>
            <a:r>
              <a:rPr lang="zh-CN" altLang="en-US" dirty="0"/>
              <a:t>售后师傅帮忙搬进去</a:t>
            </a:r>
            <a:r>
              <a:rPr lang="en-US" altLang="zh-CN" dirty="0"/>
              <a:t>//</a:t>
            </a:r>
            <a:r>
              <a:rPr lang="zh-CN" altLang="en-US" dirty="0"/>
              <a:t>接下来就看机器质量和售后服务了</a:t>
            </a:r>
            <a:r>
              <a:rPr lang="en-US" altLang="zh-CN" dirty="0"/>
              <a:t>//</a:t>
            </a:r>
            <a:r>
              <a:rPr lang="zh-CN" altLang="en-US" dirty="0"/>
              <a:t>海尔售后人员有耐心</a:t>
            </a:r>
          </a:p>
        </p:txBody>
      </p:sp>
      <p:sp>
        <p:nvSpPr>
          <p:cNvPr id="7" name="TextBox 6"/>
          <p:cNvSpPr txBox="1"/>
          <p:nvPr/>
        </p:nvSpPr>
        <p:spPr>
          <a:xfrm>
            <a:off x="285750" y="1506842"/>
            <a:ext cx="4184650" cy="1754326"/>
          </a:xfrm>
          <a:prstGeom prst="rect">
            <a:avLst/>
          </a:prstGeom>
          <a:noFill/>
        </p:spPr>
        <p:txBody>
          <a:bodyPr wrap="square" rtlCol="0">
            <a:spAutoFit/>
          </a:bodyPr>
          <a:lstStyle/>
          <a:p>
            <a:r>
              <a:rPr lang="en-US" altLang="zh-CN" dirty="0"/>
              <a:t>=================</a:t>
            </a:r>
            <a:r>
              <a:rPr lang="zh-CN" altLang="en-US" b="1" dirty="0"/>
              <a:t>智能</a:t>
            </a:r>
            <a:r>
              <a:rPr lang="en-US" altLang="zh-CN" dirty="0"/>
              <a:t>=============   </a:t>
            </a:r>
          </a:p>
          <a:p>
            <a:r>
              <a:rPr lang="zh-CN" altLang="en-US" dirty="0"/>
              <a:t>通电后启用智能模式</a:t>
            </a:r>
            <a:r>
              <a:rPr lang="en-US" altLang="zh-CN" dirty="0"/>
              <a:t>//</a:t>
            </a:r>
            <a:r>
              <a:rPr lang="zh-CN" altLang="en-US" dirty="0"/>
              <a:t>有</a:t>
            </a:r>
            <a:r>
              <a:rPr lang="zh-CN" altLang="en-US" b="1" dirty="0"/>
              <a:t>智能调温和干湿分储</a:t>
            </a:r>
            <a:r>
              <a:rPr lang="en-US" altLang="zh-CN" dirty="0"/>
              <a:t>//</a:t>
            </a:r>
            <a:r>
              <a:rPr lang="zh-CN" altLang="en-US" dirty="0"/>
              <a:t>超级高大上的一款智能冰箱 </a:t>
            </a:r>
            <a:r>
              <a:rPr lang="en-US" altLang="zh-CN" dirty="0"/>
              <a:t>| </a:t>
            </a:r>
            <a:r>
              <a:rPr lang="zh-CN" altLang="en-US" dirty="0"/>
              <a:t>智能控制室温与冰箱内部温度</a:t>
            </a:r>
            <a:r>
              <a:rPr lang="en-US" altLang="zh-CN" dirty="0"/>
              <a:t>//</a:t>
            </a:r>
            <a:r>
              <a:rPr lang="zh-CN" altLang="en-US" dirty="0"/>
              <a:t>智能化的系统让人眼前一亮</a:t>
            </a:r>
            <a:r>
              <a:rPr lang="en-US" altLang="zh-CN" dirty="0"/>
              <a:t>//</a:t>
            </a:r>
            <a:r>
              <a:rPr lang="zh-CN" altLang="en-US" dirty="0"/>
              <a:t>调温也比较智能</a:t>
            </a:r>
            <a:r>
              <a:rPr lang="en-US" altLang="zh-CN" dirty="0"/>
              <a:t>//</a:t>
            </a:r>
            <a:r>
              <a:rPr lang="zh-CN" altLang="en-US" dirty="0"/>
              <a:t>智能保鲜</a:t>
            </a:r>
            <a:r>
              <a:rPr lang="en-US" altLang="zh-CN" dirty="0"/>
              <a:t>//</a:t>
            </a:r>
            <a:r>
              <a:rPr lang="zh-CN" altLang="en-US" dirty="0"/>
              <a:t>我想这款是智能的</a:t>
            </a:r>
            <a:r>
              <a:rPr lang="en-US" altLang="zh-CN" dirty="0"/>
              <a:t>//</a:t>
            </a:r>
            <a:r>
              <a:rPr lang="zh-CN" altLang="en-US" dirty="0"/>
              <a:t>很智能</a:t>
            </a:r>
            <a:r>
              <a:rPr lang="en-US" altLang="zh-CN" dirty="0"/>
              <a:t>//</a:t>
            </a:r>
            <a:r>
              <a:rPr lang="zh-CN" altLang="en-US" dirty="0"/>
              <a:t>智能模式</a:t>
            </a:r>
            <a:r>
              <a:rPr lang="en-US" altLang="zh-CN" dirty="0"/>
              <a:t>//</a:t>
            </a:r>
            <a:r>
              <a:rPr lang="zh-CN" altLang="en-US" dirty="0"/>
              <a:t>智能控制</a:t>
            </a:r>
            <a:r>
              <a:rPr lang="en-US" altLang="zh-CN" dirty="0"/>
              <a:t>//</a:t>
            </a:r>
            <a:r>
              <a:rPr lang="zh-CN" altLang="en-US" dirty="0"/>
              <a:t>最方便的是智能人感灯</a:t>
            </a:r>
            <a:r>
              <a:rPr lang="en-US" altLang="zh-CN" dirty="0"/>
              <a:t>//</a:t>
            </a:r>
            <a:r>
              <a:rPr lang="zh-CN" altLang="en-US" dirty="0"/>
              <a:t>智能控制非常方便</a:t>
            </a:r>
            <a:r>
              <a:rPr lang="en-US" altLang="zh-CN" dirty="0"/>
              <a:t>//</a:t>
            </a:r>
            <a:r>
              <a:rPr lang="zh-CN" altLang="en-US" dirty="0"/>
              <a:t>智能全都有</a:t>
            </a:r>
            <a:r>
              <a:rPr lang="en-US" altLang="zh-CN" dirty="0"/>
              <a:t>//</a:t>
            </a:r>
            <a:r>
              <a:rPr lang="zh-CN" altLang="en-US" dirty="0"/>
              <a:t>智能冰箱得研究下怎么用</a:t>
            </a:r>
            <a:r>
              <a:rPr lang="en-US" altLang="zh-CN" dirty="0"/>
              <a:t>//</a:t>
            </a:r>
            <a:r>
              <a:rPr lang="zh-CN" altLang="en-US" dirty="0"/>
              <a:t>智能模式很适合我</a:t>
            </a:r>
            <a:r>
              <a:rPr lang="en-US" altLang="zh-CN" dirty="0"/>
              <a:t>//</a:t>
            </a:r>
            <a:endParaRPr lang="zh-CN" altLang="en-US" dirty="0"/>
          </a:p>
        </p:txBody>
      </p:sp>
      <p:sp>
        <p:nvSpPr>
          <p:cNvPr id="9" name="TextBox 8"/>
          <p:cNvSpPr txBox="1"/>
          <p:nvPr/>
        </p:nvSpPr>
        <p:spPr>
          <a:xfrm>
            <a:off x="285750" y="3102841"/>
            <a:ext cx="4184650" cy="1754326"/>
          </a:xfrm>
          <a:prstGeom prst="rect">
            <a:avLst/>
          </a:prstGeom>
          <a:noFill/>
        </p:spPr>
        <p:txBody>
          <a:bodyPr wrap="square" rtlCol="0">
            <a:spAutoFit/>
          </a:bodyPr>
          <a:lstStyle/>
          <a:p>
            <a:r>
              <a:rPr lang="en-US" altLang="zh-CN" dirty="0"/>
              <a:t>=================</a:t>
            </a:r>
            <a:r>
              <a:rPr lang="zh-CN" altLang="en-US" b="1" dirty="0"/>
              <a:t>客服</a:t>
            </a:r>
            <a:r>
              <a:rPr lang="en-US" altLang="zh-CN" dirty="0"/>
              <a:t>=============   </a:t>
            </a:r>
          </a:p>
          <a:p>
            <a:r>
              <a:rPr lang="zh-CN" altLang="en-US" dirty="0"/>
              <a:t>客服说就这样</a:t>
            </a:r>
            <a:r>
              <a:rPr lang="en-US" altLang="zh-CN" dirty="0"/>
              <a:t>//</a:t>
            </a:r>
            <a:r>
              <a:rPr lang="zh-CN" altLang="en-US" dirty="0"/>
              <a:t>客服的服务很及时</a:t>
            </a:r>
            <a:r>
              <a:rPr lang="en-US" altLang="zh-CN" dirty="0"/>
              <a:t>//</a:t>
            </a:r>
            <a:r>
              <a:rPr lang="zh-CN" altLang="en-US" dirty="0"/>
              <a:t>客服人员服务很到位</a:t>
            </a:r>
            <a:r>
              <a:rPr lang="en-US" altLang="zh-CN" dirty="0"/>
              <a:t>//</a:t>
            </a:r>
            <a:r>
              <a:rPr lang="zh-CN" altLang="en-US" dirty="0"/>
              <a:t>客服态度好</a:t>
            </a:r>
            <a:r>
              <a:rPr lang="en-US" altLang="zh-CN" dirty="0"/>
              <a:t>//</a:t>
            </a:r>
            <a:r>
              <a:rPr lang="zh-CN" altLang="en-US" dirty="0"/>
              <a:t>买完就降价了找客服还给我补了差价</a:t>
            </a:r>
            <a:r>
              <a:rPr lang="en-US" altLang="zh-CN" dirty="0"/>
              <a:t>//</a:t>
            </a:r>
            <a:r>
              <a:rPr lang="zh-CN" altLang="en-US" dirty="0"/>
              <a:t>京东客服也多次电话联系我</a:t>
            </a:r>
            <a:r>
              <a:rPr lang="en-US" altLang="zh-CN" dirty="0"/>
              <a:t>//</a:t>
            </a:r>
            <a:r>
              <a:rPr lang="zh-CN" altLang="en-US" dirty="0"/>
              <a:t>三分给京东客服的</a:t>
            </a:r>
            <a:r>
              <a:rPr lang="en-US" altLang="zh-CN" dirty="0"/>
              <a:t>//</a:t>
            </a:r>
            <a:r>
              <a:rPr lang="zh-CN" altLang="en-US" dirty="0"/>
              <a:t>问京东客服没人鸟</a:t>
            </a:r>
            <a:r>
              <a:rPr lang="en-US" altLang="zh-CN" dirty="0"/>
              <a:t>//</a:t>
            </a:r>
            <a:r>
              <a:rPr lang="zh-CN" altLang="en-US" dirty="0"/>
              <a:t>找客服</a:t>
            </a:r>
            <a:r>
              <a:rPr lang="en-US" altLang="zh-CN" dirty="0"/>
              <a:t>//</a:t>
            </a:r>
            <a:r>
              <a:rPr lang="zh-CN" altLang="en-US" dirty="0"/>
              <a:t>问客服</a:t>
            </a:r>
            <a:r>
              <a:rPr lang="en-US" altLang="zh-CN" dirty="0"/>
              <a:t>//</a:t>
            </a:r>
            <a:r>
              <a:rPr lang="zh-CN" altLang="en-US" dirty="0"/>
              <a:t>客服高级专员形同虚设</a:t>
            </a:r>
            <a:r>
              <a:rPr lang="en-US" altLang="zh-CN" dirty="0"/>
              <a:t>//</a:t>
            </a:r>
            <a:r>
              <a:rPr lang="zh-CN" altLang="en-US" dirty="0"/>
              <a:t>客服无数次无人搭理</a:t>
            </a:r>
            <a:r>
              <a:rPr lang="en-US" altLang="zh-CN" dirty="0"/>
              <a:t>//</a:t>
            </a:r>
            <a:r>
              <a:rPr lang="zh-CN" altLang="en-US" dirty="0"/>
              <a:t>准备找客服解决 </a:t>
            </a:r>
            <a:r>
              <a:rPr lang="en-US" altLang="zh-CN" dirty="0"/>
              <a:t>| </a:t>
            </a:r>
            <a:r>
              <a:rPr lang="zh-CN" altLang="en-US" dirty="0"/>
              <a:t>在线客服说核实情况然后再也没信息 </a:t>
            </a:r>
            <a:r>
              <a:rPr lang="en-US" altLang="zh-CN" dirty="0"/>
              <a:t>| </a:t>
            </a:r>
            <a:r>
              <a:rPr lang="zh-CN" altLang="en-US" dirty="0"/>
              <a:t>电话客服说让库房和我联系然后也再也没信息</a:t>
            </a:r>
            <a:r>
              <a:rPr lang="en-US" altLang="zh-CN" dirty="0"/>
              <a:t>/</a:t>
            </a:r>
            <a:endParaRPr lang="zh-CN" altLang="en-US" dirty="0"/>
          </a:p>
        </p:txBody>
      </p:sp>
      <p:sp>
        <p:nvSpPr>
          <p:cNvPr id="10" name="TextBox 9"/>
          <p:cNvSpPr txBox="1"/>
          <p:nvPr/>
        </p:nvSpPr>
        <p:spPr>
          <a:xfrm>
            <a:off x="4866640" y="2612316"/>
            <a:ext cx="4184650" cy="1754326"/>
          </a:xfrm>
          <a:prstGeom prst="rect">
            <a:avLst/>
          </a:prstGeom>
          <a:noFill/>
        </p:spPr>
        <p:txBody>
          <a:bodyPr wrap="square" rtlCol="0">
            <a:spAutoFit/>
          </a:bodyPr>
          <a:lstStyle/>
          <a:p>
            <a:r>
              <a:rPr lang="en-US" altLang="zh-CN" dirty="0"/>
              <a:t>=================</a:t>
            </a:r>
            <a:r>
              <a:rPr lang="zh-CN" altLang="en-US" b="1" dirty="0"/>
              <a:t>厨房</a:t>
            </a:r>
            <a:r>
              <a:rPr lang="en-US" altLang="zh-CN" dirty="0"/>
              <a:t>=============   </a:t>
            </a:r>
          </a:p>
          <a:p>
            <a:r>
              <a:rPr lang="zh-CN" altLang="en-US" dirty="0"/>
              <a:t>我高估了我的厨房的面积</a:t>
            </a:r>
            <a:r>
              <a:rPr lang="en-US" altLang="zh-CN" dirty="0"/>
              <a:t>//</a:t>
            </a:r>
            <a:r>
              <a:rPr lang="zh-CN" altLang="en-US" dirty="0"/>
              <a:t>厨房空间不是太大 </a:t>
            </a:r>
            <a:r>
              <a:rPr lang="en-US" altLang="zh-CN" dirty="0"/>
              <a:t>| </a:t>
            </a:r>
            <a:r>
              <a:rPr lang="zh-CN" altLang="en-US" dirty="0"/>
              <a:t>所以为了配合厨房里的空间</a:t>
            </a:r>
            <a:r>
              <a:rPr lang="en-US" altLang="zh-CN" dirty="0"/>
              <a:t>//</a:t>
            </a:r>
            <a:r>
              <a:rPr lang="zh-CN" altLang="en-US" dirty="0"/>
              <a:t>摆放在厨房感觉还是很大</a:t>
            </a:r>
            <a:r>
              <a:rPr lang="en-US" altLang="zh-CN" dirty="0"/>
              <a:t>//</a:t>
            </a:r>
            <a:r>
              <a:rPr lang="zh-CN" altLang="en-US" dirty="0"/>
              <a:t>摆放厨房</a:t>
            </a:r>
            <a:r>
              <a:rPr lang="en-US" altLang="zh-CN" dirty="0"/>
              <a:t>//</a:t>
            </a:r>
            <a:r>
              <a:rPr lang="zh-CN" altLang="en-US" dirty="0"/>
              <a:t>摆放在厨房感觉还是很大</a:t>
            </a:r>
            <a:r>
              <a:rPr lang="en-US" altLang="zh-CN" dirty="0"/>
              <a:t>//</a:t>
            </a:r>
            <a:r>
              <a:rPr lang="zh-CN" altLang="en-US" dirty="0"/>
              <a:t>不锈钢外观配不锈钢厨房台面</a:t>
            </a:r>
            <a:r>
              <a:rPr lang="en-US" altLang="zh-CN" dirty="0"/>
              <a:t>//</a:t>
            </a:r>
            <a:r>
              <a:rPr lang="zh-CN" altLang="en-US" dirty="0"/>
              <a:t>没法入厨房门所以请售后约师傅上门拆门后再搬进厨房</a:t>
            </a:r>
            <a:r>
              <a:rPr lang="en-US" altLang="zh-CN" dirty="0"/>
              <a:t>//</a:t>
            </a:r>
            <a:r>
              <a:rPr lang="zh-CN" altLang="en-US" dirty="0"/>
              <a:t>厨房门只有</a:t>
            </a:r>
            <a:r>
              <a:rPr lang="en-US" altLang="zh-CN" dirty="0"/>
              <a:t>64cm//</a:t>
            </a:r>
            <a:r>
              <a:rPr lang="zh-CN" altLang="en-US" dirty="0"/>
              <a:t>厨房门小 </a:t>
            </a:r>
            <a:r>
              <a:rPr lang="en-US" altLang="zh-CN" dirty="0"/>
              <a:t>| </a:t>
            </a:r>
            <a:r>
              <a:rPr lang="zh-CN" altLang="en-US" dirty="0"/>
              <a:t>安装师傅得把门卸了再做进厨房</a:t>
            </a:r>
            <a:r>
              <a:rPr lang="en-US" altLang="zh-CN" dirty="0"/>
              <a:t>//</a:t>
            </a:r>
            <a:r>
              <a:rPr lang="zh-CN" altLang="en-US" dirty="0"/>
              <a:t>感觉厨房有点小了</a:t>
            </a:r>
            <a:r>
              <a:rPr lang="en-US" altLang="zh-CN" dirty="0"/>
              <a:t>//</a:t>
            </a:r>
            <a:r>
              <a:rPr lang="zh-CN" altLang="en-US" dirty="0"/>
              <a:t>厨房预留空间比较小</a:t>
            </a:r>
          </a:p>
        </p:txBody>
      </p:sp>
      <p:sp>
        <p:nvSpPr>
          <p:cNvPr id="11" name="TextBox 10"/>
          <p:cNvSpPr txBox="1"/>
          <p:nvPr/>
        </p:nvSpPr>
        <p:spPr>
          <a:xfrm>
            <a:off x="4795520" y="421929"/>
            <a:ext cx="4184650" cy="1962076"/>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b="1" dirty="0"/>
              <a:t>冷冻室有杀菌功能 </a:t>
            </a:r>
            <a:r>
              <a:rPr lang="en-US" altLang="zh-CN" dirty="0"/>
              <a:t>| </a:t>
            </a:r>
            <a:r>
              <a:rPr lang="zh-CN" altLang="en-US" dirty="0"/>
              <a:t>净</a:t>
            </a:r>
            <a:r>
              <a:rPr lang="zh-CN" altLang="en-US" b="1" dirty="0"/>
              <a:t>味功能很实用</a:t>
            </a:r>
            <a:r>
              <a:rPr lang="en-US" altLang="zh-CN" dirty="0"/>
              <a:t>//</a:t>
            </a:r>
            <a:r>
              <a:rPr lang="zh-CN" altLang="en-US" dirty="0"/>
              <a:t>这款冰箱功能非常强大 </a:t>
            </a:r>
            <a:r>
              <a:rPr lang="en-US" altLang="zh-CN" dirty="0"/>
              <a:t>| </a:t>
            </a:r>
            <a:r>
              <a:rPr lang="zh-CN" altLang="en-US" dirty="0"/>
              <a:t>有</a:t>
            </a:r>
            <a:r>
              <a:rPr lang="zh-CN" altLang="en-US" b="1" dirty="0"/>
              <a:t>快速冷藏和快速冷冻的功能</a:t>
            </a:r>
            <a:r>
              <a:rPr lang="en-US" altLang="zh-CN" dirty="0"/>
              <a:t>//</a:t>
            </a:r>
            <a:r>
              <a:rPr lang="zh-CN" altLang="en-US" b="1" dirty="0"/>
              <a:t>净化功能</a:t>
            </a:r>
            <a:r>
              <a:rPr lang="zh-CN" altLang="en-US" dirty="0"/>
              <a:t>也能带来健康饮食 </a:t>
            </a:r>
            <a:r>
              <a:rPr lang="en-US" altLang="zh-CN" dirty="0"/>
              <a:t>| </a:t>
            </a:r>
            <a:r>
              <a:rPr lang="en-US" altLang="zh-CN" dirty="0" err="1"/>
              <a:t>wifi</a:t>
            </a:r>
            <a:r>
              <a:rPr lang="zh-CN" altLang="en-US" dirty="0"/>
              <a:t>的功能算是锦上添花</a:t>
            </a:r>
            <a:r>
              <a:rPr lang="en-US" altLang="zh-CN" dirty="0"/>
              <a:t>//</a:t>
            </a:r>
            <a:r>
              <a:rPr lang="zh-CN" altLang="en-US" dirty="0"/>
              <a:t>功能齐全</a:t>
            </a:r>
            <a:r>
              <a:rPr lang="en-US" altLang="zh-CN" dirty="0"/>
              <a:t>//</a:t>
            </a:r>
            <a:r>
              <a:rPr lang="zh-CN" altLang="en-US" dirty="0"/>
              <a:t>功能先进使用</a:t>
            </a:r>
            <a:r>
              <a:rPr lang="en-US" altLang="zh-CN" dirty="0"/>
              <a:t>//</a:t>
            </a:r>
            <a:r>
              <a:rPr lang="zh-CN" altLang="en-US" dirty="0"/>
              <a:t>功能齐全</a:t>
            </a:r>
            <a:r>
              <a:rPr lang="en-US" altLang="zh-CN" dirty="0"/>
              <a:t>//</a:t>
            </a:r>
            <a:r>
              <a:rPr lang="zh-CN" altLang="en-US" dirty="0"/>
              <a:t>小小遗憾是这款的冷冻室没有杀菌功能 </a:t>
            </a:r>
            <a:r>
              <a:rPr lang="en-US" altLang="zh-CN" dirty="0"/>
              <a:t>| </a:t>
            </a:r>
            <a:r>
              <a:rPr lang="zh-CN" altLang="en-US" dirty="0"/>
              <a:t>功能很全</a:t>
            </a:r>
            <a:r>
              <a:rPr lang="en-US" altLang="zh-CN" dirty="0"/>
              <a:t>//</a:t>
            </a:r>
            <a:r>
              <a:rPr lang="zh-CN" altLang="en-US" dirty="0"/>
              <a:t>冰箱功能强大</a:t>
            </a:r>
            <a:r>
              <a:rPr lang="en-US" altLang="zh-CN" dirty="0"/>
              <a:t>//</a:t>
            </a:r>
            <a:r>
              <a:rPr lang="zh-CN" altLang="en-US" dirty="0"/>
              <a:t>而且具有杀菌功能</a:t>
            </a:r>
            <a:r>
              <a:rPr lang="en-US" altLang="zh-CN" dirty="0"/>
              <a:t>//</a:t>
            </a:r>
            <a:r>
              <a:rPr lang="zh-CN" altLang="en-US" dirty="0"/>
              <a:t>内部功能多</a:t>
            </a:r>
            <a:r>
              <a:rPr lang="en-US" altLang="zh-CN" dirty="0"/>
              <a:t>//</a:t>
            </a:r>
            <a:r>
              <a:rPr lang="zh-CN" altLang="en-US" dirty="0"/>
              <a:t>功能全面</a:t>
            </a:r>
            <a:r>
              <a:rPr lang="en-US" altLang="zh-CN" dirty="0"/>
              <a:t>//</a:t>
            </a:r>
            <a:r>
              <a:rPr lang="zh-CN" altLang="en-US" dirty="0"/>
              <a:t>净味功能真的很管用</a:t>
            </a:r>
            <a:r>
              <a:rPr lang="en-US" altLang="zh-CN" dirty="0"/>
              <a:t>//</a:t>
            </a:r>
            <a:r>
              <a:rPr lang="zh-CN" altLang="en-US" dirty="0"/>
              <a:t>具有三重杀菌功能</a:t>
            </a:r>
            <a:r>
              <a:rPr lang="en-US" altLang="zh-CN" dirty="0"/>
              <a:t>//</a:t>
            </a:r>
            <a:r>
              <a:rPr lang="zh-CN" altLang="en-US" dirty="0"/>
              <a:t>但是这款冰箱功能齐全</a:t>
            </a:r>
            <a:r>
              <a:rPr lang="en-US" altLang="zh-CN" dirty="0"/>
              <a:t>//</a:t>
            </a:r>
            <a:r>
              <a:rPr lang="zh-CN" altLang="en-US" dirty="0"/>
              <a:t>各种功能齐全 </a:t>
            </a:r>
            <a:r>
              <a:rPr lang="en-US" altLang="zh-CN" dirty="0"/>
              <a:t>| </a:t>
            </a:r>
            <a:r>
              <a:rPr lang="zh-CN" altLang="en-US" dirty="0"/>
              <a:t>冷冻室还有杀菌功能</a:t>
            </a:r>
          </a:p>
        </p:txBody>
      </p:sp>
    </p:spTree>
    <p:extLst>
      <p:ext uri="{BB962C8B-B14F-4D97-AF65-F5344CB8AC3E}">
        <p14:creationId xmlns:p14="http://schemas.microsoft.com/office/powerpoint/2010/main" val="229648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德系冰箱：</a:t>
            </a:r>
          </a:p>
        </p:txBody>
      </p:sp>
      <p:sp>
        <p:nvSpPr>
          <p:cNvPr id="3" name="TextBox 2"/>
          <p:cNvSpPr txBox="1"/>
          <p:nvPr/>
        </p:nvSpPr>
        <p:spPr>
          <a:xfrm>
            <a:off x="427314" y="883920"/>
            <a:ext cx="8513486" cy="3685624"/>
          </a:xfrm>
          <a:prstGeom prst="rect">
            <a:avLst/>
          </a:prstGeom>
          <a:noFill/>
        </p:spPr>
        <p:txBody>
          <a:bodyPr wrap="square" rtlCol="0">
            <a:spAutoFit/>
          </a:bodyPr>
          <a:lstStyle/>
          <a:p>
            <a:r>
              <a:rPr lang="en-US" altLang="zh-CN" sz="2000" dirty="0"/>
              <a:t>1</a:t>
            </a:r>
            <a:r>
              <a:rPr lang="zh-CN" altLang="en-US" sz="2000" dirty="0"/>
              <a:t>、购买西门子和博世的消费者，部分是忠实用户，原先购买过，有些在博世和西门子间选择，认为值得信赖</a:t>
            </a:r>
            <a:endParaRPr lang="en-US" altLang="zh-CN" sz="2000" dirty="0"/>
          </a:p>
          <a:p>
            <a:r>
              <a:rPr lang="en-US" altLang="zh-CN" sz="2000" dirty="0"/>
              <a:t>2</a:t>
            </a:r>
            <a:r>
              <a:rPr lang="zh-CN" altLang="en-US" sz="2000" dirty="0"/>
              <a:t>、消费者在购买冰箱前会去实体店看，和电商比较价格，认真确认、预留尺寸，最中意</a:t>
            </a:r>
            <a:r>
              <a:rPr lang="en-US" altLang="zh-CN" sz="2000" dirty="0"/>
              <a:t>0</a:t>
            </a:r>
            <a:r>
              <a:rPr lang="zh-CN" altLang="en-US" sz="2000" dirty="0"/>
              <a:t>度保鲜功能</a:t>
            </a:r>
            <a:endParaRPr lang="en-US" altLang="zh-CN" sz="2000" dirty="0"/>
          </a:p>
          <a:p>
            <a:r>
              <a:rPr lang="en-US" altLang="zh-CN" sz="2000" dirty="0"/>
              <a:t>3</a:t>
            </a:r>
            <a:r>
              <a:rPr lang="zh-CN" altLang="en-US" sz="2000" dirty="0"/>
              <a:t>、在冰箱安装过程中，会遇到没有电梯的问题，厨房门小要拆门进去安装，消费者会确认包装完好无损</a:t>
            </a:r>
            <a:endParaRPr lang="en-US" altLang="zh-CN" sz="2000" dirty="0"/>
          </a:p>
          <a:p>
            <a:r>
              <a:rPr lang="en-US" altLang="zh-CN" sz="2000" dirty="0"/>
              <a:t>4</a:t>
            </a:r>
            <a:r>
              <a:rPr lang="zh-CN" altLang="en-US" sz="2000" dirty="0"/>
              <a:t>、对其评价中，认为其大气颜值高漂亮，可信赖，有性价比，高端时尚，表示实物比图片漂亮</a:t>
            </a:r>
            <a:endParaRPr lang="en-US" altLang="zh-CN" sz="2000" dirty="0"/>
          </a:p>
          <a:p>
            <a:r>
              <a:rPr lang="en-US" altLang="zh-CN" sz="2000" dirty="0"/>
              <a:t>5</a:t>
            </a:r>
            <a:r>
              <a:rPr lang="zh-CN" altLang="en-US" sz="2000" dirty="0"/>
              <a:t>、对其声音、质量、功能、空间、外观、保鲜等持好评</a:t>
            </a:r>
            <a:endParaRPr lang="en-US" altLang="zh-CN" sz="2000" dirty="0"/>
          </a:p>
          <a:p>
            <a:r>
              <a:rPr lang="en-US" altLang="zh-CN" sz="2000" dirty="0"/>
              <a:t>6</a:t>
            </a:r>
            <a:r>
              <a:rPr lang="zh-CN" altLang="en-US" sz="2000" dirty="0"/>
              <a:t>、对于售后客服价格这些问题略有不满</a:t>
            </a:r>
            <a:endParaRPr lang="en-US" altLang="zh-CN" sz="2000" dirty="0"/>
          </a:p>
          <a:p>
            <a:r>
              <a:rPr lang="en-US" altLang="zh-CN" sz="2000" dirty="0"/>
              <a:t>7</a:t>
            </a:r>
            <a:r>
              <a:rPr lang="zh-CN" altLang="en-US" sz="2000" dirty="0"/>
              <a:t>、部分提到面板有划伤磕碰，冰箱有塑料味，外包装有破损</a:t>
            </a:r>
            <a:endParaRPr lang="en-US" altLang="zh-CN" sz="2000" dirty="0"/>
          </a:p>
          <a:p>
            <a:endParaRPr lang="zh-CN" altLang="en-US" dirty="0"/>
          </a:p>
        </p:txBody>
      </p:sp>
    </p:spTree>
    <p:extLst>
      <p:ext uri="{BB962C8B-B14F-4D97-AF65-F5344CB8AC3E}">
        <p14:creationId xmlns:p14="http://schemas.microsoft.com/office/powerpoint/2010/main" val="74078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10" y="251630"/>
            <a:ext cx="7886700" cy="518916"/>
          </a:xfrm>
        </p:spPr>
        <p:txBody>
          <a:bodyPr/>
          <a:lstStyle/>
          <a:p>
            <a:r>
              <a:rPr dirty="0" err="1"/>
              <a:t>特征好评率</a:t>
            </a:r>
            <a:endParaRPr dirty="0"/>
          </a:p>
        </p:txBody>
      </p:sp>
      <p:graphicFrame>
        <p:nvGraphicFramePr>
          <p:cNvPr id="4" name="表格 3"/>
          <p:cNvGraphicFramePr>
            <a:graphicFrameLocks noGrp="1"/>
          </p:cNvGraphicFramePr>
          <p:nvPr>
            <p:extLst>
              <p:ext uri="{D42A27DB-BD31-4B8C-83A1-F6EECF244321}">
                <p14:modId xmlns:p14="http://schemas.microsoft.com/office/powerpoint/2010/main" val="1159832812"/>
              </p:ext>
            </p:extLst>
          </p:nvPr>
        </p:nvGraphicFramePr>
        <p:xfrm>
          <a:off x="454661" y="1007436"/>
          <a:ext cx="3261360" cy="3124200"/>
        </p:xfrm>
        <a:graphic>
          <a:graphicData uri="http://schemas.openxmlformats.org/drawingml/2006/table">
            <a:tbl>
              <a:tblPr>
                <a:tableStyleId>{BDBED569-4797-4DF1-A0F4-6AAB3CD982D8}</a:tableStyleId>
              </a:tblPr>
              <a:tblGrid>
                <a:gridCol w="1087120">
                  <a:extLst>
                    <a:ext uri="{9D8B030D-6E8A-4147-A177-3AD203B41FA5}">
                      <a16:colId xmlns:a16="http://schemas.microsoft.com/office/drawing/2014/main" val="20000"/>
                    </a:ext>
                  </a:extLst>
                </a:gridCol>
                <a:gridCol w="782319">
                  <a:extLst>
                    <a:ext uri="{9D8B030D-6E8A-4147-A177-3AD203B41FA5}">
                      <a16:colId xmlns:a16="http://schemas.microsoft.com/office/drawing/2014/main" val="20001"/>
                    </a:ext>
                  </a:extLst>
                </a:gridCol>
                <a:gridCol w="1391921">
                  <a:extLst>
                    <a:ext uri="{9D8B030D-6E8A-4147-A177-3AD203B41FA5}">
                      <a16:colId xmlns:a16="http://schemas.microsoft.com/office/drawing/2014/main" val="20002"/>
                    </a:ext>
                  </a:extLst>
                </a:gridCol>
              </a:tblGrid>
              <a:tr h="231806">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31806">
                <a:tc>
                  <a:txBody>
                    <a:bodyPr/>
                    <a:lstStyle/>
                    <a:p>
                      <a:pPr algn="ctr" fontAlgn="b"/>
                      <a:r>
                        <a:rPr lang="zh-CN" altLang="en-US" sz="2000" b="1" u="none" strike="noStrike" dirty="0">
                          <a:effectLst/>
                        </a:rPr>
                        <a:t>声音</a:t>
                      </a:r>
                      <a:endParaRPr lang="zh-CN" altLang="en-US"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596</a:t>
                      </a:r>
                      <a:endParaRPr lang="en-US" altLang="zh-CN"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0.963087</a:t>
                      </a:r>
                      <a:endParaRPr lang="en-US" altLang="zh-CN" sz="2000" b="1"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1"/>
                  </a:ext>
                </a:extLst>
              </a:tr>
              <a:tr h="231806">
                <a:tc>
                  <a:txBody>
                    <a:bodyPr/>
                    <a:lstStyle/>
                    <a:p>
                      <a:pPr algn="ctr" fontAlgn="b"/>
                      <a:r>
                        <a:rPr lang="zh-CN" altLang="en-US" sz="2000" u="none" strike="noStrike" dirty="0">
                          <a:effectLst/>
                        </a:rPr>
                        <a:t>空间</a:t>
                      </a:r>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569</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0.994728</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2"/>
                  </a:ext>
                </a:extLst>
              </a:tr>
              <a:tr h="231806">
                <a:tc>
                  <a:txBody>
                    <a:bodyPr/>
                    <a:lstStyle/>
                    <a:p>
                      <a:pPr algn="ctr" fontAlgn="b"/>
                      <a:r>
                        <a:rPr lang="zh-CN" altLang="en-US" sz="2000" u="none" strike="noStrike">
                          <a:effectLst/>
                        </a:rPr>
                        <a:t>外观</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562</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0.985765</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3"/>
                  </a:ext>
                </a:extLst>
              </a:tr>
              <a:tr h="231806">
                <a:tc>
                  <a:txBody>
                    <a:bodyPr/>
                    <a:lstStyle/>
                    <a:p>
                      <a:pPr algn="ctr" fontAlgn="b"/>
                      <a:r>
                        <a:rPr lang="zh-CN" altLang="en-US" sz="2000" b="1" u="none" strike="noStrike" dirty="0">
                          <a:effectLst/>
                        </a:rPr>
                        <a:t>质量</a:t>
                      </a:r>
                      <a:endParaRPr lang="zh-CN" altLang="en-US"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433</a:t>
                      </a:r>
                      <a:endParaRPr lang="en-US" altLang="zh-CN"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0.963048</a:t>
                      </a:r>
                      <a:endParaRPr lang="en-US" altLang="zh-CN" sz="2000" b="1"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4"/>
                  </a:ext>
                </a:extLst>
              </a:tr>
              <a:tr h="231806">
                <a:tc>
                  <a:txBody>
                    <a:bodyPr/>
                    <a:lstStyle/>
                    <a:p>
                      <a:pPr algn="ctr" fontAlgn="b"/>
                      <a:r>
                        <a:rPr lang="zh-CN" altLang="en-US" sz="2000" b="1" u="none" strike="noStrike" dirty="0">
                          <a:effectLst/>
                        </a:rPr>
                        <a:t>价格</a:t>
                      </a:r>
                      <a:endParaRPr lang="zh-CN" altLang="en-US"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387</a:t>
                      </a:r>
                      <a:endParaRPr lang="en-US" altLang="zh-CN"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0.927649</a:t>
                      </a:r>
                      <a:endParaRPr lang="en-US" altLang="zh-CN" sz="2000" b="1"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5"/>
                  </a:ext>
                </a:extLst>
              </a:tr>
              <a:tr h="231806">
                <a:tc>
                  <a:txBody>
                    <a:bodyPr/>
                    <a:lstStyle/>
                    <a:p>
                      <a:pPr algn="ctr" fontAlgn="b"/>
                      <a:r>
                        <a:rPr lang="zh-CN" altLang="en-US" sz="2000" u="none" strike="noStrike">
                          <a:effectLst/>
                        </a:rPr>
                        <a:t>容量</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351</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0.997151</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6"/>
                  </a:ext>
                </a:extLst>
              </a:tr>
              <a:tr h="231806">
                <a:tc>
                  <a:txBody>
                    <a:bodyPr/>
                    <a:lstStyle/>
                    <a:p>
                      <a:pPr algn="ctr" fontAlgn="b"/>
                      <a:r>
                        <a:rPr lang="zh-CN" altLang="en-US" sz="2000" u="none" strike="noStrike">
                          <a:effectLst/>
                        </a:rPr>
                        <a:t>保鲜</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316</a:t>
                      </a:r>
                      <a:endParaRPr lang="en-US" altLang="zh-CN"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0.987342</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7"/>
                  </a:ext>
                </a:extLst>
              </a:tr>
              <a:tr h="231806">
                <a:tc>
                  <a:txBody>
                    <a:bodyPr/>
                    <a:lstStyle/>
                    <a:p>
                      <a:pPr algn="ctr" fontAlgn="b"/>
                      <a:r>
                        <a:rPr lang="zh-CN" altLang="en-US" sz="2000" b="1" u="none" strike="noStrike" dirty="0">
                          <a:effectLst/>
                        </a:rPr>
                        <a:t>售后</a:t>
                      </a:r>
                      <a:endParaRPr lang="zh-CN" altLang="en-US"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281</a:t>
                      </a:r>
                      <a:endParaRPr lang="en-US" altLang="zh-CN" sz="2000" b="1" i="0" u="none" strike="noStrike" dirty="0">
                        <a:solidFill>
                          <a:srgbClr val="000000"/>
                        </a:solidFill>
                        <a:effectLst/>
                        <a:latin typeface="宋体"/>
                      </a:endParaRPr>
                    </a:p>
                  </a:txBody>
                  <a:tcPr marL="7620" marR="7620" marT="7620" marB="0" anchor="b"/>
                </a:tc>
                <a:tc>
                  <a:txBody>
                    <a:bodyPr/>
                    <a:lstStyle/>
                    <a:p>
                      <a:pPr algn="ctr" fontAlgn="b"/>
                      <a:r>
                        <a:rPr lang="en-US" altLang="zh-CN" sz="2000" b="1" u="none" strike="noStrike" dirty="0">
                          <a:effectLst/>
                        </a:rPr>
                        <a:t>0.935943</a:t>
                      </a:r>
                      <a:endParaRPr lang="en-US" altLang="zh-CN" sz="2000" b="1"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8"/>
                  </a:ext>
                </a:extLst>
              </a:tr>
              <a:tr h="231806">
                <a:tc>
                  <a:txBody>
                    <a:bodyPr/>
                    <a:lstStyle/>
                    <a:p>
                      <a:pPr algn="ctr" fontAlgn="b"/>
                      <a:r>
                        <a:rPr lang="zh-CN" altLang="en-US" sz="2000" u="none" strike="noStrike">
                          <a:effectLst/>
                        </a:rPr>
                        <a:t>功能</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206</a:t>
                      </a:r>
                      <a:endParaRPr lang="en-US" altLang="zh-CN"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0.970874</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38781130"/>
              </p:ext>
            </p:extLst>
          </p:nvPr>
        </p:nvGraphicFramePr>
        <p:xfrm>
          <a:off x="4683760" y="976952"/>
          <a:ext cx="3779520" cy="2811780"/>
        </p:xfrm>
        <a:graphic>
          <a:graphicData uri="http://schemas.openxmlformats.org/drawingml/2006/table">
            <a:tbl>
              <a:tblPr>
                <a:tableStyleId>{E8B1032C-EA38-4F05-BA0D-38AFFFC7BED3}</a:tableStyleId>
              </a:tblPr>
              <a:tblGrid>
                <a:gridCol w="1273387">
                  <a:extLst>
                    <a:ext uri="{9D8B030D-6E8A-4147-A177-3AD203B41FA5}">
                      <a16:colId xmlns:a16="http://schemas.microsoft.com/office/drawing/2014/main" val="20000"/>
                    </a:ext>
                  </a:extLst>
                </a:gridCol>
                <a:gridCol w="968587">
                  <a:extLst>
                    <a:ext uri="{9D8B030D-6E8A-4147-A177-3AD203B41FA5}">
                      <a16:colId xmlns:a16="http://schemas.microsoft.com/office/drawing/2014/main" val="20001"/>
                    </a:ext>
                  </a:extLst>
                </a:gridCol>
                <a:gridCol w="1537546">
                  <a:extLst>
                    <a:ext uri="{9D8B030D-6E8A-4147-A177-3AD203B41FA5}">
                      <a16:colId xmlns:a16="http://schemas.microsoft.com/office/drawing/2014/main" val="20002"/>
                    </a:ext>
                  </a:extLst>
                </a:gridCol>
              </a:tblGrid>
              <a:tr h="297850">
                <a:tc>
                  <a:txBody>
                    <a:bodyPr/>
                    <a:lstStyle/>
                    <a:p>
                      <a:pPr algn="ctr" fontAlgn="b"/>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b="0" i="0" u="none" strike="noStrike" dirty="0">
                          <a:solidFill>
                            <a:schemeClr val="tx1"/>
                          </a:solidFill>
                          <a:effectLst/>
                          <a:latin typeface="+mn-lt"/>
                        </a:rPr>
                        <a:t>提及数</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zh-CN" altLang="en-US" sz="2000" u="none" strike="noStrike" dirty="0">
                          <a:effectLst/>
                        </a:rPr>
                        <a:t>好评率</a:t>
                      </a:r>
                      <a:endParaRPr lang="zh-CN" altLang="en-US"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297850">
                <a:tc>
                  <a:txBody>
                    <a:bodyPr/>
                    <a:lstStyle/>
                    <a:p>
                      <a:pPr algn="ctr" fontAlgn="b"/>
                      <a:r>
                        <a:rPr lang="zh-CN" altLang="en-US" sz="2000" u="none" strike="noStrike" dirty="0">
                          <a:effectLst/>
                        </a:rPr>
                        <a:t>降价</a:t>
                      </a:r>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72</a:t>
                      </a:r>
                      <a:endParaRPr lang="en-US" altLang="zh-CN"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0.513889</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1"/>
                  </a:ext>
                </a:extLst>
              </a:tr>
              <a:tr h="297850">
                <a:tc>
                  <a:txBody>
                    <a:bodyPr/>
                    <a:lstStyle/>
                    <a:p>
                      <a:pPr algn="ctr" fontAlgn="b"/>
                      <a:r>
                        <a:rPr lang="zh-CN" altLang="en-US" sz="2000" u="none" strike="noStrike">
                          <a:effectLst/>
                        </a:rPr>
                        <a:t>外包装</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39</a:t>
                      </a:r>
                      <a:endParaRPr lang="en-US" altLang="zh-CN"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0.794872</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2"/>
                  </a:ext>
                </a:extLst>
              </a:tr>
              <a:tr h="297850">
                <a:tc>
                  <a:txBody>
                    <a:bodyPr/>
                    <a:lstStyle/>
                    <a:p>
                      <a:pPr algn="ctr" fontAlgn="b"/>
                      <a:r>
                        <a:rPr lang="zh-CN" altLang="en-US" sz="2000" u="none" strike="noStrike">
                          <a:effectLst/>
                        </a:rPr>
                        <a:t>客服</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145</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0.8</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3"/>
                  </a:ext>
                </a:extLst>
              </a:tr>
              <a:tr h="297850">
                <a:tc>
                  <a:txBody>
                    <a:bodyPr/>
                    <a:lstStyle/>
                    <a:p>
                      <a:pPr algn="ctr" fontAlgn="b"/>
                      <a:r>
                        <a:rPr lang="zh-CN" altLang="en-US" sz="2000" u="none" strike="noStrike">
                          <a:effectLst/>
                        </a:rPr>
                        <a:t>图片</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43</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0.860465</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4"/>
                  </a:ext>
                </a:extLst>
              </a:tr>
              <a:tr h="297850">
                <a:tc>
                  <a:txBody>
                    <a:bodyPr/>
                    <a:lstStyle/>
                    <a:p>
                      <a:pPr algn="ctr" fontAlgn="b"/>
                      <a:r>
                        <a:rPr lang="zh-CN" altLang="en-US" sz="2000" u="none" strike="noStrike">
                          <a:effectLst/>
                        </a:rPr>
                        <a:t>体验</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83</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0.86747</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5"/>
                  </a:ext>
                </a:extLst>
              </a:tr>
              <a:tr h="297850">
                <a:tc>
                  <a:txBody>
                    <a:bodyPr/>
                    <a:lstStyle/>
                    <a:p>
                      <a:pPr algn="ctr" fontAlgn="b"/>
                      <a:r>
                        <a:rPr lang="zh-CN" altLang="en-US" sz="2000" u="none" strike="noStrike">
                          <a:effectLst/>
                        </a:rPr>
                        <a:t>京东</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924</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0.901515</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6"/>
                  </a:ext>
                </a:extLst>
              </a:tr>
              <a:tr h="297850">
                <a:tc>
                  <a:txBody>
                    <a:bodyPr/>
                    <a:lstStyle/>
                    <a:p>
                      <a:pPr algn="ctr" fontAlgn="b"/>
                      <a:r>
                        <a:rPr lang="zh-CN" altLang="en-US" sz="2000" u="none" strike="noStrike">
                          <a:effectLst/>
                        </a:rPr>
                        <a:t>面板</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99</a:t>
                      </a:r>
                      <a:endParaRPr lang="en-US" altLang="zh-CN"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0.909091</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7"/>
                  </a:ext>
                </a:extLst>
              </a:tr>
              <a:tr h="297850">
                <a:tc>
                  <a:txBody>
                    <a:bodyPr/>
                    <a:lstStyle/>
                    <a:p>
                      <a:pPr algn="ctr" fontAlgn="b"/>
                      <a:r>
                        <a:rPr lang="zh-CN" altLang="en-US" sz="2000" u="none" strike="noStrike">
                          <a:effectLst/>
                        </a:rPr>
                        <a:t>味道</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45</a:t>
                      </a:r>
                      <a:endParaRPr lang="en-US" altLang="zh-CN"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0.911111</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8"/>
                  </a:ext>
                </a:extLst>
              </a:tr>
            </a:tbl>
          </a:graphicData>
        </a:graphic>
      </p:graphicFrame>
      <p:sp>
        <p:nvSpPr>
          <p:cNvPr id="3" name="TextBox 2"/>
          <p:cNvSpPr txBox="1"/>
          <p:nvPr/>
        </p:nvSpPr>
        <p:spPr>
          <a:xfrm>
            <a:off x="373381" y="4216400"/>
            <a:ext cx="8172449" cy="507831"/>
          </a:xfrm>
          <a:prstGeom prst="rect">
            <a:avLst/>
          </a:prstGeom>
          <a:noFill/>
        </p:spPr>
        <p:txBody>
          <a:bodyPr wrap="square" rtlCol="0">
            <a:spAutoFit/>
          </a:bodyPr>
          <a:lstStyle/>
          <a:p>
            <a:r>
              <a:rPr lang="zh-CN" altLang="en-US" dirty="0"/>
              <a:t>提及数较高的特征中，空间、外观、容量、保鲜等相对较满意，声音、质量、价格、售后相对不满意；</a:t>
            </a:r>
            <a:endParaRPr lang="en-US" altLang="zh-CN" dirty="0"/>
          </a:p>
          <a:p>
            <a:r>
              <a:rPr lang="zh-CN" altLang="en-US" dirty="0"/>
              <a:t>好评率较低的特征中，对于降价、外包装、客服、面板、味道等不满意。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品牌认知</a:t>
            </a:r>
          </a:p>
        </p:txBody>
      </p:sp>
      <p:graphicFrame>
        <p:nvGraphicFramePr>
          <p:cNvPr id="3" name="表格 2"/>
          <p:cNvGraphicFramePr>
            <a:graphicFrameLocks noGrp="1"/>
          </p:cNvGraphicFramePr>
          <p:nvPr>
            <p:extLst>
              <p:ext uri="{D42A27DB-BD31-4B8C-83A1-F6EECF244321}">
                <p14:modId xmlns:p14="http://schemas.microsoft.com/office/powerpoint/2010/main" val="1848673855"/>
              </p:ext>
            </p:extLst>
          </p:nvPr>
        </p:nvGraphicFramePr>
        <p:xfrm>
          <a:off x="568960" y="991654"/>
          <a:ext cx="1737360" cy="2811780"/>
        </p:xfrm>
        <a:graphic>
          <a:graphicData uri="http://schemas.openxmlformats.org/drawingml/2006/table">
            <a:tbl>
              <a:tblPr>
                <a:tableStyleId>{72833802-FEF1-4C79-8D5D-14CF1EAF98D9}</a:tableStyleId>
              </a:tblPr>
              <a:tblGrid>
                <a:gridCol w="8432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tblGrid>
              <a:tr h="182880">
                <a:tc>
                  <a:txBody>
                    <a:bodyPr/>
                    <a:lstStyle/>
                    <a:p>
                      <a:pPr algn="ctr" fontAlgn="b"/>
                      <a:r>
                        <a:rPr lang="zh-CN" altLang="en-US" sz="2000" u="none" strike="noStrike" dirty="0">
                          <a:effectLst/>
                        </a:rPr>
                        <a:t>大气</a:t>
                      </a:r>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561</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0"/>
                  </a:ext>
                </a:extLst>
              </a:tr>
              <a:tr h="182880">
                <a:tc>
                  <a:txBody>
                    <a:bodyPr/>
                    <a:lstStyle/>
                    <a:p>
                      <a:pPr algn="ctr" fontAlgn="b"/>
                      <a:r>
                        <a:rPr lang="zh-CN" altLang="en-US" sz="2000" u="none" strike="noStrike">
                          <a:effectLst/>
                        </a:rPr>
                        <a:t>信赖</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248</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zh-CN" altLang="en-US" sz="2000" u="none" strike="noStrike">
                          <a:effectLst/>
                        </a:rPr>
                        <a:t>颜值高</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217</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zh-CN" altLang="en-US" sz="2000" u="none" strike="noStrike">
                          <a:effectLst/>
                        </a:rPr>
                        <a:t>很漂亮</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197</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3"/>
                  </a:ext>
                </a:extLst>
              </a:tr>
              <a:tr h="182880">
                <a:tc>
                  <a:txBody>
                    <a:bodyPr/>
                    <a:lstStyle/>
                    <a:p>
                      <a:pPr algn="ctr" fontAlgn="b"/>
                      <a:r>
                        <a:rPr lang="zh-CN" altLang="en-US" sz="2000" u="none" strike="noStrike">
                          <a:effectLst/>
                        </a:rPr>
                        <a:t>性价比</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142</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4"/>
                  </a:ext>
                </a:extLst>
              </a:tr>
              <a:tr h="182880">
                <a:tc>
                  <a:txBody>
                    <a:bodyPr/>
                    <a:lstStyle/>
                    <a:p>
                      <a:pPr algn="ctr" fontAlgn="b"/>
                      <a:r>
                        <a:rPr lang="zh-CN" altLang="en-US" sz="2000" u="none" strike="noStrike">
                          <a:effectLst/>
                        </a:rPr>
                        <a:t>高端</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138</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5"/>
                  </a:ext>
                </a:extLst>
              </a:tr>
              <a:tr h="182880">
                <a:tc>
                  <a:txBody>
                    <a:bodyPr/>
                    <a:lstStyle/>
                    <a:p>
                      <a:pPr algn="ctr" fontAlgn="b"/>
                      <a:r>
                        <a:rPr lang="zh-CN" altLang="en-US" sz="2000" u="none" strike="noStrike" dirty="0">
                          <a:effectLst/>
                        </a:rPr>
                        <a:t>安静</a:t>
                      </a:r>
                      <a:endParaRPr lang="zh-CN" altLang="en-US" sz="2000" b="0" i="0" u="none" strike="noStrike" dirty="0">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110</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6"/>
                  </a:ext>
                </a:extLst>
              </a:tr>
              <a:tr h="182880">
                <a:tc>
                  <a:txBody>
                    <a:bodyPr/>
                    <a:lstStyle/>
                    <a:p>
                      <a:pPr algn="ctr" fontAlgn="b"/>
                      <a:r>
                        <a:rPr lang="zh-CN" altLang="en-US" sz="2000" u="none" strike="noStrike">
                          <a:effectLst/>
                        </a:rPr>
                        <a:t>美观</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a:effectLst/>
                        </a:rPr>
                        <a:t>96</a:t>
                      </a:r>
                      <a:endParaRPr lang="en-US" altLang="zh-CN" sz="2000" b="0" i="0" u="none" strike="noStrike">
                        <a:solidFill>
                          <a:srgbClr val="000000"/>
                        </a:solidFill>
                        <a:effectLst/>
                        <a:latin typeface="宋体"/>
                      </a:endParaRPr>
                    </a:p>
                  </a:txBody>
                  <a:tcPr marL="7620" marR="7620" marT="7620" marB="0" anchor="b"/>
                </a:tc>
                <a:extLst>
                  <a:ext uri="{0D108BD9-81ED-4DB2-BD59-A6C34878D82A}">
                    <a16:rowId xmlns:a16="http://schemas.microsoft.com/office/drawing/2014/main" val="10007"/>
                  </a:ext>
                </a:extLst>
              </a:tr>
              <a:tr h="182880">
                <a:tc>
                  <a:txBody>
                    <a:bodyPr/>
                    <a:lstStyle/>
                    <a:p>
                      <a:pPr algn="ctr" fontAlgn="b"/>
                      <a:r>
                        <a:rPr lang="zh-CN" altLang="en-US" sz="2000" u="none" strike="noStrike">
                          <a:effectLst/>
                        </a:rPr>
                        <a:t>时尚</a:t>
                      </a:r>
                      <a:endParaRPr lang="zh-CN" altLang="en-US" sz="2000" b="0" i="0" u="none" strike="noStrike">
                        <a:solidFill>
                          <a:srgbClr val="000000"/>
                        </a:solidFill>
                        <a:effectLst/>
                        <a:latin typeface="宋体"/>
                      </a:endParaRPr>
                    </a:p>
                  </a:txBody>
                  <a:tcPr marL="7620" marR="7620" marT="7620" marB="0" anchor="b"/>
                </a:tc>
                <a:tc>
                  <a:txBody>
                    <a:bodyPr/>
                    <a:lstStyle/>
                    <a:p>
                      <a:pPr algn="ctr" fontAlgn="b"/>
                      <a:r>
                        <a:rPr lang="en-US" altLang="zh-CN" sz="2000" u="none" strike="noStrike" dirty="0">
                          <a:effectLst/>
                        </a:rPr>
                        <a:t>70</a:t>
                      </a:r>
                      <a:endParaRPr lang="en-US" altLang="zh-CN" sz="2000" b="0" i="0" u="none" strike="noStrike" dirty="0">
                        <a:solidFill>
                          <a:srgbClr val="000000"/>
                        </a:solidFill>
                        <a:effectLst/>
                        <a:latin typeface="宋体"/>
                      </a:endParaRPr>
                    </a:p>
                  </a:txBody>
                  <a:tcPr marL="7620" marR="7620" marT="7620" marB="0" anchor="b"/>
                </a:tc>
                <a:extLst>
                  <a:ext uri="{0D108BD9-81ED-4DB2-BD59-A6C34878D82A}">
                    <a16:rowId xmlns:a16="http://schemas.microsoft.com/office/drawing/2014/main" val="10008"/>
                  </a:ext>
                </a:extLst>
              </a:tr>
            </a:tbl>
          </a:graphicData>
        </a:graphic>
      </p:graphicFrame>
      <p:sp>
        <p:nvSpPr>
          <p:cNvPr id="4" name="TextBox 3"/>
          <p:cNvSpPr txBox="1"/>
          <p:nvPr/>
        </p:nvSpPr>
        <p:spPr>
          <a:xfrm>
            <a:off x="2926080" y="750226"/>
            <a:ext cx="5547360" cy="3000821"/>
          </a:xfrm>
          <a:prstGeom prst="rect">
            <a:avLst/>
          </a:prstGeom>
          <a:noFill/>
        </p:spPr>
        <p:txBody>
          <a:bodyPr wrap="square" rtlCol="0">
            <a:spAutoFit/>
          </a:bodyPr>
          <a:lstStyle/>
          <a:p>
            <a:r>
              <a:rPr lang="zh-CN" altLang="en-US" b="1" dirty="0"/>
              <a:t>西门子</a:t>
            </a:r>
            <a:endParaRPr lang="en-US" altLang="zh-CN" b="1" dirty="0"/>
          </a:p>
          <a:p>
            <a:r>
              <a:rPr lang="zh-CN" altLang="en-US" dirty="0"/>
              <a:t>西门子电器</a:t>
            </a:r>
            <a:r>
              <a:rPr lang="zh-CN" altLang="en-US" b="1" dirty="0"/>
              <a:t>棒棒哒</a:t>
            </a:r>
            <a:r>
              <a:rPr lang="en-US" altLang="zh-CN" dirty="0"/>
              <a:t>//</a:t>
            </a:r>
            <a:r>
              <a:rPr lang="zh-CN" altLang="en-US" dirty="0"/>
              <a:t>西门子的东西</a:t>
            </a:r>
            <a:r>
              <a:rPr lang="zh-CN" altLang="en-US" b="1" dirty="0"/>
              <a:t>不错</a:t>
            </a:r>
            <a:r>
              <a:rPr lang="zh-CN" altLang="en-US" dirty="0"/>
              <a:t>的</a:t>
            </a:r>
            <a:r>
              <a:rPr lang="en-US" altLang="zh-CN" dirty="0"/>
              <a:t>//</a:t>
            </a:r>
            <a:r>
              <a:rPr lang="zh-CN" altLang="en-US" dirty="0"/>
              <a:t>老西门子</a:t>
            </a:r>
            <a:r>
              <a:rPr lang="zh-CN" altLang="en-US" b="1" dirty="0"/>
              <a:t>用了十多年</a:t>
            </a:r>
            <a:r>
              <a:rPr lang="en-US" altLang="zh-CN" dirty="0"/>
              <a:t>//</a:t>
            </a:r>
            <a:r>
              <a:rPr lang="zh-CN" altLang="en-US" dirty="0"/>
              <a:t>比较</a:t>
            </a:r>
            <a:r>
              <a:rPr lang="zh-CN" altLang="en-US" b="1" dirty="0"/>
              <a:t>信赖</a:t>
            </a:r>
            <a:r>
              <a:rPr lang="zh-CN" altLang="en-US" dirty="0"/>
              <a:t>西门子这个品牌</a:t>
            </a:r>
            <a:r>
              <a:rPr lang="en-US" altLang="zh-CN" dirty="0"/>
              <a:t>//</a:t>
            </a:r>
            <a:r>
              <a:rPr lang="zh-CN" altLang="en-US" dirty="0"/>
              <a:t>之前买的是西门子</a:t>
            </a:r>
            <a:r>
              <a:rPr lang="en-US" altLang="zh-CN" dirty="0"/>
              <a:t>//</a:t>
            </a:r>
            <a:r>
              <a:rPr lang="zh-CN" altLang="en-US" dirty="0"/>
              <a:t>其实我们应该还买西门子的</a:t>
            </a:r>
            <a:r>
              <a:rPr lang="en-US" altLang="zh-CN" dirty="0"/>
              <a:t>//</a:t>
            </a:r>
            <a:r>
              <a:rPr lang="zh-CN" altLang="en-US" dirty="0"/>
              <a:t>在博世和西门子之间选择</a:t>
            </a:r>
            <a:r>
              <a:rPr lang="en-US" altLang="zh-CN" dirty="0"/>
              <a:t>//</a:t>
            </a:r>
            <a:r>
              <a:rPr lang="zh-CN" altLang="en-US" dirty="0"/>
              <a:t>和原来西门子相比</a:t>
            </a:r>
            <a:r>
              <a:rPr lang="en-US" altLang="zh-CN" dirty="0"/>
              <a:t>//</a:t>
            </a:r>
            <a:r>
              <a:rPr lang="zh-CN" altLang="en-US" dirty="0"/>
              <a:t>原本看中的是西门子</a:t>
            </a:r>
            <a:r>
              <a:rPr lang="en-US" altLang="zh-CN" dirty="0"/>
              <a:t>//</a:t>
            </a:r>
            <a:r>
              <a:rPr lang="zh-CN" altLang="en-US" dirty="0"/>
              <a:t>差点选了西门子同款银色</a:t>
            </a:r>
            <a:r>
              <a:rPr lang="en-US" altLang="zh-CN" dirty="0"/>
              <a:t>//</a:t>
            </a:r>
            <a:r>
              <a:rPr lang="zh-CN" altLang="en-US" dirty="0"/>
              <a:t>家里以前的西门子冰箱用了十几年</a:t>
            </a:r>
            <a:r>
              <a:rPr lang="zh-CN" altLang="en-US" b="1" dirty="0"/>
              <a:t>还好的很</a:t>
            </a:r>
            <a:r>
              <a:rPr lang="en-US" altLang="zh-CN" dirty="0"/>
              <a:t>//</a:t>
            </a:r>
            <a:r>
              <a:rPr lang="zh-CN" altLang="en-US" dirty="0"/>
              <a:t>同款西门子的冰箱就有</a:t>
            </a:r>
            <a:r>
              <a:rPr lang="en-US" altLang="zh-CN" dirty="0"/>
              <a:t>//</a:t>
            </a:r>
            <a:r>
              <a:rPr lang="zh-CN" altLang="en-US" dirty="0"/>
              <a:t>原来家中用的西门子冰箱</a:t>
            </a:r>
            <a:r>
              <a:rPr lang="en-US" altLang="zh-CN" dirty="0"/>
              <a:t>//</a:t>
            </a:r>
            <a:r>
              <a:rPr lang="zh-CN" altLang="en-US" dirty="0"/>
              <a:t>双十一当天从西门子双开门临时换成博世十字门带零度保鲜的</a:t>
            </a:r>
            <a:r>
              <a:rPr lang="en-US" altLang="zh-CN" dirty="0"/>
              <a:t>//</a:t>
            </a:r>
          </a:p>
          <a:p>
            <a:r>
              <a:rPr lang="zh-CN" altLang="en-US" b="1" dirty="0"/>
              <a:t>博世</a:t>
            </a:r>
            <a:endParaRPr lang="en-US" altLang="zh-CN" b="1" dirty="0"/>
          </a:p>
          <a:p>
            <a:r>
              <a:rPr lang="zh-CN" altLang="en-US" dirty="0"/>
              <a:t>博世不论是家电还是汽车零配件都</a:t>
            </a:r>
            <a:r>
              <a:rPr lang="zh-CN" altLang="en-US" b="1" dirty="0"/>
              <a:t>相当出色</a:t>
            </a:r>
            <a:r>
              <a:rPr lang="en-US" altLang="zh-CN" dirty="0"/>
              <a:t>//</a:t>
            </a:r>
            <a:r>
              <a:rPr lang="zh-CN" altLang="en-US" dirty="0"/>
              <a:t>一直</a:t>
            </a:r>
            <a:r>
              <a:rPr lang="zh-CN" altLang="en-US" b="1" dirty="0"/>
              <a:t>信赖</a:t>
            </a:r>
            <a:r>
              <a:rPr lang="zh-CN" altLang="en-US" dirty="0"/>
              <a:t>博世</a:t>
            </a:r>
            <a:r>
              <a:rPr lang="en-US" altLang="zh-CN" dirty="0"/>
              <a:t>//</a:t>
            </a:r>
            <a:r>
              <a:rPr lang="zh-CN" altLang="en-US" dirty="0"/>
              <a:t>在京东买博世品牌</a:t>
            </a:r>
            <a:r>
              <a:rPr lang="en-US" altLang="zh-CN" dirty="0"/>
              <a:t>//</a:t>
            </a:r>
            <a:r>
              <a:rPr lang="zh-CN" altLang="en-US" dirty="0"/>
              <a:t>自己家用的是博世的 </a:t>
            </a:r>
            <a:r>
              <a:rPr lang="en-US" altLang="zh-CN" dirty="0"/>
              <a:t>| </a:t>
            </a:r>
            <a:r>
              <a:rPr lang="zh-CN" altLang="en-US" dirty="0"/>
              <a:t>这次给爸妈家</a:t>
            </a:r>
            <a:r>
              <a:rPr lang="zh-CN" altLang="en-US" b="1" dirty="0"/>
              <a:t>也买的博世</a:t>
            </a:r>
            <a:r>
              <a:rPr lang="en-US" altLang="zh-CN" dirty="0"/>
              <a:t>//</a:t>
            </a:r>
            <a:r>
              <a:rPr lang="zh-CN" altLang="en-US" dirty="0"/>
              <a:t>博世</a:t>
            </a:r>
            <a:r>
              <a:rPr lang="en-US" altLang="zh-CN" dirty="0"/>
              <a:t>//</a:t>
            </a:r>
            <a:r>
              <a:rPr lang="zh-CN" altLang="en-US" dirty="0"/>
              <a:t>最终还是选择了博世</a:t>
            </a:r>
            <a:r>
              <a:rPr lang="en-US" altLang="zh-CN" dirty="0"/>
              <a:t>//</a:t>
            </a:r>
            <a:r>
              <a:rPr lang="zh-CN" altLang="en-US" dirty="0"/>
              <a:t>博世</a:t>
            </a:r>
            <a:r>
              <a:rPr lang="en-US" altLang="zh-CN" dirty="0"/>
              <a:t>//</a:t>
            </a:r>
            <a:r>
              <a:rPr lang="zh-CN" altLang="en-US" dirty="0"/>
              <a:t>这是我买的</a:t>
            </a:r>
            <a:r>
              <a:rPr lang="zh-CN" altLang="en-US" b="1" dirty="0"/>
              <a:t>第三个博世冰箱</a:t>
            </a:r>
            <a:r>
              <a:rPr lang="zh-CN" altLang="en-US" dirty="0"/>
              <a:t>了 </a:t>
            </a:r>
            <a:r>
              <a:rPr lang="en-US" altLang="zh-CN" dirty="0"/>
              <a:t>| </a:t>
            </a:r>
            <a:r>
              <a:rPr lang="zh-CN" altLang="en-US" dirty="0"/>
              <a:t>我</a:t>
            </a:r>
            <a:r>
              <a:rPr lang="zh-CN" altLang="en-US" b="1" dirty="0"/>
              <a:t>一直选的都是博世</a:t>
            </a:r>
            <a:r>
              <a:rPr lang="en-US" altLang="zh-CN" dirty="0"/>
              <a:t>//</a:t>
            </a:r>
            <a:r>
              <a:rPr lang="zh-CN" altLang="en-US" dirty="0"/>
              <a:t>一如既往购买博世</a:t>
            </a:r>
            <a:r>
              <a:rPr lang="en-US" altLang="zh-CN" dirty="0"/>
              <a:t>//</a:t>
            </a:r>
            <a:r>
              <a:rPr lang="zh-CN" altLang="en-US" dirty="0"/>
              <a:t>家里一直用的博世</a:t>
            </a:r>
            <a:r>
              <a:rPr lang="en-US" altLang="zh-CN" dirty="0"/>
              <a:t>//</a:t>
            </a:r>
            <a:r>
              <a:rPr lang="zh-CN" altLang="en-US" dirty="0"/>
              <a:t>一直是博世的忠实用户</a:t>
            </a:r>
            <a:r>
              <a:rPr lang="en-US" altLang="zh-CN" dirty="0"/>
              <a:t>//</a:t>
            </a:r>
            <a:r>
              <a:rPr lang="zh-CN" altLang="en-US" dirty="0"/>
              <a:t>信赖京东和博世</a:t>
            </a:r>
            <a:r>
              <a:rPr lang="en-US" altLang="zh-CN" dirty="0"/>
              <a:t>//</a:t>
            </a:r>
            <a:r>
              <a:rPr lang="zh-CN" altLang="en-US" dirty="0"/>
              <a:t>博世的东西</a:t>
            </a:r>
            <a:r>
              <a:rPr lang="zh-CN" altLang="en-US" b="1" dirty="0"/>
              <a:t>没的说</a:t>
            </a:r>
            <a:r>
              <a:rPr lang="en-US" altLang="zh-CN" dirty="0"/>
              <a:t>//</a:t>
            </a:r>
            <a:r>
              <a:rPr lang="zh-CN" altLang="en-US" dirty="0"/>
              <a:t>喜欢博世电器</a:t>
            </a:r>
            <a:r>
              <a:rPr lang="en-US" altLang="zh-CN" dirty="0"/>
              <a:t>//</a:t>
            </a:r>
            <a:r>
              <a:rPr lang="zh-CN" altLang="en-US" dirty="0"/>
              <a:t>博世品质非常满意安装服务都很到位</a:t>
            </a:r>
            <a:r>
              <a:rPr lang="en-US" altLang="zh-CN" dirty="0"/>
              <a:t>//</a:t>
            </a:r>
            <a:r>
              <a:rPr lang="zh-CN" altLang="en-US" dirty="0"/>
              <a:t>博世忠实用户 </a:t>
            </a:r>
            <a:r>
              <a:rPr lang="en-US" altLang="zh-CN" dirty="0"/>
              <a:t>| </a:t>
            </a:r>
            <a:r>
              <a:rPr lang="zh-CN" altLang="en-US" dirty="0"/>
              <a:t>还是全部买的博世</a:t>
            </a:r>
            <a:r>
              <a:rPr lang="en-US" altLang="zh-CN" dirty="0"/>
              <a:t>//</a:t>
            </a:r>
            <a:endParaRPr lang="zh-CN" altLang="en-US" b="1" dirty="0"/>
          </a:p>
        </p:txBody>
      </p:sp>
      <p:sp>
        <p:nvSpPr>
          <p:cNvPr id="5" name="TextBox 4"/>
          <p:cNvSpPr txBox="1"/>
          <p:nvPr/>
        </p:nvSpPr>
        <p:spPr>
          <a:xfrm>
            <a:off x="3048000" y="3982720"/>
            <a:ext cx="4378960" cy="715581"/>
          </a:xfrm>
          <a:prstGeom prst="rect">
            <a:avLst/>
          </a:prstGeom>
          <a:noFill/>
        </p:spPr>
        <p:txBody>
          <a:bodyPr wrap="square" rtlCol="0">
            <a:spAutoFit/>
          </a:bodyPr>
          <a:lstStyle/>
          <a:p>
            <a:r>
              <a:rPr lang="zh-CN" altLang="en-US" dirty="0"/>
              <a:t>安装非常专业</a:t>
            </a:r>
            <a:r>
              <a:rPr lang="en-US" altLang="zh-CN" dirty="0"/>
              <a:t>//</a:t>
            </a:r>
            <a:r>
              <a:rPr lang="zh-CN" altLang="en-US" dirty="0"/>
              <a:t>售后电话服务也很专业</a:t>
            </a:r>
            <a:r>
              <a:rPr lang="en-US" altLang="zh-CN" dirty="0"/>
              <a:t>//</a:t>
            </a:r>
            <a:r>
              <a:rPr lang="zh-CN" altLang="en-US" dirty="0"/>
              <a:t>冰箱外观看起来很上档次</a:t>
            </a:r>
            <a:r>
              <a:rPr lang="en-US" altLang="zh-CN" dirty="0"/>
              <a:t>//</a:t>
            </a:r>
            <a:r>
              <a:rPr lang="zh-CN" altLang="en-US" dirty="0"/>
              <a:t>高端大气上档次</a:t>
            </a:r>
            <a:r>
              <a:rPr lang="en-US" altLang="zh-CN" dirty="0"/>
              <a:t>//</a:t>
            </a:r>
            <a:r>
              <a:rPr lang="zh-CN" altLang="en-US" dirty="0"/>
              <a:t>信赖博世品质</a:t>
            </a:r>
            <a:r>
              <a:rPr lang="en-US" altLang="zh-CN" dirty="0"/>
              <a:t>//</a:t>
            </a:r>
            <a:r>
              <a:rPr lang="zh-CN" altLang="en-US" dirty="0"/>
              <a:t>商品质量有保证</a:t>
            </a:r>
            <a:r>
              <a:rPr lang="en-US" altLang="zh-CN" dirty="0"/>
              <a:t>//</a:t>
            </a:r>
            <a:r>
              <a:rPr lang="zh-CN" altLang="en-US" dirty="0"/>
              <a:t>相信博世的品质</a:t>
            </a:r>
            <a:r>
              <a:rPr lang="en-US" altLang="zh-CN" dirty="0"/>
              <a:t>//</a:t>
            </a:r>
            <a:endParaRPr lang="zh-CN" altLang="en-US" dirty="0"/>
          </a:p>
        </p:txBody>
      </p:sp>
    </p:spTree>
    <p:extLst>
      <p:ext uri="{BB962C8B-B14F-4D97-AF65-F5344CB8AC3E}">
        <p14:creationId xmlns:p14="http://schemas.microsoft.com/office/powerpoint/2010/main" val="420172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310" y="205317"/>
            <a:ext cx="4184650" cy="1338828"/>
          </a:xfrm>
          <a:prstGeom prst="rect">
            <a:avLst/>
          </a:prstGeom>
          <a:noFill/>
        </p:spPr>
        <p:txBody>
          <a:bodyPr wrap="square" rtlCol="0">
            <a:spAutoFit/>
          </a:bodyPr>
          <a:lstStyle/>
          <a:p>
            <a:r>
              <a:rPr lang="en-US" altLang="zh-CN" dirty="0"/>
              <a:t>=================</a:t>
            </a:r>
            <a:r>
              <a:rPr lang="zh-CN" altLang="en-US" b="1" dirty="0"/>
              <a:t>保鲜</a:t>
            </a:r>
            <a:r>
              <a:rPr lang="en-US" altLang="zh-CN" b="1" dirty="0"/>
              <a:t>/</a:t>
            </a:r>
            <a:r>
              <a:rPr lang="zh-CN" altLang="en-US" b="1" dirty="0"/>
              <a:t>冷藏</a:t>
            </a:r>
            <a:r>
              <a:rPr lang="en-US" altLang="zh-CN" b="1" dirty="0"/>
              <a:t>/</a:t>
            </a:r>
            <a:r>
              <a:rPr lang="zh-CN" altLang="en-US" b="1" dirty="0"/>
              <a:t>冷冻</a:t>
            </a:r>
            <a:r>
              <a:rPr lang="en-US" altLang="zh-CN" dirty="0"/>
              <a:t>=============   </a:t>
            </a:r>
          </a:p>
          <a:p>
            <a:r>
              <a:rPr lang="zh-CN" altLang="en-US" b="1" dirty="0"/>
              <a:t>零度保鲜</a:t>
            </a:r>
            <a:r>
              <a:rPr lang="zh-CN" altLang="en-US" dirty="0"/>
              <a:t>的</a:t>
            </a:r>
            <a:r>
              <a:rPr lang="zh-CN" altLang="en-US" b="1" dirty="0"/>
              <a:t>抽屉容量好大</a:t>
            </a:r>
            <a:r>
              <a:rPr lang="en-US" altLang="zh-CN" dirty="0"/>
              <a:t>//</a:t>
            </a:r>
            <a:r>
              <a:rPr lang="zh-CN" altLang="en-US" b="1" dirty="0"/>
              <a:t>维他保鲜</a:t>
            </a:r>
            <a:r>
              <a:rPr lang="zh-CN" altLang="en-US" dirty="0"/>
              <a:t>就不说了</a:t>
            </a:r>
            <a:r>
              <a:rPr lang="en-US" altLang="zh-CN" dirty="0"/>
              <a:t>//</a:t>
            </a:r>
            <a:r>
              <a:rPr lang="zh-CN" altLang="en-US" dirty="0"/>
              <a:t>冷藏很严实</a:t>
            </a:r>
            <a:r>
              <a:rPr lang="en-US" altLang="zh-CN" dirty="0"/>
              <a:t>//</a:t>
            </a:r>
            <a:r>
              <a:rPr lang="zh-CN" altLang="en-US" b="1" dirty="0"/>
              <a:t>冷藏室有结霜</a:t>
            </a:r>
            <a:r>
              <a:rPr lang="zh-CN" altLang="en-US" dirty="0"/>
              <a:t> </a:t>
            </a:r>
            <a:r>
              <a:rPr lang="en-US" altLang="zh-CN" dirty="0"/>
              <a:t>| </a:t>
            </a:r>
            <a:r>
              <a:rPr lang="zh-CN" altLang="en-US" b="1" dirty="0"/>
              <a:t>冷藏抽屉拉出不是好方便</a:t>
            </a:r>
            <a:r>
              <a:rPr lang="en-US" altLang="zh-CN" dirty="0"/>
              <a:t>//</a:t>
            </a:r>
            <a:r>
              <a:rPr lang="zh-CN" altLang="en-US" b="1" dirty="0"/>
              <a:t>冷藏有水珠</a:t>
            </a:r>
            <a:r>
              <a:rPr lang="en-US" altLang="zh-CN" dirty="0"/>
              <a:t>//</a:t>
            </a:r>
            <a:r>
              <a:rPr lang="zh-CN" altLang="en-US" dirty="0"/>
              <a:t>要是</a:t>
            </a:r>
            <a:r>
              <a:rPr lang="zh-CN" altLang="en-US" b="1" dirty="0"/>
              <a:t>冷藏箱再大一点</a:t>
            </a:r>
            <a:r>
              <a:rPr lang="en-US" altLang="zh-CN" dirty="0"/>
              <a:t>//</a:t>
            </a:r>
            <a:r>
              <a:rPr lang="zh-CN" altLang="en-US" b="1" dirty="0"/>
              <a:t>冷冻室的确无霜</a:t>
            </a:r>
            <a:r>
              <a:rPr lang="en-US" altLang="zh-CN" dirty="0"/>
              <a:t>//</a:t>
            </a:r>
            <a:r>
              <a:rPr lang="zh-CN" altLang="en-US" b="1" dirty="0"/>
              <a:t>冷冻区大</a:t>
            </a:r>
            <a:r>
              <a:rPr lang="en-US" altLang="zh-CN" dirty="0"/>
              <a:t>//</a:t>
            </a:r>
            <a:r>
              <a:rPr lang="zh-CN" altLang="en-US" b="1" dirty="0"/>
              <a:t>冷冻室抽屉没有轨道</a:t>
            </a:r>
            <a:r>
              <a:rPr lang="en-US" altLang="zh-CN" dirty="0"/>
              <a:t>//</a:t>
            </a:r>
            <a:r>
              <a:rPr lang="zh-CN" altLang="en-US" dirty="0"/>
              <a:t>冷冻速度快</a:t>
            </a:r>
            <a:r>
              <a:rPr lang="en-US" altLang="zh-CN" dirty="0"/>
              <a:t>//</a:t>
            </a:r>
            <a:r>
              <a:rPr lang="zh-CN" altLang="en-US" dirty="0"/>
              <a:t>下边冷冻箱也满足存放茶叶需要</a:t>
            </a:r>
          </a:p>
        </p:txBody>
      </p:sp>
      <p:sp>
        <p:nvSpPr>
          <p:cNvPr id="7" name="TextBox 6"/>
          <p:cNvSpPr txBox="1"/>
          <p:nvPr/>
        </p:nvSpPr>
        <p:spPr>
          <a:xfrm>
            <a:off x="285750" y="1582335"/>
            <a:ext cx="4184650" cy="1754326"/>
          </a:xfrm>
          <a:prstGeom prst="rect">
            <a:avLst/>
          </a:prstGeom>
          <a:noFill/>
        </p:spPr>
        <p:txBody>
          <a:bodyPr wrap="square" rtlCol="0">
            <a:spAutoFit/>
          </a:bodyPr>
          <a:lstStyle/>
          <a:p>
            <a:r>
              <a:rPr lang="en-US" altLang="zh-CN" dirty="0"/>
              <a:t>=================</a:t>
            </a:r>
            <a:r>
              <a:rPr lang="zh-CN" altLang="en-US" b="1" dirty="0"/>
              <a:t>颜色</a:t>
            </a:r>
            <a:r>
              <a:rPr lang="en-US" altLang="zh-CN" dirty="0"/>
              <a:t>=============   </a:t>
            </a:r>
          </a:p>
          <a:p>
            <a:r>
              <a:rPr lang="zh-CN" altLang="en-US" dirty="0"/>
              <a:t>银色的颜色</a:t>
            </a:r>
            <a:r>
              <a:rPr lang="zh-CN" altLang="en-US" b="1" dirty="0"/>
              <a:t>和装修非常搭配</a:t>
            </a:r>
            <a:r>
              <a:rPr lang="en-US" altLang="zh-CN" dirty="0"/>
              <a:t>//</a:t>
            </a:r>
            <a:r>
              <a:rPr lang="zh-CN" altLang="en-US" b="1" dirty="0"/>
              <a:t>白色有的地方发黄</a:t>
            </a:r>
            <a:r>
              <a:rPr lang="en-US" altLang="zh-CN" dirty="0"/>
              <a:t>//</a:t>
            </a:r>
            <a:r>
              <a:rPr lang="zh-CN" altLang="en-US" dirty="0"/>
              <a:t>是灰咖啡偏冷色调 </a:t>
            </a:r>
            <a:r>
              <a:rPr lang="en-US" altLang="zh-CN" dirty="0"/>
              <a:t>| </a:t>
            </a:r>
            <a:r>
              <a:rPr lang="zh-CN" altLang="en-US" dirty="0"/>
              <a:t>和</a:t>
            </a:r>
            <a:r>
              <a:rPr lang="zh-CN" altLang="en-US" b="1" dirty="0"/>
              <a:t>家里的咖啡色调非常搭 </a:t>
            </a:r>
            <a:r>
              <a:rPr lang="en-US" altLang="zh-CN" dirty="0"/>
              <a:t>| </a:t>
            </a:r>
            <a:r>
              <a:rPr lang="zh-CN" altLang="en-US" dirty="0"/>
              <a:t>而且它的颜色会</a:t>
            </a:r>
            <a:r>
              <a:rPr lang="zh-CN" altLang="en-US" b="1" dirty="0"/>
              <a:t>随着环境色有些许不同</a:t>
            </a:r>
            <a:r>
              <a:rPr lang="en-US" altLang="zh-CN" dirty="0"/>
              <a:t>//</a:t>
            </a:r>
            <a:r>
              <a:rPr lang="zh-CN" altLang="en-US" dirty="0"/>
              <a:t>老婆很喜欢</a:t>
            </a:r>
            <a:r>
              <a:rPr lang="zh-CN" altLang="en-US" b="1" dirty="0"/>
              <a:t>香槟金配色</a:t>
            </a:r>
            <a:r>
              <a:rPr lang="en-US" altLang="zh-CN" dirty="0"/>
              <a:t>//</a:t>
            </a:r>
            <a:r>
              <a:rPr lang="zh-CN" altLang="en-US" dirty="0"/>
              <a:t>镜面反射厨房颜色也不突兀</a:t>
            </a:r>
            <a:r>
              <a:rPr lang="en-US" altLang="zh-CN" dirty="0"/>
              <a:t>//</a:t>
            </a:r>
            <a:r>
              <a:rPr lang="zh-CN" altLang="en-US" dirty="0"/>
              <a:t>白色好有格调</a:t>
            </a:r>
            <a:r>
              <a:rPr lang="en-US" altLang="zh-CN" dirty="0"/>
              <a:t>//</a:t>
            </a:r>
            <a:r>
              <a:rPr lang="zh-CN" altLang="en-US" dirty="0"/>
              <a:t>玫瑰金颜色好看</a:t>
            </a:r>
            <a:r>
              <a:rPr lang="en-US" altLang="zh-CN" dirty="0"/>
              <a:t>//</a:t>
            </a:r>
            <a:r>
              <a:rPr lang="zh-CN" altLang="en-US" dirty="0"/>
              <a:t>冰箱白色玻璃面板特别漂亮</a:t>
            </a:r>
            <a:r>
              <a:rPr lang="en-US" altLang="zh-CN" dirty="0"/>
              <a:t>//</a:t>
            </a:r>
            <a:r>
              <a:rPr lang="zh-CN" altLang="en-US" dirty="0"/>
              <a:t>颜色与我家橱柜的颜色很像</a:t>
            </a:r>
            <a:r>
              <a:rPr lang="en-US" altLang="zh-CN" dirty="0"/>
              <a:t>//</a:t>
            </a:r>
            <a:r>
              <a:rPr lang="zh-CN" altLang="en-US" dirty="0"/>
              <a:t>冰箱不是纯白色 </a:t>
            </a:r>
            <a:r>
              <a:rPr lang="en-US" altLang="zh-CN" dirty="0"/>
              <a:t>| </a:t>
            </a:r>
            <a:r>
              <a:rPr lang="zh-CN" altLang="en-US" dirty="0"/>
              <a:t>带点灰色</a:t>
            </a:r>
            <a:r>
              <a:rPr lang="en-US" altLang="zh-CN" dirty="0"/>
              <a:t>//</a:t>
            </a:r>
            <a:r>
              <a:rPr lang="zh-CN" altLang="en-US" dirty="0"/>
              <a:t>面板白色看起来比较大气</a:t>
            </a:r>
            <a:r>
              <a:rPr lang="en-US" altLang="zh-CN" dirty="0"/>
              <a:t>//</a:t>
            </a:r>
            <a:r>
              <a:rPr lang="zh-CN" altLang="en-US" dirty="0"/>
              <a:t>全身金属银色很大方</a:t>
            </a:r>
          </a:p>
        </p:txBody>
      </p:sp>
      <p:sp>
        <p:nvSpPr>
          <p:cNvPr id="8" name="TextBox 7"/>
          <p:cNvSpPr txBox="1"/>
          <p:nvPr/>
        </p:nvSpPr>
        <p:spPr>
          <a:xfrm>
            <a:off x="4795520" y="3299052"/>
            <a:ext cx="4184650" cy="1546577"/>
          </a:xfrm>
          <a:prstGeom prst="rect">
            <a:avLst/>
          </a:prstGeom>
          <a:noFill/>
        </p:spPr>
        <p:txBody>
          <a:bodyPr wrap="square" rtlCol="0">
            <a:spAutoFit/>
          </a:bodyPr>
          <a:lstStyle/>
          <a:p>
            <a:r>
              <a:rPr lang="en-US" altLang="zh-CN" dirty="0"/>
              <a:t>=================</a:t>
            </a:r>
            <a:r>
              <a:rPr lang="zh-CN" altLang="en-US" b="1" dirty="0"/>
              <a:t>智能</a:t>
            </a:r>
            <a:r>
              <a:rPr lang="en-US" altLang="zh-CN" dirty="0"/>
              <a:t>=============   </a:t>
            </a:r>
          </a:p>
          <a:p>
            <a:r>
              <a:rPr lang="zh-CN" altLang="en-US" b="1" dirty="0"/>
              <a:t>自动除霜</a:t>
            </a:r>
            <a:r>
              <a:rPr lang="zh-CN" altLang="en-US" dirty="0"/>
              <a:t>非常智能</a:t>
            </a:r>
            <a:r>
              <a:rPr lang="en-US" altLang="zh-CN" dirty="0"/>
              <a:t>//</a:t>
            </a:r>
            <a:r>
              <a:rPr lang="zh-CN" altLang="en-US" b="1" dirty="0"/>
              <a:t>智能报警</a:t>
            </a:r>
            <a:r>
              <a:rPr lang="en-US" altLang="zh-CN" dirty="0"/>
              <a:t>//</a:t>
            </a:r>
            <a:r>
              <a:rPr lang="zh-CN" altLang="en-US" b="1" dirty="0"/>
              <a:t>操作更易上手</a:t>
            </a:r>
            <a:r>
              <a:rPr lang="zh-CN" altLang="en-US" dirty="0"/>
              <a:t>，可以说是智能傻瓜冰箱</a:t>
            </a:r>
            <a:r>
              <a:rPr lang="en-US" altLang="zh-CN" dirty="0"/>
              <a:t>//</a:t>
            </a:r>
            <a:r>
              <a:rPr lang="zh-CN" altLang="en-US" b="1" dirty="0"/>
              <a:t>智能触控设置</a:t>
            </a:r>
            <a:r>
              <a:rPr lang="zh-CN" altLang="en-US" dirty="0"/>
              <a:t>很方便</a:t>
            </a:r>
            <a:r>
              <a:rPr lang="en-US" altLang="zh-CN" dirty="0"/>
              <a:t>//</a:t>
            </a:r>
            <a:r>
              <a:rPr lang="zh-CN" altLang="en-US" dirty="0"/>
              <a:t>智能效果也不错</a:t>
            </a:r>
            <a:r>
              <a:rPr lang="en-US" altLang="zh-CN" dirty="0"/>
              <a:t>//</a:t>
            </a:r>
            <a:r>
              <a:rPr lang="zh-CN" altLang="en-US" dirty="0"/>
              <a:t>智能化程度很高</a:t>
            </a:r>
            <a:r>
              <a:rPr lang="en-US" altLang="zh-CN" dirty="0"/>
              <a:t>//</a:t>
            </a:r>
            <a:r>
              <a:rPr lang="zh-CN" altLang="en-US" dirty="0"/>
              <a:t>全智能的冷藏</a:t>
            </a:r>
            <a:r>
              <a:rPr lang="en-US" altLang="zh-CN" dirty="0"/>
              <a:t>//</a:t>
            </a:r>
            <a:r>
              <a:rPr lang="zh-CN" altLang="en-US" dirty="0"/>
              <a:t>分区细致，智能操控</a:t>
            </a:r>
            <a:r>
              <a:rPr lang="en-US" altLang="zh-CN" dirty="0"/>
              <a:t>//</a:t>
            </a:r>
            <a:r>
              <a:rPr lang="zh-CN" altLang="en-US" dirty="0"/>
              <a:t>很智能，外面能看见各室温度</a:t>
            </a:r>
            <a:r>
              <a:rPr lang="en-US" altLang="zh-CN" dirty="0"/>
              <a:t>//</a:t>
            </a:r>
            <a:r>
              <a:rPr lang="zh-CN" altLang="en-US" dirty="0"/>
              <a:t>长时间开冰箱门会发出警报声</a:t>
            </a:r>
            <a:r>
              <a:rPr lang="en-US" altLang="zh-CN" dirty="0"/>
              <a:t>.</a:t>
            </a:r>
            <a:r>
              <a:rPr lang="zh-CN" altLang="en-US" dirty="0"/>
              <a:t>表明冰箱温度低于设定温度</a:t>
            </a:r>
            <a:r>
              <a:rPr lang="en-US" altLang="zh-CN" dirty="0"/>
              <a:t>...</a:t>
            </a:r>
            <a:r>
              <a:rPr lang="zh-CN" altLang="en-US" dirty="0"/>
              <a:t>感觉挺智能的</a:t>
            </a:r>
            <a:r>
              <a:rPr lang="en-US" altLang="zh-CN" dirty="0"/>
              <a:t>//</a:t>
            </a:r>
            <a:endParaRPr lang="zh-CN" altLang="en-US" dirty="0"/>
          </a:p>
        </p:txBody>
      </p:sp>
      <p:sp>
        <p:nvSpPr>
          <p:cNvPr id="9" name="TextBox 8"/>
          <p:cNvSpPr txBox="1"/>
          <p:nvPr/>
        </p:nvSpPr>
        <p:spPr>
          <a:xfrm>
            <a:off x="194310" y="3403375"/>
            <a:ext cx="4184650" cy="923330"/>
          </a:xfrm>
          <a:prstGeom prst="rect">
            <a:avLst/>
          </a:prstGeom>
          <a:noFill/>
        </p:spPr>
        <p:txBody>
          <a:bodyPr wrap="square" rtlCol="0">
            <a:spAutoFit/>
          </a:bodyPr>
          <a:lstStyle/>
          <a:p>
            <a:r>
              <a:rPr lang="en-US" altLang="zh-CN" dirty="0"/>
              <a:t>=================</a:t>
            </a:r>
            <a:r>
              <a:rPr lang="zh-CN" altLang="en-US" b="1" dirty="0"/>
              <a:t>合理</a:t>
            </a:r>
            <a:r>
              <a:rPr lang="en-US" altLang="zh-CN" b="1" dirty="0"/>
              <a:t>/</a:t>
            </a:r>
            <a:r>
              <a:rPr lang="zh-CN" altLang="en-US" b="1" dirty="0"/>
              <a:t>人性化</a:t>
            </a:r>
            <a:r>
              <a:rPr lang="en-US" altLang="zh-CN" dirty="0"/>
              <a:t>=============   </a:t>
            </a:r>
          </a:p>
          <a:p>
            <a:r>
              <a:rPr lang="zh-CN" altLang="en-US" dirty="0"/>
              <a:t>内部空间大分配合理</a:t>
            </a:r>
            <a:r>
              <a:rPr lang="en-US" altLang="zh-CN" dirty="0"/>
              <a:t>//</a:t>
            </a:r>
            <a:r>
              <a:rPr lang="zh-CN" altLang="en-US" dirty="0"/>
              <a:t>内部空间布局合理</a:t>
            </a:r>
            <a:r>
              <a:rPr lang="en-US" altLang="zh-CN" dirty="0"/>
              <a:t>//</a:t>
            </a:r>
            <a:r>
              <a:rPr lang="zh-CN" altLang="en-US" dirty="0"/>
              <a:t>冷冻室很人性化</a:t>
            </a:r>
            <a:r>
              <a:rPr lang="en-US" altLang="zh-CN" dirty="0"/>
              <a:t>//</a:t>
            </a:r>
            <a:r>
              <a:rPr lang="zh-CN" altLang="en-US" dirty="0"/>
              <a:t>储物空间设置人性化</a:t>
            </a:r>
            <a:r>
              <a:rPr lang="en-US" altLang="zh-CN" dirty="0"/>
              <a:t>//</a:t>
            </a:r>
            <a:r>
              <a:rPr lang="zh-CN" altLang="en-US" dirty="0"/>
              <a:t>隔层分布合理</a:t>
            </a:r>
            <a:r>
              <a:rPr lang="en-US" altLang="zh-CN" dirty="0"/>
              <a:t>//</a:t>
            </a:r>
            <a:r>
              <a:rPr lang="zh-CN" altLang="en-US" dirty="0"/>
              <a:t>尺寸合理</a:t>
            </a:r>
            <a:r>
              <a:rPr lang="en-US" altLang="zh-CN" dirty="0"/>
              <a:t>//</a:t>
            </a:r>
            <a:r>
              <a:rPr lang="zh-CN" altLang="en-US" dirty="0"/>
              <a:t>内部分格设计合理</a:t>
            </a:r>
          </a:p>
        </p:txBody>
      </p:sp>
      <p:sp>
        <p:nvSpPr>
          <p:cNvPr id="10" name="TextBox 9"/>
          <p:cNvSpPr txBox="1"/>
          <p:nvPr/>
        </p:nvSpPr>
        <p:spPr>
          <a:xfrm>
            <a:off x="4795520" y="1590045"/>
            <a:ext cx="4184650" cy="1338828"/>
          </a:xfrm>
          <a:prstGeom prst="rect">
            <a:avLst/>
          </a:prstGeom>
          <a:noFill/>
        </p:spPr>
        <p:txBody>
          <a:bodyPr wrap="square" rtlCol="0">
            <a:spAutoFit/>
          </a:bodyPr>
          <a:lstStyle/>
          <a:p>
            <a:r>
              <a:rPr lang="en-US" altLang="zh-CN" dirty="0"/>
              <a:t>=================</a:t>
            </a:r>
            <a:r>
              <a:rPr lang="zh-CN" altLang="en-US" b="1" dirty="0"/>
              <a:t>面板</a:t>
            </a:r>
            <a:r>
              <a:rPr lang="en-US" altLang="zh-CN" dirty="0"/>
              <a:t>=============   </a:t>
            </a:r>
          </a:p>
          <a:p>
            <a:r>
              <a:rPr lang="zh-CN" altLang="en-US" dirty="0"/>
              <a:t>玻璃面板看着很舒服</a:t>
            </a:r>
            <a:r>
              <a:rPr lang="en-US" altLang="zh-CN" dirty="0"/>
              <a:t>//</a:t>
            </a:r>
            <a:r>
              <a:rPr lang="zh-CN" altLang="en-US" dirty="0"/>
              <a:t>钢化玻璃面板很漂亮</a:t>
            </a:r>
            <a:r>
              <a:rPr lang="en-US" altLang="zh-CN" dirty="0"/>
              <a:t>//</a:t>
            </a:r>
            <a:r>
              <a:rPr lang="zh-CN" altLang="en-US" dirty="0"/>
              <a:t>玻璃面板很有质感</a:t>
            </a:r>
            <a:r>
              <a:rPr lang="en-US" altLang="zh-CN" dirty="0"/>
              <a:t>//</a:t>
            </a:r>
            <a:r>
              <a:rPr lang="zh-CN" altLang="en-US" dirty="0"/>
              <a:t>就是玻璃面板的不能贴冰箱贴</a:t>
            </a:r>
            <a:r>
              <a:rPr lang="en-US" altLang="zh-CN" dirty="0"/>
              <a:t>//</a:t>
            </a:r>
            <a:r>
              <a:rPr lang="zh-CN" altLang="en-US" dirty="0"/>
              <a:t>因为冰箱是玻璃面板易碎</a:t>
            </a:r>
            <a:r>
              <a:rPr lang="en-US" altLang="zh-CN" dirty="0"/>
              <a:t>//</a:t>
            </a:r>
            <a:r>
              <a:rPr lang="zh-CN" altLang="en-US" dirty="0"/>
              <a:t>玻璃面板有几率会蹦坏的</a:t>
            </a:r>
            <a:r>
              <a:rPr lang="en-US" altLang="zh-CN" dirty="0"/>
              <a:t>//</a:t>
            </a:r>
            <a:r>
              <a:rPr lang="zh-CN" altLang="en-US" dirty="0"/>
              <a:t>冰箱除去玻璃面板外的部分是拉丝的</a:t>
            </a:r>
            <a:r>
              <a:rPr lang="en-US" altLang="zh-CN" dirty="0"/>
              <a:t>//</a:t>
            </a:r>
            <a:r>
              <a:rPr lang="zh-CN" altLang="en-US" dirty="0"/>
              <a:t>看中它的钢化玻璃面板</a:t>
            </a:r>
            <a:r>
              <a:rPr lang="en-US" altLang="zh-CN" dirty="0"/>
              <a:t>//</a:t>
            </a:r>
            <a:r>
              <a:rPr lang="zh-CN" altLang="en-US" dirty="0"/>
              <a:t>清洗面板也方便</a:t>
            </a:r>
          </a:p>
        </p:txBody>
      </p:sp>
      <p:sp>
        <p:nvSpPr>
          <p:cNvPr id="11" name="TextBox 10"/>
          <p:cNvSpPr txBox="1"/>
          <p:nvPr/>
        </p:nvSpPr>
        <p:spPr>
          <a:xfrm>
            <a:off x="4672965" y="205317"/>
            <a:ext cx="4184650" cy="1338828"/>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en-US" altLang="zh-CN" b="1" dirty="0"/>
              <a:t>0</a:t>
            </a:r>
            <a:r>
              <a:rPr lang="zh-CN" altLang="en-US" b="1" dirty="0"/>
              <a:t>度保鲜的功能</a:t>
            </a:r>
            <a:r>
              <a:rPr lang="en-US" altLang="zh-CN" dirty="0"/>
              <a:t>//</a:t>
            </a:r>
            <a:r>
              <a:rPr lang="zh-CN" altLang="en-US" b="1" dirty="0"/>
              <a:t>容量大储物功能</a:t>
            </a:r>
            <a:r>
              <a:rPr lang="zh-CN" altLang="en-US" dirty="0"/>
              <a:t>大</a:t>
            </a:r>
            <a:r>
              <a:rPr lang="en-US" altLang="zh-CN" dirty="0"/>
              <a:t>//</a:t>
            </a:r>
            <a:r>
              <a:rPr lang="zh-CN" altLang="en-US" b="1" dirty="0"/>
              <a:t>维他保鲜</a:t>
            </a:r>
            <a:r>
              <a:rPr lang="zh-CN" altLang="en-US" dirty="0"/>
              <a:t>功能</a:t>
            </a:r>
            <a:r>
              <a:rPr lang="en-US" altLang="zh-CN" dirty="0"/>
              <a:t>//</a:t>
            </a:r>
            <a:r>
              <a:rPr lang="zh-CN" altLang="en-US" dirty="0"/>
              <a:t>不</a:t>
            </a:r>
            <a:r>
              <a:rPr lang="zh-CN" altLang="en-US" b="1" dirty="0"/>
              <a:t>关门报警</a:t>
            </a:r>
            <a:r>
              <a:rPr lang="zh-CN" altLang="en-US" dirty="0"/>
              <a:t>这个功能很棒</a:t>
            </a:r>
            <a:r>
              <a:rPr lang="en-US" altLang="zh-CN" dirty="0"/>
              <a:t>//</a:t>
            </a:r>
            <a:r>
              <a:rPr lang="zh-CN" altLang="en-US" b="1" dirty="0"/>
              <a:t>有杀菌功能就更好了</a:t>
            </a:r>
            <a:r>
              <a:rPr lang="en-US" altLang="zh-CN" dirty="0"/>
              <a:t>//</a:t>
            </a:r>
            <a:r>
              <a:rPr lang="zh-CN" altLang="en-US" b="1" dirty="0"/>
              <a:t>建议增加除菌除味功能</a:t>
            </a:r>
            <a:r>
              <a:rPr lang="en-US" altLang="zh-CN" dirty="0"/>
              <a:t>//</a:t>
            </a:r>
            <a:r>
              <a:rPr lang="zh-CN" altLang="en-US" b="1" dirty="0"/>
              <a:t>独立三循环功能强大</a:t>
            </a:r>
            <a:r>
              <a:rPr lang="en-US" altLang="zh-CN" dirty="0"/>
              <a:t>//</a:t>
            </a:r>
            <a:r>
              <a:rPr lang="zh-CN" altLang="en-US" dirty="0"/>
              <a:t>控制屏什么的功能也都有</a:t>
            </a:r>
            <a:r>
              <a:rPr lang="en-US" altLang="zh-CN" dirty="0"/>
              <a:t>//</a:t>
            </a:r>
            <a:r>
              <a:rPr lang="zh-CN" altLang="en-US" dirty="0"/>
              <a:t>功能实用</a:t>
            </a:r>
            <a:r>
              <a:rPr lang="en-US" altLang="zh-CN" dirty="0"/>
              <a:t>//</a:t>
            </a:r>
            <a:r>
              <a:rPr lang="zh-CN" altLang="en-US" dirty="0"/>
              <a:t>有零度保鲜功能</a:t>
            </a:r>
            <a:r>
              <a:rPr lang="en-US" altLang="zh-CN" dirty="0"/>
              <a:t>//</a:t>
            </a:r>
            <a:r>
              <a:rPr lang="zh-CN" altLang="en-US" b="1" dirty="0"/>
              <a:t>速冻功能</a:t>
            </a:r>
            <a:r>
              <a:rPr lang="zh-CN" altLang="en-US" dirty="0"/>
              <a:t>非常迅速</a:t>
            </a:r>
            <a:r>
              <a:rPr lang="en-US" altLang="zh-CN" dirty="0"/>
              <a:t>//</a:t>
            </a:r>
            <a:r>
              <a:rPr lang="zh-CN" altLang="en-US" b="1" dirty="0"/>
              <a:t>需要解冻就放在零度的格子里</a:t>
            </a:r>
          </a:p>
        </p:txBody>
      </p:sp>
    </p:spTree>
    <p:extLst>
      <p:ext uri="{BB962C8B-B14F-4D97-AF65-F5344CB8AC3E}">
        <p14:creationId xmlns:p14="http://schemas.microsoft.com/office/powerpoint/2010/main" val="228100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78910"/>
            <a:ext cx="7886700" cy="518916"/>
          </a:xfrm>
        </p:spPr>
        <p:txBody>
          <a:bodyPr/>
          <a:lstStyle/>
          <a:p>
            <a:r>
              <a:rPr lang="zh-CN" altLang="en-US" sz="2000" dirty="0"/>
              <a:t>典型意见抽取和挖掘</a:t>
            </a:r>
            <a:r>
              <a:rPr lang="en-US" altLang="zh-CN" sz="2000" dirty="0"/>
              <a:t>:</a:t>
            </a:r>
            <a:endParaRPr lang="zh-CN" altLang="en-US" sz="2000" dirty="0"/>
          </a:p>
        </p:txBody>
      </p:sp>
      <p:sp>
        <p:nvSpPr>
          <p:cNvPr id="4" name="TextBox 3"/>
          <p:cNvSpPr txBox="1"/>
          <p:nvPr/>
        </p:nvSpPr>
        <p:spPr>
          <a:xfrm>
            <a:off x="285750" y="644472"/>
            <a:ext cx="4184650" cy="1131079"/>
          </a:xfrm>
          <a:prstGeom prst="rect">
            <a:avLst/>
          </a:prstGeom>
          <a:noFill/>
        </p:spPr>
        <p:txBody>
          <a:bodyPr wrap="square" rtlCol="0">
            <a:spAutoFit/>
          </a:bodyPr>
          <a:lstStyle/>
          <a:p>
            <a:r>
              <a:rPr lang="en-US" altLang="zh-CN" dirty="0"/>
              <a:t>=================</a:t>
            </a:r>
            <a:r>
              <a:rPr lang="zh-CN" altLang="en-US" b="1" dirty="0"/>
              <a:t>声音</a:t>
            </a:r>
            <a:r>
              <a:rPr lang="en-US" altLang="zh-CN" dirty="0"/>
              <a:t>=============   </a:t>
            </a:r>
          </a:p>
          <a:p>
            <a:r>
              <a:rPr lang="zh-CN" altLang="en-US" dirty="0"/>
              <a:t>比上一个声音更小了</a:t>
            </a:r>
            <a:r>
              <a:rPr lang="en-US" altLang="zh-CN" dirty="0"/>
              <a:t>//</a:t>
            </a:r>
            <a:r>
              <a:rPr lang="zh-CN" altLang="en-US" dirty="0"/>
              <a:t>声音还是有的</a:t>
            </a:r>
            <a:r>
              <a:rPr lang="en-US" altLang="zh-CN" dirty="0"/>
              <a:t>//</a:t>
            </a:r>
            <a:r>
              <a:rPr lang="zh-CN" altLang="en-US" b="1" dirty="0"/>
              <a:t>声音小</a:t>
            </a:r>
            <a:r>
              <a:rPr lang="en-US" altLang="zh-CN" dirty="0"/>
              <a:t>//</a:t>
            </a:r>
            <a:r>
              <a:rPr lang="zh-CN" altLang="en-US" dirty="0"/>
              <a:t>声音小</a:t>
            </a:r>
            <a:r>
              <a:rPr lang="en-US" altLang="zh-CN" dirty="0"/>
              <a:t>//</a:t>
            </a:r>
            <a:r>
              <a:rPr lang="zh-CN" altLang="en-US" dirty="0"/>
              <a:t>声音小</a:t>
            </a:r>
            <a:r>
              <a:rPr lang="en-US" altLang="zh-CN" dirty="0"/>
              <a:t>//</a:t>
            </a:r>
            <a:r>
              <a:rPr lang="zh-CN" altLang="en-US" dirty="0"/>
              <a:t>完全没有噪音</a:t>
            </a:r>
            <a:r>
              <a:rPr lang="en-US" altLang="zh-CN" dirty="0"/>
              <a:t>//</a:t>
            </a:r>
            <a:r>
              <a:rPr lang="zh-CN" altLang="en-US" dirty="0"/>
              <a:t>噪音小</a:t>
            </a:r>
            <a:r>
              <a:rPr lang="en-US" altLang="zh-CN" dirty="0"/>
              <a:t>//</a:t>
            </a:r>
            <a:r>
              <a:rPr lang="zh-CN" altLang="en-US" dirty="0"/>
              <a:t>噪音小</a:t>
            </a:r>
            <a:r>
              <a:rPr lang="en-US" altLang="zh-CN" dirty="0"/>
              <a:t>//</a:t>
            </a:r>
            <a:r>
              <a:rPr lang="zh-CN" altLang="en-US" dirty="0"/>
              <a:t>噪音小</a:t>
            </a:r>
            <a:r>
              <a:rPr lang="en-US" altLang="zh-CN" dirty="0"/>
              <a:t>//</a:t>
            </a:r>
            <a:r>
              <a:rPr lang="zh-CN" altLang="en-US" dirty="0"/>
              <a:t>压缩机噪音非常非常小</a:t>
            </a:r>
            <a:r>
              <a:rPr lang="en-US" altLang="zh-CN" dirty="0"/>
              <a:t>//</a:t>
            </a:r>
            <a:r>
              <a:rPr lang="zh-CN" altLang="en-US" dirty="0"/>
              <a:t>噪音不大</a:t>
            </a:r>
            <a:r>
              <a:rPr lang="en-US" altLang="zh-CN" dirty="0"/>
              <a:t>//</a:t>
            </a:r>
            <a:r>
              <a:rPr lang="zh-CN" altLang="en-US" dirty="0"/>
              <a:t>正常工作时候噪音非常低</a:t>
            </a:r>
          </a:p>
        </p:txBody>
      </p:sp>
      <p:sp>
        <p:nvSpPr>
          <p:cNvPr id="6" name="TextBox 5"/>
          <p:cNvSpPr txBox="1"/>
          <p:nvPr/>
        </p:nvSpPr>
        <p:spPr>
          <a:xfrm>
            <a:off x="4734560" y="648203"/>
            <a:ext cx="4135120" cy="1131079"/>
          </a:xfrm>
          <a:prstGeom prst="rect">
            <a:avLst/>
          </a:prstGeom>
          <a:noFill/>
        </p:spPr>
        <p:txBody>
          <a:bodyPr wrap="square" rtlCol="0">
            <a:spAutoFit/>
          </a:bodyPr>
          <a:lstStyle/>
          <a:p>
            <a:r>
              <a:rPr lang="en-US" altLang="zh-CN" dirty="0"/>
              <a:t>==============</a:t>
            </a:r>
            <a:r>
              <a:rPr lang="zh-CN" altLang="en-US" b="1" dirty="0"/>
              <a:t>外观</a:t>
            </a:r>
            <a:r>
              <a:rPr lang="en-US" altLang="zh-CN" dirty="0"/>
              <a:t>===============   </a:t>
            </a:r>
          </a:p>
          <a:p>
            <a:r>
              <a:rPr lang="zh-CN" altLang="en-US" b="1" dirty="0"/>
              <a:t>外观大方</a:t>
            </a:r>
            <a:r>
              <a:rPr lang="en-US" altLang="zh-CN" dirty="0"/>
              <a:t>//</a:t>
            </a:r>
            <a:r>
              <a:rPr lang="zh-CN" altLang="en-US" dirty="0"/>
              <a:t>外观真的</a:t>
            </a:r>
            <a:r>
              <a:rPr lang="zh-CN" altLang="en-US" b="1" dirty="0"/>
              <a:t>很大气</a:t>
            </a:r>
            <a:r>
              <a:rPr lang="en-US" altLang="zh-CN" dirty="0"/>
              <a:t>//</a:t>
            </a:r>
            <a:r>
              <a:rPr lang="zh-CN" altLang="en-US" dirty="0"/>
              <a:t>质量和外观都很棒</a:t>
            </a:r>
            <a:r>
              <a:rPr lang="en-US" altLang="zh-CN" dirty="0"/>
              <a:t>//</a:t>
            </a:r>
            <a:r>
              <a:rPr lang="zh-CN" altLang="en-US" dirty="0"/>
              <a:t>外观好看</a:t>
            </a:r>
            <a:r>
              <a:rPr lang="en-US" altLang="zh-CN" dirty="0"/>
              <a:t>//</a:t>
            </a:r>
            <a:r>
              <a:rPr lang="zh-CN" altLang="en-US" dirty="0"/>
              <a:t>阔以价格实惠</a:t>
            </a:r>
            <a:r>
              <a:rPr lang="zh-CN" altLang="en-US" b="1" dirty="0"/>
              <a:t>外观漂亮</a:t>
            </a:r>
            <a:r>
              <a:rPr lang="en-US" altLang="zh-CN" dirty="0"/>
              <a:t>//</a:t>
            </a:r>
            <a:r>
              <a:rPr lang="zh-CN" altLang="en-US" dirty="0"/>
              <a:t>外观设计比老款好大上了很多</a:t>
            </a:r>
            <a:r>
              <a:rPr lang="en-US" altLang="zh-CN" dirty="0"/>
              <a:t>//</a:t>
            </a:r>
            <a:r>
              <a:rPr lang="zh-CN" altLang="en-US" dirty="0"/>
              <a:t>外观良好</a:t>
            </a:r>
            <a:r>
              <a:rPr lang="en-US" altLang="zh-CN" dirty="0"/>
              <a:t>//</a:t>
            </a:r>
            <a:r>
              <a:rPr lang="zh-CN" altLang="en-US" dirty="0"/>
              <a:t>外观好看</a:t>
            </a:r>
            <a:r>
              <a:rPr lang="en-US" altLang="zh-CN" dirty="0"/>
              <a:t>//</a:t>
            </a:r>
            <a:r>
              <a:rPr lang="zh-CN" altLang="en-US" dirty="0"/>
              <a:t>外观不错</a:t>
            </a:r>
            <a:r>
              <a:rPr lang="en-US" altLang="zh-CN" dirty="0"/>
              <a:t>//</a:t>
            </a:r>
            <a:r>
              <a:rPr lang="zh-CN" altLang="en-US" dirty="0"/>
              <a:t>外观漂亮</a:t>
            </a:r>
            <a:r>
              <a:rPr lang="en-US" altLang="zh-CN" dirty="0"/>
              <a:t>//</a:t>
            </a:r>
            <a:r>
              <a:rPr lang="zh-CN" altLang="en-US" dirty="0"/>
              <a:t>冰箱拆封了外观好看</a:t>
            </a:r>
            <a:r>
              <a:rPr lang="en-US" altLang="zh-CN" dirty="0"/>
              <a:t>//</a:t>
            </a:r>
            <a:r>
              <a:rPr lang="zh-CN" altLang="en-US" dirty="0"/>
              <a:t>外观看上去漂亮大方</a:t>
            </a:r>
          </a:p>
        </p:txBody>
      </p:sp>
      <p:sp>
        <p:nvSpPr>
          <p:cNvPr id="7" name="TextBox 6"/>
          <p:cNvSpPr txBox="1"/>
          <p:nvPr/>
        </p:nvSpPr>
        <p:spPr>
          <a:xfrm>
            <a:off x="285750" y="1941621"/>
            <a:ext cx="4103370" cy="1131079"/>
          </a:xfrm>
          <a:prstGeom prst="rect">
            <a:avLst/>
          </a:prstGeom>
          <a:noFill/>
        </p:spPr>
        <p:txBody>
          <a:bodyPr wrap="square" rtlCol="0">
            <a:spAutoFit/>
          </a:bodyPr>
          <a:lstStyle/>
          <a:p>
            <a:r>
              <a:rPr lang="en-US" altLang="zh-CN" dirty="0"/>
              <a:t>===============</a:t>
            </a:r>
            <a:r>
              <a:rPr lang="zh-CN" altLang="en-US" b="1" dirty="0"/>
              <a:t>空间</a:t>
            </a:r>
            <a:r>
              <a:rPr lang="en-US" altLang="zh-CN" dirty="0"/>
              <a:t>=============  </a:t>
            </a:r>
          </a:p>
          <a:p>
            <a:r>
              <a:rPr lang="zh-CN" altLang="en-US" dirty="0"/>
              <a:t>不占用太大空间</a:t>
            </a:r>
            <a:r>
              <a:rPr lang="en-US" altLang="zh-CN" dirty="0"/>
              <a:t>//</a:t>
            </a:r>
            <a:r>
              <a:rPr lang="zh-CN" altLang="en-US" b="1" dirty="0"/>
              <a:t>放到预留空间刚刚好 </a:t>
            </a:r>
            <a:r>
              <a:rPr lang="en-US" altLang="zh-CN" dirty="0"/>
              <a:t>| </a:t>
            </a:r>
            <a:r>
              <a:rPr lang="zh-CN" altLang="en-US" dirty="0"/>
              <a:t>冷冻部分空间超大</a:t>
            </a:r>
            <a:r>
              <a:rPr lang="en-US" altLang="zh-CN" dirty="0"/>
              <a:t>149</a:t>
            </a:r>
            <a:r>
              <a:rPr lang="zh-CN" altLang="en-US" dirty="0"/>
              <a:t>升</a:t>
            </a:r>
            <a:r>
              <a:rPr lang="en-US" altLang="zh-CN" dirty="0"/>
              <a:t>//</a:t>
            </a:r>
            <a:r>
              <a:rPr lang="zh-CN" altLang="en-US" dirty="0"/>
              <a:t>家里空间太小</a:t>
            </a:r>
            <a:r>
              <a:rPr lang="en-US" altLang="zh-CN" dirty="0"/>
              <a:t>//</a:t>
            </a:r>
            <a:r>
              <a:rPr lang="zh-CN" altLang="en-US" b="1" dirty="0"/>
              <a:t>里面空间挺大的</a:t>
            </a:r>
            <a:r>
              <a:rPr lang="en-US" altLang="zh-CN" dirty="0"/>
              <a:t>//</a:t>
            </a:r>
            <a:r>
              <a:rPr lang="zh-CN" altLang="en-US" dirty="0"/>
              <a:t>空间足够配置合理</a:t>
            </a:r>
            <a:r>
              <a:rPr lang="en-US" altLang="zh-CN" dirty="0"/>
              <a:t>//</a:t>
            </a:r>
            <a:r>
              <a:rPr lang="zh-CN" altLang="en-US" dirty="0"/>
              <a:t>内部空间很大</a:t>
            </a:r>
            <a:r>
              <a:rPr lang="en-US" altLang="zh-CN" dirty="0"/>
              <a:t>//</a:t>
            </a:r>
            <a:r>
              <a:rPr lang="zh-CN" altLang="en-US" dirty="0"/>
              <a:t>冷冻室空间利用率还行做的更好</a:t>
            </a:r>
            <a:r>
              <a:rPr lang="en-US" altLang="zh-CN" dirty="0"/>
              <a:t>//</a:t>
            </a:r>
            <a:r>
              <a:rPr lang="zh-CN" altLang="en-US" dirty="0"/>
              <a:t>空间布局合理</a:t>
            </a:r>
            <a:r>
              <a:rPr lang="en-US" altLang="zh-CN" dirty="0"/>
              <a:t>//</a:t>
            </a:r>
            <a:r>
              <a:rPr lang="zh-CN" altLang="en-US" dirty="0"/>
              <a:t>空间也很大</a:t>
            </a:r>
            <a:r>
              <a:rPr lang="en-US" altLang="zh-CN" dirty="0"/>
              <a:t>//</a:t>
            </a:r>
            <a:endParaRPr lang="zh-CN" altLang="en-US" dirty="0"/>
          </a:p>
        </p:txBody>
      </p:sp>
      <p:sp>
        <p:nvSpPr>
          <p:cNvPr id="8" name="TextBox 7"/>
          <p:cNvSpPr txBox="1"/>
          <p:nvPr/>
        </p:nvSpPr>
        <p:spPr>
          <a:xfrm>
            <a:off x="4836160" y="1973162"/>
            <a:ext cx="3931920" cy="1131079"/>
          </a:xfrm>
          <a:prstGeom prst="rect">
            <a:avLst/>
          </a:prstGeom>
          <a:noFill/>
        </p:spPr>
        <p:txBody>
          <a:bodyPr wrap="square" rtlCol="0">
            <a:spAutoFit/>
          </a:bodyPr>
          <a:lstStyle/>
          <a:p>
            <a:r>
              <a:rPr lang="en-US" altLang="zh-CN" dirty="0"/>
              <a:t>===============</a:t>
            </a:r>
            <a:r>
              <a:rPr lang="zh-CN" altLang="en-US" b="1" dirty="0"/>
              <a:t>质量</a:t>
            </a:r>
            <a:r>
              <a:rPr lang="en-US" altLang="zh-CN" dirty="0"/>
              <a:t>=============  </a:t>
            </a:r>
          </a:p>
          <a:p>
            <a:r>
              <a:rPr lang="zh-CN" altLang="en-US" dirty="0"/>
              <a:t>质量看得见</a:t>
            </a:r>
            <a:r>
              <a:rPr lang="en-US" altLang="zh-CN" dirty="0"/>
              <a:t>//</a:t>
            </a:r>
            <a:r>
              <a:rPr lang="zh-CN" altLang="en-US" b="1" dirty="0"/>
              <a:t>质量不错</a:t>
            </a:r>
            <a:r>
              <a:rPr lang="en-US" altLang="zh-CN" dirty="0"/>
              <a:t>//</a:t>
            </a:r>
            <a:r>
              <a:rPr lang="zh-CN" altLang="en-US" dirty="0"/>
              <a:t>质量放心</a:t>
            </a:r>
            <a:r>
              <a:rPr lang="en-US" altLang="zh-CN" dirty="0"/>
              <a:t>//</a:t>
            </a:r>
            <a:r>
              <a:rPr lang="zh-CN" altLang="en-US" dirty="0"/>
              <a:t>应该是质量特别好</a:t>
            </a:r>
            <a:r>
              <a:rPr lang="en-US" altLang="zh-CN" dirty="0"/>
              <a:t>//</a:t>
            </a:r>
            <a:r>
              <a:rPr lang="zh-CN" altLang="en-US" dirty="0"/>
              <a:t>质量有保证</a:t>
            </a:r>
            <a:r>
              <a:rPr lang="en-US" altLang="zh-CN" dirty="0"/>
              <a:t>//</a:t>
            </a:r>
            <a:r>
              <a:rPr lang="zh-CN" altLang="en-US" dirty="0"/>
              <a:t>质量和外观都很棒</a:t>
            </a:r>
            <a:r>
              <a:rPr lang="en-US" altLang="zh-CN" dirty="0"/>
              <a:t>//</a:t>
            </a:r>
            <a:r>
              <a:rPr lang="zh-CN" altLang="en-US" dirty="0"/>
              <a:t>希望质量能过硬</a:t>
            </a:r>
            <a:r>
              <a:rPr lang="en-US" altLang="zh-CN" dirty="0"/>
              <a:t>//</a:t>
            </a:r>
            <a:r>
              <a:rPr lang="zh-CN" altLang="en-US" dirty="0"/>
              <a:t>质量很好</a:t>
            </a:r>
            <a:r>
              <a:rPr lang="en-US" altLang="zh-CN" dirty="0"/>
              <a:t>//</a:t>
            </a:r>
            <a:r>
              <a:rPr lang="zh-CN" altLang="en-US" dirty="0"/>
              <a:t>希望质量好吧</a:t>
            </a:r>
            <a:r>
              <a:rPr lang="en-US" altLang="zh-CN" dirty="0"/>
              <a:t>//</a:t>
            </a:r>
            <a:r>
              <a:rPr lang="zh-CN" altLang="en-US" dirty="0"/>
              <a:t>质量一如既往的稳定</a:t>
            </a:r>
            <a:r>
              <a:rPr lang="en-US" altLang="zh-CN" dirty="0"/>
              <a:t>//</a:t>
            </a:r>
            <a:r>
              <a:rPr lang="zh-CN" altLang="en-US" dirty="0"/>
              <a:t>东西质量好价格也很好</a:t>
            </a:r>
          </a:p>
        </p:txBody>
      </p:sp>
      <p:sp>
        <p:nvSpPr>
          <p:cNvPr id="9" name="TextBox 8"/>
          <p:cNvSpPr txBox="1"/>
          <p:nvPr/>
        </p:nvSpPr>
        <p:spPr>
          <a:xfrm>
            <a:off x="367030" y="3267861"/>
            <a:ext cx="4103370" cy="1546577"/>
          </a:xfrm>
          <a:prstGeom prst="rect">
            <a:avLst/>
          </a:prstGeom>
          <a:noFill/>
        </p:spPr>
        <p:txBody>
          <a:bodyPr wrap="square" rtlCol="0">
            <a:spAutoFit/>
          </a:bodyPr>
          <a:lstStyle/>
          <a:p>
            <a:r>
              <a:rPr lang="en-US" altLang="zh-CN" dirty="0"/>
              <a:t>===============</a:t>
            </a:r>
            <a:r>
              <a:rPr lang="zh-CN" altLang="en-US" b="1" dirty="0"/>
              <a:t>价格</a:t>
            </a:r>
            <a:r>
              <a:rPr lang="en-US" altLang="zh-CN" dirty="0"/>
              <a:t>=============  </a:t>
            </a:r>
          </a:p>
          <a:p>
            <a:r>
              <a:rPr lang="zh-CN" altLang="en-US" dirty="0"/>
              <a:t>格合适</a:t>
            </a:r>
            <a:r>
              <a:rPr lang="en-US" altLang="zh-CN" dirty="0"/>
              <a:t>//</a:t>
            </a:r>
            <a:r>
              <a:rPr lang="zh-CN" altLang="en-US" dirty="0"/>
              <a:t>还好有价格保护</a:t>
            </a:r>
            <a:r>
              <a:rPr lang="en-US" altLang="zh-CN" dirty="0"/>
              <a:t>//</a:t>
            </a:r>
            <a:r>
              <a:rPr lang="zh-CN" altLang="en-US" dirty="0"/>
              <a:t>虽然价格有点贵</a:t>
            </a:r>
            <a:r>
              <a:rPr lang="en-US" altLang="zh-CN" dirty="0"/>
              <a:t>//</a:t>
            </a:r>
            <a:r>
              <a:rPr lang="zh-CN" altLang="en-US" dirty="0"/>
              <a:t>阔以价格实惠外观漂亮</a:t>
            </a:r>
            <a:r>
              <a:rPr lang="en-US" altLang="zh-CN" dirty="0"/>
              <a:t>//</a:t>
            </a:r>
            <a:r>
              <a:rPr lang="zh-CN" altLang="en-US" b="1" dirty="0"/>
              <a:t>价格比实体店便宜</a:t>
            </a:r>
            <a:r>
              <a:rPr lang="en-US" altLang="zh-CN" dirty="0"/>
              <a:t>//</a:t>
            </a:r>
            <a:r>
              <a:rPr lang="zh-CN" altLang="en-US" dirty="0"/>
              <a:t>价格非常美丽</a:t>
            </a:r>
            <a:r>
              <a:rPr lang="en-US" altLang="zh-CN" dirty="0"/>
              <a:t>//</a:t>
            </a:r>
            <a:r>
              <a:rPr lang="zh-CN" altLang="en-US" b="1" dirty="0"/>
              <a:t>价格实惠</a:t>
            </a:r>
            <a:r>
              <a:rPr lang="en-US" altLang="zh-CN" dirty="0"/>
              <a:t>//</a:t>
            </a:r>
            <a:r>
              <a:rPr lang="zh-CN" altLang="en-US" dirty="0"/>
              <a:t>东西质量好价格也很好</a:t>
            </a:r>
            <a:r>
              <a:rPr lang="en-US" altLang="zh-CN" dirty="0"/>
              <a:t>//</a:t>
            </a:r>
            <a:r>
              <a:rPr lang="zh-CN" altLang="en-US" dirty="0"/>
              <a:t>价格还行</a:t>
            </a:r>
            <a:r>
              <a:rPr lang="en-US" altLang="zh-CN" dirty="0"/>
              <a:t>//</a:t>
            </a:r>
            <a:r>
              <a:rPr lang="zh-CN" altLang="en-US" dirty="0"/>
              <a:t>价格都很合适</a:t>
            </a:r>
            <a:r>
              <a:rPr lang="en-US" altLang="zh-CN" dirty="0"/>
              <a:t>//</a:t>
            </a:r>
            <a:r>
              <a:rPr lang="zh-CN" altLang="en-US" dirty="0"/>
              <a:t>价格不贵</a:t>
            </a:r>
            <a:r>
              <a:rPr lang="en-US" altLang="zh-CN" dirty="0"/>
              <a:t>//</a:t>
            </a:r>
            <a:r>
              <a:rPr lang="zh-CN" altLang="en-US" dirty="0"/>
              <a:t>价格比实体店便宜好多</a:t>
            </a:r>
            <a:r>
              <a:rPr lang="en-US" altLang="zh-CN" dirty="0"/>
              <a:t>//</a:t>
            </a:r>
            <a:r>
              <a:rPr lang="zh-CN" altLang="en-US" dirty="0"/>
              <a:t>价格合理</a:t>
            </a:r>
            <a:r>
              <a:rPr lang="en-US" altLang="zh-CN" dirty="0"/>
              <a:t>//</a:t>
            </a:r>
            <a:r>
              <a:rPr lang="zh-CN" altLang="en-US" dirty="0"/>
              <a:t>这个价格买来还是不错的</a:t>
            </a:r>
            <a:r>
              <a:rPr lang="en-US" altLang="zh-CN" dirty="0"/>
              <a:t>//</a:t>
            </a:r>
            <a:r>
              <a:rPr lang="zh-CN" altLang="en-US" dirty="0"/>
              <a:t>价格便宜</a:t>
            </a:r>
            <a:r>
              <a:rPr lang="en-US" altLang="zh-CN" dirty="0"/>
              <a:t>//</a:t>
            </a:r>
            <a:r>
              <a:rPr lang="zh-CN" altLang="en-US" dirty="0"/>
              <a:t>价格实惠</a:t>
            </a:r>
            <a:r>
              <a:rPr lang="en-US" altLang="zh-CN" dirty="0"/>
              <a:t>//</a:t>
            </a:r>
            <a:r>
              <a:rPr lang="zh-CN" altLang="en-US" dirty="0"/>
              <a:t>活动价格很好</a:t>
            </a:r>
            <a:r>
              <a:rPr lang="en-US" altLang="zh-CN" dirty="0"/>
              <a:t>//</a:t>
            </a:r>
            <a:r>
              <a:rPr lang="zh-CN" altLang="en-US" dirty="0"/>
              <a:t>京东价格幅度太大</a:t>
            </a:r>
          </a:p>
        </p:txBody>
      </p:sp>
      <p:sp>
        <p:nvSpPr>
          <p:cNvPr id="10" name="TextBox 9"/>
          <p:cNvSpPr txBox="1"/>
          <p:nvPr/>
        </p:nvSpPr>
        <p:spPr>
          <a:xfrm>
            <a:off x="4846320" y="3267862"/>
            <a:ext cx="4103370" cy="1754326"/>
          </a:xfrm>
          <a:prstGeom prst="rect">
            <a:avLst/>
          </a:prstGeom>
          <a:noFill/>
        </p:spPr>
        <p:txBody>
          <a:bodyPr wrap="square" rtlCol="0">
            <a:spAutoFit/>
          </a:bodyPr>
          <a:lstStyle/>
          <a:p>
            <a:r>
              <a:rPr lang="en-US" altLang="zh-CN" dirty="0"/>
              <a:t>===============</a:t>
            </a:r>
            <a:r>
              <a:rPr lang="zh-CN" altLang="en-US" b="1" dirty="0"/>
              <a:t>保鲜</a:t>
            </a:r>
            <a:r>
              <a:rPr lang="en-US" altLang="zh-CN" dirty="0"/>
              <a:t>=============  </a:t>
            </a:r>
          </a:p>
          <a:p>
            <a:r>
              <a:rPr lang="zh-CN" altLang="en-US" b="1" dirty="0"/>
              <a:t>零度保鲜菜放一周都很新鲜</a:t>
            </a:r>
            <a:r>
              <a:rPr lang="en-US" altLang="zh-CN" dirty="0"/>
              <a:t>//</a:t>
            </a:r>
            <a:r>
              <a:rPr lang="zh-CN" altLang="en-US" b="1" dirty="0"/>
              <a:t>零度保鲜点个赞</a:t>
            </a:r>
            <a:r>
              <a:rPr lang="en-US" altLang="zh-CN" dirty="0"/>
              <a:t>//</a:t>
            </a:r>
            <a:r>
              <a:rPr lang="zh-CN" altLang="en-US" dirty="0"/>
              <a:t>水果蔬菜放进去很久保鲜</a:t>
            </a:r>
            <a:r>
              <a:rPr lang="en-US" altLang="zh-CN" dirty="0"/>
              <a:t>//</a:t>
            </a:r>
            <a:r>
              <a:rPr lang="zh-CN" altLang="en-US" dirty="0"/>
              <a:t>混冷和零度保鲜</a:t>
            </a:r>
            <a:r>
              <a:rPr lang="en-US" altLang="zh-CN" dirty="0"/>
              <a:t>//</a:t>
            </a:r>
            <a:r>
              <a:rPr lang="zh-CN" altLang="en-US" dirty="0"/>
              <a:t>还零度保鲜</a:t>
            </a:r>
            <a:r>
              <a:rPr lang="en-US" altLang="zh-CN" dirty="0"/>
              <a:t>//</a:t>
            </a:r>
            <a:r>
              <a:rPr lang="zh-CN" altLang="en-US" dirty="0"/>
              <a:t>还有</a:t>
            </a:r>
            <a:r>
              <a:rPr lang="en-US" altLang="zh-CN" dirty="0"/>
              <a:t>0</a:t>
            </a:r>
            <a:r>
              <a:rPr lang="zh-CN" altLang="en-US" dirty="0"/>
              <a:t>度保鲜功能</a:t>
            </a:r>
            <a:r>
              <a:rPr lang="en-US" altLang="zh-CN" dirty="0"/>
              <a:t>//</a:t>
            </a:r>
            <a:r>
              <a:rPr lang="zh-CN" altLang="en-US" dirty="0"/>
              <a:t>零度保鲜好用</a:t>
            </a:r>
            <a:r>
              <a:rPr lang="en-US" altLang="zh-CN" dirty="0"/>
              <a:t>//</a:t>
            </a:r>
            <a:r>
              <a:rPr lang="zh-CN" altLang="en-US" dirty="0"/>
              <a:t>想要零度保鲜功能 </a:t>
            </a:r>
            <a:r>
              <a:rPr lang="en-US" altLang="zh-CN" dirty="0"/>
              <a:t>| </a:t>
            </a:r>
            <a:r>
              <a:rPr lang="zh-CN" altLang="en-US" dirty="0"/>
              <a:t>还有零度保鲜功能</a:t>
            </a:r>
            <a:r>
              <a:rPr lang="en-US" altLang="zh-CN" dirty="0"/>
              <a:t>//</a:t>
            </a:r>
            <a:r>
              <a:rPr lang="zh-CN" altLang="en-US" dirty="0"/>
              <a:t>但是老婆就是看中了</a:t>
            </a:r>
            <a:r>
              <a:rPr lang="en-US" altLang="zh-CN" dirty="0"/>
              <a:t>0</a:t>
            </a:r>
            <a:r>
              <a:rPr lang="zh-CN" altLang="en-US" dirty="0"/>
              <a:t>度保鲜的功能</a:t>
            </a:r>
            <a:r>
              <a:rPr lang="en-US" altLang="zh-CN" dirty="0"/>
              <a:t>//</a:t>
            </a:r>
            <a:r>
              <a:rPr lang="zh-CN" altLang="en-US" dirty="0"/>
              <a:t>保鲜效果比我以前用过的都要好</a:t>
            </a:r>
            <a:r>
              <a:rPr lang="en-US" altLang="zh-CN" dirty="0"/>
              <a:t>//</a:t>
            </a:r>
            <a:r>
              <a:rPr lang="zh-CN" altLang="en-US" dirty="0"/>
              <a:t>保鲜功能很使用实用</a:t>
            </a:r>
            <a:r>
              <a:rPr lang="en-US" altLang="zh-CN" dirty="0"/>
              <a:t>//</a:t>
            </a:r>
            <a:r>
              <a:rPr lang="zh-CN" altLang="en-US" dirty="0"/>
              <a:t>零度保鲜保存蔬菜的确比传统冰箱那种保鲜模式更具备保鲜优势</a:t>
            </a:r>
            <a:r>
              <a:rPr lang="en-US" altLang="zh-CN" dirty="0"/>
              <a:t>//</a:t>
            </a:r>
            <a:endParaRPr lang="zh-CN" altLang="en-US" dirty="0"/>
          </a:p>
        </p:txBody>
      </p:sp>
    </p:spTree>
    <p:extLst>
      <p:ext uri="{BB962C8B-B14F-4D97-AF65-F5344CB8AC3E}">
        <p14:creationId xmlns:p14="http://schemas.microsoft.com/office/powerpoint/2010/main" val="288258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50" y="309192"/>
            <a:ext cx="4184650" cy="1338828"/>
          </a:xfrm>
          <a:prstGeom prst="rect">
            <a:avLst/>
          </a:prstGeom>
          <a:noFill/>
        </p:spPr>
        <p:txBody>
          <a:bodyPr wrap="square" rtlCol="0">
            <a:spAutoFit/>
          </a:bodyPr>
          <a:lstStyle/>
          <a:p>
            <a:r>
              <a:rPr lang="en-US" altLang="zh-CN" dirty="0"/>
              <a:t>=================</a:t>
            </a:r>
            <a:r>
              <a:rPr lang="zh-CN" altLang="en-US" b="1" dirty="0"/>
              <a:t>售后</a:t>
            </a:r>
            <a:r>
              <a:rPr lang="en-US" altLang="zh-CN" dirty="0"/>
              <a:t>=============   </a:t>
            </a:r>
          </a:p>
          <a:p>
            <a:r>
              <a:rPr lang="zh-CN" altLang="en-US" b="1" dirty="0"/>
              <a:t>售后安装有点坑</a:t>
            </a:r>
            <a:r>
              <a:rPr lang="en-US" altLang="zh-CN" dirty="0"/>
              <a:t>//</a:t>
            </a:r>
            <a:r>
              <a:rPr lang="zh-CN" altLang="en-US" dirty="0"/>
              <a:t>京东的</a:t>
            </a:r>
            <a:r>
              <a:rPr lang="zh-CN" altLang="en-US" b="1" dirty="0"/>
              <a:t>售后服务还是不错的</a:t>
            </a:r>
            <a:r>
              <a:rPr lang="en-US" altLang="zh-CN" dirty="0"/>
              <a:t>//</a:t>
            </a:r>
            <a:r>
              <a:rPr lang="zh-CN" altLang="en-US" dirty="0"/>
              <a:t>联系售后完美的解决的</a:t>
            </a:r>
            <a:r>
              <a:rPr lang="en-US" altLang="zh-CN" dirty="0"/>
              <a:t>| </a:t>
            </a:r>
            <a:r>
              <a:rPr lang="zh-CN" altLang="en-US" b="1" dirty="0"/>
              <a:t>找售后才解决的</a:t>
            </a:r>
            <a:r>
              <a:rPr lang="en-US" altLang="zh-CN" dirty="0"/>
              <a:t>//</a:t>
            </a:r>
            <a:r>
              <a:rPr lang="zh-CN" altLang="en-US" dirty="0"/>
              <a:t>售后分地区 </a:t>
            </a:r>
            <a:r>
              <a:rPr lang="en-US" altLang="zh-CN" dirty="0"/>
              <a:t>| </a:t>
            </a:r>
            <a:r>
              <a:rPr lang="zh-CN" altLang="en-US" dirty="0"/>
              <a:t>找售后才解决的</a:t>
            </a:r>
            <a:r>
              <a:rPr lang="en-US" altLang="zh-CN" dirty="0"/>
              <a:t>//</a:t>
            </a:r>
            <a:r>
              <a:rPr lang="zh-CN" altLang="en-US" dirty="0"/>
              <a:t>售后服务比较好</a:t>
            </a:r>
            <a:r>
              <a:rPr lang="en-US" altLang="zh-CN" dirty="0"/>
              <a:t>//</a:t>
            </a:r>
            <a:r>
              <a:rPr lang="zh-CN" altLang="en-US" dirty="0"/>
              <a:t>最后联系博世售后才搞定</a:t>
            </a:r>
            <a:r>
              <a:rPr lang="en-US" altLang="zh-CN" dirty="0"/>
              <a:t>//</a:t>
            </a:r>
            <a:r>
              <a:rPr lang="zh-CN" altLang="en-US" dirty="0"/>
              <a:t>博世售后服务不敢恭维</a:t>
            </a:r>
            <a:r>
              <a:rPr lang="en-US" altLang="zh-CN" dirty="0"/>
              <a:t>//</a:t>
            </a:r>
            <a:r>
              <a:rPr lang="zh-CN" altLang="en-US" dirty="0"/>
              <a:t>售后上门更换门方向时大角度倾斜冰箱</a:t>
            </a:r>
            <a:r>
              <a:rPr lang="en-US" altLang="zh-CN" dirty="0"/>
              <a:t>//</a:t>
            </a:r>
            <a:endParaRPr lang="zh-CN" altLang="en-US" dirty="0"/>
          </a:p>
        </p:txBody>
      </p:sp>
      <p:sp>
        <p:nvSpPr>
          <p:cNvPr id="7" name="TextBox 6"/>
          <p:cNvSpPr txBox="1"/>
          <p:nvPr/>
        </p:nvSpPr>
        <p:spPr>
          <a:xfrm>
            <a:off x="285750" y="1714591"/>
            <a:ext cx="4184650" cy="1338828"/>
          </a:xfrm>
          <a:prstGeom prst="rect">
            <a:avLst/>
          </a:prstGeom>
          <a:noFill/>
        </p:spPr>
        <p:txBody>
          <a:bodyPr wrap="square" rtlCol="0">
            <a:spAutoFit/>
          </a:bodyPr>
          <a:lstStyle/>
          <a:p>
            <a:r>
              <a:rPr lang="en-US" altLang="zh-CN" dirty="0"/>
              <a:t>=================</a:t>
            </a:r>
            <a:r>
              <a:rPr lang="zh-CN" altLang="en-US" b="1" dirty="0"/>
              <a:t>实体店</a:t>
            </a:r>
            <a:r>
              <a:rPr lang="en-US" altLang="zh-CN" dirty="0"/>
              <a:t>=============   </a:t>
            </a:r>
          </a:p>
          <a:p>
            <a:r>
              <a:rPr lang="zh-CN" altLang="en-US" b="1" dirty="0"/>
              <a:t>比实体店便宜</a:t>
            </a:r>
            <a:r>
              <a:rPr lang="en-US" altLang="zh-CN" dirty="0"/>
              <a:t>//</a:t>
            </a:r>
            <a:r>
              <a:rPr lang="zh-CN" altLang="en-US" dirty="0"/>
              <a:t>老公去实体店看到的牌子想</a:t>
            </a:r>
            <a:r>
              <a:rPr lang="en-US" altLang="zh-CN" dirty="0"/>
              <a:t>//</a:t>
            </a:r>
            <a:r>
              <a:rPr lang="zh-CN" altLang="en-US" dirty="0"/>
              <a:t>价格比实体店便宜</a:t>
            </a:r>
            <a:r>
              <a:rPr lang="en-US" altLang="zh-CN" dirty="0"/>
              <a:t>//</a:t>
            </a:r>
            <a:r>
              <a:rPr lang="zh-CN" altLang="en-US" dirty="0"/>
              <a:t>价格比实体店便宜好多</a:t>
            </a:r>
            <a:r>
              <a:rPr lang="en-US" altLang="zh-CN" dirty="0"/>
              <a:t>//</a:t>
            </a:r>
            <a:r>
              <a:rPr lang="zh-CN" altLang="en-US" dirty="0"/>
              <a:t>和我以前实体店里买的东西不一样</a:t>
            </a:r>
            <a:r>
              <a:rPr lang="en-US" altLang="zh-CN" dirty="0"/>
              <a:t>//</a:t>
            </a:r>
            <a:r>
              <a:rPr lang="zh-CN" altLang="en-US" dirty="0"/>
              <a:t>第一次没在实体店买</a:t>
            </a:r>
            <a:r>
              <a:rPr lang="en-US" altLang="zh-CN" dirty="0"/>
              <a:t>//</a:t>
            </a:r>
            <a:r>
              <a:rPr lang="en-US" altLang="zh-CN" dirty="0" err="1"/>
              <a:t>jd</a:t>
            </a:r>
            <a:r>
              <a:rPr lang="zh-CN" altLang="en-US" dirty="0"/>
              <a:t>看完又去实体店对比价钱</a:t>
            </a:r>
            <a:r>
              <a:rPr lang="en-US" altLang="zh-CN" dirty="0"/>
              <a:t>//</a:t>
            </a:r>
            <a:r>
              <a:rPr lang="zh-CN" altLang="en-US" dirty="0"/>
              <a:t>比线下实体店优惠好多</a:t>
            </a:r>
            <a:r>
              <a:rPr lang="en-US" altLang="zh-CN" dirty="0"/>
              <a:t>//</a:t>
            </a:r>
            <a:r>
              <a:rPr lang="zh-CN" altLang="en-US" dirty="0"/>
              <a:t>实体店选好的款</a:t>
            </a:r>
            <a:r>
              <a:rPr lang="en-US" altLang="zh-CN" dirty="0"/>
              <a:t>//</a:t>
            </a:r>
            <a:r>
              <a:rPr lang="zh-CN" altLang="en-US" dirty="0"/>
              <a:t>买这款冰箱先去实体店看的</a:t>
            </a:r>
            <a:r>
              <a:rPr lang="en-US" altLang="zh-CN" dirty="0"/>
              <a:t>//</a:t>
            </a:r>
            <a:endParaRPr lang="zh-CN" altLang="en-US" dirty="0"/>
          </a:p>
        </p:txBody>
      </p:sp>
      <p:sp>
        <p:nvSpPr>
          <p:cNvPr id="8" name="TextBox 7"/>
          <p:cNvSpPr txBox="1"/>
          <p:nvPr/>
        </p:nvSpPr>
        <p:spPr>
          <a:xfrm>
            <a:off x="4795520" y="3158382"/>
            <a:ext cx="4184650" cy="1754326"/>
          </a:xfrm>
          <a:prstGeom prst="rect">
            <a:avLst/>
          </a:prstGeom>
          <a:noFill/>
        </p:spPr>
        <p:txBody>
          <a:bodyPr wrap="square" rtlCol="0">
            <a:spAutoFit/>
          </a:bodyPr>
          <a:lstStyle/>
          <a:p>
            <a:r>
              <a:rPr lang="en-US" altLang="zh-CN" dirty="0"/>
              <a:t>=================</a:t>
            </a:r>
            <a:r>
              <a:rPr lang="zh-CN" altLang="en-US" b="1" dirty="0"/>
              <a:t>尺寸</a:t>
            </a:r>
            <a:r>
              <a:rPr lang="en-US" altLang="zh-CN" dirty="0"/>
              <a:t>=============   </a:t>
            </a:r>
          </a:p>
          <a:p>
            <a:r>
              <a:rPr lang="zh-CN" altLang="en-US" dirty="0"/>
              <a:t>尺寸到我家</a:t>
            </a:r>
            <a:r>
              <a:rPr lang="zh-CN" altLang="en-US" b="1" dirty="0"/>
              <a:t>预留的尺寸刚刚好</a:t>
            </a:r>
            <a:r>
              <a:rPr lang="en-US" altLang="zh-CN" dirty="0"/>
              <a:t>//</a:t>
            </a:r>
            <a:r>
              <a:rPr lang="zh-CN" altLang="en-US" b="1" dirty="0"/>
              <a:t>事先一定要量好尺寸</a:t>
            </a:r>
            <a:r>
              <a:rPr lang="en-US" altLang="zh-CN" dirty="0"/>
              <a:t>//</a:t>
            </a:r>
            <a:r>
              <a:rPr lang="zh-CN" altLang="en-US" dirty="0"/>
              <a:t>尺寸算好的 </a:t>
            </a:r>
            <a:r>
              <a:rPr lang="en-US" altLang="zh-CN" dirty="0"/>
              <a:t>| </a:t>
            </a:r>
            <a:r>
              <a:rPr lang="zh-CN" altLang="en-US" dirty="0"/>
              <a:t>尺寸算好的 </a:t>
            </a:r>
            <a:r>
              <a:rPr lang="en-US" altLang="zh-CN" dirty="0"/>
              <a:t>| </a:t>
            </a:r>
            <a:r>
              <a:rPr lang="zh-CN" altLang="en-US" dirty="0"/>
              <a:t>尺寸算好的</a:t>
            </a:r>
            <a:r>
              <a:rPr lang="en-US" altLang="zh-CN" dirty="0"/>
              <a:t>//</a:t>
            </a:r>
            <a:r>
              <a:rPr lang="zh-CN" altLang="en-US" dirty="0"/>
              <a:t>一直担心尺寸问题</a:t>
            </a:r>
            <a:r>
              <a:rPr lang="en-US" altLang="zh-CN" dirty="0"/>
              <a:t>//</a:t>
            </a:r>
            <a:r>
              <a:rPr lang="zh-CN" altLang="en-US" dirty="0"/>
              <a:t>尺寸和我的地方刚刚好</a:t>
            </a:r>
            <a:r>
              <a:rPr lang="en-US" altLang="zh-CN" dirty="0"/>
              <a:t>//</a:t>
            </a:r>
            <a:r>
              <a:rPr lang="zh-CN" altLang="en-US" dirty="0"/>
              <a:t>和预留的尺寸也是贴合的刚刚好</a:t>
            </a:r>
            <a:r>
              <a:rPr lang="en-US" altLang="zh-CN" dirty="0"/>
              <a:t>//</a:t>
            </a:r>
            <a:r>
              <a:rPr lang="zh-CN" altLang="en-US" dirty="0"/>
              <a:t>大小尺寸正合适</a:t>
            </a:r>
            <a:r>
              <a:rPr lang="en-US" altLang="zh-CN" dirty="0"/>
              <a:t>//</a:t>
            </a:r>
            <a:r>
              <a:rPr lang="zh-CN" altLang="en-US" dirty="0"/>
              <a:t>尺寸完美</a:t>
            </a:r>
            <a:r>
              <a:rPr lang="en-US" altLang="zh-CN" dirty="0"/>
              <a:t>//</a:t>
            </a:r>
            <a:r>
              <a:rPr lang="zh-CN" altLang="en-US" dirty="0"/>
              <a:t>尺寸非常合适</a:t>
            </a:r>
            <a:r>
              <a:rPr lang="en-US" altLang="zh-CN" dirty="0"/>
              <a:t>//</a:t>
            </a:r>
            <a:r>
              <a:rPr lang="zh-CN" altLang="en-US" dirty="0"/>
              <a:t>所以照着原来的冰箱的功能换了这个外尺寸跟家里的位置合适的大容量冰箱</a:t>
            </a:r>
            <a:r>
              <a:rPr lang="en-US" altLang="zh-CN" dirty="0"/>
              <a:t>//</a:t>
            </a:r>
            <a:r>
              <a:rPr lang="zh-CN" altLang="en-US" dirty="0"/>
              <a:t>尺寸刚好</a:t>
            </a:r>
            <a:r>
              <a:rPr lang="en-US" altLang="zh-CN" dirty="0"/>
              <a:t>//</a:t>
            </a:r>
            <a:r>
              <a:rPr lang="zh-CN" altLang="en-US" dirty="0"/>
              <a:t>尺寸卡的比较交紧</a:t>
            </a:r>
            <a:r>
              <a:rPr lang="en-US" altLang="zh-CN" dirty="0"/>
              <a:t>//</a:t>
            </a:r>
            <a:r>
              <a:rPr lang="zh-CN" altLang="en-US" dirty="0"/>
              <a:t>关键是尺寸刚刚好</a:t>
            </a:r>
            <a:r>
              <a:rPr lang="en-US" altLang="zh-CN" dirty="0"/>
              <a:t>//</a:t>
            </a:r>
            <a:endParaRPr lang="zh-CN" altLang="en-US" dirty="0"/>
          </a:p>
        </p:txBody>
      </p:sp>
      <p:sp>
        <p:nvSpPr>
          <p:cNvPr id="9" name="TextBox 8"/>
          <p:cNvSpPr txBox="1"/>
          <p:nvPr/>
        </p:nvSpPr>
        <p:spPr>
          <a:xfrm>
            <a:off x="285750" y="3102841"/>
            <a:ext cx="4184650" cy="1754326"/>
          </a:xfrm>
          <a:prstGeom prst="rect">
            <a:avLst/>
          </a:prstGeom>
          <a:noFill/>
        </p:spPr>
        <p:txBody>
          <a:bodyPr wrap="square" rtlCol="0">
            <a:spAutoFit/>
          </a:bodyPr>
          <a:lstStyle/>
          <a:p>
            <a:r>
              <a:rPr lang="en-US" altLang="zh-CN" dirty="0"/>
              <a:t>=================</a:t>
            </a:r>
            <a:r>
              <a:rPr lang="zh-CN" altLang="en-US" b="1" dirty="0"/>
              <a:t>客服</a:t>
            </a:r>
            <a:r>
              <a:rPr lang="en-US" altLang="zh-CN" dirty="0"/>
              <a:t>=============   </a:t>
            </a:r>
          </a:p>
          <a:p>
            <a:r>
              <a:rPr lang="zh-CN" altLang="en-US" dirty="0"/>
              <a:t>客服说就这样</a:t>
            </a:r>
            <a:r>
              <a:rPr lang="en-US" altLang="zh-CN" dirty="0"/>
              <a:t>//</a:t>
            </a:r>
            <a:r>
              <a:rPr lang="zh-CN" altLang="en-US" b="1" dirty="0"/>
              <a:t>客服的服务很及时</a:t>
            </a:r>
            <a:r>
              <a:rPr lang="en-US" altLang="zh-CN" dirty="0"/>
              <a:t>//</a:t>
            </a:r>
            <a:r>
              <a:rPr lang="zh-CN" altLang="en-US" dirty="0"/>
              <a:t>客服人员服务很到位</a:t>
            </a:r>
            <a:r>
              <a:rPr lang="en-US" altLang="zh-CN" dirty="0"/>
              <a:t>//</a:t>
            </a:r>
            <a:r>
              <a:rPr lang="zh-CN" altLang="en-US" dirty="0"/>
              <a:t>客服态度好</a:t>
            </a:r>
            <a:r>
              <a:rPr lang="en-US" altLang="zh-CN" dirty="0"/>
              <a:t>//</a:t>
            </a:r>
            <a:r>
              <a:rPr lang="zh-CN" altLang="en-US" dirty="0"/>
              <a:t>买完就降价了找客服还给我补了差价</a:t>
            </a:r>
            <a:r>
              <a:rPr lang="en-US" altLang="zh-CN" dirty="0"/>
              <a:t>//</a:t>
            </a:r>
            <a:r>
              <a:rPr lang="zh-CN" altLang="en-US" dirty="0"/>
              <a:t>京东客服也多次电话联系我</a:t>
            </a:r>
            <a:r>
              <a:rPr lang="en-US" altLang="zh-CN" dirty="0"/>
              <a:t>//</a:t>
            </a:r>
            <a:r>
              <a:rPr lang="zh-CN" altLang="en-US" dirty="0"/>
              <a:t>三分给京东客服的</a:t>
            </a:r>
            <a:r>
              <a:rPr lang="en-US" altLang="zh-CN" dirty="0"/>
              <a:t>//</a:t>
            </a:r>
            <a:r>
              <a:rPr lang="zh-CN" altLang="en-US" dirty="0"/>
              <a:t>问京东客服没人鸟</a:t>
            </a:r>
            <a:r>
              <a:rPr lang="en-US" altLang="zh-CN" dirty="0"/>
              <a:t>//</a:t>
            </a:r>
            <a:r>
              <a:rPr lang="zh-CN" altLang="en-US" dirty="0"/>
              <a:t>找客服</a:t>
            </a:r>
            <a:r>
              <a:rPr lang="en-US" altLang="zh-CN" dirty="0"/>
              <a:t>//</a:t>
            </a:r>
            <a:r>
              <a:rPr lang="zh-CN" altLang="en-US" dirty="0"/>
              <a:t>问客服</a:t>
            </a:r>
            <a:r>
              <a:rPr lang="en-US" altLang="zh-CN" dirty="0"/>
              <a:t>//</a:t>
            </a:r>
            <a:r>
              <a:rPr lang="zh-CN" altLang="en-US" dirty="0"/>
              <a:t>客服高级专员形同虚设</a:t>
            </a:r>
            <a:r>
              <a:rPr lang="en-US" altLang="zh-CN" dirty="0"/>
              <a:t>//</a:t>
            </a:r>
            <a:r>
              <a:rPr lang="zh-CN" altLang="en-US" b="1" dirty="0"/>
              <a:t>客服无数次无人搭理</a:t>
            </a:r>
            <a:r>
              <a:rPr lang="en-US" altLang="zh-CN" dirty="0"/>
              <a:t>//</a:t>
            </a:r>
            <a:r>
              <a:rPr lang="zh-CN" altLang="en-US" dirty="0"/>
              <a:t>准备找客服解决 </a:t>
            </a:r>
            <a:r>
              <a:rPr lang="en-US" altLang="zh-CN" dirty="0"/>
              <a:t>| </a:t>
            </a:r>
            <a:r>
              <a:rPr lang="zh-CN" altLang="en-US" dirty="0"/>
              <a:t>在线客服说核实情况然后再也没信息 </a:t>
            </a:r>
            <a:r>
              <a:rPr lang="en-US" altLang="zh-CN" dirty="0"/>
              <a:t>| </a:t>
            </a:r>
            <a:r>
              <a:rPr lang="zh-CN" altLang="en-US" dirty="0"/>
              <a:t>电话客服说让库房和我联系然后也再也没信息</a:t>
            </a:r>
            <a:r>
              <a:rPr lang="en-US" altLang="zh-CN" dirty="0"/>
              <a:t>/</a:t>
            </a:r>
            <a:endParaRPr lang="zh-CN" altLang="en-US" dirty="0"/>
          </a:p>
        </p:txBody>
      </p:sp>
      <p:sp>
        <p:nvSpPr>
          <p:cNvPr id="10" name="TextBox 9"/>
          <p:cNvSpPr txBox="1"/>
          <p:nvPr/>
        </p:nvSpPr>
        <p:spPr>
          <a:xfrm>
            <a:off x="4795520" y="1714590"/>
            <a:ext cx="4184650" cy="1546577"/>
          </a:xfrm>
          <a:prstGeom prst="rect">
            <a:avLst/>
          </a:prstGeom>
          <a:noFill/>
        </p:spPr>
        <p:txBody>
          <a:bodyPr wrap="square" rtlCol="0">
            <a:spAutoFit/>
          </a:bodyPr>
          <a:lstStyle/>
          <a:p>
            <a:r>
              <a:rPr lang="en-US" altLang="zh-CN" dirty="0"/>
              <a:t>=================</a:t>
            </a:r>
            <a:r>
              <a:rPr lang="zh-CN" altLang="en-US" b="1" dirty="0"/>
              <a:t>厨房</a:t>
            </a:r>
            <a:r>
              <a:rPr lang="en-US" altLang="zh-CN" dirty="0"/>
              <a:t>=============   </a:t>
            </a:r>
          </a:p>
          <a:p>
            <a:r>
              <a:rPr lang="zh-CN" altLang="en-US" dirty="0"/>
              <a:t>师傅帮我</a:t>
            </a:r>
            <a:r>
              <a:rPr lang="zh-CN" altLang="en-US" b="1" dirty="0"/>
              <a:t>拆开搬到厨房</a:t>
            </a:r>
            <a:r>
              <a:rPr lang="en-US" altLang="zh-CN" dirty="0"/>
              <a:t>//</a:t>
            </a:r>
            <a:r>
              <a:rPr lang="zh-CN" altLang="en-US" dirty="0"/>
              <a:t>放了它之后厨房明显就没地方了</a:t>
            </a:r>
            <a:r>
              <a:rPr lang="en-US" altLang="zh-CN" dirty="0"/>
              <a:t>//</a:t>
            </a:r>
            <a:r>
              <a:rPr lang="zh-CN" altLang="en-US" dirty="0"/>
              <a:t>颜色也和我家厨房十分协调</a:t>
            </a:r>
            <a:r>
              <a:rPr lang="en-US" altLang="zh-CN" dirty="0"/>
              <a:t>//</a:t>
            </a:r>
            <a:r>
              <a:rPr lang="zh-CN" altLang="en-US" dirty="0"/>
              <a:t>厨房离卧室四五米</a:t>
            </a:r>
            <a:r>
              <a:rPr lang="en-US" altLang="zh-CN" dirty="0"/>
              <a:t>//</a:t>
            </a:r>
            <a:r>
              <a:rPr lang="zh-CN" altLang="en-US" dirty="0"/>
              <a:t>说师傅费了很大的劲给弄进厨房</a:t>
            </a:r>
            <a:r>
              <a:rPr lang="en-US" altLang="zh-CN" dirty="0"/>
              <a:t>//</a:t>
            </a:r>
            <a:r>
              <a:rPr lang="zh-CN" altLang="en-US" dirty="0"/>
              <a:t>因为厨房门小了 </a:t>
            </a:r>
            <a:r>
              <a:rPr lang="en-US" altLang="zh-CN" dirty="0"/>
              <a:t>| </a:t>
            </a:r>
            <a:r>
              <a:rPr lang="zh-CN" altLang="en-US" dirty="0"/>
              <a:t>又帮忙从家门外搬到厨房里面 </a:t>
            </a:r>
            <a:r>
              <a:rPr lang="en-US" altLang="zh-CN" dirty="0"/>
              <a:t>//</a:t>
            </a:r>
            <a:r>
              <a:rPr lang="zh-CN" altLang="en-US" dirty="0"/>
              <a:t>这个冰箱颜色和我家厨房比较接近</a:t>
            </a:r>
            <a:r>
              <a:rPr lang="en-US" altLang="zh-CN" dirty="0"/>
              <a:t>//</a:t>
            </a:r>
            <a:r>
              <a:rPr lang="zh-CN" altLang="en-US" dirty="0"/>
              <a:t>我家</a:t>
            </a:r>
            <a:r>
              <a:rPr lang="zh-CN" altLang="en-US" b="1" dirty="0"/>
              <a:t>厨房门小</a:t>
            </a:r>
            <a:r>
              <a:rPr lang="en-US" altLang="zh-CN" dirty="0"/>
              <a:t>//</a:t>
            </a:r>
            <a:r>
              <a:rPr lang="zh-CN" altLang="en-US" b="1" dirty="0"/>
              <a:t>厨房太小</a:t>
            </a:r>
            <a:r>
              <a:rPr lang="en-US" altLang="zh-CN" dirty="0"/>
              <a:t>//</a:t>
            </a:r>
            <a:r>
              <a:rPr lang="zh-CN" altLang="en-US" dirty="0"/>
              <a:t>废了很大力气才移到厨房</a:t>
            </a:r>
            <a:r>
              <a:rPr lang="en-US" altLang="zh-CN" dirty="0"/>
              <a:t>//</a:t>
            </a:r>
            <a:r>
              <a:rPr lang="zh-CN" altLang="en-US" dirty="0"/>
              <a:t>比较适合开放式厨房</a:t>
            </a:r>
            <a:r>
              <a:rPr lang="en-US" altLang="zh-CN" dirty="0"/>
              <a:t>//</a:t>
            </a:r>
            <a:endParaRPr lang="zh-CN" altLang="en-US" dirty="0"/>
          </a:p>
        </p:txBody>
      </p:sp>
      <p:sp>
        <p:nvSpPr>
          <p:cNvPr id="11" name="TextBox 10"/>
          <p:cNvSpPr txBox="1"/>
          <p:nvPr/>
        </p:nvSpPr>
        <p:spPr>
          <a:xfrm>
            <a:off x="4672965" y="205317"/>
            <a:ext cx="4184650" cy="1546577"/>
          </a:xfrm>
          <a:prstGeom prst="rect">
            <a:avLst/>
          </a:prstGeom>
          <a:noFill/>
        </p:spPr>
        <p:txBody>
          <a:bodyPr wrap="square" rtlCol="0">
            <a:spAutoFit/>
          </a:bodyPr>
          <a:lstStyle/>
          <a:p>
            <a:r>
              <a:rPr lang="en-US" altLang="zh-CN" dirty="0"/>
              <a:t>=================</a:t>
            </a:r>
            <a:r>
              <a:rPr lang="zh-CN" altLang="en-US" b="1" dirty="0"/>
              <a:t>功能</a:t>
            </a:r>
            <a:r>
              <a:rPr lang="en-US" altLang="zh-CN" dirty="0"/>
              <a:t>=============   </a:t>
            </a:r>
          </a:p>
          <a:p>
            <a:r>
              <a:rPr lang="zh-CN" altLang="en-US" dirty="0"/>
              <a:t>但是老婆就是看中了</a:t>
            </a:r>
            <a:r>
              <a:rPr lang="en-US" altLang="zh-CN" b="1" dirty="0"/>
              <a:t>0</a:t>
            </a:r>
            <a:r>
              <a:rPr lang="zh-CN" altLang="en-US" b="1" dirty="0"/>
              <a:t>度保鲜的功能</a:t>
            </a:r>
            <a:r>
              <a:rPr lang="en-US" altLang="zh-CN" dirty="0"/>
              <a:t>//</a:t>
            </a:r>
            <a:r>
              <a:rPr lang="zh-CN" altLang="en-US" b="1" dirty="0"/>
              <a:t>容量大储物功能</a:t>
            </a:r>
            <a:r>
              <a:rPr lang="zh-CN" altLang="en-US" dirty="0"/>
              <a:t>大</a:t>
            </a:r>
            <a:r>
              <a:rPr lang="en-US" altLang="zh-CN" dirty="0"/>
              <a:t>//</a:t>
            </a:r>
            <a:r>
              <a:rPr lang="zh-CN" altLang="en-US" dirty="0"/>
              <a:t>零度保鲜功能很中意 </a:t>
            </a:r>
            <a:r>
              <a:rPr lang="en-US" altLang="zh-CN" dirty="0"/>
              <a:t>| </a:t>
            </a:r>
            <a:r>
              <a:rPr lang="zh-CN" altLang="en-US" dirty="0"/>
              <a:t>就是冲着这功能买的</a:t>
            </a:r>
            <a:r>
              <a:rPr lang="en-US" altLang="zh-CN" dirty="0"/>
              <a:t>//</a:t>
            </a:r>
            <a:r>
              <a:rPr lang="zh-CN" altLang="en-US" dirty="0"/>
              <a:t>不</a:t>
            </a:r>
            <a:r>
              <a:rPr lang="zh-CN" altLang="en-US" b="1" dirty="0"/>
              <a:t>关门报警</a:t>
            </a:r>
            <a:r>
              <a:rPr lang="zh-CN" altLang="en-US" dirty="0"/>
              <a:t>这个功能很棒</a:t>
            </a:r>
            <a:r>
              <a:rPr lang="en-US" altLang="zh-CN" dirty="0"/>
              <a:t>//</a:t>
            </a:r>
            <a:r>
              <a:rPr lang="zh-CN" altLang="en-US" dirty="0"/>
              <a:t>可惜木有零度保鲜功能</a:t>
            </a:r>
            <a:r>
              <a:rPr lang="en-US" altLang="zh-CN" dirty="0"/>
              <a:t>//</a:t>
            </a:r>
            <a:r>
              <a:rPr lang="zh-CN" altLang="en-US" dirty="0"/>
              <a:t>这款也是带零度保鲜功能的机型中性价比比较高的一款 </a:t>
            </a:r>
            <a:r>
              <a:rPr lang="en-US" altLang="zh-CN" dirty="0"/>
              <a:t>| </a:t>
            </a:r>
            <a:r>
              <a:rPr lang="zh-CN" altLang="en-US" b="1" dirty="0"/>
              <a:t>独立三循环功能强大</a:t>
            </a:r>
            <a:r>
              <a:rPr lang="en-US" altLang="zh-CN" dirty="0"/>
              <a:t>//</a:t>
            </a:r>
            <a:r>
              <a:rPr lang="zh-CN" altLang="en-US" dirty="0"/>
              <a:t>没有花里胡哨的功能</a:t>
            </a:r>
            <a:r>
              <a:rPr lang="en-US" altLang="zh-CN" dirty="0"/>
              <a:t>//</a:t>
            </a:r>
            <a:r>
              <a:rPr lang="zh-CN" altLang="en-US" dirty="0"/>
              <a:t>功能实用</a:t>
            </a:r>
            <a:r>
              <a:rPr lang="en-US" altLang="zh-CN" dirty="0"/>
              <a:t>//</a:t>
            </a:r>
            <a:r>
              <a:rPr lang="zh-CN" altLang="en-US" dirty="0"/>
              <a:t>有零度保鲜功能</a:t>
            </a:r>
            <a:r>
              <a:rPr lang="en-US" altLang="zh-CN" dirty="0"/>
              <a:t>//</a:t>
            </a:r>
            <a:r>
              <a:rPr lang="zh-CN" altLang="en-US" b="1" dirty="0"/>
              <a:t>速冻功能</a:t>
            </a:r>
            <a:r>
              <a:rPr lang="zh-CN" altLang="en-US" dirty="0"/>
              <a:t>非常迅速</a:t>
            </a:r>
            <a:r>
              <a:rPr lang="en-US" altLang="zh-CN" dirty="0"/>
              <a:t>//</a:t>
            </a:r>
            <a:endParaRPr lang="zh-CN" altLang="en-US" dirty="0"/>
          </a:p>
        </p:txBody>
      </p:sp>
    </p:spTree>
    <p:extLst>
      <p:ext uri="{BB962C8B-B14F-4D97-AF65-F5344CB8AC3E}">
        <p14:creationId xmlns:p14="http://schemas.microsoft.com/office/powerpoint/2010/main" val="461418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10909</Words>
  <Application>Microsoft Office PowerPoint</Application>
  <PresentationFormat>全屏显示(16:9)</PresentationFormat>
  <Paragraphs>592</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微软雅黑</vt:lpstr>
      <vt:lpstr>Arial</vt:lpstr>
      <vt:lpstr>Calibri</vt:lpstr>
      <vt:lpstr>Office 主题</vt:lpstr>
      <vt:lpstr>PowerPoint 演示文稿</vt:lpstr>
      <vt:lpstr>用户客户端和级别比例</vt:lpstr>
      <vt:lpstr>PowerPoint 演示文稿</vt:lpstr>
      <vt:lpstr>德系冰箱：</vt:lpstr>
      <vt:lpstr>特征好评率</vt:lpstr>
      <vt:lpstr>品牌认知</vt:lpstr>
      <vt:lpstr>PowerPoint 演示文稿</vt:lpstr>
      <vt:lpstr>典型意见抽取和挖掘:</vt:lpstr>
      <vt:lpstr>PowerPoint 演示文稿</vt:lpstr>
      <vt:lpstr>PowerPoint 演示文稿</vt:lpstr>
      <vt:lpstr>日系冰箱：</vt:lpstr>
      <vt:lpstr>特征好评率</vt:lpstr>
      <vt:lpstr>品牌认知</vt:lpstr>
      <vt:lpstr>PowerPoint 演示文稿</vt:lpstr>
      <vt:lpstr>典型意见抽取和挖掘:</vt:lpstr>
      <vt:lpstr>PowerPoint 演示文稿</vt:lpstr>
      <vt:lpstr>韩系冰箱：</vt:lpstr>
      <vt:lpstr>特征好评率</vt:lpstr>
      <vt:lpstr>品牌认知</vt:lpstr>
      <vt:lpstr>PowerPoint 演示文稿</vt:lpstr>
      <vt:lpstr>典型意见抽取和挖掘:</vt:lpstr>
      <vt:lpstr>PowerPoint 演示文稿</vt:lpstr>
      <vt:lpstr>国产冰箱：</vt:lpstr>
      <vt:lpstr>特征好评率</vt:lpstr>
      <vt:lpstr>品牌认知</vt:lpstr>
      <vt:lpstr>PowerPoint 演示文稿</vt:lpstr>
      <vt:lpstr>典型意见抽取和挖掘:</vt:lpstr>
      <vt:lpstr>PowerPoint 演示文稿</vt:lpstr>
      <vt:lpstr>卡萨帝冰箱：</vt:lpstr>
      <vt:lpstr>特征好评率</vt:lpstr>
      <vt:lpstr>品牌认知</vt:lpstr>
      <vt:lpstr>PowerPoint 演示文稿</vt:lpstr>
      <vt:lpstr>典型意见抽取和挖掘: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JSong ^_^</dc:creator>
  <cp:lastModifiedBy>周 萌</cp:lastModifiedBy>
  <cp:revision>60</cp:revision>
  <dcterms:created xsi:type="dcterms:W3CDTF">2017-12-03T07:13:00Z</dcterms:created>
  <dcterms:modified xsi:type="dcterms:W3CDTF">2020-11-05T10:32:31Z</dcterms:modified>
</cp:coreProperties>
</file>