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0" r:id="rId4"/>
    <p:sldId id="277" r:id="rId5"/>
    <p:sldId id="261" r:id="rId6"/>
    <p:sldId id="259" r:id="rId7"/>
    <p:sldId id="265" r:id="rId8"/>
    <p:sldId id="264" r:id="rId9"/>
    <p:sldId id="266" r:id="rId10"/>
    <p:sldId id="278" r:id="rId11"/>
    <p:sldId id="267" r:id="rId12"/>
    <p:sldId id="273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9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/>
        </p:nvSpPr>
        <p:spPr>
          <a:xfrm flipV="1">
            <a:off x="5450840" y="-3175"/>
            <a:ext cx="3247390" cy="2880995"/>
          </a:xfrm>
          <a:prstGeom prst="triangle">
            <a:avLst>
              <a:gd name="adj" fmla="val 55084"/>
            </a:avLst>
          </a:prstGeom>
          <a:solidFill>
            <a:schemeClr val="accent2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5211445" y="-3175"/>
            <a:ext cx="6980555" cy="6861175"/>
          </a:xfrm>
          <a:custGeom>
            <a:avLst/>
            <a:gdLst>
              <a:gd name="connsiteX0" fmla="*/ 0 w 10996"/>
              <a:gd name="connsiteY0" fmla="*/ 10805 h 10805"/>
              <a:gd name="connsiteX1" fmla="*/ 5498 w 10996"/>
              <a:gd name="connsiteY1" fmla="*/ 5 h 10805"/>
              <a:gd name="connsiteX2" fmla="*/ 10967 w 10996"/>
              <a:gd name="connsiteY2" fmla="*/ 0 h 10805"/>
              <a:gd name="connsiteX3" fmla="*/ 10996 w 10996"/>
              <a:gd name="connsiteY3" fmla="*/ 10805 h 10805"/>
              <a:gd name="connsiteX4" fmla="*/ 0 w 10996"/>
              <a:gd name="connsiteY4" fmla="*/ 10805 h 1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96" h="10805">
                <a:moveTo>
                  <a:pt x="0" y="10805"/>
                </a:moveTo>
                <a:lnTo>
                  <a:pt x="5498" y="5"/>
                </a:lnTo>
                <a:lnTo>
                  <a:pt x="10967" y="0"/>
                </a:lnTo>
                <a:lnTo>
                  <a:pt x="10996" y="10805"/>
                </a:lnTo>
                <a:lnTo>
                  <a:pt x="0" y="10805"/>
                </a:lnTo>
                <a:close/>
              </a:path>
            </a:pathLst>
          </a:custGeom>
          <a:solidFill>
            <a:schemeClr val="accent5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18064" y="1176605"/>
            <a:ext cx="6417735" cy="2387600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18064" y="3656280"/>
            <a:ext cx="6417735" cy="1655762"/>
          </a:xfrm>
        </p:spPr>
        <p:txBody>
          <a:bodyPr>
            <a:normAutofit/>
          </a:bodyPr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编辑副标题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2E0DD-8FBE-4BB3-8748-31FCA6D3F454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B3103-916D-4C5C-8460-166EA983066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701040" y="3558540"/>
            <a:ext cx="5447030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1E5-84AC-4E2C-A276-ED8B307E9DE7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DC14-480C-4035-BDC9-32FD9AEFE4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>
          <a:xfrm>
            <a:off x="6374765" y="4935220"/>
            <a:ext cx="3784600" cy="1922780"/>
          </a:xfrm>
          <a:custGeom>
            <a:avLst/>
            <a:gdLst>
              <a:gd name="connsiteX0" fmla="*/ 1892300 w 3784600"/>
              <a:gd name="connsiteY0" fmla="*/ 0 h 1922780"/>
              <a:gd name="connsiteX1" fmla="*/ 3784600 w 3784600"/>
              <a:gd name="connsiteY1" fmla="*/ 1892300 h 1922780"/>
              <a:gd name="connsiteX2" fmla="*/ 3781527 w 3784600"/>
              <a:gd name="connsiteY2" fmla="*/ 1922780 h 1922780"/>
              <a:gd name="connsiteX3" fmla="*/ 3073 w 3784600"/>
              <a:gd name="connsiteY3" fmla="*/ 1922780 h 1922780"/>
              <a:gd name="connsiteX4" fmla="*/ 0 w 3784600"/>
              <a:gd name="connsiteY4" fmla="*/ 1892300 h 1922780"/>
              <a:gd name="connsiteX5" fmla="*/ 1892300 w 3784600"/>
              <a:gd name="connsiteY5" fmla="*/ 0 h 192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84600" h="1922780">
                <a:moveTo>
                  <a:pt x="1892300" y="0"/>
                </a:moveTo>
                <a:cubicBezTo>
                  <a:pt x="2937388" y="0"/>
                  <a:pt x="3784600" y="847212"/>
                  <a:pt x="3784600" y="1892300"/>
                </a:cubicBezTo>
                <a:lnTo>
                  <a:pt x="3781527" y="1922780"/>
                </a:lnTo>
                <a:lnTo>
                  <a:pt x="3073" y="1922780"/>
                </a:lnTo>
                <a:lnTo>
                  <a:pt x="0" y="1892300"/>
                </a:lnTo>
                <a:cubicBezTo>
                  <a:pt x="0" y="847212"/>
                  <a:pt x="847212" y="0"/>
                  <a:pt x="1892300" y="0"/>
                </a:cubicBezTo>
                <a:close/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任意多边形 19"/>
          <p:cNvSpPr/>
          <p:nvPr/>
        </p:nvSpPr>
        <p:spPr>
          <a:xfrm>
            <a:off x="1339214" y="0"/>
            <a:ext cx="1280796" cy="750571"/>
          </a:xfrm>
          <a:custGeom>
            <a:avLst/>
            <a:gdLst>
              <a:gd name="connsiteX0" fmla="*/ 11106 w 1280796"/>
              <a:gd name="connsiteY0" fmla="*/ 0 h 750571"/>
              <a:gd name="connsiteX1" fmla="*/ 1269690 w 1280796"/>
              <a:gd name="connsiteY1" fmla="*/ 0 h 750571"/>
              <a:gd name="connsiteX2" fmla="*/ 1280796 w 1280796"/>
              <a:gd name="connsiteY2" fmla="*/ 110173 h 750571"/>
              <a:gd name="connsiteX3" fmla="*/ 640398 w 1280796"/>
              <a:gd name="connsiteY3" fmla="*/ 750571 h 750571"/>
              <a:gd name="connsiteX4" fmla="*/ 0 w 1280796"/>
              <a:gd name="connsiteY4" fmla="*/ 110173 h 75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0796" h="750571">
                <a:moveTo>
                  <a:pt x="11106" y="0"/>
                </a:moveTo>
                <a:lnTo>
                  <a:pt x="1269690" y="0"/>
                </a:lnTo>
                <a:lnTo>
                  <a:pt x="1280796" y="110173"/>
                </a:lnTo>
                <a:cubicBezTo>
                  <a:pt x="1280796" y="463855"/>
                  <a:pt x="994080" y="750571"/>
                  <a:pt x="640398" y="750571"/>
                </a:cubicBezTo>
                <a:cubicBezTo>
                  <a:pt x="286716" y="750571"/>
                  <a:pt x="0" y="463855"/>
                  <a:pt x="0" y="110173"/>
                </a:cubicBezTo>
                <a:close/>
              </a:path>
            </a:pathLst>
          </a:cu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367530" y="2268220"/>
            <a:ext cx="412115" cy="412115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638675" y="2428240"/>
            <a:ext cx="267970" cy="26797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2965" y="3258102"/>
            <a:ext cx="8486775" cy="978729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1E5-84AC-4E2C-A276-ED8B307E9DE7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DC14-480C-4035-BDC9-32FD9AEFE4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1E5-84AC-4E2C-A276-ED8B307E9DE7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DC14-480C-4035-BDC9-32FD9AEFE4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240430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2297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2297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1E5-84AC-4E2C-A276-ED8B307E9DE7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DC14-480C-4035-BDC9-32FD9AEFE4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44800" y="2496437"/>
            <a:ext cx="6502400" cy="1865126"/>
          </a:xfrm>
        </p:spPr>
        <p:txBody>
          <a:bodyPr anchor="ctr">
            <a:spAutoFit/>
          </a:bodyPr>
          <a:lstStyle>
            <a:lvl1pPr algn="ctr">
              <a:defRPr sz="9600">
                <a:latin typeface="+mj-lt"/>
                <a:ea typeface="+mj-ea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1E5-84AC-4E2C-A276-ED8B307E9DE7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DC14-480C-4035-BDC9-32FD9AEFE4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1E5-84AC-4E2C-A276-ED8B307E9DE7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DC14-480C-4035-BDC9-32FD9AEFE4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57658" y="365125"/>
            <a:ext cx="996142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03080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C1E5-84AC-4E2C-A276-ED8B307E9DE7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ADC14-480C-4035-BDC9-32FD9AEFE46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1E4C1E5-84AC-4E2C-A276-ED8B307E9DE7}" type="datetimeFigureOut">
              <a:rPr lang="zh-CN" altLang="en-US" smtClean="0"/>
              <a:t>2020/5/26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37ADC14-480C-4035-BDC9-32FD9AEFE46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4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11409" y="977850"/>
            <a:ext cx="6417735" cy="2387600"/>
          </a:xfrm>
        </p:spPr>
        <p:txBody>
          <a:bodyPr>
            <a:normAutofit/>
          </a:bodyPr>
          <a:lstStyle/>
          <a:p>
            <a:r>
              <a:rPr lang="zh-CN" altLang="en-US"/>
              <a:t>期中报告</a:t>
            </a:r>
          </a:p>
        </p:txBody>
      </p:sp>
      <p:sp>
        <p:nvSpPr>
          <p:cNvPr id="44" name="副标题 43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423660" y="4836795"/>
            <a:ext cx="4852035" cy="1655445"/>
          </a:xfrm>
        </p:spPr>
        <p:txBody>
          <a:bodyPr/>
          <a:lstStyle/>
          <a:p>
            <a:r>
              <a:rPr lang="zh-CN" altLang="en-US"/>
              <a:t>周萌 徐亚茹 杨紫杰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特征选择前后</a:t>
            </a:r>
            <a:r>
              <a:rPr lang="en-US" dirty="0">
                <a:solidFill>
                  <a:schemeClr val="bg1"/>
                </a:solidFill>
              </a:rPr>
              <a:t>AUC</a:t>
            </a:r>
            <a:r>
              <a:rPr lang="zh-CN" altLang="en-US" dirty="0"/>
              <a:t>的变化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选择特征重要性前</a:t>
            </a:r>
            <a:r>
              <a:rPr lang="en-US" altLang="zh-CN" dirty="0"/>
              <a:t>50</a:t>
            </a:r>
            <a:r>
              <a:rPr lang="zh-CN" altLang="en-US" dirty="0"/>
              <a:t>的特征，</a:t>
            </a:r>
            <a:r>
              <a:rPr lang="en-US" altLang="zh-CN" dirty="0"/>
              <a:t>LR</a:t>
            </a:r>
            <a:r>
              <a:rPr lang="zh-CN" altLang="en-US" dirty="0"/>
              <a:t>模型表现比</a:t>
            </a:r>
            <a:r>
              <a:rPr lang="en-US" altLang="zh-CN" dirty="0" err="1"/>
              <a:t>lightGBM</a:t>
            </a:r>
            <a:r>
              <a:rPr lang="zh-CN" altLang="en-US" dirty="0"/>
              <a:t>更好，是最优模型。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76696728"/>
              </p:ext>
            </p:extLst>
          </p:nvPr>
        </p:nvGraphicFramePr>
        <p:xfrm>
          <a:off x="1242695" y="3048000"/>
          <a:ext cx="4124325" cy="17430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 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dirty="0"/>
                        <a:t>选择</a:t>
                      </a:r>
                      <a:r>
                        <a:rPr lang="en-US" sz="1800" dirty="0"/>
                        <a:t>前</a:t>
                      </a:r>
                      <a:endParaRPr lang="en-US" altLang="en-US" sz="18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dirty="0"/>
                        <a:t>选择</a:t>
                      </a:r>
                      <a:r>
                        <a:rPr lang="en-US" sz="1800" dirty="0"/>
                        <a:t>后</a:t>
                      </a:r>
                      <a:endParaRPr lang="en-US" altLang="en-US" sz="18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训练集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dirty="0"/>
                        <a:t>0.7612</a:t>
                      </a:r>
                      <a:endParaRPr lang="en-US" altLang="en-US" sz="18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dirty="0"/>
                        <a:t>0.7</a:t>
                      </a:r>
                      <a:r>
                        <a:rPr lang="en-US" altLang="zh-CN" sz="1800" dirty="0"/>
                        <a:t>793</a:t>
                      </a:r>
                      <a:endParaRPr lang="en-US" altLang="en-US" sz="18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测试集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dirty="0"/>
                        <a:t>0.8018</a:t>
                      </a:r>
                      <a:endParaRPr lang="en-US" altLang="en-US" sz="18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dirty="0"/>
                        <a:t>0.</a:t>
                      </a:r>
                      <a:r>
                        <a:rPr lang="en-US" altLang="zh-CN" sz="1800" dirty="0"/>
                        <a:t>8006</a:t>
                      </a:r>
                      <a:endParaRPr lang="en-US" altLang="en-US" sz="1800"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19178908"/>
              </p:ext>
            </p:extLst>
          </p:nvPr>
        </p:nvGraphicFramePr>
        <p:xfrm>
          <a:off x="6417310" y="3048000"/>
          <a:ext cx="4020820" cy="17449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5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66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800" dirty="0"/>
                        <a:t>选择</a:t>
                      </a:r>
                      <a:r>
                        <a:rPr lang="en-US" sz="1800" dirty="0"/>
                        <a:t>前</a:t>
                      </a:r>
                      <a:endParaRPr lang="en-US" altLang="en-US" sz="18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zh-CN" altLang="en-US" sz="1800" dirty="0"/>
                        <a:t>选择</a:t>
                      </a:r>
                      <a:r>
                        <a:rPr lang="en-US" sz="1800" dirty="0"/>
                        <a:t>后</a:t>
                      </a:r>
                      <a:endParaRPr lang="en-US" altLang="en-US" sz="18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/>
                        <a:t>训练集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/>
                        <a:t>0.7171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/>
                        <a:t>0.</a:t>
                      </a:r>
                      <a:r>
                        <a:rPr lang="en-US" altLang="zh-CN" sz="1800" dirty="0"/>
                        <a:t>8056</a:t>
                      </a:r>
                      <a:endParaRPr lang="en-US" altLang="en-US" sz="18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/>
                        <a:t>测试集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/>
                        <a:t>0.7399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 dirty="0"/>
                        <a:t>0.</a:t>
                      </a:r>
                      <a:r>
                        <a:rPr lang="en-US" altLang="zh-CN" sz="1800" dirty="0"/>
                        <a:t>8073</a:t>
                      </a:r>
                      <a:endParaRPr lang="en-US" altLang="en-US" sz="1800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32865" y="5264150"/>
            <a:ext cx="419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lightGBM 特征选择前后</a:t>
            </a:r>
            <a:r>
              <a:rPr lang="en-US" altLang="zh-CN" sz="2000" dirty="0">
                <a:solidFill>
                  <a:schemeClr val="bg1"/>
                </a:solidFill>
              </a:rPr>
              <a:t>A</a:t>
            </a:r>
            <a:r>
              <a:rPr lang="zh-CN" altLang="en-US" sz="2000" dirty="0">
                <a:solidFill>
                  <a:schemeClr val="bg1"/>
                </a:solidFill>
              </a:rPr>
              <a:t>UC 值对比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32716" y="5265480"/>
            <a:ext cx="3837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</a:rPr>
              <a:t>LR 特征选择前后的 AUC 值对比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756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降维前后</a:t>
            </a:r>
            <a:r>
              <a:rPr lang="en-US">
                <a:solidFill>
                  <a:schemeClr val="bg1"/>
                </a:solidFill>
              </a:rPr>
              <a:t>AUC</a:t>
            </a:r>
            <a:r>
              <a:rPr lang="zh-CN" altLang="en-US"/>
              <a:t>的变化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PCA 降维后，两个模型的测试集上 AUC 均比降维前差。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242695" y="3048000"/>
          <a:ext cx="4124325" cy="174307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4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 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降维前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降维后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训练集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0.7612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0.7494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测试集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0.8018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/>
                        <a:t>0.7879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6417310" y="3048000"/>
          <a:ext cx="4020820" cy="174498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35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0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66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/>
                        <a:t>降维前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/>
                        <a:t>降维后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/>
                        <a:t>训练集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/>
                        <a:t>0.7171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/>
                        <a:t>0.7173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660"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/>
                        <a:t>测试集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/>
                        <a:t>0.7399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60000"/>
                        </a:lnSpc>
                        <a:buNone/>
                      </a:pPr>
                      <a:r>
                        <a:rPr lang="en-US" sz="1800"/>
                        <a:t>0.7397</a:t>
                      </a:r>
                      <a:endParaRPr lang="en-US" altLang="en-US" sz="180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32865" y="5264150"/>
            <a:ext cx="41941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lightGBM 降维前后的 AUC 值对比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926580" y="5264150"/>
            <a:ext cx="3348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LR 降维前后的 AUC 值对比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结论与说明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关于调参：参数效果不明显，没有展示。</a:t>
            </a:r>
            <a:endParaRPr lang="en-US" altLang="zh-CN" dirty="0"/>
          </a:p>
          <a:p>
            <a:r>
              <a:rPr lang="zh-CN" altLang="en-US" dirty="0"/>
              <a:t>最优模型是进行特征选择后的逻辑回归，测试集</a:t>
            </a:r>
            <a:r>
              <a:rPr lang="en-US" altLang="zh-CN" dirty="0"/>
              <a:t>AUC</a:t>
            </a:r>
            <a:r>
              <a:rPr lang="zh-CN" altLang="en-US" dirty="0"/>
              <a:t>为</a:t>
            </a:r>
            <a:r>
              <a:rPr lang="en-US">
                <a:sym typeface="+mn-ea"/>
              </a:rPr>
              <a:t>0.80</a:t>
            </a:r>
            <a:r>
              <a:rPr lang="en-US" altLang="zh-CN">
                <a:sym typeface="+mn-ea"/>
              </a:rPr>
              <a:t>73</a:t>
            </a:r>
            <a:r>
              <a:rPr lang="zh-CN" altLang="en-US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分工：</a:t>
            </a:r>
            <a:endParaRPr lang="en-US" altLang="en-US" dirty="0"/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杨紫杰：描述性统计分析，特征转化和标准化，构建逻辑回归。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徐亚茹：拆分数据集，比较模型，报告最优模型的拟合情况，撰写论文。</a:t>
            </a: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   周萌：构建 lightGBM，特征选择，降维。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zh-CN" sz="16600"/>
              <a:t>END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数据描述及处理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8445"/>
            <a:ext cx="10240645" cy="4845685"/>
          </a:xfrm>
        </p:spPr>
        <p:txBody>
          <a:bodyPr>
            <a:normAutofit/>
          </a:bodyPr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原始数据共</a:t>
            </a:r>
            <a:r>
              <a:rPr lang="en-US" altLang="zh-CN"/>
              <a:t>21</a:t>
            </a:r>
            <a:r>
              <a:rPr lang="zh-CN" altLang="en-US"/>
              <a:t>列，前</a:t>
            </a:r>
            <a:r>
              <a:rPr lang="en-US" altLang="zh-CN"/>
              <a:t>20</a:t>
            </a:r>
            <a:r>
              <a:rPr lang="zh-CN" altLang="en-US"/>
              <a:t>列是特征变量，最后一列是目标变量；</a:t>
            </a:r>
          </a:p>
          <a:p>
            <a:r>
              <a:rPr lang="zh-CN" altLang="en-US"/>
              <a:t>我们将其分为连续变量和非连续变量。</a:t>
            </a:r>
          </a:p>
          <a:p>
            <a:r>
              <a:rPr lang="zh-CN" altLang="en-US"/>
              <a:t>分别画出每一个特征的直方图以便观察处理。</a:t>
            </a:r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375" y="441325"/>
            <a:ext cx="6335395" cy="6240145"/>
          </a:xfrm>
          <a:prstGeom prst="rect">
            <a:avLst/>
          </a:prstGeom>
        </p:spPr>
      </p:pic>
      <p:pic>
        <p:nvPicPr>
          <p:cNvPr id="10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035" y="441325"/>
            <a:ext cx="6268085" cy="617537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25145"/>
            <a:ext cx="10515600" cy="5890895"/>
          </a:xfrm>
        </p:spPr>
        <p:txBody>
          <a:bodyPr>
            <a:normAutofit fontScale="97500" lnSpcReduction="10000"/>
          </a:bodyPr>
          <a:lstStyle/>
          <a:p>
            <a:r>
              <a:rPr lang="zh-CN" altLang="en-US">
                <a:sym typeface="+mn-ea"/>
              </a:rPr>
              <a:t>连续型变量为：Duration in month (持续月份),Credit amount（信用保证额）,Installment rate（分期付款率),Present residence（现在的住宅),Age(年龄),Existing credits number （现有的信贷数量,Maintenance number (维修数量)；</a:t>
            </a:r>
            <a:endParaRPr lang="zh-CN" altLang="en-US"/>
          </a:p>
          <a:p>
            <a:r>
              <a:rPr lang="zh-CN" altLang="en-US">
                <a:sym typeface="+mn-ea"/>
              </a:rPr>
              <a:t>对其进行</a:t>
            </a:r>
            <a:r>
              <a:rPr lang="en-US" altLang="zh-CN">
                <a:sym typeface="+mn-ea"/>
              </a:rPr>
              <a:t>z-score</a:t>
            </a:r>
            <a:r>
              <a:rPr lang="zh-CN" altLang="en-US">
                <a:sym typeface="+mn-ea"/>
              </a:rPr>
              <a:t>标准化。</a:t>
            </a:r>
          </a:p>
          <a:p>
            <a:r>
              <a:rPr lang="zh-CN" altLang="en-US">
                <a:sym typeface="+mn-ea"/>
              </a:rPr>
              <a:t>非连续型变量转换为顺序型变量，如：{'A11': 0, 'A12': 1, 'A13': 2, 'A14': 3}；</a:t>
            </a:r>
          </a:p>
          <a:p>
            <a:r>
              <a:rPr lang="zh-CN" altLang="en-US">
                <a:sym typeface="+mn-ea"/>
              </a:rPr>
              <a:t>考虑到某些特征之间可能存在大小关系，比如自有住房的违约概率小的设为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，大的转化后对应的数值也相对较大，所以对以下三个特征作如下处理：</a:t>
            </a:r>
            <a:endParaRPr lang="zh-CN" altLang="en-US"/>
          </a:p>
          <a:p>
            <a:r>
              <a:rPr lang="zh-CN" altLang="en-US">
                <a:sym typeface="+mn-ea"/>
              </a:rPr>
              <a:t>purpose_mapping = {'A41': 10, 'A43':9,'A42': 8, 'A49':7, 'A40':6,'A44':5, 'A45':4, 'A46':3, 'A47':2, 'A48':1, 'A410':0}；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sex_mapping = {'A91':0, 'A92':1, 'A93':2, 'A95':3, 'A94':4}；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   property_mapping = {'A121': 3, 'A123': 2,'A122': 1, 'A124':0</a:t>
            </a:r>
            <a:r>
              <a:rPr lang="en-US" altLang="zh-CN">
                <a:sym typeface="+mn-ea"/>
              </a:rPr>
              <a:t>}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3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430" y="116840"/>
            <a:ext cx="4417695" cy="2845435"/>
          </a:xfrm>
          <a:prstGeom prst="rect">
            <a:avLst/>
          </a:prstGeom>
        </p:spPr>
      </p:pic>
      <p:pic>
        <p:nvPicPr>
          <p:cNvPr id="7" name="image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3430" y="3447415"/>
            <a:ext cx="4509770" cy="2903855"/>
          </a:xfrm>
          <a:prstGeom prst="rect">
            <a:avLst/>
          </a:prstGeom>
        </p:spPr>
      </p:pic>
      <p:pic>
        <p:nvPicPr>
          <p:cNvPr id="9" name="image5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05208" y="1002983"/>
            <a:ext cx="5111115" cy="3410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02485" y="3079115"/>
            <a:ext cx="218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PCA</a:t>
            </a:r>
            <a:r>
              <a:rPr lang="zh-CN" altLang="en-US">
                <a:solidFill>
                  <a:schemeClr val="bg1"/>
                </a:solidFill>
              </a:rPr>
              <a:t>降维（</a:t>
            </a:r>
            <a:r>
              <a:rPr lang="en-US" altLang="zh-CN">
                <a:solidFill>
                  <a:schemeClr val="bg1"/>
                </a:solidFill>
              </a:rPr>
              <a:t>2dim</a:t>
            </a:r>
            <a:r>
              <a:rPr lang="zh-CN" altLang="en-US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2485" y="6351270"/>
            <a:ext cx="2176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sym typeface="+mn-ea"/>
              </a:rPr>
              <a:t>t-sne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降维（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2-dim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06335" y="4567555"/>
            <a:ext cx="2515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t-sne</a:t>
            </a:r>
            <a:r>
              <a:rPr lang="zh-CN" altLang="en-US">
                <a:solidFill>
                  <a:schemeClr val="bg1"/>
                </a:solidFill>
              </a:rPr>
              <a:t>降维（</a:t>
            </a:r>
            <a:r>
              <a:rPr lang="en-US" altLang="zh-CN">
                <a:solidFill>
                  <a:schemeClr val="bg1"/>
                </a:solidFill>
              </a:rPr>
              <a:t>3D</a:t>
            </a:r>
            <a:r>
              <a:rPr lang="zh-CN" altLang="en-US">
                <a:solidFill>
                  <a:schemeClr val="bg1"/>
                </a:solidFill>
              </a:rPr>
              <a:t>可视化）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131685" y="5199380"/>
            <a:ext cx="3816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发现正负样本的区分依然不明显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230870" y="224790"/>
            <a:ext cx="16179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降维处理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00570" y="5706110"/>
            <a:ext cx="38474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sym typeface="+mn-ea"/>
              </a:rPr>
              <a:t>所以将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20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个特征两两相乘相除构造新的特征，总共得到了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590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维特征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模型构建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2640"/>
          </a:xfrm>
        </p:spPr>
        <p:txBody>
          <a:bodyPr>
            <a:normAutofit/>
          </a:bodyPr>
          <a:lstStyle/>
          <a:p>
            <a:r>
              <a:rPr lang="zh-CN"/>
              <a:t>拆分：</a:t>
            </a:r>
            <a:r>
              <a:rPr lang="en-US" altLang="zh-CN"/>
              <a:t>70%</a:t>
            </a:r>
            <a:r>
              <a:rPr lang="zh-CN" altLang="en-US"/>
              <a:t>训练集，</a:t>
            </a:r>
            <a:r>
              <a:rPr lang="en-US" altLang="zh-CN"/>
              <a:t>30%</a:t>
            </a:r>
            <a:r>
              <a:rPr lang="zh-CN" altLang="en-US"/>
              <a:t>的测试集；</a:t>
            </a:r>
          </a:p>
          <a:p>
            <a:r>
              <a:rPr lang="zh-CN" altLang="en-US"/>
              <a:t>五折交叉验证；</a:t>
            </a:r>
          </a:p>
          <a:p>
            <a:r>
              <a:rPr lang="zh-CN" altLang="en-US"/>
              <a:t>评价模型好坏的指标：</a:t>
            </a:r>
            <a:r>
              <a:rPr lang="en-US" altLang="zh-CN"/>
              <a:t>AUC</a:t>
            </a:r>
            <a:r>
              <a:rPr lang="zh-CN" altLang="en-US"/>
              <a:t>（数据不平衡）；</a:t>
            </a:r>
          </a:p>
          <a:p>
            <a:r>
              <a:rPr lang="zh-CN" altLang="en-US"/>
              <a:t>最理想的两个模型：</a:t>
            </a:r>
            <a:r>
              <a:rPr lang="en-US" altLang="zh-CN"/>
              <a:t>LR</a:t>
            </a:r>
            <a:r>
              <a:rPr lang="zh-CN" altLang="en-US"/>
              <a:t>和</a:t>
            </a:r>
            <a:r>
              <a:rPr lang="en-US" altLang="zh-CN"/>
              <a:t>lightGBM</a:t>
            </a:r>
            <a:r>
              <a:rPr lang="zh-CN" altLang="en-US"/>
              <a:t>：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lgb 模型比 lr 模型更优。选择 lightGBM 为最优模型。</a:t>
            </a:r>
          </a:p>
          <a:p>
            <a:r>
              <a:rPr lang="zh-CN" altLang="en-US"/>
              <a:t>注：周萌还进行了</a:t>
            </a:r>
            <a:r>
              <a:rPr lang="en-US" altLang="zh-CN"/>
              <a:t>one-hot</a:t>
            </a:r>
            <a:r>
              <a:rPr lang="zh-CN" altLang="en-US"/>
              <a:t>编码，但是效果不理想所以没有展示。</a:t>
            </a: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3945255" y="3959860"/>
          <a:ext cx="3498850" cy="102044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126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Model </a:t>
                      </a:r>
                      <a:endParaRPr lang="en-US" altLang="en-US" sz="2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lightGBM </a:t>
                      </a:r>
                      <a:endParaRPr lang="en-US" altLang="en-US" sz="2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LR </a:t>
                      </a:r>
                      <a:endParaRPr lang="en-US" altLang="en-US" sz="20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AUC </a:t>
                      </a:r>
                      <a:endParaRPr lang="en-US" altLang="en-US" sz="20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0.8018 </a:t>
                      </a:r>
                      <a:endParaRPr lang="en-US" altLang="en-US" sz="2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/>
                        <a:t>0.7399 </a:t>
                      </a:r>
                      <a:endParaRPr lang="en-US" altLang="en-US" sz="20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最优模型的拟合结果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根据验证集设置阈值，选择 F1 最大时对应的阈值。阈值设为 0.3，大于阈值为正样本，小于阈值为负样本。</a:t>
            </a:r>
          </a:p>
          <a:p>
            <a:pPr marL="0" indent="0">
              <a:buNone/>
            </a:pPr>
            <a:endParaRPr lang="zh-CN" altLang="en-US"/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6675755" y="2980055"/>
          <a:ext cx="4490720" cy="261683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7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Precision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0.5343511450381679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Recall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0.7777777777777778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F1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0.6334841628959276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79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Accuracy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0.73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AUC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0.8017989417989418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3"/>
            </p:custDataLst>
          </p:nvPr>
        </p:nvGraphicFramePr>
        <p:xfrm>
          <a:off x="1528445" y="2980055"/>
          <a:ext cx="4358640" cy="261683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864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27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Precision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0.4797297297297297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Recall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0.6761904761904762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F1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0.5612648221343874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Accuracy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0.6828571428571428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AUC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/>
                        <a:t>0.7473712342079689</a:t>
                      </a:r>
                      <a:endParaRPr lang="en-US" alt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2195195" y="5808980"/>
            <a:ext cx="31445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模型在训练集上的表现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713345" y="5778500"/>
            <a:ext cx="2801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模型在测试集上的表现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45150" y="6207760"/>
            <a:ext cx="26396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测试集上更优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ROC</a:t>
            </a:r>
            <a:r>
              <a:rPr lang="zh-CN" altLang="en-US"/>
              <a:t>曲线</a:t>
            </a:r>
          </a:p>
        </p:txBody>
      </p:sp>
      <p:pic>
        <p:nvPicPr>
          <p:cNvPr id="11" name="image6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925195" y="1876425"/>
            <a:ext cx="5826760" cy="4103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495540" y="1325880"/>
            <a:ext cx="385826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</a:rPr>
              <a:t>发现在测试集上的拟合结果更优</a:t>
            </a:r>
            <a:endParaRPr lang="en-US" altLang="zh-CN" sz="320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7120157" y="2647217"/>
          <a:ext cx="4786630" cy="1564005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557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0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/>
                        <a:t>Mean AUC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/>
                        <a:t>Out of folds AUC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pc="120"/>
                        <a:t>test datasets AUC</a:t>
                      </a:r>
                    </a:p>
                  </a:txBody>
                  <a:tcPr marL="177800" marR="177800" marT="107950" marB="1079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120"/>
                        <a:t>0.7612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400" spc="120"/>
                        <a:t>0.7473</a:t>
                      </a:r>
                    </a:p>
                  </a:txBody>
                  <a:tcPr marL="177800" marR="177800" marT="107950" marB="1079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120"/>
                        <a:t>0.8018</a:t>
                      </a:r>
                    </a:p>
                  </a:txBody>
                  <a:tcPr marL="177800" marR="177800" marT="107950" marB="1079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277100" y="4721860"/>
            <a:ext cx="45402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sym typeface="+mn-ea"/>
              </a:rPr>
              <a:t>所以不存在过拟合、欠拟合</a:t>
            </a:r>
            <a:endParaRPr lang="zh-CN" altLang="en-US" sz="2800">
              <a:solidFill>
                <a:schemeClr val="bg1"/>
              </a:solidFill>
            </a:endParaRPr>
          </a:p>
          <a:p>
            <a:endParaRPr lang="zh-CN" altLang="en-US" sz="280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11300"/>
          </a:xfrm>
        </p:spPr>
        <p:txBody>
          <a:bodyPr>
            <a:normAutofit/>
          </a:bodyPr>
          <a:lstStyle/>
          <a:p>
            <a:r>
              <a:rPr lang="zh-CN" altLang="en-US"/>
              <a:t>特征选择</a:t>
            </a:r>
            <a:endParaRPr lang="zh-CN" altLang="en-US">
              <a:solidFill>
                <a:srgbClr val="C00000"/>
              </a:solidFill>
            </a:endParaRPr>
          </a:p>
        </p:txBody>
      </p:sp>
      <p:pic>
        <p:nvPicPr>
          <p:cNvPr id="13" name="image7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455035" y="94615"/>
            <a:ext cx="8531860" cy="66694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7190" y="2440305"/>
            <a:ext cx="28816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bg1"/>
                </a:solidFill>
              </a:rPr>
              <a:t>lightGBM 具有特征选择的功能，右图为特征重要性前 50 的特征。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7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7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75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7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e0490e6-3182-4a8a-9ab2-8b86a259e30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75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f911623-1ad2-43b3-b54c-3f407752c85c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321b960-bf8d-47cb-a916-d38acf46cb58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75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325037a-e6b1-4d91-bd01-4db1fc4bb2d8}"/>
  <p:tag name="TABLE_RECT" val="540.792*303.442*376.9*123.15"/>
  <p:tag name="TABLE_EMPHASIZE_COLOR" val="6579300"/>
  <p:tag name="TABLE_ONEKEY_SKIN_IDX" val="0"/>
  <p:tag name="TABLE_SKINIDX" val="-1"/>
  <p:tag name="TABLE_COLORIDX" val="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7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75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75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b6375b-f8bd-42dd-824e-0a4795a8f868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d13c5a6-a31c-462a-8a51-d4780a27aadb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75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5b6375b-f8bd-42dd-824e-0a4795a8f868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d13c5a6-a31c-462a-8a51-d4780a27aadb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75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7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2847_1"/>
  <p:tag name="KSO_WM_TEMPLATE_CATEGORY" val="custom"/>
  <p:tag name="KSO_WM_TEMPLATE_INDEX" val="20184755"/>
  <p:tag name="KSO_WM_TEMPLATE_SUBCATEGORY" val="combine"/>
  <p:tag name="KSO_WM_TEMPLATE_THUMBS_INDEX" val="1、4、5、6、9、10、11、12、17、21、23、34、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"/>
  <p:tag name="KSO_WM_SLIDE_LAYOUT_CNT" val="1_1"/>
  <p:tag name="KSO_WM_SLIDE_TYPE" val="title"/>
  <p:tag name="KSO_WM_BEAUTIFY_FLAG" val="#wm#"/>
  <p:tag name="KSO_WM_COMBINE_RELATE_SLIDE_ID" val="background20182847_1"/>
  <p:tag name="KSO_WM_TEMPLATE_CATEGORY" val="custom"/>
  <p:tag name="KSO_WM_TEMPLATE_INDEX" val="20184755"/>
  <p:tag name="KSO_WM_SLIDE_ID" val="custom20184755_1"/>
  <p:tag name="KSO_WM_SLIDE_INDEX" val="1"/>
  <p:tag name="KSO_WM_TEMPLATE_SUBCATEGORY" val="combine"/>
  <p:tag name="KSO_WM_TEMPLATE_THUMBS_INDEX" val="1、4、5、6、9、10、11、12、17、21、23、34、36、"/>
  <p:tag name="KSO_WM_SLIDE_SUBTYPE" val="pureT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755"/>
  <p:tag name="KSO_WM_UNIT_TYPE" val="a"/>
  <p:tag name="KSO_WM_UNIT_INDEX" val="1"/>
  <p:tag name="KSO_WM_UNIT_LAYERLEVEL" val="1"/>
  <p:tag name="KSO_WM_UNIT_VALUE" val="1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755_1*a*1"/>
  <p:tag name="KSO_WM_UNIT_PRESET_TEXT" val="Annual Report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4755"/>
  <p:tag name="KSO_WM_UNIT_TYPE" val="b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4755_1*b*1"/>
  <p:tag name="KSO_WM_UNIT_PRESET_TEXT" val="Business Powerpoin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75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75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50436500"/>
  <p:tag name="KSO_WM_UNIT_PLACING_PICTURE_USER_VIEWPORT" val="{&quot;height&quot;:8181,&quot;width&quot;:8306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A2B2"/>
      </a:dk2>
      <a:lt2>
        <a:srgbClr val="E7E6E6"/>
      </a:lt2>
      <a:accent1>
        <a:srgbClr val="51A0CB"/>
      </a:accent1>
      <a:accent2>
        <a:srgbClr val="9AC8DC"/>
      </a:accent2>
      <a:accent3>
        <a:srgbClr val="FFFFFF"/>
      </a:accent3>
      <a:accent4>
        <a:srgbClr val="FFC000"/>
      </a:accent4>
      <a:accent5>
        <a:srgbClr val="B9ABDB"/>
      </a:accent5>
      <a:accent6>
        <a:srgbClr val="1DE0D0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811</Words>
  <Application>Microsoft Office PowerPoint</Application>
  <PresentationFormat>宽屏</PresentationFormat>
  <Paragraphs>122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主题​​</vt:lpstr>
      <vt:lpstr>期中报告</vt:lpstr>
      <vt:lpstr>数据描述及处理</vt:lpstr>
      <vt:lpstr>PowerPoint 演示文稿</vt:lpstr>
      <vt:lpstr>PowerPoint 演示文稿</vt:lpstr>
      <vt:lpstr>PowerPoint 演示文稿</vt:lpstr>
      <vt:lpstr>模型构建</vt:lpstr>
      <vt:lpstr>最优模型的拟合结果</vt:lpstr>
      <vt:lpstr>ROC曲线</vt:lpstr>
      <vt:lpstr>特征选择</vt:lpstr>
      <vt:lpstr>特征选择前后AUC的变化</vt:lpstr>
      <vt:lpstr>降维前后AUC的变化</vt:lpstr>
      <vt:lpstr>结论与说明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期中报告</dc:title>
  <dc:creator>Administrator</dc:creator>
  <cp:lastModifiedBy>周 萌</cp:lastModifiedBy>
  <cp:revision>7</cp:revision>
  <dcterms:created xsi:type="dcterms:W3CDTF">2020-05-18T07:07:00Z</dcterms:created>
  <dcterms:modified xsi:type="dcterms:W3CDTF">2020-05-26T08:09:30Z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