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85" r:id="rId3"/>
    <p:sldId id="256" r:id="rId4"/>
    <p:sldId id="259" r:id="rId5"/>
    <p:sldId id="260" r:id="rId6"/>
    <p:sldId id="274" r:id="rId7"/>
    <p:sldId id="257" r:id="rId8"/>
    <p:sldId id="261" r:id="rId9"/>
    <p:sldId id="272" r:id="rId10"/>
    <p:sldId id="269" r:id="rId11"/>
    <p:sldId id="271" r:id="rId12"/>
    <p:sldId id="270" r:id="rId13"/>
    <p:sldId id="275" r:id="rId14"/>
    <p:sldId id="276" r:id="rId15"/>
    <p:sldId id="279" r:id="rId16"/>
    <p:sldId id="280" r:id="rId17"/>
    <p:sldId id="281" r:id="rId18"/>
    <p:sldId id="282" r:id="rId19"/>
    <p:sldId id="286" r:id="rId20"/>
    <p:sldId id="283" r:id="rId21"/>
    <p:sldId id="287" r:id="rId22"/>
    <p:sldId id="288" r:id="rId23"/>
    <p:sldId id="284"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232" autoAdjust="0"/>
    <p:restoredTop sz="94660"/>
  </p:normalViewPr>
  <p:slideViewPr>
    <p:cSldViewPr>
      <p:cViewPr varScale="1">
        <p:scale>
          <a:sx n="65" d="100"/>
          <a:sy n="65" d="100"/>
        </p:scale>
        <p:origin x="-1428"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17A7E74-4231-4E94-A54D-46267575230C}"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26D48-55F0-40B2-8B7B-C8D2E1A54D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7A7E74-4231-4E94-A54D-46267575230C}"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26D48-55F0-40B2-8B7B-C8D2E1A54D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7A7E74-4231-4E94-A54D-46267575230C}"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26D48-55F0-40B2-8B7B-C8D2E1A54D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7A7E74-4231-4E94-A54D-46267575230C}"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26D48-55F0-40B2-8B7B-C8D2E1A54D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A7E74-4231-4E94-A54D-46267575230C}"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26D48-55F0-40B2-8B7B-C8D2E1A54D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7A7E74-4231-4E94-A54D-46267575230C}" type="datetimeFigureOut">
              <a:rPr lang="en-US" smtClean="0"/>
              <a:pPr/>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26D48-55F0-40B2-8B7B-C8D2E1A54D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7A7E74-4231-4E94-A54D-46267575230C}" type="datetimeFigureOut">
              <a:rPr lang="en-US" smtClean="0"/>
              <a:pPr/>
              <a:t>9/6/2022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B26D48-55F0-40B2-8B7B-C8D2E1A54D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7A7E74-4231-4E94-A54D-46267575230C}" type="datetimeFigureOut">
              <a:rPr lang="en-US" smtClean="0"/>
              <a:pPr/>
              <a:t>9/6/2022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B26D48-55F0-40B2-8B7B-C8D2E1A54D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A7E74-4231-4E94-A54D-46267575230C}" type="datetimeFigureOut">
              <a:rPr lang="en-US" smtClean="0"/>
              <a:pPr/>
              <a:t>9/6/2022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B26D48-55F0-40B2-8B7B-C8D2E1A54D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7A7E74-4231-4E94-A54D-46267575230C}" type="datetimeFigureOut">
              <a:rPr lang="en-US" smtClean="0"/>
              <a:pPr/>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26D48-55F0-40B2-8B7B-C8D2E1A54D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7A7E74-4231-4E94-A54D-46267575230C}" type="datetimeFigureOut">
              <a:rPr lang="en-US" smtClean="0"/>
              <a:pPr/>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26D48-55F0-40B2-8B7B-C8D2E1A54D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A7E74-4231-4E94-A54D-46267575230C}" type="datetimeFigureOut">
              <a:rPr lang="en-US" smtClean="0"/>
              <a:pPr/>
              <a:t>9/6/2022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B26D48-55F0-40B2-8B7B-C8D2E1A54D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09800"/>
            <a:ext cx="8763000" cy="707886"/>
          </a:xfrm>
          <a:prstGeom prst="rect">
            <a:avLst/>
          </a:prstGeom>
          <a:noFill/>
        </p:spPr>
        <p:txBody>
          <a:bodyPr wrap="square" rtlCol="0">
            <a:spAutoFit/>
          </a:bodyPr>
          <a:lstStyle/>
          <a:p>
            <a:pPr algn="ctr"/>
            <a:r>
              <a:rPr lang="en-US" sz="4000" b="1" dirty="0"/>
              <a:t>Project (P141) : Telecom  Churn</a:t>
            </a:r>
          </a:p>
        </p:txBody>
      </p:sp>
      <p:sp>
        <p:nvSpPr>
          <p:cNvPr id="3" name="TextBox 2"/>
          <p:cNvSpPr txBox="1"/>
          <p:nvPr/>
        </p:nvSpPr>
        <p:spPr>
          <a:xfrm>
            <a:off x="6400800" y="5562600"/>
            <a:ext cx="2590800" cy="369332"/>
          </a:xfrm>
          <a:prstGeom prst="rect">
            <a:avLst/>
          </a:prstGeom>
          <a:noFill/>
        </p:spPr>
        <p:txBody>
          <a:bodyPr wrap="square" rtlCol="0">
            <a:spAutoFit/>
          </a:bodyPr>
          <a:lstStyle/>
          <a:p>
            <a:r>
              <a:rPr lang="en-US" dirty="0"/>
              <a:t>Presented by: Group 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43001"/>
            <a:ext cx="9144000" cy="914399"/>
          </a:xfrm>
        </p:spPr>
        <p:txBody>
          <a:bodyPr>
            <a:noAutofit/>
          </a:bodyPr>
          <a:lstStyle/>
          <a:p>
            <a:pPr algn="l"/>
            <a:r>
              <a:rPr lang="en-US" sz="1800" b="1" dirty="0"/>
              <a:t>The </a:t>
            </a:r>
            <a:r>
              <a:rPr lang="en-US" sz="1800" b="1" dirty="0" err="1"/>
              <a:t>heatmap</a:t>
            </a:r>
            <a:r>
              <a:rPr lang="en-US" sz="1800" b="1" dirty="0"/>
              <a:t> clearly shows that 403 customers  who churned had adopted '0' voice mail plan.</a:t>
            </a:r>
            <a:br>
              <a:rPr lang="en-US" sz="1800" b="1" dirty="0"/>
            </a:br>
            <a:endParaRPr lang="en-US" sz="1800" b="1" dirty="0"/>
          </a:p>
        </p:txBody>
      </p:sp>
      <p:sp>
        <p:nvSpPr>
          <p:cNvPr id="7" name="TextBox 6"/>
          <p:cNvSpPr txBox="1"/>
          <p:nvPr/>
        </p:nvSpPr>
        <p:spPr>
          <a:xfrm>
            <a:off x="0" y="304800"/>
            <a:ext cx="9144000" cy="707886"/>
          </a:xfrm>
          <a:prstGeom prst="rect">
            <a:avLst/>
          </a:prstGeom>
          <a:noFill/>
        </p:spPr>
        <p:txBody>
          <a:bodyPr wrap="square" rtlCol="0">
            <a:spAutoFit/>
          </a:bodyPr>
          <a:lstStyle/>
          <a:p>
            <a:pPr algn="ctr"/>
            <a:r>
              <a:rPr lang="en-US" sz="4000" b="1" dirty="0"/>
              <a:t>Feature Analysis</a:t>
            </a:r>
          </a:p>
        </p:txBody>
      </p:sp>
      <p:pic>
        <p:nvPicPr>
          <p:cNvPr id="5" name="Picture 4" descr="4.PNG"/>
          <p:cNvPicPr>
            <a:picLocks noChangeAspect="1"/>
          </p:cNvPicPr>
          <p:nvPr/>
        </p:nvPicPr>
        <p:blipFill>
          <a:blip r:embed="rId2"/>
          <a:stretch>
            <a:fillRect/>
          </a:stretch>
        </p:blipFill>
        <p:spPr>
          <a:xfrm>
            <a:off x="1828800" y="2514600"/>
            <a:ext cx="5768699" cy="395929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43001"/>
            <a:ext cx="9144000" cy="914399"/>
          </a:xfrm>
        </p:spPr>
        <p:txBody>
          <a:bodyPr>
            <a:noAutofit/>
          </a:bodyPr>
          <a:lstStyle/>
          <a:p>
            <a:pPr algn="l"/>
            <a:r>
              <a:rPr lang="en-US" sz="1800" b="1" dirty="0"/>
              <a:t>We can see that day charge is positively correlated to total charge</a:t>
            </a:r>
            <a:br>
              <a:rPr lang="en-US" sz="1800" b="1" dirty="0"/>
            </a:br>
            <a:endParaRPr lang="en-US" sz="1800" b="1" dirty="0"/>
          </a:p>
        </p:txBody>
      </p:sp>
      <p:sp>
        <p:nvSpPr>
          <p:cNvPr id="7" name="TextBox 6"/>
          <p:cNvSpPr txBox="1"/>
          <p:nvPr/>
        </p:nvSpPr>
        <p:spPr>
          <a:xfrm>
            <a:off x="0" y="304800"/>
            <a:ext cx="9144000" cy="707886"/>
          </a:xfrm>
          <a:prstGeom prst="rect">
            <a:avLst/>
          </a:prstGeom>
          <a:noFill/>
        </p:spPr>
        <p:txBody>
          <a:bodyPr wrap="square" rtlCol="0">
            <a:spAutoFit/>
          </a:bodyPr>
          <a:lstStyle/>
          <a:p>
            <a:pPr algn="ctr"/>
            <a:r>
              <a:rPr lang="en-US" sz="4000" b="1" dirty="0"/>
              <a:t>Feature Analysis</a:t>
            </a:r>
          </a:p>
        </p:txBody>
      </p:sp>
      <p:pic>
        <p:nvPicPr>
          <p:cNvPr id="5" name="Picture 4" descr="6.PNG"/>
          <p:cNvPicPr>
            <a:picLocks noChangeAspect="1"/>
          </p:cNvPicPr>
          <p:nvPr/>
        </p:nvPicPr>
        <p:blipFill>
          <a:blip r:embed="rId2"/>
          <a:stretch>
            <a:fillRect/>
          </a:stretch>
        </p:blipFill>
        <p:spPr>
          <a:xfrm>
            <a:off x="1676400" y="2286000"/>
            <a:ext cx="5573121" cy="373069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43001"/>
            <a:ext cx="9144000" cy="914399"/>
          </a:xfrm>
        </p:spPr>
        <p:txBody>
          <a:bodyPr>
            <a:noAutofit/>
          </a:bodyPr>
          <a:lstStyle/>
          <a:p>
            <a:pPr algn="l"/>
            <a:r>
              <a:rPr lang="en-US" sz="1800" b="1" dirty="0"/>
              <a:t>The probability density of total charge being 59 is the highest.</a:t>
            </a:r>
            <a:br>
              <a:rPr lang="en-US" sz="1800" b="1" dirty="0"/>
            </a:br>
            <a:endParaRPr lang="en-US" sz="1800" b="1" dirty="0"/>
          </a:p>
        </p:txBody>
      </p:sp>
      <p:sp>
        <p:nvSpPr>
          <p:cNvPr id="7" name="TextBox 6"/>
          <p:cNvSpPr txBox="1"/>
          <p:nvPr/>
        </p:nvSpPr>
        <p:spPr>
          <a:xfrm>
            <a:off x="0" y="304800"/>
            <a:ext cx="9144000" cy="707886"/>
          </a:xfrm>
          <a:prstGeom prst="rect">
            <a:avLst/>
          </a:prstGeom>
          <a:noFill/>
        </p:spPr>
        <p:txBody>
          <a:bodyPr wrap="square" rtlCol="0">
            <a:spAutoFit/>
          </a:bodyPr>
          <a:lstStyle/>
          <a:p>
            <a:pPr algn="ctr"/>
            <a:r>
              <a:rPr lang="en-US" sz="4000" b="1" dirty="0"/>
              <a:t>Feature Analysis</a:t>
            </a:r>
          </a:p>
        </p:txBody>
      </p:sp>
      <p:pic>
        <p:nvPicPr>
          <p:cNvPr id="6" name="Picture 5" descr="5.PNG"/>
          <p:cNvPicPr>
            <a:picLocks noChangeAspect="1"/>
          </p:cNvPicPr>
          <p:nvPr/>
        </p:nvPicPr>
        <p:blipFill>
          <a:blip r:embed="rId2"/>
          <a:stretch>
            <a:fillRect/>
          </a:stretch>
        </p:blipFill>
        <p:spPr>
          <a:xfrm>
            <a:off x="1828800" y="2362200"/>
            <a:ext cx="5836500" cy="381006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43001"/>
            <a:ext cx="9144000" cy="914399"/>
          </a:xfrm>
        </p:spPr>
        <p:txBody>
          <a:bodyPr>
            <a:noAutofit/>
          </a:bodyPr>
          <a:lstStyle/>
          <a:p>
            <a:pPr algn="l"/>
            <a:r>
              <a:rPr lang="en-US" sz="1800" b="1" dirty="0"/>
              <a:t>Customers who had adopted ‘0’ international plan churned more in number than who had adopted ‘1’ international plan.</a:t>
            </a:r>
            <a:br>
              <a:rPr lang="en-US" sz="1800" b="1" dirty="0"/>
            </a:br>
            <a:endParaRPr lang="en-US" sz="1800" b="1" dirty="0"/>
          </a:p>
        </p:txBody>
      </p:sp>
      <p:sp>
        <p:nvSpPr>
          <p:cNvPr id="7" name="TextBox 6"/>
          <p:cNvSpPr txBox="1"/>
          <p:nvPr/>
        </p:nvSpPr>
        <p:spPr>
          <a:xfrm>
            <a:off x="0" y="304800"/>
            <a:ext cx="9144000" cy="707886"/>
          </a:xfrm>
          <a:prstGeom prst="rect">
            <a:avLst/>
          </a:prstGeom>
          <a:noFill/>
        </p:spPr>
        <p:txBody>
          <a:bodyPr wrap="square" rtlCol="0">
            <a:spAutoFit/>
          </a:bodyPr>
          <a:lstStyle/>
          <a:p>
            <a:pPr algn="ctr"/>
            <a:r>
              <a:rPr lang="en-US" sz="4000" b="1" dirty="0"/>
              <a:t>Feature Analysis</a:t>
            </a:r>
          </a:p>
        </p:txBody>
      </p:sp>
      <p:pic>
        <p:nvPicPr>
          <p:cNvPr id="5" name="Picture 4" descr="8.PNG"/>
          <p:cNvPicPr>
            <a:picLocks noChangeAspect="1"/>
          </p:cNvPicPr>
          <p:nvPr/>
        </p:nvPicPr>
        <p:blipFill>
          <a:blip r:embed="rId2"/>
          <a:stretch>
            <a:fillRect/>
          </a:stretch>
        </p:blipFill>
        <p:spPr>
          <a:xfrm>
            <a:off x="1600200" y="2133600"/>
            <a:ext cx="6142668" cy="419424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0" y="1371601"/>
            <a:ext cx="3810000" cy="914399"/>
          </a:xfrm>
        </p:spPr>
        <p:txBody>
          <a:bodyPr>
            <a:noAutofit/>
          </a:bodyPr>
          <a:lstStyle/>
          <a:p>
            <a:pPr algn="l"/>
            <a:r>
              <a:rPr lang="en-US" sz="1800" b="1" dirty="0"/>
              <a:t/>
            </a:r>
            <a:br>
              <a:rPr lang="en-US" sz="1800" b="1" dirty="0"/>
            </a:br>
            <a:endParaRPr lang="en-US" sz="1800" b="1" dirty="0"/>
          </a:p>
        </p:txBody>
      </p:sp>
      <p:sp>
        <p:nvSpPr>
          <p:cNvPr id="7" name="TextBox 6"/>
          <p:cNvSpPr txBox="1"/>
          <p:nvPr/>
        </p:nvSpPr>
        <p:spPr>
          <a:xfrm>
            <a:off x="0" y="304800"/>
            <a:ext cx="9144000" cy="707886"/>
          </a:xfrm>
          <a:prstGeom prst="rect">
            <a:avLst/>
          </a:prstGeom>
          <a:noFill/>
        </p:spPr>
        <p:txBody>
          <a:bodyPr wrap="square" rtlCol="0">
            <a:spAutoFit/>
          </a:bodyPr>
          <a:lstStyle/>
          <a:p>
            <a:pPr algn="ctr"/>
            <a:r>
              <a:rPr lang="en-US" sz="4000" b="1" dirty="0"/>
              <a:t>Feature Outlier Analysis</a:t>
            </a:r>
          </a:p>
        </p:txBody>
      </p:sp>
      <p:pic>
        <p:nvPicPr>
          <p:cNvPr id="6" name="Picture 5" descr="outliers.PNG"/>
          <p:cNvPicPr>
            <a:picLocks noChangeAspect="1"/>
          </p:cNvPicPr>
          <p:nvPr/>
        </p:nvPicPr>
        <p:blipFill>
          <a:blip r:embed="rId2"/>
          <a:stretch>
            <a:fillRect/>
          </a:stretch>
        </p:blipFill>
        <p:spPr>
          <a:xfrm>
            <a:off x="152400" y="1295400"/>
            <a:ext cx="5302523" cy="5207268"/>
          </a:xfrm>
          <a:prstGeom prst="rect">
            <a:avLst/>
          </a:prstGeom>
        </p:spPr>
      </p:pic>
      <p:sp>
        <p:nvSpPr>
          <p:cNvPr id="8" name="TextBox 7"/>
          <p:cNvSpPr txBox="1"/>
          <p:nvPr/>
        </p:nvSpPr>
        <p:spPr>
          <a:xfrm>
            <a:off x="5486400" y="2402681"/>
            <a:ext cx="3505200" cy="3693319"/>
          </a:xfrm>
          <a:prstGeom prst="rect">
            <a:avLst/>
          </a:prstGeom>
          <a:noFill/>
        </p:spPr>
        <p:txBody>
          <a:bodyPr wrap="square" rtlCol="0">
            <a:spAutoFit/>
          </a:bodyPr>
          <a:lstStyle/>
          <a:p>
            <a:pPr>
              <a:buFont typeface="Arial" pitchFamily="34" charset="0"/>
              <a:buChar char="•"/>
            </a:pPr>
            <a:r>
              <a:rPr lang="en-US" b="1" dirty="0"/>
              <a:t> All the features more or less </a:t>
            </a:r>
            <a:br>
              <a:rPr lang="en-US" b="1" dirty="0"/>
            </a:br>
            <a:r>
              <a:rPr lang="en-US" b="1" dirty="0"/>
              <a:t>  follow normal distribution with </a:t>
            </a:r>
            <a:br>
              <a:rPr lang="en-US" b="1" dirty="0"/>
            </a:br>
            <a:r>
              <a:rPr lang="en-US" b="1" dirty="0"/>
              <a:t>  “international calls “ &amp; “customer</a:t>
            </a:r>
            <a:br>
              <a:rPr lang="en-US" b="1" dirty="0"/>
            </a:br>
            <a:r>
              <a:rPr lang="en-US" b="1" dirty="0"/>
              <a:t>  service calls” being positively </a:t>
            </a:r>
            <a:br>
              <a:rPr lang="en-US" b="1" dirty="0"/>
            </a:br>
            <a:r>
              <a:rPr lang="en-US" b="1" dirty="0"/>
              <a:t>  skewed.</a:t>
            </a:r>
          </a:p>
          <a:p>
            <a:pPr>
              <a:buFont typeface="Arial" pitchFamily="34" charset="0"/>
              <a:buChar char="•"/>
            </a:pPr>
            <a:endParaRPr lang="en-US" b="1" dirty="0"/>
          </a:p>
          <a:p>
            <a:pPr>
              <a:buFont typeface="Arial" pitchFamily="34" charset="0"/>
              <a:buChar char="•"/>
            </a:pPr>
            <a:r>
              <a:rPr lang="en-US" b="1" dirty="0"/>
              <a:t> We can see that the outliers do</a:t>
            </a:r>
            <a:br>
              <a:rPr lang="en-US" b="1" dirty="0"/>
            </a:br>
            <a:r>
              <a:rPr lang="en-US" b="1" dirty="0"/>
              <a:t>  exist but they do not look like </a:t>
            </a:r>
            <a:br>
              <a:rPr lang="en-US" b="1" dirty="0"/>
            </a:br>
            <a:r>
              <a:rPr lang="en-US" b="1" dirty="0"/>
              <a:t>  error values. Hence, retaining the</a:t>
            </a:r>
            <a:br>
              <a:rPr lang="en-US" b="1" dirty="0"/>
            </a:br>
            <a:r>
              <a:rPr lang="en-US" b="1" dirty="0"/>
              <a:t>  outliers for model training.</a:t>
            </a:r>
          </a:p>
          <a:p>
            <a:endParaRPr lang="en-US" b="1" dirty="0"/>
          </a:p>
          <a:p>
            <a:endParaRPr lang="en-US" b="1" dirty="0"/>
          </a:p>
          <a:p>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0" y="1371601"/>
            <a:ext cx="3810000" cy="914399"/>
          </a:xfrm>
        </p:spPr>
        <p:txBody>
          <a:bodyPr>
            <a:noAutofit/>
          </a:bodyPr>
          <a:lstStyle/>
          <a:p>
            <a:pPr algn="l"/>
            <a:r>
              <a:rPr lang="en-US" sz="1800" b="1" dirty="0"/>
              <a:t/>
            </a:r>
            <a:br>
              <a:rPr lang="en-US" sz="1800" b="1" dirty="0"/>
            </a:br>
            <a:endParaRPr lang="en-US" sz="1800" b="1" dirty="0"/>
          </a:p>
        </p:txBody>
      </p:sp>
      <p:sp>
        <p:nvSpPr>
          <p:cNvPr id="7" name="TextBox 6"/>
          <p:cNvSpPr txBox="1"/>
          <p:nvPr/>
        </p:nvSpPr>
        <p:spPr>
          <a:xfrm>
            <a:off x="0" y="304800"/>
            <a:ext cx="9144000" cy="707886"/>
          </a:xfrm>
          <a:prstGeom prst="rect">
            <a:avLst/>
          </a:prstGeom>
          <a:noFill/>
        </p:spPr>
        <p:txBody>
          <a:bodyPr wrap="square" rtlCol="0">
            <a:spAutoFit/>
          </a:bodyPr>
          <a:lstStyle/>
          <a:p>
            <a:pPr algn="ctr"/>
            <a:r>
              <a:rPr lang="en-US" sz="4000" b="1" dirty="0"/>
              <a:t>Feature Extraction</a:t>
            </a:r>
          </a:p>
        </p:txBody>
      </p:sp>
      <p:sp>
        <p:nvSpPr>
          <p:cNvPr id="8" name="TextBox 7"/>
          <p:cNvSpPr txBox="1"/>
          <p:nvPr/>
        </p:nvSpPr>
        <p:spPr>
          <a:xfrm>
            <a:off x="0" y="1066800"/>
            <a:ext cx="8991600" cy="1077218"/>
          </a:xfrm>
          <a:prstGeom prst="rect">
            <a:avLst/>
          </a:prstGeom>
          <a:noFill/>
        </p:spPr>
        <p:txBody>
          <a:bodyPr wrap="square" rtlCol="0">
            <a:spAutoFit/>
          </a:bodyPr>
          <a:lstStyle/>
          <a:p>
            <a:r>
              <a:rPr lang="en-US" sz="1600" b="1" dirty="0"/>
              <a:t>Feature extraction involved use of :</a:t>
            </a:r>
          </a:p>
          <a:p>
            <a:pPr marL="342900" indent="-342900">
              <a:buAutoNum type="arabicParenR"/>
            </a:pPr>
            <a:r>
              <a:rPr lang="en-US" sz="1600" b="1" dirty="0"/>
              <a:t>Random Forest  through use of Random Forest Classifier.</a:t>
            </a:r>
          </a:p>
          <a:p>
            <a:pPr marL="342900" indent="-342900">
              <a:buAutoNum type="arabicParenR"/>
            </a:pPr>
            <a:r>
              <a:rPr lang="en-US" sz="1600" b="1" dirty="0"/>
              <a:t>ANOVA through use of </a:t>
            </a:r>
            <a:r>
              <a:rPr lang="en-US" sz="1600" b="1" dirty="0" err="1"/>
              <a:t>SelectKBest</a:t>
            </a:r>
            <a:r>
              <a:rPr lang="en-US" sz="1600" b="1" dirty="0"/>
              <a:t>, </a:t>
            </a:r>
            <a:r>
              <a:rPr lang="en-US" sz="1600" b="1" dirty="0" err="1"/>
              <a:t>f_classif</a:t>
            </a:r>
            <a:endParaRPr lang="en-US" sz="1600" b="1" dirty="0"/>
          </a:p>
          <a:p>
            <a:pPr marL="342900" indent="-342900">
              <a:buAutoNum type="arabicParenR"/>
            </a:pPr>
            <a:r>
              <a:rPr lang="en-US" sz="1600" b="1" dirty="0"/>
              <a:t>Correlation Matrix by identifying five pair of features having correlation equal to 1</a:t>
            </a:r>
          </a:p>
        </p:txBody>
      </p:sp>
      <p:pic>
        <p:nvPicPr>
          <p:cNvPr id="9" name="Picture 8" descr="RF.PNG"/>
          <p:cNvPicPr>
            <a:picLocks noChangeAspect="1"/>
          </p:cNvPicPr>
          <p:nvPr/>
        </p:nvPicPr>
        <p:blipFill>
          <a:blip r:embed="rId2"/>
          <a:stretch>
            <a:fillRect/>
          </a:stretch>
        </p:blipFill>
        <p:spPr>
          <a:xfrm>
            <a:off x="457200" y="2679485"/>
            <a:ext cx="2076557" cy="4178515"/>
          </a:xfrm>
          <a:prstGeom prst="rect">
            <a:avLst/>
          </a:prstGeom>
        </p:spPr>
      </p:pic>
      <p:pic>
        <p:nvPicPr>
          <p:cNvPr id="10" name="Picture 9" descr="ANOVA.PNG"/>
          <p:cNvPicPr>
            <a:picLocks noChangeAspect="1"/>
          </p:cNvPicPr>
          <p:nvPr/>
        </p:nvPicPr>
        <p:blipFill>
          <a:blip r:embed="rId3"/>
          <a:stretch>
            <a:fillRect/>
          </a:stretch>
        </p:blipFill>
        <p:spPr>
          <a:xfrm>
            <a:off x="3048000" y="2635033"/>
            <a:ext cx="2571882" cy="4222967"/>
          </a:xfrm>
          <a:prstGeom prst="rect">
            <a:avLst/>
          </a:prstGeom>
        </p:spPr>
      </p:pic>
      <p:sp>
        <p:nvSpPr>
          <p:cNvPr id="11" name="TextBox 10"/>
          <p:cNvSpPr txBox="1"/>
          <p:nvPr/>
        </p:nvSpPr>
        <p:spPr>
          <a:xfrm>
            <a:off x="762000" y="2297668"/>
            <a:ext cx="1828800" cy="369332"/>
          </a:xfrm>
          <a:prstGeom prst="rect">
            <a:avLst/>
          </a:prstGeom>
          <a:noFill/>
        </p:spPr>
        <p:txBody>
          <a:bodyPr wrap="square" rtlCol="0">
            <a:spAutoFit/>
          </a:bodyPr>
          <a:lstStyle/>
          <a:p>
            <a:r>
              <a:rPr lang="en-US" dirty="0"/>
              <a:t>Random Forest </a:t>
            </a:r>
          </a:p>
        </p:txBody>
      </p:sp>
      <p:sp>
        <p:nvSpPr>
          <p:cNvPr id="12" name="TextBox 11"/>
          <p:cNvSpPr txBox="1"/>
          <p:nvPr/>
        </p:nvSpPr>
        <p:spPr>
          <a:xfrm>
            <a:off x="3352800" y="2286000"/>
            <a:ext cx="1828800" cy="369332"/>
          </a:xfrm>
          <a:prstGeom prst="rect">
            <a:avLst/>
          </a:prstGeom>
          <a:noFill/>
        </p:spPr>
        <p:txBody>
          <a:bodyPr wrap="square" rtlCol="0">
            <a:spAutoFit/>
          </a:bodyPr>
          <a:lstStyle/>
          <a:p>
            <a:pPr algn="ctr"/>
            <a:r>
              <a:rPr lang="en-US" dirty="0"/>
              <a:t>ANOVA </a:t>
            </a:r>
          </a:p>
        </p:txBody>
      </p:sp>
      <p:sp>
        <p:nvSpPr>
          <p:cNvPr id="13" name="TextBox 12"/>
          <p:cNvSpPr txBox="1"/>
          <p:nvPr/>
        </p:nvSpPr>
        <p:spPr>
          <a:xfrm>
            <a:off x="5638800" y="3276600"/>
            <a:ext cx="3352800" cy="1477328"/>
          </a:xfrm>
          <a:prstGeom prst="rect">
            <a:avLst/>
          </a:prstGeom>
          <a:noFill/>
        </p:spPr>
        <p:txBody>
          <a:bodyPr wrap="square" rtlCol="0">
            <a:spAutoFit/>
          </a:bodyPr>
          <a:lstStyle/>
          <a:p>
            <a:r>
              <a:rPr lang="en-US" b="1" dirty="0"/>
              <a:t>Thus, we can see from Random Forest and ANOVA – day calls, evening calls, night calls and account length are least important.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0" y="1371601"/>
            <a:ext cx="3810000" cy="914399"/>
          </a:xfrm>
        </p:spPr>
        <p:txBody>
          <a:bodyPr>
            <a:noAutofit/>
          </a:bodyPr>
          <a:lstStyle/>
          <a:p>
            <a:pPr algn="l"/>
            <a:r>
              <a:rPr lang="en-US" sz="1800" b="1" dirty="0"/>
              <a:t/>
            </a:r>
            <a:br>
              <a:rPr lang="en-US" sz="1800" b="1" dirty="0"/>
            </a:br>
            <a:endParaRPr lang="en-US" sz="1800" b="1" dirty="0"/>
          </a:p>
        </p:txBody>
      </p:sp>
      <p:sp>
        <p:nvSpPr>
          <p:cNvPr id="7" name="TextBox 6"/>
          <p:cNvSpPr txBox="1"/>
          <p:nvPr/>
        </p:nvSpPr>
        <p:spPr>
          <a:xfrm>
            <a:off x="0" y="304800"/>
            <a:ext cx="9144000" cy="707886"/>
          </a:xfrm>
          <a:prstGeom prst="rect">
            <a:avLst/>
          </a:prstGeom>
          <a:noFill/>
        </p:spPr>
        <p:txBody>
          <a:bodyPr wrap="square" rtlCol="0">
            <a:spAutoFit/>
          </a:bodyPr>
          <a:lstStyle/>
          <a:p>
            <a:pPr algn="ctr"/>
            <a:r>
              <a:rPr lang="en-US" sz="4000" b="1" dirty="0"/>
              <a:t>Correlation Matrix</a:t>
            </a:r>
          </a:p>
        </p:txBody>
      </p:sp>
      <p:sp>
        <p:nvSpPr>
          <p:cNvPr id="13" name="TextBox 12"/>
          <p:cNvSpPr txBox="1"/>
          <p:nvPr/>
        </p:nvSpPr>
        <p:spPr>
          <a:xfrm>
            <a:off x="5867400" y="2209800"/>
            <a:ext cx="3048000" cy="2585323"/>
          </a:xfrm>
          <a:prstGeom prst="rect">
            <a:avLst/>
          </a:prstGeom>
          <a:noFill/>
        </p:spPr>
        <p:txBody>
          <a:bodyPr wrap="square" rtlCol="0">
            <a:spAutoFit/>
          </a:bodyPr>
          <a:lstStyle/>
          <a:p>
            <a:r>
              <a:rPr lang="en-US" b="1" dirty="0"/>
              <a:t>Identified 5 predictor pairs with correlation 1 as they provide duplicate information. </a:t>
            </a:r>
          </a:p>
          <a:p>
            <a:endParaRPr lang="en-US" b="1" dirty="0"/>
          </a:p>
          <a:p>
            <a:r>
              <a:rPr lang="en-US" b="1" dirty="0"/>
              <a:t>Hence, dropped voice mail plan, evening charge, day charge, night charge and  international charge.</a:t>
            </a:r>
          </a:p>
        </p:txBody>
      </p:sp>
      <p:pic>
        <p:nvPicPr>
          <p:cNvPr id="14" name="Picture 13" descr="1.PNG"/>
          <p:cNvPicPr>
            <a:picLocks noChangeAspect="1"/>
          </p:cNvPicPr>
          <p:nvPr/>
        </p:nvPicPr>
        <p:blipFill>
          <a:blip r:embed="rId2"/>
          <a:stretch>
            <a:fillRect/>
          </a:stretch>
        </p:blipFill>
        <p:spPr>
          <a:xfrm>
            <a:off x="9241" y="853943"/>
            <a:ext cx="5781959" cy="600405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0" y="1371601"/>
            <a:ext cx="3810000" cy="914399"/>
          </a:xfrm>
        </p:spPr>
        <p:txBody>
          <a:bodyPr>
            <a:noAutofit/>
          </a:bodyPr>
          <a:lstStyle/>
          <a:p>
            <a:pPr algn="l"/>
            <a:r>
              <a:rPr lang="en-US" sz="1800" b="1" dirty="0"/>
              <a:t/>
            </a:r>
            <a:br>
              <a:rPr lang="en-US" sz="1800" b="1" dirty="0"/>
            </a:br>
            <a:endParaRPr lang="en-US" sz="1800" b="1" dirty="0"/>
          </a:p>
        </p:txBody>
      </p:sp>
      <p:sp>
        <p:nvSpPr>
          <p:cNvPr id="7" name="TextBox 6"/>
          <p:cNvSpPr txBox="1"/>
          <p:nvPr/>
        </p:nvSpPr>
        <p:spPr>
          <a:xfrm>
            <a:off x="0" y="304800"/>
            <a:ext cx="9144000" cy="707886"/>
          </a:xfrm>
          <a:prstGeom prst="rect">
            <a:avLst/>
          </a:prstGeom>
          <a:noFill/>
        </p:spPr>
        <p:txBody>
          <a:bodyPr wrap="square" rtlCol="0">
            <a:spAutoFit/>
          </a:bodyPr>
          <a:lstStyle/>
          <a:p>
            <a:pPr algn="ctr"/>
            <a:r>
              <a:rPr lang="en-US" sz="4000" b="1" dirty="0"/>
              <a:t>Methodology used for model building</a:t>
            </a:r>
          </a:p>
        </p:txBody>
      </p:sp>
      <p:sp>
        <p:nvSpPr>
          <p:cNvPr id="13" name="TextBox 12"/>
          <p:cNvSpPr txBox="1"/>
          <p:nvPr/>
        </p:nvSpPr>
        <p:spPr>
          <a:xfrm>
            <a:off x="228600" y="1903274"/>
            <a:ext cx="8686800" cy="3693319"/>
          </a:xfrm>
          <a:prstGeom prst="rect">
            <a:avLst/>
          </a:prstGeom>
          <a:noFill/>
        </p:spPr>
        <p:txBody>
          <a:bodyPr wrap="square" rtlCol="0">
            <a:spAutoFit/>
          </a:bodyPr>
          <a:lstStyle/>
          <a:p>
            <a:r>
              <a:rPr lang="en-US" b="1" dirty="0"/>
              <a:t>CASE1: Models were built by dropping 5 features identified in correlation matrix. Hence, 5 columns were dropped.</a:t>
            </a:r>
          </a:p>
          <a:p>
            <a:endParaRPr lang="en-US" b="1" dirty="0"/>
          </a:p>
          <a:p>
            <a:endParaRPr lang="en-US" b="1" dirty="0"/>
          </a:p>
          <a:p>
            <a:r>
              <a:rPr lang="en-US" b="1" dirty="0"/>
              <a:t>CASE2: Models were built by dropping 5 features identified in correlation matrix + by dropping  least important features identified through Random Forest and ANOVA. Thus ,9 columns were dropped</a:t>
            </a:r>
            <a:r>
              <a:rPr lang="en-US" b="1" dirty="0" smtClean="0"/>
              <a:t>.</a:t>
            </a:r>
            <a:endParaRPr lang="en-US" b="1" dirty="0">
              <a:highlight>
                <a:srgbClr val="FFFF00"/>
              </a:highlight>
            </a:endParaRPr>
          </a:p>
          <a:p>
            <a:endParaRPr lang="en-US" b="1" dirty="0"/>
          </a:p>
          <a:p>
            <a:endParaRPr lang="en-US" b="1" dirty="0"/>
          </a:p>
          <a:p>
            <a:r>
              <a:rPr lang="en-US" b="1" dirty="0"/>
              <a:t>CASE 3: Models were built without dropping any features and try to utilize all the features and check for the accuracy. </a:t>
            </a:r>
          </a:p>
          <a:p>
            <a:endParaRPr lang="en-US" b="1" dirty="0"/>
          </a:p>
          <a:p>
            <a:r>
              <a:rPr lang="en-US" b="1" dirty="0"/>
              <a:t>CASE 4: </a:t>
            </a:r>
            <a:r>
              <a:rPr lang="en-US" b="1" dirty="0" smtClean="0"/>
              <a:t>We merged few columns to create a single </a:t>
            </a:r>
            <a:r>
              <a:rPr lang="en-US" b="1" dirty="0" smtClean="0"/>
              <a:t>column and then build the models.</a:t>
            </a:r>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0" y="1371601"/>
            <a:ext cx="3810000" cy="914399"/>
          </a:xfrm>
        </p:spPr>
        <p:txBody>
          <a:bodyPr>
            <a:noAutofit/>
          </a:bodyPr>
          <a:lstStyle/>
          <a:p>
            <a:pPr algn="l"/>
            <a:r>
              <a:rPr lang="en-US" sz="1800" b="1" dirty="0"/>
              <a:t/>
            </a:r>
            <a:br>
              <a:rPr lang="en-US" sz="1800" b="1" dirty="0"/>
            </a:br>
            <a:endParaRPr lang="en-US" sz="1800" b="1" dirty="0"/>
          </a:p>
        </p:txBody>
      </p:sp>
      <p:sp>
        <p:nvSpPr>
          <p:cNvPr id="7" name="TextBox 6"/>
          <p:cNvSpPr txBox="1"/>
          <p:nvPr/>
        </p:nvSpPr>
        <p:spPr>
          <a:xfrm>
            <a:off x="0" y="304800"/>
            <a:ext cx="9144000" cy="707886"/>
          </a:xfrm>
          <a:prstGeom prst="rect">
            <a:avLst/>
          </a:prstGeom>
          <a:noFill/>
        </p:spPr>
        <p:txBody>
          <a:bodyPr wrap="square" rtlCol="0">
            <a:spAutoFit/>
          </a:bodyPr>
          <a:lstStyle/>
          <a:p>
            <a:pPr algn="ctr"/>
            <a:r>
              <a:rPr lang="en-US" sz="4000" b="1" dirty="0"/>
              <a:t>Methodology used for </a:t>
            </a:r>
            <a:r>
              <a:rPr lang="en-US" sz="4000" b="1" dirty="0" smtClean="0"/>
              <a:t>C</a:t>
            </a:r>
            <a:r>
              <a:rPr lang="en-US" sz="4000" b="1" dirty="0" smtClean="0"/>
              <a:t>ase 1</a:t>
            </a:r>
            <a:endParaRPr lang="en-US" sz="4000" b="1" dirty="0"/>
          </a:p>
        </p:txBody>
      </p:sp>
      <p:sp>
        <p:nvSpPr>
          <p:cNvPr id="13" name="TextBox 12"/>
          <p:cNvSpPr txBox="1"/>
          <p:nvPr/>
        </p:nvSpPr>
        <p:spPr>
          <a:xfrm>
            <a:off x="228600" y="1903274"/>
            <a:ext cx="8686800" cy="1477328"/>
          </a:xfrm>
          <a:prstGeom prst="rect">
            <a:avLst/>
          </a:prstGeom>
          <a:noFill/>
        </p:spPr>
        <p:txBody>
          <a:bodyPr wrap="square" rtlCol="0">
            <a:spAutoFit/>
          </a:bodyPr>
          <a:lstStyle/>
          <a:p>
            <a:r>
              <a:rPr lang="en-US" b="1" dirty="0"/>
              <a:t>CASE1: Models were built by dropping 5 features identified in correlation matrix. Hence, 5 columns were dropped.</a:t>
            </a:r>
          </a:p>
          <a:p>
            <a:endParaRPr lang="en-US" b="1" dirty="0"/>
          </a:p>
          <a:p>
            <a:endParaRPr lang="en-US" b="1" dirty="0"/>
          </a:p>
          <a:p>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xmlns="" val="1576374964"/>
              </p:ext>
            </p:extLst>
          </p:nvPr>
        </p:nvGraphicFramePr>
        <p:xfrm>
          <a:off x="2209800" y="2641938"/>
          <a:ext cx="5029200" cy="3317240"/>
        </p:xfrm>
        <a:graphic>
          <a:graphicData uri="http://schemas.openxmlformats.org/drawingml/2006/table">
            <a:tbl>
              <a:tblPr firstRow="1" bandRow="1">
                <a:tableStyleId>{21E4AEA4-8DFA-4A89-87EB-49C32662AFE0}</a:tableStyleId>
              </a:tblPr>
              <a:tblGrid>
                <a:gridCol w="685800">
                  <a:extLst>
                    <a:ext uri="{9D8B030D-6E8A-4147-A177-3AD203B41FA5}">
                      <a16:colId xmlns:a16="http://schemas.microsoft.com/office/drawing/2014/main" xmlns="" val="20000"/>
                    </a:ext>
                  </a:extLst>
                </a:gridCol>
                <a:gridCol w="2362200">
                  <a:extLst>
                    <a:ext uri="{9D8B030D-6E8A-4147-A177-3AD203B41FA5}">
                      <a16:colId xmlns:a16="http://schemas.microsoft.com/office/drawing/2014/main" xmlns="" val="20001"/>
                    </a:ext>
                  </a:extLst>
                </a:gridCol>
                <a:gridCol w="1981200">
                  <a:extLst>
                    <a:ext uri="{9D8B030D-6E8A-4147-A177-3AD203B41FA5}">
                      <a16:colId xmlns:a16="http://schemas.microsoft.com/office/drawing/2014/main" xmlns="" val="20002"/>
                    </a:ext>
                  </a:extLst>
                </a:gridCol>
              </a:tblGrid>
              <a:tr h="370840">
                <a:tc>
                  <a:txBody>
                    <a:bodyPr/>
                    <a:lstStyle/>
                    <a:p>
                      <a:r>
                        <a:rPr lang="en-US" dirty="0" err="1"/>
                        <a:t>S.No</a:t>
                      </a:r>
                      <a:r>
                        <a:rPr lang="en-US" dirty="0"/>
                        <a:t>.</a:t>
                      </a:r>
                    </a:p>
                  </a:txBody>
                  <a:tcPr/>
                </a:tc>
                <a:tc>
                  <a:txBody>
                    <a:bodyPr/>
                    <a:lstStyle/>
                    <a:p>
                      <a:r>
                        <a:rPr lang="en-US" dirty="0"/>
                        <a:t>Algorithm </a:t>
                      </a:r>
                    </a:p>
                  </a:txBody>
                  <a:tcPr/>
                </a:tc>
                <a:tc>
                  <a:txBody>
                    <a:bodyPr/>
                    <a:lstStyle/>
                    <a:p>
                      <a:r>
                        <a:rPr lang="en-US" dirty="0"/>
                        <a:t>Accuracy  achieved</a:t>
                      </a:r>
                    </a:p>
                  </a:txBody>
                  <a:tcPr/>
                </a:tc>
                <a:extLst>
                  <a:ext uri="{0D108BD9-81ED-4DB2-BD59-A6C34878D82A}">
                    <a16:rowId xmlns:a16="http://schemas.microsoft.com/office/drawing/2014/main" xmlns="" val="10000"/>
                  </a:ext>
                </a:extLst>
              </a:tr>
              <a:tr h="370840">
                <a:tc>
                  <a:txBody>
                    <a:bodyPr/>
                    <a:lstStyle/>
                    <a:p>
                      <a:r>
                        <a:rPr lang="en-US" dirty="0"/>
                        <a:t>1.</a:t>
                      </a:r>
                    </a:p>
                  </a:txBody>
                  <a:tcPr/>
                </a:tc>
                <a:tc>
                  <a:txBody>
                    <a:bodyPr/>
                    <a:lstStyle/>
                    <a:p>
                      <a:r>
                        <a:rPr lang="en-US" dirty="0"/>
                        <a:t>Logistic Regression</a:t>
                      </a:r>
                    </a:p>
                  </a:txBody>
                  <a:tcPr/>
                </a:tc>
                <a:tc>
                  <a:txBody>
                    <a:bodyPr/>
                    <a:lstStyle/>
                    <a:p>
                      <a:r>
                        <a:rPr lang="en-US" dirty="0"/>
                        <a:t>99.86%</a:t>
                      </a:r>
                    </a:p>
                  </a:txBody>
                  <a:tcPr/>
                </a:tc>
                <a:extLst>
                  <a:ext uri="{0D108BD9-81ED-4DB2-BD59-A6C34878D82A}">
                    <a16:rowId xmlns:a16="http://schemas.microsoft.com/office/drawing/2014/main" xmlns="" val="10001"/>
                  </a:ext>
                </a:extLst>
              </a:tr>
              <a:tr h="370840">
                <a:tc>
                  <a:txBody>
                    <a:bodyPr/>
                    <a:lstStyle/>
                    <a:p>
                      <a:r>
                        <a:rPr lang="en-US" dirty="0"/>
                        <a:t>2.</a:t>
                      </a:r>
                    </a:p>
                  </a:txBody>
                  <a:tcPr/>
                </a:tc>
                <a:tc>
                  <a:txBody>
                    <a:bodyPr/>
                    <a:lstStyle/>
                    <a:p>
                      <a:r>
                        <a:rPr lang="en-US" dirty="0"/>
                        <a:t>Decision Trees</a:t>
                      </a:r>
                    </a:p>
                  </a:txBody>
                  <a:tcPr/>
                </a:tc>
                <a:tc>
                  <a:txBody>
                    <a:bodyPr/>
                    <a:lstStyle/>
                    <a:p>
                      <a:r>
                        <a:rPr lang="en-US" dirty="0"/>
                        <a:t>97.87%</a:t>
                      </a:r>
                    </a:p>
                  </a:txBody>
                  <a:tcPr/>
                </a:tc>
                <a:extLst>
                  <a:ext uri="{0D108BD9-81ED-4DB2-BD59-A6C34878D82A}">
                    <a16:rowId xmlns:a16="http://schemas.microsoft.com/office/drawing/2014/main" xmlns="" val="10002"/>
                  </a:ext>
                </a:extLst>
              </a:tr>
              <a:tr h="370840">
                <a:tc>
                  <a:txBody>
                    <a:bodyPr/>
                    <a:lstStyle/>
                    <a:p>
                      <a:r>
                        <a:rPr lang="en-US" dirty="0"/>
                        <a:t>3.</a:t>
                      </a:r>
                    </a:p>
                  </a:txBody>
                  <a:tcPr/>
                </a:tc>
                <a:tc>
                  <a:txBody>
                    <a:bodyPr/>
                    <a:lstStyle/>
                    <a:p>
                      <a:r>
                        <a:rPr lang="en-US" dirty="0"/>
                        <a:t>SVM</a:t>
                      </a:r>
                    </a:p>
                  </a:txBody>
                  <a:tcPr/>
                </a:tc>
                <a:tc>
                  <a:txBody>
                    <a:bodyPr/>
                    <a:lstStyle/>
                    <a:p>
                      <a:r>
                        <a:rPr lang="en-US" dirty="0"/>
                        <a:t>91.15%</a:t>
                      </a:r>
                    </a:p>
                  </a:txBody>
                  <a:tcPr/>
                </a:tc>
                <a:extLst>
                  <a:ext uri="{0D108BD9-81ED-4DB2-BD59-A6C34878D82A}">
                    <a16:rowId xmlns:a16="http://schemas.microsoft.com/office/drawing/2014/main" xmlns="" val="10003"/>
                  </a:ext>
                </a:extLst>
              </a:tr>
              <a:tr h="370840">
                <a:tc>
                  <a:txBody>
                    <a:bodyPr/>
                    <a:lstStyle/>
                    <a:p>
                      <a:r>
                        <a:rPr lang="en-US" dirty="0"/>
                        <a:t>4.</a:t>
                      </a:r>
                    </a:p>
                  </a:txBody>
                  <a:tcPr/>
                </a:tc>
                <a:tc>
                  <a:txBody>
                    <a:bodyPr/>
                    <a:lstStyle/>
                    <a:p>
                      <a:r>
                        <a:rPr lang="en-US" dirty="0"/>
                        <a:t>Neural Network</a:t>
                      </a:r>
                    </a:p>
                  </a:txBody>
                  <a:tcPr/>
                </a:tc>
                <a:tc>
                  <a:txBody>
                    <a:bodyPr/>
                    <a:lstStyle/>
                    <a:p>
                      <a:r>
                        <a:rPr lang="en-US" dirty="0"/>
                        <a:t>89.11%</a:t>
                      </a:r>
                    </a:p>
                  </a:txBody>
                  <a:tcPr/>
                </a:tc>
                <a:extLst>
                  <a:ext uri="{0D108BD9-81ED-4DB2-BD59-A6C34878D82A}">
                    <a16:rowId xmlns:a16="http://schemas.microsoft.com/office/drawing/2014/main" xmlns="" val="10004"/>
                  </a:ext>
                </a:extLst>
              </a:tr>
              <a:tr h="370840">
                <a:tc gridSpan="3">
                  <a:txBody>
                    <a:bodyPr/>
                    <a:lstStyle/>
                    <a:p>
                      <a:r>
                        <a:rPr lang="en-US" dirty="0"/>
                        <a:t>Please note</a:t>
                      </a:r>
                      <a:r>
                        <a:rPr lang="en-US" baseline="0" dirty="0"/>
                        <a:t> the above figures have been achieved by employing techniques that take into account the imbalanced dataset through oversampling, weighted networks. Also, ensemble techniques were used too for improved accuracy. </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0" y="1371601"/>
            <a:ext cx="3810000" cy="914399"/>
          </a:xfrm>
        </p:spPr>
        <p:txBody>
          <a:bodyPr>
            <a:noAutofit/>
          </a:bodyPr>
          <a:lstStyle/>
          <a:p>
            <a:pPr algn="l"/>
            <a:r>
              <a:rPr lang="en-US" sz="1800" b="1" dirty="0"/>
              <a:t/>
            </a:r>
            <a:br>
              <a:rPr lang="en-US" sz="1800" b="1" dirty="0"/>
            </a:br>
            <a:endParaRPr lang="en-US" sz="1800" b="1" dirty="0"/>
          </a:p>
        </p:txBody>
      </p:sp>
      <p:sp>
        <p:nvSpPr>
          <p:cNvPr id="7" name="TextBox 6"/>
          <p:cNvSpPr txBox="1"/>
          <p:nvPr/>
        </p:nvSpPr>
        <p:spPr>
          <a:xfrm>
            <a:off x="0" y="304800"/>
            <a:ext cx="9144000" cy="707886"/>
          </a:xfrm>
          <a:prstGeom prst="rect">
            <a:avLst/>
          </a:prstGeom>
          <a:noFill/>
        </p:spPr>
        <p:txBody>
          <a:bodyPr wrap="square" rtlCol="0">
            <a:spAutoFit/>
          </a:bodyPr>
          <a:lstStyle/>
          <a:p>
            <a:pPr algn="ctr"/>
            <a:r>
              <a:rPr lang="en-US" sz="4000" b="1" dirty="0"/>
              <a:t>Methodology used for </a:t>
            </a:r>
            <a:r>
              <a:rPr lang="en-US" sz="4000" b="1" dirty="0" smtClean="0"/>
              <a:t>Case 2</a:t>
            </a:r>
            <a:endParaRPr lang="en-US" sz="4000" b="1" dirty="0"/>
          </a:p>
        </p:txBody>
      </p:sp>
      <p:sp>
        <p:nvSpPr>
          <p:cNvPr id="13" name="TextBox 12"/>
          <p:cNvSpPr txBox="1"/>
          <p:nvPr/>
        </p:nvSpPr>
        <p:spPr>
          <a:xfrm>
            <a:off x="228600" y="1903274"/>
            <a:ext cx="8686800" cy="1754326"/>
          </a:xfrm>
          <a:prstGeom prst="rect">
            <a:avLst/>
          </a:prstGeom>
          <a:noFill/>
        </p:spPr>
        <p:txBody>
          <a:bodyPr wrap="square" rtlCol="0">
            <a:spAutoFit/>
          </a:bodyPr>
          <a:lstStyle/>
          <a:p>
            <a:r>
              <a:rPr lang="en-US" b="1" dirty="0" smtClean="0"/>
              <a:t>CASE2</a:t>
            </a:r>
            <a:r>
              <a:rPr lang="en-US" b="1" dirty="0" smtClean="0"/>
              <a:t>: Models were built by dropping 5 features identified in correlation matrix + by dropping  least important features identified through Random Forest and ANOVA. Thus ,9 columns were dropped.</a:t>
            </a:r>
            <a:endParaRPr lang="en-US" b="1" dirty="0"/>
          </a:p>
          <a:p>
            <a:endParaRPr lang="en-US" b="1" dirty="0"/>
          </a:p>
          <a:p>
            <a:endParaRPr lang="en-US" b="1" dirty="0"/>
          </a:p>
          <a:p>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xmlns="" val="1576374964"/>
              </p:ext>
            </p:extLst>
          </p:nvPr>
        </p:nvGraphicFramePr>
        <p:xfrm>
          <a:off x="2209800" y="3083560"/>
          <a:ext cx="5029200" cy="3317240"/>
        </p:xfrm>
        <a:graphic>
          <a:graphicData uri="http://schemas.openxmlformats.org/drawingml/2006/table">
            <a:tbl>
              <a:tblPr firstRow="1" bandRow="1">
                <a:tableStyleId>{21E4AEA4-8DFA-4A89-87EB-49C32662AFE0}</a:tableStyleId>
              </a:tblPr>
              <a:tblGrid>
                <a:gridCol w="685800">
                  <a:extLst>
                    <a:ext uri="{9D8B030D-6E8A-4147-A177-3AD203B41FA5}">
                      <a16:colId xmlns:a16="http://schemas.microsoft.com/office/drawing/2014/main" xmlns="" val="20000"/>
                    </a:ext>
                  </a:extLst>
                </a:gridCol>
                <a:gridCol w="2362200">
                  <a:extLst>
                    <a:ext uri="{9D8B030D-6E8A-4147-A177-3AD203B41FA5}">
                      <a16:colId xmlns:a16="http://schemas.microsoft.com/office/drawing/2014/main" xmlns="" val="20001"/>
                    </a:ext>
                  </a:extLst>
                </a:gridCol>
                <a:gridCol w="1981200">
                  <a:extLst>
                    <a:ext uri="{9D8B030D-6E8A-4147-A177-3AD203B41FA5}">
                      <a16:colId xmlns:a16="http://schemas.microsoft.com/office/drawing/2014/main" xmlns="" val="20002"/>
                    </a:ext>
                  </a:extLst>
                </a:gridCol>
              </a:tblGrid>
              <a:tr h="370840">
                <a:tc>
                  <a:txBody>
                    <a:bodyPr/>
                    <a:lstStyle/>
                    <a:p>
                      <a:r>
                        <a:rPr lang="en-US" dirty="0" err="1"/>
                        <a:t>S.No</a:t>
                      </a:r>
                      <a:r>
                        <a:rPr lang="en-US" dirty="0"/>
                        <a:t>.</a:t>
                      </a:r>
                    </a:p>
                  </a:txBody>
                  <a:tcPr/>
                </a:tc>
                <a:tc>
                  <a:txBody>
                    <a:bodyPr/>
                    <a:lstStyle/>
                    <a:p>
                      <a:r>
                        <a:rPr lang="en-US" dirty="0"/>
                        <a:t>Algorithm </a:t>
                      </a:r>
                    </a:p>
                  </a:txBody>
                  <a:tcPr/>
                </a:tc>
                <a:tc>
                  <a:txBody>
                    <a:bodyPr/>
                    <a:lstStyle/>
                    <a:p>
                      <a:r>
                        <a:rPr lang="en-US" dirty="0"/>
                        <a:t>Accuracy  achieved</a:t>
                      </a:r>
                    </a:p>
                  </a:txBody>
                  <a:tcPr/>
                </a:tc>
                <a:extLst>
                  <a:ext uri="{0D108BD9-81ED-4DB2-BD59-A6C34878D82A}">
                    <a16:rowId xmlns:a16="http://schemas.microsoft.com/office/drawing/2014/main" xmlns="" val="10000"/>
                  </a:ext>
                </a:extLst>
              </a:tr>
              <a:tr h="370840">
                <a:tc>
                  <a:txBody>
                    <a:bodyPr/>
                    <a:lstStyle/>
                    <a:p>
                      <a:r>
                        <a:rPr lang="en-US" dirty="0"/>
                        <a:t>1.</a:t>
                      </a:r>
                    </a:p>
                  </a:txBody>
                  <a:tcPr/>
                </a:tc>
                <a:tc>
                  <a:txBody>
                    <a:bodyPr/>
                    <a:lstStyle/>
                    <a:p>
                      <a:r>
                        <a:rPr lang="en-US" dirty="0"/>
                        <a:t>Logistic Regression</a:t>
                      </a:r>
                    </a:p>
                  </a:txBody>
                  <a:tcPr/>
                </a:tc>
                <a:tc>
                  <a:txBody>
                    <a:bodyPr/>
                    <a:lstStyle/>
                    <a:p>
                      <a:r>
                        <a:rPr lang="en-US" dirty="0" smtClean="0"/>
                        <a:t>99.84%</a:t>
                      </a:r>
                      <a:endParaRPr lang="en-US" dirty="0"/>
                    </a:p>
                  </a:txBody>
                  <a:tcPr/>
                </a:tc>
                <a:extLst>
                  <a:ext uri="{0D108BD9-81ED-4DB2-BD59-A6C34878D82A}">
                    <a16:rowId xmlns:a16="http://schemas.microsoft.com/office/drawing/2014/main" xmlns="" val="10001"/>
                  </a:ext>
                </a:extLst>
              </a:tr>
              <a:tr h="370840">
                <a:tc>
                  <a:txBody>
                    <a:bodyPr/>
                    <a:lstStyle/>
                    <a:p>
                      <a:r>
                        <a:rPr lang="en-US" dirty="0"/>
                        <a:t>2.</a:t>
                      </a:r>
                    </a:p>
                  </a:txBody>
                  <a:tcPr/>
                </a:tc>
                <a:tc>
                  <a:txBody>
                    <a:bodyPr/>
                    <a:lstStyle/>
                    <a:p>
                      <a:r>
                        <a:rPr lang="en-US" dirty="0"/>
                        <a:t>Decision Trees</a:t>
                      </a:r>
                    </a:p>
                  </a:txBody>
                  <a:tcPr/>
                </a:tc>
                <a:tc>
                  <a:txBody>
                    <a:bodyPr/>
                    <a:lstStyle/>
                    <a:p>
                      <a:r>
                        <a:rPr lang="en-US" dirty="0" smtClean="0"/>
                        <a:t>97.84%</a:t>
                      </a:r>
                      <a:endParaRPr lang="en-US" dirty="0"/>
                    </a:p>
                  </a:txBody>
                  <a:tcPr/>
                </a:tc>
                <a:extLst>
                  <a:ext uri="{0D108BD9-81ED-4DB2-BD59-A6C34878D82A}">
                    <a16:rowId xmlns:a16="http://schemas.microsoft.com/office/drawing/2014/main" xmlns="" val="10002"/>
                  </a:ext>
                </a:extLst>
              </a:tr>
              <a:tr h="370840">
                <a:tc>
                  <a:txBody>
                    <a:bodyPr/>
                    <a:lstStyle/>
                    <a:p>
                      <a:r>
                        <a:rPr lang="en-US" dirty="0"/>
                        <a:t>3.</a:t>
                      </a:r>
                    </a:p>
                  </a:txBody>
                  <a:tcPr/>
                </a:tc>
                <a:tc>
                  <a:txBody>
                    <a:bodyPr/>
                    <a:lstStyle/>
                    <a:p>
                      <a:r>
                        <a:rPr lang="en-US" dirty="0"/>
                        <a:t>SVM</a:t>
                      </a:r>
                    </a:p>
                  </a:txBody>
                  <a:tcPr/>
                </a:tc>
                <a:tc>
                  <a:txBody>
                    <a:bodyPr/>
                    <a:lstStyle/>
                    <a:p>
                      <a:r>
                        <a:rPr lang="en-US" dirty="0" smtClean="0"/>
                        <a:t>93.70%</a:t>
                      </a:r>
                      <a:endParaRPr lang="en-US" dirty="0"/>
                    </a:p>
                  </a:txBody>
                  <a:tcPr/>
                </a:tc>
                <a:extLst>
                  <a:ext uri="{0D108BD9-81ED-4DB2-BD59-A6C34878D82A}">
                    <a16:rowId xmlns:a16="http://schemas.microsoft.com/office/drawing/2014/main" xmlns="" val="10003"/>
                  </a:ext>
                </a:extLst>
              </a:tr>
              <a:tr h="370840">
                <a:tc>
                  <a:txBody>
                    <a:bodyPr/>
                    <a:lstStyle/>
                    <a:p>
                      <a:r>
                        <a:rPr lang="en-US" dirty="0"/>
                        <a:t>4.</a:t>
                      </a:r>
                    </a:p>
                  </a:txBody>
                  <a:tcPr/>
                </a:tc>
                <a:tc>
                  <a:txBody>
                    <a:bodyPr/>
                    <a:lstStyle/>
                    <a:p>
                      <a:r>
                        <a:rPr lang="en-US" dirty="0"/>
                        <a:t>Neural Network</a:t>
                      </a:r>
                    </a:p>
                  </a:txBody>
                  <a:tcPr/>
                </a:tc>
                <a:tc>
                  <a:txBody>
                    <a:bodyPr/>
                    <a:lstStyle/>
                    <a:p>
                      <a:r>
                        <a:rPr lang="en-US" dirty="0" smtClean="0"/>
                        <a:t>88.27%</a:t>
                      </a:r>
                      <a:endParaRPr lang="en-US" dirty="0"/>
                    </a:p>
                  </a:txBody>
                  <a:tcPr/>
                </a:tc>
                <a:extLst>
                  <a:ext uri="{0D108BD9-81ED-4DB2-BD59-A6C34878D82A}">
                    <a16:rowId xmlns:a16="http://schemas.microsoft.com/office/drawing/2014/main" xmlns="" val="10004"/>
                  </a:ext>
                </a:extLst>
              </a:tr>
              <a:tr h="370840">
                <a:tc gridSpan="3">
                  <a:txBody>
                    <a:bodyPr/>
                    <a:lstStyle/>
                    <a:p>
                      <a:r>
                        <a:rPr lang="en-US" dirty="0"/>
                        <a:t>Please note</a:t>
                      </a:r>
                      <a:r>
                        <a:rPr lang="en-US" baseline="0" dirty="0"/>
                        <a:t> the above figures have been achieved by employing techniques that take into account the imbalanced dataset through oversampling, weighted networks. Also, ensemble techniques were used too for improved accuracy. </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09800"/>
            <a:ext cx="8763000" cy="707886"/>
          </a:xfrm>
          <a:prstGeom prst="rect">
            <a:avLst/>
          </a:prstGeom>
          <a:noFill/>
        </p:spPr>
        <p:txBody>
          <a:bodyPr wrap="square" rtlCol="0">
            <a:spAutoFit/>
          </a:bodyPr>
          <a:lstStyle/>
          <a:p>
            <a:pPr algn="ctr"/>
            <a:r>
              <a:rPr lang="en-US" sz="4000" b="1" dirty="0"/>
              <a:t>Project (P141) : Telecom  Churn</a:t>
            </a:r>
          </a:p>
        </p:txBody>
      </p:sp>
      <p:sp>
        <p:nvSpPr>
          <p:cNvPr id="3" name="TextBox 2"/>
          <p:cNvSpPr txBox="1"/>
          <p:nvPr/>
        </p:nvSpPr>
        <p:spPr>
          <a:xfrm>
            <a:off x="6400800" y="5562600"/>
            <a:ext cx="2590800" cy="369332"/>
          </a:xfrm>
          <a:prstGeom prst="rect">
            <a:avLst/>
          </a:prstGeom>
          <a:noFill/>
        </p:spPr>
        <p:txBody>
          <a:bodyPr wrap="square" rtlCol="0">
            <a:spAutoFit/>
          </a:bodyPr>
          <a:lstStyle/>
          <a:p>
            <a:r>
              <a:rPr lang="en-US" dirty="0"/>
              <a:t>Presented by: Group 4</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9B541-5E0A-6EC8-B818-A759B3AC0B28}"/>
              </a:ext>
            </a:extLst>
          </p:cNvPr>
          <p:cNvSpPr>
            <a:spLocks noGrp="1"/>
          </p:cNvSpPr>
          <p:nvPr>
            <p:ph type="title"/>
          </p:nvPr>
        </p:nvSpPr>
        <p:spPr/>
        <p:txBody>
          <a:bodyPr>
            <a:normAutofit/>
          </a:bodyPr>
          <a:lstStyle/>
          <a:p>
            <a:r>
              <a:rPr lang="en-US" sz="4000" b="1" dirty="0"/>
              <a:t>Methodology Used in Case 3</a:t>
            </a:r>
          </a:p>
        </p:txBody>
      </p:sp>
      <p:graphicFrame>
        <p:nvGraphicFramePr>
          <p:cNvPr id="4" name="Content Placeholder 3">
            <a:extLst>
              <a:ext uri="{FF2B5EF4-FFF2-40B4-BE49-F238E27FC236}">
                <a16:creationId xmlns:a16="http://schemas.microsoft.com/office/drawing/2014/main" xmlns="" id="{599049C7-C53E-DF3A-3726-A16B41EFD30D}"/>
              </a:ext>
            </a:extLst>
          </p:cNvPr>
          <p:cNvGraphicFramePr>
            <a:graphicFrameLocks noGrp="1"/>
          </p:cNvGraphicFramePr>
          <p:nvPr>
            <p:ph idx="1"/>
            <p:extLst>
              <p:ext uri="{D42A27DB-BD31-4B8C-83A1-F6EECF244321}">
                <p14:modId xmlns:p14="http://schemas.microsoft.com/office/powerpoint/2010/main" xmlns="" val="3552191904"/>
              </p:ext>
            </p:extLst>
          </p:nvPr>
        </p:nvGraphicFramePr>
        <p:xfrm>
          <a:off x="2057400" y="2323790"/>
          <a:ext cx="5029200" cy="2210420"/>
        </p:xfrm>
        <a:graphic>
          <a:graphicData uri="http://schemas.openxmlformats.org/drawingml/2006/table">
            <a:tbl>
              <a:tblPr firstRow="1" bandRow="1">
                <a:tableStyleId>{21E4AEA4-8DFA-4A89-87EB-49C32662AFE0}</a:tableStyleId>
              </a:tblPr>
              <a:tblGrid>
                <a:gridCol w="685800">
                  <a:extLst>
                    <a:ext uri="{9D8B030D-6E8A-4147-A177-3AD203B41FA5}">
                      <a16:colId xmlns:a16="http://schemas.microsoft.com/office/drawing/2014/main" xmlns="" val="3352635831"/>
                    </a:ext>
                  </a:extLst>
                </a:gridCol>
                <a:gridCol w="2362200">
                  <a:extLst>
                    <a:ext uri="{9D8B030D-6E8A-4147-A177-3AD203B41FA5}">
                      <a16:colId xmlns:a16="http://schemas.microsoft.com/office/drawing/2014/main" xmlns="" val="1910113157"/>
                    </a:ext>
                  </a:extLst>
                </a:gridCol>
                <a:gridCol w="1981200">
                  <a:extLst>
                    <a:ext uri="{9D8B030D-6E8A-4147-A177-3AD203B41FA5}">
                      <a16:colId xmlns:a16="http://schemas.microsoft.com/office/drawing/2014/main" xmlns="" val="2786609045"/>
                    </a:ext>
                  </a:extLst>
                </a:gridCol>
              </a:tblGrid>
              <a:tr h="361795">
                <a:tc>
                  <a:txBody>
                    <a:bodyPr/>
                    <a:lstStyle/>
                    <a:p>
                      <a:r>
                        <a:rPr lang="en-US" dirty="0" err="1"/>
                        <a:t>S.No</a:t>
                      </a:r>
                      <a:r>
                        <a:rPr lang="en-US" dirty="0"/>
                        <a:t>.</a:t>
                      </a:r>
                    </a:p>
                  </a:txBody>
                  <a:tcPr/>
                </a:tc>
                <a:tc>
                  <a:txBody>
                    <a:bodyPr/>
                    <a:lstStyle/>
                    <a:p>
                      <a:r>
                        <a:rPr lang="en-US" dirty="0"/>
                        <a:t>Algorithm </a:t>
                      </a:r>
                    </a:p>
                  </a:txBody>
                  <a:tcPr/>
                </a:tc>
                <a:tc>
                  <a:txBody>
                    <a:bodyPr/>
                    <a:lstStyle/>
                    <a:p>
                      <a:r>
                        <a:rPr lang="en-US" dirty="0"/>
                        <a:t>Accuracy  achieved</a:t>
                      </a:r>
                    </a:p>
                  </a:txBody>
                  <a:tcPr/>
                </a:tc>
                <a:extLst>
                  <a:ext uri="{0D108BD9-81ED-4DB2-BD59-A6C34878D82A}">
                    <a16:rowId xmlns:a16="http://schemas.microsoft.com/office/drawing/2014/main" xmlns="" val="2443179447"/>
                  </a:ext>
                </a:extLst>
              </a:tr>
              <a:tr h="381620">
                <a:tc>
                  <a:txBody>
                    <a:bodyPr/>
                    <a:lstStyle/>
                    <a:p>
                      <a:r>
                        <a:rPr lang="en-US" dirty="0"/>
                        <a:t>1.</a:t>
                      </a:r>
                    </a:p>
                  </a:txBody>
                  <a:tcPr/>
                </a:tc>
                <a:tc>
                  <a:txBody>
                    <a:bodyPr/>
                    <a:lstStyle/>
                    <a:p>
                      <a:r>
                        <a:rPr lang="en-US" dirty="0"/>
                        <a:t>Logistic Regression</a:t>
                      </a:r>
                    </a:p>
                  </a:txBody>
                  <a:tcPr/>
                </a:tc>
                <a:tc>
                  <a:txBody>
                    <a:bodyPr/>
                    <a:lstStyle/>
                    <a:p>
                      <a:r>
                        <a:rPr lang="en-US" dirty="0"/>
                        <a:t>84%</a:t>
                      </a:r>
                    </a:p>
                  </a:txBody>
                  <a:tcPr/>
                </a:tc>
                <a:extLst>
                  <a:ext uri="{0D108BD9-81ED-4DB2-BD59-A6C34878D82A}">
                    <a16:rowId xmlns:a16="http://schemas.microsoft.com/office/drawing/2014/main" xmlns="" val="2329023368"/>
                  </a:ext>
                </a:extLst>
              </a:tr>
              <a:tr h="361795">
                <a:tc>
                  <a:txBody>
                    <a:bodyPr/>
                    <a:lstStyle/>
                    <a:p>
                      <a:r>
                        <a:rPr lang="en-US" dirty="0"/>
                        <a:t>2.</a:t>
                      </a:r>
                    </a:p>
                  </a:txBody>
                  <a:tcPr/>
                </a:tc>
                <a:tc>
                  <a:txBody>
                    <a:bodyPr/>
                    <a:lstStyle/>
                    <a:p>
                      <a:r>
                        <a:rPr lang="en-US" dirty="0"/>
                        <a:t>Gussian NB</a:t>
                      </a:r>
                    </a:p>
                  </a:txBody>
                  <a:tcPr/>
                </a:tc>
                <a:tc>
                  <a:txBody>
                    <a:bodyPr/>
                    <a:lstStyle/>
                    <a:p>
                      <a:r>
                        <a:rPr lang="en-US" dirty="0"/>
                        <a:t>84%</a:t>
                      </a:r>
                    </a:p>
                  </a:txBody>
                  <a:tcPr/>
                </a:tc>
                <a:extLst>
                  <a:ext uri="{0D108BD9-81ED-4DB2-BD59-A6C34878D82A}">
                    <a16:rowId xmlns:a16="http://schemas.microsoft.com/office/drawing/2014/main" xmlns="" val="2618339974"/>
                  </a:ext>
                </a:extLst>
              </a:tr>
              <a:tr h="361795">
                <a:tc>
                  <a:txBody>
                    <a:bodyPr/>
                    <a:lstStyle/>
                    <a:p>
                      <a:r>
                        <a:rPr lang="en-US" dirty="0"/>
                        <a:t>3.</a:t>
                      </a:r>
                    </a:p>
                  </a:txBody>
                  <a:tcPr/>
                </a:tc>
                <a:tc>
                  <a:txBody>
                    <a:bodyPr/>
                    <a:lstStyle/>
                    <a:p>
                      <a:r>
                        <a:rPr lang="en-US" dirty="0"/>
                        <a:t>Decision Tree</a:t>
                      </a:r>
                    </a:p>
                  </a:txBody>
                  <a:tcPr/>
                </a:tc>
                <a:tc>
                  <a:txBody>
                    <a:bodyPr/>
                    <a:lstStyle/>
                    <a:p>
                      <a:r>
                        <a:rPr lang="en-US" dirty="0"/>
                        <a:t>98%</a:t>
                      </a:r>
                    </a:p>
                  </a:txBody>
                  <a:tcPr/>
                </a:tc>
                <a:extLst>
                  <a:ext uri="{0D108BD9-81ED-4DB2-BD59-A6C34878D82A}">
                    <a16:rowId xmlns:a16="http://schemas.microsoft.com/office/drawing/2014/main" xmlns="" val="2215673845"/>
                  </a:ext>
                </a:extLst>
              </a:tr>
              <a:tr h="361795">
                <a:tc>
                  <a:txBody>
                    <a:bodyPr/>
                    <a:lstStyle/>
                    <a:p>
                      <a:r>
                        <a:rPr lang="en-US" dirty="0"/>
                        <a:t>4.</a:t>
                      </a:r>
                    </a:p>
                  </a:txBody>
                  <a:tcPr/>
                </a:tc>
                <a:tc>
                  <a:txBody>
                    <a:bodyPr/>
                    <a:lstStyle/>
                    <a:p>
                      <a:r>
                        <a:rPr lang="en-US" dirty="0"/>
                        <a:t>Random Forest</a:t>
                      </a:r>
                    </a:p>
                  </a:txBody>
                  <a:tcPr/>
                </a:tc>
                <a:tc>
                  <a:txBody>
                    <a:bodyPr/>
                    <a:lstStyle/>
                    <a:p>
                      <a:r>
                        <a:rPr lang="en-US" dirty="0"/>
                        <a:t>98%</a:t>
                      </a:r>
                    </a:p>
                  </a:txBody>
                  <a:tcPr/>
                </a:tc>
                <a:extLst>
                  <a:ext uri="{0D108BD9-81ED-4DB2-BD59-A6C34878D82A}">
                    <a16:rowId xmlns:a16="http://schemas.microsoft.com/office/drawing/2014/main" xmlns="" val="2854380324"/>
                  </a:ext>
                </a:extLst>
              </a:tr>
              <a:tr h="361795">
                <a:tc>
                  <a:txBody>
                    <a:bodyPr/>
                    <a:lstStyle/>
                    <a:p>
                      <a:r>
                        <a:rPr lang="en-US" dirty="0"/>
                        <a:t>5.</a:t>
                      </a:r>
                    </a:p>
                  </a:txBody>
                  <a:tcPr/>
                </a:tc>
                <a:tc>
                  <a:txBody>
                    <a:bodyPr/>
                    <a:lstStyle/>
                    <a:p>
                      <a:r>
                        <a:rPr lang="en-US" dirty="0"/>
                        <a:t>XGBoost</a:t>
                      </a:r>
                    </a:p>
                  </a:txBody>
                  <a:tcPr/>
                </a:tc>
                <a:tc>
                  <a:txBody>
                    <a:bodyPr/>
                    <a:lstStyle/>
                    <a:p>
                      <a:r>
                        <a:rPr lang="en-US" dirty="0"/>
                        <a:t>98%</a:t>
                      </a:r>
                    </a:p>
                  </a:txBody>
                  <a:tcPr/>
                </a:tc>
                <a:extLst>
                  <a:ext uri="{0D108BD9-81ED-4DB2-BD59-A6C34878D82A}">
                    <a16:rowId xmlns:a16="http://schemas.microsoft.com/office/drawing/2014/main" xmlns="" val="2109449287"/>
                  </a:ext>
                </a:extLst>
              </a:tr>
            </a:tbl>
          </a:graphicData>
        </a:graphic>
      </p:graphicFrame>
      <p:sp>
        <p:nvSpPr>
          <p:cNvPr id="5" name="TextBox 4">
            <a:extLst>
              <a:ext uri="{FF2B5EF4-FFF2-40B4-BE49-F238E27FC236}">
                <a16:creationId xmlns:a16="http://schemas.microsoft.com/office/drawing/2014/main" xmlns="" id="{6207C5F5-4840-0FDD-8174-43B6349B38F3}"/>
              </a:ext>
            </a:extLst>
          </p:cNvPr>
          <p:cNvSpPr txBox="1"/>
          <p:nvPr/>
        </p:nvSpPr>
        <p:spPr>
          <a:xfrm>
            <a:off x="1162050" y="1417638"/>
            <a:ext cx="6819900" cy="646331"/>
          </a:xfrm>
          <a:prstGeom prst="rect">
            <a:avLst/>
          </a:prstGeom>
          <a:noFill/>
        </p:spPr>
        <p:txBody>
          <a:bodyPr wrap="square" rtlCol="0">
            <a:spAutoFit/>
          </a:bodyPr>
          <a:lstStyle/>
          <a:p>
            <a:r>
              <a:rPr lang="en-US" b="1" dirty="0"/>
              <a:t>Case 3 : Not dropping any features and trying to achieve maximum accuracy</a:t>
            </a:r>
          </a:p>
        </p:txBody>
      </p:sp>
    </p:spTree>
    <p:extLst>
      <p:ext uri="{BB962C8B-B14F-4D97-AF65-F5344CB8AC3E}">
        <p14:creationId xmlns:p14="http://schemas.microsoft.com/office/powerpoint/2010/main" xmlns="" val="17313079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9B541-5E0A-6EC8-B818-A759B3AC0B28}"/>
              </a:ext>
            </a:extLst>
          </p:cNvPr>
          <p:cNvSpPr>
            <a:spLocks noGrp="1"/>
          </p:cNvSpPr>
          <p:nvPr>
            <p:ph type="title"/>
          </p:nvPr>
        </p:nvSpPr>
        <p:spPr/>
        <p:txBody>
          <a:bodyPr>
            <a:normAutofit/>
          </a:bodyPr>
          <a:lstStyle/>
          <a:p>
            <a:r>
              <a:rPr lang="en-US" sz="4000" b="1" dirty="0"/>
              <a:t>Methodology Used in Case </a:t>
            </a:r>
            <a:r>
              <a:rPr lang="en-US" sz="4000" b="1" dirty="0" smtClean="0"/>
              <a:t>4</a:t>
            </a:r>
            <a:endParaRPr lang="en-US" sz="4000" b="1" dirty="0"/>
          </a:p>
        </p:txBody>
      </p:sp>
      <p:sp>
        <p:nvSpPr>
          <p:cNvPr id="5" name="TextBox 4">
            <a:extLst>
              <a:ext uri="{FF2B5EF4-FFF2-40B4-BE49-F238E27FC236}">
                <a16:creationId xmlns:a16="http://schemas.microsoft.com/office/drawing/2014/main" xmlns="" id="{6207C5F5-4840-0FDD-8174-43B6349B38F3}"/>
              </a:ext>
            </a:extLst>
          </p:cNvPr>
          <p:cNvSpPr txBox="1"/>
          <p:nvPr/>
        </p:nvSpPr>
        <p:spPr>
          <a:xfrm>
            <a:off x="381000" y="3087469"/>
            <a:ext cx="8305800" cy="646331"/>
          </a:xfrm>
          <a:prstGeom prst="rect">
            <a:avLst/>
          </a:prstGeom>
          <a:noFill/>
        </p:spPr>
        <p:txBody>
          <a:bodyPr wrap="square" rtlCol="0">
            <a:spAutoFit/>
          </a:bodyPr>
          <a:lstStyle/>
          <a:p>
            <a:r>
              <a:rPr lang="en-US" b="1" dirty="0"/>
              <a:t>Case </a:t>
            </a:r>
            <a:r>
              <a:rPr lang="en-US" b="1" dirty="0" smtClean="0"/>
              <a:t>4 </a:t>
            </a:r>
            <a:r>
              <a:rPr lang="en-US" b="1" dirty="0" smtClean="0"/>
              <a:t>: </a:t>
            </a:r>
            <a:r>
              <a:rPr lang="en-US" b="1" dirty="0" smtClean="0"/>
              <a:t>We merged few columns to create a single column. We dropped  models built  in </a:t>
            </a:r>
            <a:r>
              <a:rPr lang="en-US" b="1" dirty="0" smtClean="0"/>
              <a:t>case </a:t>
            </a:r>
            <a:r>
              <a:rPr lang="en-US" b="1" dirty="0" smtClean="0"/>
              <a:t>4 based on low accuracy.</a:t>
            </a:r>
            <a:endParaRPr lang="en-US" b="1" dirty="0"/>
          </a:p>
        </p:txBody>
      </p:sp>
    </p:spTree>
    <p:extLst>
      <p:ext uri="{BB962C8B-B14F-4D97-AF65-F5344CB8AC3E}">
        <p14:creationId xmlns:p14="http://schemas.microsoft.com/office/powerpoint/2010/main" xmlns="" val="17313079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9B541-5E0A-6EC8-B818-A759B3AC0B28}"/>
              </a:ext>
            </a:extLst>
          </p:cNvPr>
          <p:cNvSpPr>
            <a:spLocks noGrp="1"/>
          </p:cNvSpPr>
          <p:nvPr>
            <p:ph type="title"/>
          </p:nvPr>
        </p:nvSpPr>
        <p:spPr/>
        <p:txBody>
          <a:bodyPr>
            <a:normAutofit/>
          </a:bodyPr>
          <a:lstStyle/>
          <a:p>
            <a:r>
              <a:rPr lang="en-US" sz="4000" b="1" dirty="0" smtClean="0"/>
              <a:t>Final model selection</a:t>
            </a:r>
            <a:endParaRPr lang="en-US" sz="4000" b="1" dirty="0"/>
          </a:p>
        </p:txBody>
      </p:sp>
      <p:sp>
        <p:nvSpPr>
          <p:cNvPr id="5" name="TextBox 4">
            <a:extLst>
              <a:ext uri="{FF2B5EF4-FFF2-40B4-BE49-F238E27FC236}">
                <a16:creationId xmlns:a16="http://schemas.microsoft.com/office/drawing/2014/main" xmlns="" id="{6207C5F5-4840-0FDD-8174-43B6349B38F3}"/>
              </a:ext>
            </a:extLst>
          </p:cNvPr>
          <p:cNvSpPr txBox="1"/>
          <p:nvPr/>
        </p:nvSpPr>
        <p:spPr>
          <a:xfrm>
            <a:off x="381000" y="3087469"/>
            <a:ext cx="8305800" cy="1200329"/>
          </a:xfrm>
          <a:prstGeom prst="rect">
            <a:avLst/>
          </a:prstGeom>
          <a:noFill/>
        </p:spPr>
        <p:txBody>
          <a:bodyPr wrap="square" rtlCol="0">
            <a:spAutoFit/>
          </a:bodyPr>
          <a:lstStyle/>
          <a:p>
            <a:pPr>
              <a:buFont typeface="Arial" pitchFamily="34" charset="0"/>
              <a:buChar char="•"/>
            </a:pPr>
            <a:r>
              <a:rPr lang="en-US" b="1" dirty="0" smtClean="0"/>
              <a:t> Taking into account accuracy and parsimonious model, Logistic  Regression from  </a:t>
            </a:r>
            <a:br>
              <a:rPr lang="en-US" b="1" dirty="0" smtClean="0"/>
            </a:br>
            <a:r>
              <a:rPr lang="en-US" b="1" dirty="0" smtClean="0"/>
              <a:t>   case 2 was selected for deployment.</a:t>
            </a:r>
          </a:p>
          <a:p>
            <a:pPr>
              <a:buFont typeface="Arial" pitchFamily="34" charset="0"/>
              <a:buChar char="•"/>
            </a:pPr>
            <a:endParaRPr lang="en-US" b="1" dirty="0" smtClean="0"/>
          </a:p>
          <a:p>
            <a:pPr>
              <a:buFont typeface="Arial" pitchFamily="34" charset="0"/>
              <a:buChar char="•"/>
            </a:pPr>
            <a:r>
              <a:rPr lang="en-US" b="1" dirty="0" smtClean="0"/>
              <a:t> In the selected model 9 features were dropped and accuracy achieved was 99.84%. </a:t>
            </a:r>
            <a:endParaRPr lang="en-US" b="1" dirty="0"/>
          </a:p>
        </p:txBody>
      </p:sp>
    </p:spTree>
    <p:extLst>
      <p:ext uri="{BB962C8B-B14F-4D97-AF65-F5344CB8AC3E}">
        <p14:creationId xmlns:p14="http://schemas.microsoft.com/office/powerpoint/2010/main" xmlns="" val="17313079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C559C4-B06F-BA17-FB4B-F0F43E68C6FA}"/>
              </a:ext>
            </a:extLst>
          </p:cNvPr>
          <p:cNvSpPr>
            <a:spLocks noGrp="1"/>
          </p:cNvSpPr>
          <p:nvPr>
            <p:ph type="title"/>
          </p:nvPr>
        </p:nvSpPr>
        <p:spPr/>
        <p:txBody>
          <a:bodyPr>
            <a:normAutofit/>
          </a:bodyPr>
          <a:lstStyle/>
          <a:p>
            <a:r>
              <a:rPr lang="en-US" sz="4000" b="1" dirty="0"/>
              <a:t>Deployment </a:t>
            </a:r>
          </a:p>
        </p:txBody>
      </p:sp>
      <p:sp>
        <p:nvSpPr>
          <p:cNvPr id="3" name="Content Placeholder 2">
            <a:extLst>
              <a:ext uri="{FF2B5EF4-FFF2-40B4-BE49-F238E27FC236}">
                <a16:creationId xmlns:a16="http://schemas.microsoft.com/office/drawing/2014/main" xmlns="" id="{07E4DC8D-5E35-E3D8-A4F0-AF74F678B63F}"/>
              </a:ext>
            </a:extLst>
          </p:cNvPr>
          <p:cNvSpPr>
            <a:spLocks noGrp="1"/>
          </p:cNvSpPr>
          <p:nvPr>
            <p:ph idx="1"/>
          </p:nvPr>
        </p:nvSpPr>
        <p:spPr/>
        <p:txBody>
          <a:bodyPr>
            <a:normAutofit/>
          </a:bodyPr>
          <a:lstStyle/>
          <a:p>
            <a:r>
              <a:rPr lang="en-US" sz="2400" dirty="0" smtClean="0"/>
              <a:t>Deployment was done on </a:t>
            </a:r>
            <a:r>
              <a:rPr lang="en-US" sz="2400" dirty="0" err="1" smtClean="0"/>
              <a:t>Streamlit</a:t>
            </a:r>
            <a:r>
              <a:rPr lang="en-US" sz="2400" dirty="0" smtClean="0"/>
              <a:t>.</a:t>
            </a:r>
            <a:endParaRPr lang="en-US" sz="2400" dirty="0"/>
          </a:p>
          <a:p>
            <a:r>
              <a:rPr lang="en-US" sz="2400" dirty="0" smtClean="0"/>
              <a:t>Code has been submitted too.</a:t>
            </a:r>
            <a:endParaRPr lang="en-US" sz="2400" dirty="0"/>
          </a:p>
        </p:txBody>
      </p:sp>
    </p:spTree>
    <p:extLst>
      <p:ext uri="{BB962C8B-B14F-4D97-AF65-F5344CB8AC3E}">
        <p14:creationId xmlns:p14="http://schemas.microsoft.com/office/powerpoint/2010/main" xmlns="" val="7129657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0" y="1371601"/>
            <a:ext cx="3810000" cy="914399"/>
          </a:xfrm>
        </p:spPr>
        <p:txBody>
          <a:bodyPr>
            <a:noAutofit/>
          </a:bodyPr>
          <a:lstStyle/>
          <a:p>
            <a:pPr algn="l"/>
            <a:r>
              <a:rPr lang="en-US" sz="1800" b="1" dirty="0"/>
              <a:t/>
            </a:r>
            <a:br>
              <a:rPr lang="en-US" sz="1800" b="1" dirty="0"/>
            </a:br>
            <a:endParaRPr lang="en-US" sz="1800" b="1" dirty="0"/>
          </a:p>
        </p:txBody>
      </p:sp>
      <p:sp>
        <p:nvSpPr>
          <p:cNvPr id="7" name="TextBox 6"/>
          <p:cNvSpPr txBox="1"/>
          <p:nvPr/>
        </p:nvSpPr>
        <p:spPr>
          <a:xfrm>
            <a:off x="0" y="2873514"/>
            <a:ext cx="9144000" cy="707886"/>
          </a:xfrm>
          <a:prstGeom prst="rect">
            <a:avLst/>
          </a:prstGeom>
          <a:noFill/>
        </p:spPr>
        <p:txBody>
          <a:bodyPr wrap="square" rtlCol="0">
            <a:spAutoFit/>
          </a:bodyPr>
          <a:lstStyle/>
          <a:p>
            <a:pPr algn="ctr"/>
            <a:r>
              <a:rPr lang="en-US" sz="4000" b="1" dirty="0"/>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43001"/>
            <a:ext cx="9144000" cy="914399"/>
          </a:xfrm>
        </p:spPr>
        <p:txBody>
          <a:bodyPr>
            <a:noAutofit/>
          </a:bodyPr>
          <a:lstStyle/>
          <a:p>
            <a:pPr algn="l"/>
            <a:r>
              <a:rPr lang="en-US" sz="2400" b="1" dirty="0"/>
              <a:t>Business Objective</a:t>
            </a:r>
            <a:r>
              <a:rPr lang="en-US" sz="1800" dirty="0"/>
              <a:t>: To build a classification model in order to predict Telecom churn probability, conditioned on the  given customer features.</a:t>
            </a:r>
          </a:p>
        </p:txBody>
      </p:sp>
      <p:sp>
        <p:nvSpPr>
          <p:cNvPr id="3" name="Subtitle 2"/>
          <p:cNvSpPr>
            <a:spLocks noGrp="1"/>
          </p:cNvSpPr>
          <p:nvPr>
            <p:ph type="subTitle" idx="1"/>
          </p:nvPr>
        </p:nvSpPr>
        <p:spPr>
          <a:xfrm>
            <a:off x="0" y="2743200"/>
            <a:ext cx="8991600" cy="685800"/>
          </a:xfrm>
        </p:spPr>
        <p:txBody>
          <a:bodyPr>
            <a:normAutofit lnSpcReduction="10000"/>
          </a:bodyPr>
          <a:lstStyle/>
          <a:p>
            <a:pPr algn="l"/>
            <a:r>
              <a:rPr lang="en-US" sz="2000" dirty="0">
                <a:solidFill>
                  <a:schemeClr val="tx1"/>
                </a:solidFill>
              </a:rPr>
              <a:t>Customer churn is a big problem for telecommunications companies. After analyzing the given data, churn for the given Telecom company is 14.5%. </a:t>
            </a:r>
          </a:p>
        </p:txBody>
      </p:sp>
      <p:pic>
        <p:nvPicPr>
          <p:cNvPr id="4" name="Picture 3" descr="churn %.PNG"/>
          <p:cNvPicPr>
            <a:picLocks noChangeAspect="1"/>
          </p:cNvPicPr>
          <p:nvPr/>
        </p:nvPicPr>
        <p:blipFill>
          <a:blip r:embed="rId2"/>
          <a:stretch>
            <a:fillRect/>
          </a:stretch>
        </p:blipFill>
        <p:spPr>
          <a:xfrm>
            <a:off x="762000" y="3505200"/>
            <a:ext cx="3367021" cy="2727375"/>
          </a:xfrm>
          <a:prstGeom prst="rect">
            <a:avLst/>
          </a:prstGeom>
        </p:spPr>
      </p:pic>
      <p:sp>
        <p:nvSpPr>
          <p:cNvPr id="5" name="Subtitle 2"/>
          <p:cNvSpPr txBox="1">
            <a:spLocks/>
          </p:cNvSpPr>
          <p:nvPr/>
        </p:nvSpPr>
        <p:spPr>
          <a:xfrm>
            <a:off x="3962400" y="3962400"/>
            <a:ext cx="5181600" cy="6858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4343400" y="4191000"/>
            <a:ext cx="3581400" cy="646331"/>
          </a:xfrm>
          <a:prstGeom prst="rect">
            <a:avLst/>
          </a:prstGeom>
          <a:noFill/>
        </p:spPr>
        <p:txBody>
          <a:bodyPr wrap="square" rtlCol="0">
            <a:spAutoFit/>
          </a:bodyPr>
          <a:lstStyle/>
          <a:p>
            <a:r>
              <a:rPr lang="en-US" dirty="0"/>
              <a:t>1 = Churned customer</a:t>
            </a:r>
          </a:p>
          <a:p>
            <a:r>
              <a:rPr lang="en-US" dirty="0"/>
              <a:t>0 = Loyal customer</a:t>
            </a:r>
          </a:p>
        </p:txBody>
      </p:sp>
      <p:sp>
        <p:nvSpPr>
          <p:cNvPr id="7" name="TextBox 6"/>
          <p:cNvSpPr txBox="1"/>
          <p:nvPr/>
        </p:nvSpPr>
        <p:spPr>
          <a:xfrm>
            <a:off x="0" y="304800"/>
            <a:ext cx="9144000" cy="707886"/>
          </a:xfrm>
          <a:prstGeom prst="rect">
            <a:avLst/>
          </a:prstGeom>
          <a:noFill/>
        </p:spPr>
        <p:txBody>
          <a:bodyPr wrap="square" rtlCol="0">
            <a:spAutoFit/>
          </a:bodyPr>
          <a:lstStyle/>
          <a:p>
            <a:pPr algn="ctr"/>
            <a:r>
              <a:rPr lang="en-US" sz="4000" b="1" dirty="0"/>
              <a:t>Exploratory Data Analysis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0"/>
            <a:ext cx="9144000" cy="3657600"/>
          </a:xfrm>
        </p:spPr>
        <p:txBody>
          <a:bodyPr>
            <a:noAutofit/>
          </a:bodyPr>
          <a:lstStyle/>
          <a:p>
            <a:pPr algn="l"/>
            <a:r>
              <a:rPr lang="en-US" sz="1800" b="1" dirty="0"/>
              <a:t>1) 75% of the customers made 2 customer service </a:t>
            </a:r>
            <a:r>
              <a:rPr lang="en-US" sz="1800" b="1" dirty="0" err="1"/>
              <a:t>calls.However</a:t>
            </a:r>
            <a:r>
              <a:rPr lang="en-US" sz="1800" b="1" dirty="0"/>
              <a:t>, the maximum customer service calls made were 9.</a:t>
            </a:r>
            <a:br>
              <a:rPr lang="en-US" sz="1800" b="1" dirty="0"/>
            </a:br>
            <a:r>
              <a:rPr lang="en-US" sz="1800" b="1" dirty="0"/>
              <a:t/>
            </a:r>
            <a:br>
              <a:rPr lang="en-US" sz="1800" b="1" dirty="0"/>
            </a:br>
            <a:r>
              <a:rPr lang="en-US" sz="1800" b="1" dirty="0"/>
              <a:t>2) 25% of the customers remained with Telecom provider for the account length of 74, less than the average of 101.</a:t>
            </a:r>
            <a:br>
              <a:rPr lang="en-US" sz="1800" b="1" dirty="0"/>
            </a:br>
            <a:r>
              <a:rPr lang="en-US" sz="1800" b="1" dirty="0"/>
              <a:t/>
            </a:r>
            <a:br>
              <a:rPr lang="en-US" sz="1800" b="1" dirty="0"/>
            </a:br>
            <a:r>
              <a:rPr lang="en-US" sz="1800" b="1" dirty="0"/>
              <a:t>3) 50% of the customers did not make use of voice mail messages.</a:t>
            </a:r>
            <a:br>
              <a:rPr lang="en-US" sz="1800" b="1" dirty="0"/>
            </a:br>
            <a:r>
              <a:rPr lang="en-US" sz="1800" b="1" dirty="0"/>
              <a:t/>
            </a:r>
            <a:br>
              <a:rPr lang="en-US" sz="1800" b="1" dirty="0"/>
            </a:br>
            <a:r>
              <a:rPr lang="en-US" sz="1800" b="1" dirty="0"/>
              <a:t>4) 25% of the customers talked less than the average during day, evening and night time.</a:t>
            </a:r>
            <a:br>
              <a:rPr lang="en-US" sz="1800" b="1" dirty="0"/>
            </a:br>
            <a:r>
              <a:rPr lang="en-US" sz="1800" b="1" dirty="0"/>
              <a:t/>
            </a:r>
            <a:br>
              <a:rPr lang="en-US" sz="1800" b="1" dirty="0"/>
            </a:br>
            <a:r>
              <a:rPr lang="en-US" sz="1800" b="1" dirty="0"/>
              <a:t>5) 25% of the customers spent less time than the mean on international calls</a:t>
            </a:r>
          </a:p>
        </p:txBody>
      </p:sp>
      <p:sp>
        <p:nvSpPr>
          <p:cNvPr id="5" name="Subtitle 2"/>
          <p:cNvSpPr txBox="1">
            <a:spLocks/>
          </p:cNvSpPr>
          <p:nvPr/>
        </p:nvSpPr>
        <p:spPr>
          <a:xfrm>
            <a:off x="3962400" y="3962400"/>
            <a:ext cx="5181600" cy="6858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0" y="304800"/>
            <a:ext cx="9144000" cy="707886"/>
          </a:xfrm>
          <a:prstGeom prst="rect">
            <a:avLst/>
          </a:prstGeom>
          <a:noFill/>
        </p:spPr>
        <p:txBody>
          <a:bodyPr wrap="square" rtlCol="0">
            <a:spAutoFit/>
          </a:bodyPr>
          <a:lstStyle/>
          <a:p>
            <a:pPr algn="ctr"/>
            <a:r>
              <a:rPr lang="en-US" sz="4000" b="1" dirty="0"/>
              <a:t>Business pain points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3600"/>
            <a:ext cx="9144000" cy="4724400"/>
          </a:xfrm>
        </p:spPr>
        <p:txBody>
          <a:bodyPr>
            <a:noAutofit/>
          </a:bodyPr>
          <a:lstStyle/>
          <a:p>
            <a:pPr algn="l"/>
            <a:r>
              <a:rPr lang="en-US" sz="1800" b="1" dirty="0"/>
              <a:t/>
            </a:r>
            <a:br>
              <a:rPr lang="en-US" sz="1800" b="1" dirty="0"/>
            </a:br>
            <a:r>
              <a:rPr lang="en-US" sz="1800" b="1" dirty="0"/>
              <a:t/>
            </a:r>
            <a:br>
              <a:rPr lang="en-US" sz="1800" b="1" dirty="0"/>
            </a:br>
            <a:r>
              <a:rPr lang="en-US" sz="1800" b="1" dirty="0"/>
              <a:t/>
            </a:r>
            <a:br>
              <a:rPr lang="en-US" sz="1800" b="1" dirty="0"/>
            </a:br>
            <a:r>
              <a:rPr lang="en-US" sz="1800" b="1" dirty="0"/>
              <a:t/>
            </a:r>
            <a:br>
              <a:rPr lang="en-US" sz="1800" b="1" dirty="0"/>
            </a:br>
            <a:r>
              <a:rPr lang="en-US" sz="1800" b="1" dirty="0"/>
              <a:t/>
            </a:r>
            <a:br>
              <a:rPr lang="en-US" sz="1800" b="1" dirty="0"/>
            </a:br>
            <a:r>
              <a:rPr lang="en-US" sz="1800" b="1" dirty="0"/>
              <a:t/>
            </a:r>
            <a:br>
              <a:rPr lang="en-US" sz="1800" b="1" dirty="0"/>
            </a:br>
            <a:r>
              <a:rPr lang="en-US" sz="1800" dirty="0"/>
              <a:t> </a:t>
            </a:r>
            <a:br>
              <a:rPr lang="en-US" sz="1800" dirty="0"/>
            </a:br>
            <a:r>
              <a:rPr lang="en-US" sz="1800" dirty="0"/>
              <a:t/>
            </a:r>
            <a:br>
              <a:rPr lang="en-US" sz="1800" dirty="0"/>
            </a:br>
            <a:r>
              <a:rPr lang="en-US" sz="1800" dirty="0"/>
              <a:t/>
            </a:r>
            <a:br>
              <a:rPr lang="en-US" sz="1800" dirty="0"/>
            </a:br>
            <a:r>
              <a:rPr lang="en-US" sz="2400" b="1" dirty="0"/>
              <a:t>Churned customer Analysis</a:t>
            </a:r>
            <a:r>
              <a:rPr lang="en-US" sz="1800" dirty="0"/>
              <a:t/>
            </a:r>
            <a:br>
              <a:rPr lang="en-US" sz="1800" dirty="0"/>
            </a:br>
            <a:r>
              <a:rPr lang="en-US" sz="1800" dirty="0"/>
              <a:t/>
            </a:r>
            <a:br>
              <a:rPr lang="en-US" sz="1800" dirty="0"/>
            </a:br>
            <a:r>
              <a:rPr lang="en-US" sz="1800" dirty="0"/>
              <a:t>1</a:t>
            </a:r>
            <a:r>
              <a:rPr lang="en-US" sz="1800" b="1" dirty="0"/>
              <a:t>) 25% of the customers who churned were with the Telecom provider for account length of 76 against mean of 101(as stated in previous slide). </a:t>
            </a:r>
            <a:br>
              <a:rPr lang="en-US" sz="1800" b="1" dirty="0"/>
            </a:br>
            <a:r>
              <a:rPr lang="en-US" sz="1800" b="1" dirty="0"/>
              <a:t/>
            </a:r>
            <a:br>
              <a:rPr lang="en-US" sz="1800" b="1" dirty="0"/>
            </a:br>
            <a:r>
              <a:rPr lang="en-US" sz="1800" b="1" dirty="0"/>
              <a:t>2) 75% of the churned customers did not make use of voice mail messages at all.</a:t>
            </a:r>
            <a:br>
              <a:rPr lang="en-US" sz="1800" b="1" dirty="0"/>
            </a:br>
            <a:r>
              <a:rPr lang="en-US" sz="1800" b="1" dirty="0"/>
              <a:t/>
            </a:r>
            <a:br>
              <a:rPr lang="en-US" sz="1800" b="1" dirty="0"/>
            </a:br>
            <a:r>
              <a:rPr lang="en-US" sz="1800" b="1" dirty="0"/>
              <a:t>3) Churned customers talk time in minutes is higher than the average customer during day ,evening and night time, resulting in considerable revenue loss.</a:t>
            </a:r>
            <a:br>
              <a:rPr lang="en-US" sz="1800" b="1" dirty="0"/>
            </a:br>
            <a:r>
              <a:rPr lang="en-US" sz="1800" b="1" dirty="0"/>
              <a:t/>
            </a:r>
            <a:br>
              <a:rPr lang="en-US" sz="1800" b="1" dirty="0"/>
            </a:br>
            <a:r>
              <a:rPr lang="en-US" sz="1800" b="1" dirty="0"/>
              <a:t>4) Also, for the international calls, churned customers talk time in minutes is higher than the average customer.</a:t>
            </a:r>
            <a:br>
              <a:rPr lang="en-US" sz="1800" b="1" dirty="0"/>
            </a:br>
            <a:r>
              <a:rPr lang="en-US" sz="1800" b="1" dirty="0"/>
              <a:t/>
            </a:r>
            <a:br>
              <a:rPr lang="en-US" sz="1800" b="1" dirty="0"/>
            </a:br>
            <a:r>
              <a:rPr lang="en-US" sz="1800" b="1" dirty="0"/>
              <a:t>5) Revenue generated by the churned customers on an average is higher than that of overall customers.</a:t>
            </a:r>
            <a:br>
              <a:rPr lang="en-US" sz="1800" b="1" dirty="0"/>
            </a:br>
            <a:r>
              <a:rPr lang="en-US" sz="1800" b="1" dirty="0"/>
              <a:t/>
            </a:r>
            <a:br>
              <a:rPr lang="en-US" sz="1800" b="1" dirty="0"/>
            </a:br>
            <a:r>
              <a:rPr lang="en-US" sz="1800" b="1" dirty="0"/>
              <a:t>6) 75% of the churned customers made 4 customer service calls with the maximum calls made were 9.</a:t>
            </a:r>
            <a:br>
              <a:rPr lang="en-US" sz="1800" b="1"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endParaRPr lang="en-US" sz="1800" dirty="0"/>
          </a:p>
        </p:txBody>
      </p:sp>
      <p:sp>
        <p:nvSpPr>
          <p:cNvPr id="7" name="TextBox 6"/>
          <p:cNvSpPr txBox="1"/>
          <p:nvPr/>
        </p:nvSpPr>
        <p:spPr>
          <a:xfrm>
            <a:off x="0" y="304800"/>
            <a:ext cx="9144000" cy="707886"/>
          </a:xfrm>
          <a:prstGeom prst="rect">
            <a:avLst/>
          </a:prstGeom>
          <a:noFill/>
        </p:spPr>
        <p:txBody>
          <a:bodyPr wrap="square" rtlCol="0">
            <a:spAutoFit/>
          </a:bodyPr>
          <a:lstStyle/>
          <a:p>
            <a:pPr algn="ctr"/>
            <a:r>
              <a:rPr lang="en-US" sz="4000" b="1" dirty="0" err="1"/>
              <a:t>Classwise</a:t>
            </a:r>
            <a:r>
              <a:rPr lang="en-US" sz="4000" b="1" dirty="0"/>
              <a:t> Churn Analysis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95400"/>
            <a:ext cx="9144000" cy="4724400"/>
          </a:xfrm>
        </p:spPr>
        <p:txBody>
          <a:bodyPr>
            <a:noAutofit/>
          </a:bodyPr>
          <a:lstStyle/>
          <a:p>
            <a:pPr algn="l"/>
            <a:r>
              <a:rPr lang="en-US" sz="1800" b="1" dirty="0"/>
              <a:t/>
            </a:r>
            <a:br>
              <a:rPr lang="en-US" sz="1800" b="1" dirty="0"/>
            </a:br>
            <a:r>
              <a:rPr lang="en-US" sz="1800" b="1" dirty="0"/>
              <a:t/>
            </a:r>
            <a:br>
              <a:rPr lang="en-US" sz="1800" b="1" dirty="0"/>
            </a:br>
            <a:r>
              <a:rPr lang="en-US" sz="1800" b="1" dirty="0"/>
              <a:t/>
            </a:r>
            <a:br>
              <a:rPr lang="en-US" sz="1800" b="1" dirty="0"/>
            </a:br>
            <a:r>
              <a:rPr lang="en-US" sz="1800" b="1" dirty="0"/>
              <a:t/>
            </a:r>
            <a:br>
              <a:rPr lang="en-US" sz="1800" b="1" dirty="0"/>
            </a:br>
            <a:r>
              <a:rPr lang="en-US" sz="1800" b="1" dirty="0"/>
              <a:t/>
            </a:r>
            <a:br>
              <a:rPr lang="en-US" sz="1800" b="1" dirty="0"/>
            </a:br>
            <a:r>
              <a:rPr lang="en-US" sz="1800" b="1" dirty="0"/>
              <a:t/>
            </a:r>
            <a:br>
              <a:rPr lang="en-US" sz="1800" b="1" dirty="0"/>
            </a:br>
            <a:r>
              <a:rPr lang="en-US" sz="1800" dirty="0"/>
              <a:t> </a:t>
            </a:r>
            <a:br>
              <a:rPr lang="en-US" sz="1800" dirty="0"/>
            </a:br>
            <a:r>
              <a:rPr lang="en-US" sz="1800" dirty="0"/>
              <a:t/>
            </a:r>
            <a:br>
              <a:rPr lang="en-US" sz="1800" dirty="0"/>
            </a:br>
            <a:r>
              <a:rPr lang="en-US" sz="1800" dirty="0"/>
              <a:t/>
            </a:r>
            <a:br>
              <a:rPr lang="en-US" sz="1800" dirty="0"/>
            </a:br>
            <a:r>
              <a:rPr lang="en-US" sz="2400" b="1" dirty="0"/>
              <a:t>Loyal customer Analysis</a:t>
            </a:r>
            <a:r>
              <a:rPr lang="en-US" sz="1800" dirty="0"/>
              <a:t/>
            </a:r>
            <a:br>
              <a:rPr lang="en-US" sz="1800" dirty="0"/>
            </a:br>
            <a:r>
              <a:rPr lang="en-US" sz="1800" dirty="0"/>
              <a:t/>
            </a:r>
            <a:br>
              <a:rPr lang="en-US" sz="1800" dirty="0"/>
            </a:br>
            <a:r>
              <a:rPr lang="en-US" sz="1800" b="1" dirty="0"/>
              <a:t> 1) On an average, the revenue generated by the retained customers is less than that generated by churned customers.</a:t>
            </a:r>
            <a:br>
              <a:rPr lang="en-US" sz="1800" b="1" dirty="0"/>
            </a:br>
            <a:r>
              <a:rPr lang="en-US" sz="1800" b="1" dirty="0"/>
              <a:t/>
            </a:r>
            <a:br>
              <a:rPr lang="en-US" sz="1800" b="1" dirty="0"/>
            </a:br>
            <a:r>
              <a:rPr lang="en-US" sz="1800" b="1" dirty="0"/>
              <a:t>2) Retained customers spend less time talking on phone during </a:t>
            </a:r>
            <a:r>
              <a:rPr lang="en-US" sz="1800" b="1" dirty="0" err="1"/>
              <a:t>day,evening</a:t>
            </a:r>
            <a:r>
              <a:rPr lang="en-US" sz="1800" b="1" dirty="0"/>
              <a:t> &amp; night time when compared to churned customers.</a:t>
            </a:r>
            <a:br>
              <a:rPr lang="en-US" sz="1800" b="1" dirty="0"/>
            </a:br>
            <a:r>
              <a:rPr lang="en-US" sz="1800" b="1" dirty="0"/>
              <a:t/>
            </a:r>
            <a:br>
              <a:rPr lang="en-US" sz="1800" b="1" dirty="0"/>
            </a:br>
            <a:r>
              <a:rPr lang="en-US" sz="1800" b="1" dirty="0"/>
              <a:t>3) Retained customers also spend less time talking internationally against customers who left the Telecom provider.</a:t>
            </a:r>
            <a:br>
              <a:rPr lang="en-US" sz="1800" b="1" dirty="0"/>
            </a:br>
            <a:r>
              <a:rPr lang="en-US" sz="1800" b="1" dirty="0"/>
              <a:t>.</a:t>
            </a:r>
            <a:br>
              <a:rPr lang="en-US" sz="1800" b="1"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endParaRPr lang="en-US" sz="1800" dirty="0"/>
          </a:p>
        </p:txBody>
      </p:sp>
      <p:sp>
        <p:nvSpPr>
          <p:cNvPr id="7" name="TextBox 6"/>
          <p:cNvSpPr txBox="1"/>
          <p:nvPr/>
        </p:nvSpPr>
        <p:spPr>
          <a:xfrm>
            <a:off x="0" y="304800"/>
            <a:ext cx="9144000" cy="707886"/>
          </a:xfrm>
          <a:prstGeom prst="rect">
            <a:avLst/>
          </a:prstGeom>
          <a:noFill/>
        </p:spPr>
        <p:txBody>
          <a:bodyPr wrap="square" rtlCol="0">
            <a:spAutoFit/>
          </a:bodyPr>
          <a:lstStyle/>
          <a:p>
            <a:pPr algn="ctr"/>
            <a:r>
              <a:rPr lang="en-US" sz="4000" b="1" dirty="0" err="1"/>
              <a:t>Classwise</a:t>
            </a:r>
            <a:r>
              <a:rPr lang="en-US" sz="4000" b="1" dirty="0"/>
              <a:t> Churn Analysis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43001"/>
            <a:ext cx="9144000" cy="990599"/>
          </a:xfrm>
        </p:spPr>
        <p:txBody>
          <a:bodyPr>
            <a:noAutofit/>
          </a:bodyPr>
          <a:lstStyle/>
          <a:p>
            <a:pPr algn="l"/>
            <a:r>
              <a:rPr lang="en-US" sz="1800" dirty="0"/>
              <a:t>The target variable is “churn” in the given dataset. The </a:t>
            </a:r>
            <a:r>
              <a:rPr lang="en-US" sz="1800" dirty="0" err="1"/>
              <a:t>barchart</a:t>
            </a:r>
            <a:r>
              <a:rPr lang="en-US" sz="1800" dirty="0"/>
              <a:t> below clearly shows class imbalance which may affect the model prediction and needs to be taken care of while model building.</a:t>
            </a:r>
          </a:p>
        </p:txBody>
      </p:sp>
      <p:sp>
        <p:nvSpPr>
          <p:cNvPr id="5" name="Subtitle 2"/>
          <p:cNvSpPr txBox="1">
            <a:spLocks/>
          </p:cNvSpPr>
          <p:nvPr/>
        </p:nvSpPr>
        <p:spPr>
          <a:xfrm>
            <a:off x="3962400" y="3962400"/>
            <a:ext cx="5181600" cy="6858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5562600" y="4230469"/>
            <a:ext cx="3581400" cy="646331"/>
          </a:xfrm>
          <a:prstGeom prst="rect">
            <a:avLst/>
          </a:prstGeom>
          <a:noFill/>
        </p:spPr>
        <p:txBody>
          <a:bodyPr wrap="square" rtlCol="0">
            <a:spAutoFit/>
          </a:bodyPr>
          <a:lstStyle/>
          <a:p>
            <a:r>
              <a:rPr lang="en-US" dirty="0"/>
              <a:t>1 = Churned customer</a:t>
            </a:r>
          </a:p>
          <a:p>
            <a:r>
              <a:rPr lang="en-US" dirty="0"/>
              <a:t>0 = Loyal customer</a:t>
            </a:r>
          </a:p>
        </p:txBody>
      </p:sp>
      <p:sp>
        <p:nvSpPr>
          <p:cNvPr id="7" name="TextBox 6"/>
          <p:cNvSpPr txBox="1"/>
          <p:nvPr/>
        </p:nvSpPr>
        <p:spPr>
          <a:xfrm>
            <a:off x="0" y="304800"/>
            <a:ext cx="9144000" cy="707886"/>
          </a:xfrm>
          <a:prstGeom prst="rect">
            <a:avLst/>
          </a:prstGeom>
          <a:noFill/>
        </p:spPr>
        <p:txBody>
          <a:bodyPr wrap="square" rtlCol="0">
            <a:spAutoFit/>
          </a:bodyPr>
          <a:lstStyle/>
          <a:p>
            <a:pPr algn="ctr"/>
            <a:r>
              <a:rPr lang="en-US" sz="4000" b="1" dirty="0"/>
              <a:t>Target variable</a:t>
            </a:r>
          </a:p>
        </p:txBody>
      </p:sp>
      <p:pic>
        <p:nvPicPr>
          <p:cNvPr id="8" name="Picture 7" descr="churn.PNG"/>
          <p:cNvPicPr>
            <a:picLocks noChangeAspect="1"/>
          </p:cNvPicPr>
          <p:nvPr/>
        </p:nvPicPr>
        <p:blipFill>
          <a:blip r:embed="rId2"/>
          <a:stretch>
            <a:fillRect/>
          </a:stretch>
        </p:blipFill>
        <p:spPr>
          <a:xfrm>
            <a:off x="533400" y="2563223"/>
            <a:ext cx="5029200" cy="429477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43001"/>
            <a:ext cx="9144000" cy="914399"/>
          </a:xfrm>
        </p:spPr>
        <p:txBody>
          <a:bodyPr>
            <a:noAutofit/>
          </a:bodyPr>
          <a:lstStyle/>
          <a:p>
            <a:pPr algn="l"/>
            <a:r>
              <a:rPr lang="en-US" sz="1800" b="1" dirty="0"/>
              <a:t>From the </a:t>
            </a:r>
            <a:r>
              <a:rPr lang="en-US" sz="1800" b="1" dirty="0" err="1"/>
              <a:t>boxplot</a:t>
            </a:r>
            <a:r>
              <a:rPr lang="en-US" sz="1800" b="1" dirty="0"/>
              <a:t>, we can see that customers who left the Telecom provider contributed more towards the revenue</a:t>
            </a:r>
          </a:p>
        </p:txBody>
      </p:sp>
      <p:sp>
        <p:nvSpPr>
          <p:cNvPr id="7" name="TextBox 6"/>
          <p:cNvSpPr txBox="1"/>
          <p:nvPr/>
        </p:nvSpPr>
        <p:spPr>
          <a:xfrm>
            <a:off x="0" y="304800"/>
            <a:ext cx="9144000" cy="707886"/>
          </a:xfrm>
          <a:prstGeom prst="rect">
            <a:avLst/>
          </a:prstGeom>
          <a:noFill/>
        </p:spPr>
        <p:txBody>
          <a:bodyPr wrap="square" rtlCol="0">
            <a:spAutoFit/>
          </a:bodyPr>
          <a:lstStyle/>
          <a:p>
            <a:pPr algn="ctr"/>
            <a:r>
              <a:rPr lang="en-US" sz="4000" b="1" dirty="0"/>
              <a:t>Feature Analysis</a:t>
            </a:r>
          </a:p>
        </p:txBody>
      </p:sp>
      <p:pic>
        <p:nvPicPr>
          <p:cNvPr id="9" name="Picture 8" descr="2.PNG"/>
          <p:cNvPicPr>
            <a:picLocks noChangeAspect="1"/>
          </p:cNvPicPr>
          <p:nvPr/>
        </p:nvPicPr>
        <p:blipFill>
          <a:blip r:embed="rId2"/>
          <a:stretch>
            <a:fillRect/>
          </a:stretch>
        </p:blipFill>
        <p:spPr>
          <a:xfrm>
            <a:off x="1143000" y="2514600"/>
            <a:ext cx="5772037" cy="387674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43001"/>
            <a:ext cx="9144000" cy="914399"/>
          </a:xfrm>
        </p:spPr>
        <p:txBody>
          <a:bodyPr>
            <a:noAutofit/>
          </a:bodyPr>
          <a:lstStyle/>
          <a:p>
            <a:pPr algn="l"/>
            <a:r>
              <a:rPr lang="en-US" sz="1800" b="1" dirty="0"/>
              <a:t>The churned customers on an average made more customer service calls than those who did not churn</a:t>
            </a:r>
          </a:p>
        </p:txBody>
      </p:sp>
      <p:sp>
        <p:nvSpPr>
          <p:cNvPr id="7" name="TextBox 6"/>
          <p:cNvSpPr txBox="1"/>
          <p:nvPr/>
        </p:nvSpPr>
        <p:spPr>
          <a:xfrm>
            <a:off x="0" y="304800"/>
            <a:ext cx="9144000" cy="707886"/>
          </a:xfrm>
          <a:prstGeom prst="rect">
            <a:avLst/>
          </a:prstGeom>
          <a:noFill/>
        </p:spPr>
        <p:txBody>
          <a:bodyPr wrap="square" rtlCol="0">
            <a:spAutoFit/>
          </a:bodyPr>
          <a:lstStyle/>
          <a:p>
            <a:pPr algn="ctr"/>
            <a:r>
              <a:rPr lang="en-US" sz="4000" b="1" dirty="0"/>
              <a:t>Feature Analysis</a:t>
            </a:r>
          </a:p>
        </p:txBody>
      </p:sp>
      <p:pic>
        <p:nvPicPr>
          <p:cNvPr id="5" name="Picture 4" descr="7.PNG"/>
          <p:cNvPicPr>
            <a:picLocks noChangeAspect="1"/>
          </p:cNvPicPr>
          <p:nvPr/>
        </p:nvPicPr>
        <p:blipFill>
          <a:blip r:embed="rId2"/>
          <a:stretch>
            <a:fillRect/>
          </a:stretch>
        </p:blipFill>
        <p:spPr>
          <a:xfrm>
            <a:off x="1981200" y="2362200"/>
            <a:ext cx="5773079" cy="390531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784</Words>
  <Application>Microsoft Office PowerPoint</Application>
  <PresentationFormat>On-screen Show (4:3)</PresentationFormat>
  <Paragraphs>133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Slide 2</vt:lpstr>
      <vt:lpstr>Business Objective: To build a classification model in order to predict Telecom churn probability, conditioned on the  given customer features.</vt:lpstr>
      <vt:lpstr>1) 75% of the customers made 2 customer service calls.However, the maximum customer service calls made were 9.  2) 25% of the customers remained with Telecom provider for the account length of 74, less than the average of 101.  3) 50% of the customers did not make use of voice mail messages.  4) 25% of the customers talked less than the average during day, evening and night time.  5) 25% of the customers spent less time than the mean on international calls</vt:lpstr>
      <vt:lpstr>          Churned customer Analysis  1) 25% of the customers who churned were with the Telecom provider for account length of 76 against mean of 101(as stated in previous slide).   2) 75% of the churned customers did not make use of voice mail messages at all.  3) Churned customers talk time in minutes is higher than the average customer during day ,evening and night time, resulting in considerable revenue loss.  4) Also, for the international calls, churned customers talk time in minutes is higher than the average customer.  5) Revenue generated by the churned customers on an average is higher than that of overall customers.  6) 75% of the churned customers made 4 customer service calls with the maximum calls made were 9.              </vt:lpstr>
      <vt:lpstr>          Loyal customer Analysis   1) On an average, the revenue generated by the retained customers is less than that generated by churned customers.  2) Retained customers spend less time talking on phone during day,evening &amp; night time when compared to churned customers.  3) Retained customers also spend less time talking internationally against customers who left the Telecom provider. .              </vt:lpstr>
      <vt:lpstr>The target variable is “churn” in the given dataset. The barchart below clearly shows class imbalance which may affect the model prediction and needs to be taken care of while model building.</vt:lpstr>
      <vt:lpstr>From the boxplot, we can see that customers who left the Telecom provider contributed more towards the revenue</vt:lpstr>
      <vt:lpstr>The churned customers on an average made more customer service calls than those who did not churn</vt:lpstr>
      <vt:lpstr>The heatmap clearly shows that 403 customers  who churned had adopted '0' voice mail plan. </vt:lpstr>
      <vt:lpstr>We can see that day charge is positively correlated to total charge </vt:lpstr>
      <vt:lpstr>The probability density of total charge being 59 is the highest. </vt:lpstr>
      <vt:lpstr>Customers who had adopted ‘0’ international plan churned more in number than who had adopted ‘1’ international plan. </vt:lpstr>
      <vt:lpstr> </vt:lpstr>
      <vt:lpstr> </vt:lpstr>
      <vt:lpstr> </vt:lpstr>
      <vt:lpstr> </vt:lpstr>
      <vt:lpstr> </vt:lpstr>
      <vt:lpstr> </vt:lpstr>
      <vt:lpstr>Methodology Used in Case 3</vt:lpstr>
      <vt:lpstr>Methodology Used in Case 4</vt:lpstr>
      <vt:lpstr>Final model selection</vt:lpstr>
      <vt:lpstr>Deployment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Objective: To build classification model for Telecom churn</dc:title>
  <dc:creator>zaheen.mahaey@gmail.com</dc:creator>
  <cp:lastModifiedBy>zaheen.mahaey@gmail.com</cp:lastModifiedBy>
  <cp:revision>37</cp:revision>
  <dcterms:created xsi:type="dcterms:W3CDTF">2022-08-10T13:39:50Z</dcterms:created>
  <dcterms:modified xsi:type="dcterms:W3CDTF">2022-09-06T04:23:31Z</dcterms:modified>
</cp:coreProperties>
</file>