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7" r:id="rId24"/>
    <p:sldId id="276" r:id="rId25"/>
    <p:sldId id="278" r:id="rId26"/>
    <p:sldId id="280" r:id="rId27"/>
    <p:sldId id="281" r:id="rId28"/>
    <p:sldId id="282" r:id="rId29"/>
    <p:sldId id="279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588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 err="1"/>
              <a:t>Primena</a:t>
            </a:r>
            <a:r>
              <a:rPr lang="en-US" sz="4400" dirty="0"/>
              <a:t> LLM API za </a:t>
            </a:r>
            <a:r>
              <a:rPr lang="en-US" sz="4400" dirty="0" err="1"/>
              <a:t>vežbanje</a:t>
            </a:r>
            <a:r>
              <a:rPr lang="en-US" sz="4400" dirty="0"/>
              <a:t> </a:t>
            </a:r>
            <a:r>
              <a:rPr lang="en-US" sz="4400" dirty="0" err="1"/>
              <a:t>osnovnih</a:t>
            </a:r>
            <a:r>
              <a:rPr lang="en-US" sz="4400" dirty="0"/>
              <a:t> </a:t>
            </a:r>
            <a:r>
              <a:rPr lang="en-US" sz="4400" dirty="0" err="1"/>
              <a:t>programerskih</a:t>
            </a:r>
            <a:r>
              <a:rPr lang="en-US" sz="4400" dirty="0"/>
              <a:t> </a:t>
            </a:r>
            <a:r>
              <a:rPr lang="en-US" sz="4400" dirty="0" err="1"/>
              <a:t>sposobnosti</a:t>
            </a: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Jovan Jovanović </a:t>
            </a:r>
          </a:p>
          <a:p>
            <a:pPr algn="r"/>
            <a:r>
              <a:rPr lang="en-US" dirty="0"/>
              <a:t>Dimitrije </a:t>
            </a:r>
            <a:r>
              <a:rPr lang="en-US" dirty="0" err="1"/>
              <a:t>Janković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BDFCD8-379D-9C6B-E770-0559A26A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141" y="1302117"/>
            <a:ext cx="6383141" cy="4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646C-7BCB-3347-DE83-C542C56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Aplikacija</a:t>
            </a:r>
            <a:r>
              <a:rPr lang="en-US" dirty="0"/>
              <a:t> – </a:t>
            </a:r>
            <a:r>
              <a:rPr lang="en-US" dirty="0" err="1"/>
              <a:t>uputstvo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9B8-9290-F1C9-3DE3-0578BF91C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98721" cy="374819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Visual Code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Okruženje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Inicijalizacija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i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Pokretanje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Skripte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i="0" dirty="0">
                <a:solidFill>
                  <a:srgbClr val="D1D5DB"/>
                </a:solidFill>
                <a:effectLst/>
                <a:latin typeface="+mj-lt"/>
              </a:rPr>
              <a:t>Skripta za Komunikaciju Korisnika i Modela: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Pokretanje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Aplikacije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  <a:endParaRPr lang="en-US" sz="2800" dirty="0">
              <a:solidFill>
                <a:srgbClr val="D1D5DB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Efikasno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Upravljanje</a:t>
            </a:r>
            <a:r>
              <a:rPr lang="en-US" sz="2800" i="0" dirty="0">
                <a:solidFill>
                  <a:srgbClr val="D1D5DB"/>
                </a:solidFill>
                <a:effectLst/>
                <a:latin typeface="+mj-lt"/>
              </a:rPr>
              <a:t> API </a:t>
            </a:r>
            <a:r>
              <a:rPr lang="en-US" sz="2800" i="0" dirty="0" err="1">
                <a:solidFill>
                  <a:srgbClr val="D1D5DB"/>
                </a:solidFill>
                <a:effectLst/>
                <a:latin typeface="+mj-lt"/>
              </a:rPr>
              <a:t>Ključem</a:t>
            </a:r>
            <a:r>
              <a:rPr lang="en-US" sz="260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  <a:br>
              <a:rPr lang="en-US" i="0" dirty="0">
                <a:solidFill>
                  <a:srgbClr val="D1D5DB"/>
                </a:solidFill>
                <a:effectLst/>
                <a:latin typeface="+mj-lt"/>
              </a:rPr>
            </a:br>
            <a:br>
              <a:rPr lang="en-US" i="0" dirty="0">
                <a:solidFill>
                  <a:srgbClr val="D1D5DB"/>
                </a:solidFill>
                <a:effectLst/>
                <a:latin typeface="+mj-lt"/>
              </a:rPr>
            </a:br>
            <a:br>
              <a:rPr lang="en-US" i="0" dirty="0">
                <a:solidFill>
                  <a:srgbClr val="D1D5DB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88BB6-6D64-A6E9-578F-36933AEC9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47" y="2754421"/>
            <a:ext cx="5424573" cy="1450757"/>
          </a:xfrm>
        </p:spPr>
      </p:pic>
    </p:spTree>
    <p:extLst>
      <p:ext uri="{BB962C8B-B14F-4D97-AF65-F5344CB8AC3E}">
        <p14:creationId xmlns:p14="http://schemas.microsoft.com/office/powerpoint/2010/main" val="39068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2A990-4968-1E4B-B401-09288A47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600075"/>
            <a:ext cx="6305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58B4A-35DC-991C-B9F1-D1C251C7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003"/>
            <a:ext cx="12192000" cy="52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AECA6-5A44-AB0F-634A-E040D6CA8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35"/>
            <a:ext cx="12192000" cy="49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07415-DE47-18FF-5BD2-49BC2F02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8262"/>
            <a:ext cx="10668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88426-26BB-BB73-1ACB-34DB68C7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66" y="358390"/>
            <a:ext cx="9019268" cy="55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B494-9886-5AEB-82CC-EC072992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sr-Latn-RS" dirty="0"/>
              <a:t>okretanje i izvršenje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CCB934-9238-A82A-C567-4CC1F0A3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505"/>
            <a:ext cx="5166018" cy="17010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18CD-70CF-D664-1079-98E0992F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+mj-lt"/>
              </a:rPr>
              <a:t>Pozivi funkcija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+mj-lt"/>
              </a:rPr>
              <a:t>npm run dev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1534F-11B6-26D6-5C1B-0C34EE1C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09" y="2762339"/>
            <a:ext cx="4038600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F450A-E6A0-D267-544B-D5983097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27" y="4604767"/>
            <a:ext cx="10219991" cy="1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3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2DB-53A1-FC16-EFE3-415AF31D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F764-8BF5-726C-A685-6DD93821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Kako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nismo</a:t>
            </a:r>
            <a:r>
              <a:rPr lang="en-US" sz="2400" dirty="0">
                <a:latin typeface="+mj-lt"/>
              </a:rPr>
              <a:t> u </a:t>
            </a:r>
            <a:r>
              <a:rPr lang="en-US" sz="2400" dirty="0" err="1">
                <a:latin typeface="+mj-lt"/>
              </a:rPr>
              <a:t>trenutku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imali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mogućnost</a:t>
            </a:r>
            <a:r>
              <a:rPr lang="en-US" sz="2400" dirty="0">
                <a:latin typeface="+mj-lt"/>
              </a:rPr>
              <a:t> da </a:t>
            </a:r>
            <a:r>
              <a:rPr lang="en-US" sz="2400" dirty="0" err="1">
                <a:latin typeface="+mj-lt"/>
              </a:rPr>
              <a:t>koristimo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plaćenu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uslugu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APIja</a:t>
            </a:r>
            <a:r>
              <a:rPr lang="en-US" sz="2400" dirty="0">
                <a:latin typeface="+mj-lt"/>
              </a:rPr>
              <a:t> da </a:t>
            </a:r>
            <a:r>
              <a:rPr lang="en-US" sz="2400" dirty="0" err="1">
                <a:latin typeface="+mj-lt"/>
              </a:rPr>
              <a:t>prikažemo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rezultate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koristili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besplatnu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verziju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koju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nudi</a:t>
            </a:r>
            <a:r>
              <a:rPr lang="en-US" sz="2400" dirty="0">
                <a:latin typeface="+mj-lt"/>
              </a:rPr>
              <a:t> CHAT GPT a to je Chat GPT 3.5 koji se </a:t>
            </a:r>
            <a:r>
              <a:rPr lang="en-US" sz="2400" dirty="0" err="1">
                <a:latin typeface="+mj-lt"/>
              </a:rPr>
              <a:t>ponaša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slično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kao</a:t>
            </a:r>
            <a:r>
              <a:rPr lang="en-US" sz="2400" dirty="0">
                <a:latin typeface="+mj-lt"/>
              </a:rPr>
              <a:t> ASSISTANT API. </a:t>
            </a:r>
          </a:p>
        </p:txBody>
      </p:sp>
    </p:spTree>
    <p:extLst>
      <p:ext uri="{BB962C8B-B14F-4D97-AF65-F5344CB8AC3E}">
        <p14:creationId xmlns:p14="http://schemas.microsoft.com/office/powerpoint/2010/main" val="208295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290C-7DC2-DEE5-BA8C-4FDBA792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16" y="0"/>
            <a:ext cx="9544567" cy="64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DDECE-4440-1700-B05F-50806191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422677"/>
            <a:ext cx="10537371" cy="5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2086635"/>
          </a:xfrm>
        </p:spPr>
        <p:txBody>
          <a:bodyPr anchor="ctr"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FFFFFF"/>
                </a:solidFill>
              </a:rPr>
              <a:t>Razvoj</a:t>
            </a:r>
            <a:r>
              <a:rPr lang="en-US" sz="2800" i="1" dirty="0">
                <a:solidFill>
                  <a:srgbClr val="FFFFFF"/>
                </a:solidFill>
              </a:rPr>
              <a:t> </a:t>
            </a:r>
            <a:r>
              <a:rPr lang="en-US" sz="2800" i="1" dirty="0" err="1">
                <a:solidFill>
                  <a:srgbClr val="FFFFFF"/>
                </a:solidFill>
              </a:rPr>
              <a:t>veštačke</a:t>
            </a:r>
            <a:r>
              <a:rPr lang="en-US" sz="2800" i="1" dirty="0">
                <a:solidFill>
                  <a:srgbClr val="FFFFFF"/>
                </a:solidFill>
              </a:rPr>
              <a:t> </a:t>
            </a:r>
            <a:r>
              <a:rPr lang="en-US" sz="2800" i="1" dirty="0" err="1">
                <a:solidFill>
                  <a:srgbClr val="FFFFFF"/>
                </a:solidFill>
              </a:rPr>
              <a:t>inteligencije</a:t>
            </a:r>
            <a:r>
              <a:rPr lang="en-US" sz="2800" i="1" dirty="0">
                <a:solidFill>
                  <a:srgbClr val="FFFFFF"/>
                </a:solidFill>
              </a:rPr>
              <a:t> </a:t>
            </a:r>
            <a:r>
              <a:rPr lang="en-US" sz="2800" i="1" dirty="0" err="1">
                <a:solidFill>
                  <a:srgbClr val="FFFFFF"/>
                </a:solidFill>
              </a:rPr>
              <a:t>kao</a:t>
            </a:r>
            <a:r>
              <a:rPr lang="en-US" sz="2800" i="1" dirty="0">
                <a:solidFill>
                  <a:srgbClr val="FFFFFF"/>
                </a:solidFill>
              </a:rPr>
              <a:t> </a:t>
            </a:r>
            <a:r>
              <a:rPr lang="en-US" sz="2800" i="1" dirty="0" err="1">
                <a:solidFill>
                  <a:srgbClr val="FFFFFF"/>
                </a:solidFill>
              </a:rPr>
              <a:t>prekretnica</a:t>
            </a:r>
            <a:r>
              <a:rPr lang="en-US" sz="2800" i="1" dirty="0">
                <a:solidFill>
                  <a:srgbClr val="FFFFFF"/>
                </a:solidFill>
              </a:rPr>
              <a:t> u </a:t>
            </a:r>
            <a:r>
              <a:rPr lang="en-US" sz="2800" i="1" dirty="0" err="1">
                <a:solidFill>
                  <a:srgbClr val="FFFFFF"/>
                </a:solidFill>
              </a:rPr>
              <a:t>tehnologiji</a:t>
            </a:r>
            <a:br>
              <a:rPr lang="en-US" sz="2800" i="1" dirty="0">
                <a:solidFill>
                  <a:srgbClr val="FFFFFF"/>
                </a:solidFill>
              </a:rPr>
            </a:b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Uvod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5D118-50E8-323A-B7C0-552D2246B995}"/>
              </a:ext>
            </a:extLst>
          </p:cNvPr>
          <p:cNvSpPr txBox="1"/>
          <p:nvPr/>
        </p:nvSpPr>
        <p:spPr>
          <a:xfrm>
            <a:off x="1097279" y="1708337"/>
            <a:ext cx="102755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+mj-lt"/>
              </a:rPr>
              <a:t>Large Language Models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prompt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Programerske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veštine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unapređene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LLM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alatom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ChatGPT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+mj-lt"/>
              </a:rPr>
              <a:t>Princip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crne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kutije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u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treniranju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r>
              <a:rPr lang="en-US" sz="2800" i="1" dirty="0">
                <a:solidFill>
                  <a:schemeClr val="bg1"/>
                </a:solidFill>
                <a:latin typeface="+mj-lt"/>
              </a:rPr>
              <a:t>Analiza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rezultata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bez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prethodnog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poznavanja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+mj-lt"/>
              </a:rPr>
              <a:t>modela</a:t>
            </a:r>
            <a:endParaRPr lang="en-US" sz="2800" i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sz="2800" i="1" dirty="0">
                <a:solidFill>
                  <a:schemeClr val="bg1"/>
                </a:solidFill>
                <a:latin typeface="+mj-lt"/>
              </a:rPr>
              <a:t>Dve uloge korisnika: Programer i Program</a:t>
            </a:r>
            <a:endParaRPr lang="en-US" sz="2800" i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chemeClr val="bg1"/>
              </a:solidFill>
              <a:latin typeface="+mj-lt"/>
            </a:endParaRPr>
          </a:p>
          <a:p>
            <a:endParaRPr lang="en-US" sz="28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7FE7-2D94-CC10-B489-538F79F5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/>
              <a:t>Naravno</a:t>
            </a:r>
            <a:r>
              <a:rPr lang="en-US" sz="5400" dirty="0"/>
              <a:t>, model </a:t>
            </a:r>
            <a:r>
              <a:rPr lang="en-US" sz="5400" dirty="0" err="1"/>
              <a:t>nije</a:t>
            </a:r>
            <a:r>
              <a:rPr lang="en-US" sz="5400" dirty="0"/>
              <a:t> </a:t>
            </a:r>
            <a:r>
              <a:rPr lang="en-US" sz="5400" dirty="0" err="1"/>
              <a:t>najbolje</a:t>
            </a:r>
            <a:r>
              <a:rPr lang="en-US" sz="5400" dirty="0"/>
              <a:t> </a:t>
            </a:r>
            <a:r>
              <a:rPr lang="en-US" sz="5400" dirty="0" err="1"/>
              <a:t>razumeo</a:t>
            </a:r>
            <a:r>
              <a:rPr lang="en-US" sz="5400" dirty="0"/>
              <a:t> </a:t>
            </a:r>
            <a:r>
              <a:rPr lang="en-US" sz="5400" dirty="0" err="1"/>
              <a:t>kako</a:t>
            </a:r>
            <a:r>
              <a:rPr lang="en-US" sz="5400" dirty="0"/>
              <a:t> je </a:t>
            </a:r>
            <a:r>
              <a:rPr lang="en-US" sz="5400" dirty="0" err="1"/>
              <a:t>potrebno</a:t>
            </a:r>
            <a:r>
              <a:rPr lang="en-US" sz="5400" dirty="0"/>
              <a:t> da se </a:t>
            </a:r>
            <a:r>
              <a:rPr lang="en-US" sz="5400" dirty="0" err="1"/>
              <a:t>ponaša</a:t>
            </a:r>
            <a:r>
              <a:rPr lang="en-US" sz="5400" dirty="0"/>
              <a:t> </a:t>
            </a:r>
            <a:r>
              <a:rPr lang="en-US" sz="5400" dirty="0" err="1"/>
              <a:t>iz</a:t>
            </a:r>
            <a:r>
              <a:rPr lang="en-US" sz="5400" dirty="0"/>
              <a:t> </a:t>
            </a:r>
            <a:r>
              <a:rPr lang="en-US" sz="5400" dirty="0" err="1"/>
              <a:t>prve</a:t>
            </a:r>
            <a:r>
              <a:rPr lang="en-US" sz="5400" dirty="0"/>
              <a:t> </a:t>
            </a:r>
            <a:r>
              <a:rPr lang="sr-Latn-RS" sz="5400" dirty="0"/>
              <a:t>i</a:t>
            </a:r>
            <a:r>
              <a:rPr lang="en-US" sz="5400" dirty="0"/>
              <a:t> </a:t>
            </a:r>
            <a:r>
              <a:rPr lang="en-US" sz="5400" dirty="0" err="1"/>
              <a:t>njegov</a:t>
            </a:r>
            <a:r>
              <a:rPr lang="en-US" sz="5400" dirty="0"/>
              <a:t> </a:t>
            </a:r>
            <a:r>
              <a:rPr lang="en-US" sz="5400" dirty="0" err="1"/>
              <a:t>odgovor</a:t>
            </a:r>
            <a:r>
              <a:rPr lang="en-US" sz="5400" dirty="0"/>
              <a:t> je bio </a:t>
            </a:r>
            <a:r>
              <a:rPr lang="en-US" sz="5400" dirty="0" err="1"/>
              <a:t>ovakav</a:t>
            </a:r>
            <a:r>
              <a:rPr lang="en-US" sz="5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420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30310-2EBA-E86C-2E0B-88EFAFB5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434975"/>
            <a:ext cx="81819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DC95-C22F-018C-2303-EB0F475A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2" y="372410"/>
            <a:ext cx="9336975" cy="54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5DE81-3B5A-BE60-3CA6-C67EB3C9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2" y="420914"/>
            <a:ext cx="10413115" cy="55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BE34-2728-95A2-DE72-F595C4CC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Prikazaćemo</a:t>
            </a:r>
            <a:r>
              <a:rPr lang="en-US" sz="3600" dirty="0"/>
              <a:t> </a:t>
            </a:r>
            <a:r>
              <a:rPr lang="en-US" sz="3600" dirty="0" err="1"/>
              <a:t>samo</a:t>
            </a:r>
            <a:r>
              <a:rPr lang="en-US" sz="3600" dirty="0"/>
              <a:t> </a:t>
            </a:r>
            <a:r>
              <a:rPr lang="en-US" sz="3600" dirty="0" err="1"/>
              <a:t>jedan</a:t>
            </a:r>
            <a:r>
              <a:rPr lang="en-US" sz="3600" dirty="0"/>
              <a:t> primer </a:t>
            </a:r>
            <a:r>
              <a:rPr lang="en-US" sz="3600" dirty="0" err="1"/>
              <a:t>gde</a:t>
            </a:r>
            <a:r>
              <a:rPr lang="en-US" sz="3600" dirty="0"/>
              <a:t> </a:t>
            </a:r>
            <a:r>
              <a:rPr lang="en-US" sz="3600" dirty="0" err="1"/>
              <a:t>smo</a:t>
            </a:r>
            <a:r>
              <a:rPr lang="en-US" sz="3600" dirty="0"/>
              <a:t> </a:t>
            </a:r>
            <a:r>
              <a:rPr lang="en-US" sz="3600" dirty="0" err="1"/>
              <a:t>uspeli</a:t>
            </a:r>
            <a:r>
              <a:rPr lang="en-US" sz="3600" dirty="0"/>
              <a:t> da </a:t>
            </a:r>
            <a:r>
              <a:rPr lang="en-US" sz="3600" dirty="0" err="1"/>
              <a:t>navedemo</a:t>
            </a:r>
            <a:r>
              <a:rPr lang="en-US" sz="3600" dirty="0"/>
              <a:t> model da </a:t>
            </a:r>
            <a:r>
              <a:rPr lang="en-US" sz="3600" dirty="0" err="1"/>
              <a:t>odradi</a:t>
            </a:r>
            <a:r>
              <a:rPr lang="en-US" sz="3600" dirty="0"/>
              <a:t> ono </a:t>
            </a:r>
            <a:r>
              <a:rPr lang="en-US" sz="3600" dirty="0" err="1"/>
              <a:t>što</a:t>
            </a:r>
            <a:r>
              <a:rPr lang="en-US" sz="3600" dirty="0"/>
              <a:t> </a:t>
            </a:r>
            <a:r>
              <a:rPr lang="en-US" sz="3600" dirty="0" err="1"/>
              <a:t>smo</a:t>
            </a:r>
            <a:r>
              <a:rPr lang="en-US" sz="3600" dirty="0"/>
              <a:t> </a:t>
            </a:r>
            <a:r>
              <a:rPr lang="en-US" sz="3600" dirty="0" err="1"/>
              <a:t>ciljali</a:t>
            </a:r>
            <a:r>
              <a:rPr lang="en-US" sz="3600" dirty="0"/>
              <a:t> </a:t>
            </a:r>
            <a:r>
              <a:rPr lang="sr-Latn-RS" sz="3600" dirty="0"/>
              <a:t>i</a:t>
            </a:r>
            <a:r>
              <a:rPr lang="en-US" sz="3600" dirty="0"/>
              <a:t> to </a:t>
            </a:r>
            <a:r>
              <a:rPr lang="en-US" sz="3600" dirty="0" err="1"/>
              <a:t>kada</a:t>
            </a:r>
            <a:r>
              <a:rPr lang="en-US" sz="3600" dirty="0"/>
              <a:t> je </a:t>
            </a:r>
            <a:r>
              <a:rPr lang="en-US" sz="3600" dirty="0" err="1"/>
              <a:t>korisnik</a:t>
            </a:r>
            <a:r>
              <a:rPr lang="en-US" sz="3600" dirty="0"/>
              <a:t> u </a:t>
            </a:r>
            <a:r>
              <a:rPr lang="en-US" sz="3600" dirty="0" err="1"/>
              <a:t>ulozi</a:t>
            </a:r>
            <a:r>
              <a:rPr lang="en-US" sz="3600" dirty="0"/>
              <a:t> </a:t>
            </a:r>
            <a:r>
              <a:rPr lang="en-US" sz="3600" dirty="0" err="1"/>
              <a:t>korisnika</a:t>
            </a:r>
            <a:r>
              <a:rPr lang="en-US" sz="3600" dirty="0"/>
              <a:t> </a:t>
            </a:r>
            <a:r>
              <a:rPr lang="sr-Latn-RS" sz="3600" dirty="0"/>
              <a:t>i </a:t>
            </a:r>
            <a:r>
              <a:rPr lang="en-US" sz="3600" dirty="0" err="1"/>
              <a:t>potrebno</a:t>
            </a:r>
            <a:r>
              <a:rPr lang="en-US" sz="3600" dirty="0"/>
              <a:t> je da mu model </a:t>
            </a:r>
            <a:r>
              <a:rPr lang="en-US" sz="3600" dirty="0" err="1"/>
              <a:t>objasni</a:t>
            </a:r>
            <a:r>
              <a:rPr lang="en-US" sz="3600" dirty="0"/>
              <a:t> </a:t>
            </a:r>
            <a:r>
              <a:rPr lang="en-US" sz="3600" dirty="0" err="1"/>
              <a:t>šta</a:t>
            </a:r>
            <a:r>
              <a:rPr lang="en-US" sz="3600" dirty="0"/>
              <a:t> se </a:t>
            </a:r>
            <a:r>
              <a:rPr lang="en-US" sz="3600" dirty="0" err="1"/>
              <a:t>tačno</a:t>
            </a:r>
            <a:r>
              <a:rPr lang="en-US" sz="3600" dirty="0"/>
              <a:t> </a:t>
            </a:r>
            <a:r>
              <a:rPr lang="en-US" sz="3600" dirty="0" err="1"/>
              <a:t>očekuje</a:t>
            </a:r>
            <a:r>
              <a:rPr lang="en-US" sz="3600" dirty="0"/>
              <a:t> od </a:t>
            </a:r>
            <a:r>
              <a:rPr lang="en-US" sz="3600" dirty="0" err="1"/>
              <a:t>njega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unosu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50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E3ED4-6F24-534C-C94D-AA058594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3" y="229029"/>
            <a:ext cx="10046534" cy="59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7976B-AD83-601D-CB79-B1013979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15" y="544737"/>
            <a:ext cx="8817569" cy="52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2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FAD4E-B49F-1336-C97E-0BBA75470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6" y="275771"/>
            <a:ext cx="9997488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BC28B-5B9D-CF7E-19AB-5A9C42BD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92" y="333828"/>
            <a:ext cx="9611816" cy="5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3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D2AED-EEB5-B54A-EED6-55B4F5B7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1" y="593175"/>
            <a:ext cx="8829038" cy="52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1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CE4E-4D0A-D726-4417-46C4BBC7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11722-756A-FE71-F7D5-58C28E56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5" y="2108200"/>
            <a:ext cx="7521576" cy="3760788"/>
          </a:xfrm>
        </p:spPr>
      </p:pic>
    </p:spTree>
    <p:extLst>
      <p:ext uri="{BB962C8B-B14F-4D97-AF65-F5344CB8AC3E}">
        <p14:creationId xmlns:p14="http://schemas.microsoft.com/office/powerpoint/2010/main" val="2784095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29612-EA22-4F21-C051-C9CED1B3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4" y="377370"/>
            <a:ext cx="9578631" cy="56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499C-9FD6-8095-C8F4-65F5E180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4F08-13E1-A8D4-4AF0-29192251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 err="1">
                <a:solidFill>
                  <a:srgbClr val="D1D5DB"/>
                </a:solidFill>
                <a:effectLst/>
                <a:latin typeface="+mj-lt"/>
              </a:rPr>
              <a:t>Faza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+mj-lt"/>
              </a:rPr>
              <a:t> 1 - </a:t>
            </a:r>
            <a:r>
              <a:rPr lang="en-US" sz="2800" b="1" i="0" dirty="0" err="1">
                <a:solidFill>
                  <a:srgbClr val="D1D5DB"/>
                </a:solidFill>
                <a:effectLst/>
                <a:latin typeface="+mj-lt"/>
              </a:rPr>
              <a:t>Teorija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rgbClr val="D1D5DB"/>
                </a:solidFill>
                <a:effectLst/>
                <a:latin typeface="+mj-lt"/>
              </a:rPr>
              <a:t>i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+mj-lt"/>
              </a:rPr>
              <a:t> Test </a:t>
            </a:r>
            <a:r>
              <a:rPr lang="en-US" sz="2800" b="1" i="0" dirty="0" err="1">
                <a:solidFill>
                  <a:srgbClr val="D1D5DB"/>
                </a:solidFill>
                <a:effectLst/>
                <a:latin typeface="+mj-lt"/>
              </a:rPr>
              <a:t>Aplikacija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+mj-lt"/>
              </a:rPr>
              <a:t>:</a:t>
            </a:r>
            <a:endParaRPr lang="en-US" sz="28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Objašnjenje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teorijskog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koncepta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CHAT GPT API-a.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Demonstracija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test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aplikacije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za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komunikaciju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sa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CHAT GPT API-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jem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Preliminarni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rezultati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ispitivanja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adekvatnih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+mj-lt"/>
              </a:rPr>
              <a:t>promptova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21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D733-CD78-A7B2-27B3-98593410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4453-8E53-4990-E8EF-4963A892F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FAZA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6F0C-38B8-E21E-3B29-EF3C7D34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Objašnjenje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teorijskog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koncepta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CHAT GPT API-a.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Demonstracija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test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aplikacije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komunikaciju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sa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CHAT GPT API-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jem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Preliminarni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rezultati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ispitivanja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adekvatnih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promptova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9BFB1-1D8A-585A-F621-F17F4D485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Faza 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ED0B6-3C7A-2474-2AE3-BE06A1EA77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Implementacija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koda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klase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komunikaciju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sa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CHAT GPT API-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jem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Dodavanje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funkcionalnosti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kreiranje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asistenta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aplikaciji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tima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V-1.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Implementacija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opcije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slanje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fajlova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asistentu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njihovo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j-lt"/>
              </a:rPr>
              <a:t>korišćenje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37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08A-4309-8238-C379-1F151208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Uočeni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nedostaci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54A6-FC4D-D738-F958-EEC9C747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-Chat GPT model u </a:t>
            </a:r>
            <a:r>
              <a:rPr lang="en-US" sz="2400" dirty="0" err="1">
                <a:latin typeface="+mj-lt"/>
              </a:rPr>
              <a:t>dugom</a:t>
            </a:r>
            <a:r>
              <a:rPr lang="en-US" sz="2400" dirty="0">
                <a:latin typeface="+mj-lt"/>
              </a:rPr>
              <a:t> chat-u </a:t>
            </a:r>
            <a:r>
              <a:rPr lang="en-US" sz="2400" dirty="0" err="1">
                <a:latin typeface="+mj-lt"/>
              </a:rPr>
              <a:t>gubi</a:t>
            </a:r>
            <a:r>
              <a:rPr lang="en-US" sz="2400" dirty="0">
                <a:latin typeface="+mj-lt"/>
              </a:rPr>
              <a:t> “</a:t>
            </a:r>
            <a:r>
              <a:rPr lang="en-US" sz="2400" dirty="0" err="1">
                <a:latin typeface="+mj-lt"/>
              </a:rPr>
              <a:t>sećanje</a:t>
            </a:r>
            <a:r>
              <a:rPr lang="en-US" sz="2400" dirty="0">
                <a:latin typeface="+mj-lt"/>
              </a:rPr>
              <a:t>” </a:t>
            </a:r>
            <a:r>
              <a:rPr lang="en-US" sz="2400" dirty="0" err="1">
                <a:latin typeface="+mj-lt"/>
              </a:rPr>
              <a:t>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unose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početka</a:t>
            </a:r>
            <a:r>
              <a:rPr lang="en-US" sz="2400" dirty="0">
                <a:latin typeface="+mj-lt"/>
              </a:rPr>
              <a:t> chat-a </a:t>
            </a:r>
            <a:endParaRPr lang="sr-Latn-R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-Za </a:t>
            </a:r>
            <a:r>
              <a:rPr lang="en-US" sz="2400" dirty="0" err="1">
                <a:latin typeface="+mj-lt"/>
              </a:rPr>
              <a:t>kompleksne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probleme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potrebno</a:t>
            </a:r>
            <a:r>
              <a:rPr lang="en-US" sz="2400" dirty="0">
                <a:latin typeface="+mj-lt"/>
              </a:rPr>
              <a:t> je </a:t>
            </a:r>
            <a:r>
              <a:rPr lang="en-US" sz="2400" dirty="0" err="1">
                <a:latin typeface="+mj-lt"/>
              </a:rPr>
              <a:t>mnogo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iteracija</a:t>
            </a:r>
            <a:r>
              <a:rPr lang="en-US" sz="2400" dirty="0">
                <a:latin typeface="+mj-lt"/>
              </a:rPr>
              <a:t> I </a:t>
            </a:r>
            <a:r>
              <a:rPr lang="en-US" sz="2400" dirty="0" err="1">
                <a:latin typeface="+mj-lt"/>
              </a:rPr>
              <a:t>dorade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prompta</a:t>
            </a:r>
            <a:r>
              <a:rPr lang="en-US" sz="2400" dirty="0">
                <a:latin typeface="+mj-lt"/>
              </a:rPr>
              <a:t> </a:t>
            </a:r>
            <a:endParaRPr lang="sr-Latn-R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</a:t>
            </a:r>
            <a:r>
              <a:rPr lang="en-US" sz="2400" dirty="0" err="1">
                <a:latin typeface="+mj-lt"/>
              </a:rPr>
              <a:t>Ako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postoji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više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uloga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teže</a:t>
            </a:r>
            <a:r>
              <a:rPr lang="en-US" sz="2400" dirty="0">
                <a:latin typeface="+mj-lt"/>
              </a:rPr>
              <a:t> je </a:t>
            </a:r>
            <a:r>
              <a:rPr lang="en-US" sz="2400" dirty="0" err="1">
                <a:latin typeface="+mj-lt"/>
              </a:rPr>
              <a:t>naučiti</a:t>
            </a:r>
            <a:r>
              <a:rPr lang="en-US" sz="2400" dirty="0">
                <a:latin typeface="+mj-lt"/>
              </a:rPr>
              <a:t> model da se </a:t>
            </a:r>
            <a:r>
              <a:rPr lang="en-US" sz="2400" dirty="0" err="1">
                <a:latin typeface="+mj-lt"/>
              </a:rPr>
              <a:t>ponaša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različite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načine</a:t>
            </a:r>
            <a:r>
              <a:rPr lang="en-US" sz="2400" dirty="0">
                <a:latin typeface="+mj-lt"/>
              </a:rPr>
              <a:t> za </a:t>
            </a:r>
            <a:r>
              <a:rPr lang="en-US" sz="2400" dirty="0" err="1">
                <a:latin typeface="+mj-lt"/>
              </a:rPr>
              <a:t>iste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ulaze</a:t>
            </a:r>
            <a:r>
              <a:rPr lang="en-US" sz="2400" dirty="0">
                <a:latin typeface="+mj-lt"/>
              </a:rPr>
              <a:t> </a:t>
            </a:r>
            <a:endParaRPr lang="sr-Latn-R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-Problem </a:t>
            </a:r>
            <a:r>
              <a:rPr lang="en-US" sz="2400" dirty="0" err="1">
                <a:latin typeface="+mj-lt"/>
              </a:rPr>
              <a:t>pri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pokretanju</a:t>
            </a:r>
            <a:r>
              <a:rPr lang="en-US" sz="2400" dirty="0">
                <a:latin typeface="+mj-lt"/>
              </a:rPr>
              <a:t> API-ja </a:t>
            </a:r>
            <a:r>
              <a:rPr lang="en-US" sz="2400" dirty="0" err="1">
                <a:latin typeface="+mj-lt"/>
              </a:rPr>
              <a:t>zbog</a:t>
            </a:r>
            <a:r>
              <a:rPr lang="en-US" sz="2400" dirty="0">
                <a:latin typeface="+mj-lt"/>
              </a:rPr>
              <a:t> toga </a:t>
            </a:r>
            <a:r>
              <a:rPr lang="en-US" sz="2400" dirty="0" err="1">
                <a:latin typeface="+mj-lt"/>
              </a:rPr>
              <a:t>što</a:t>
            </a:r>
            <a:r>
              <a:rPr lang="en-US" sz="2400" dirty="0">
                <a:latin typeface="+mj-lt"/>
              </a:rPr>
              <a:t> se </a:t>
            </a:r>
            <a:r>
              <a:rPr lang="en-US" sz="2400" dirty="0" err="1">
                <a:latin typeface="+mj-lt"/>
              </a:rPr>
              <a:t>servis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naplaćuje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3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E9D9-3836-A996-D1BC-46265CC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</a:t>
            </a:r>
            <a:r>
              <a:rPr lang="en-US" dirty="0" err="1"/>
              <a:t>inženjering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96BD-788B-9BEE-0E46-84E390E0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Što</a:t>
            </a:r>
            <a:r>
              <a:rPr lang="en-US" sz="2400" dirty="0">
                <a:latin typeface="+mj-lt"/>
              </a:rPr>
              <a:t> je prompt </a:t>
            </a:r>
            <a:r>
              <a:rPr lang="en-US" sz="2400" dirty="0" err="1">
                <a:latin typeface="+mj-lt"/>
              </a:rPr>
              <a:t>specifičniji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odgovor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će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verovatno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precizniji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usredsređeniji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Važno</a:t>
            </a:r>
            <a:r>
              <a:rPr lang="en-US" sz="2400" dirty="0">
                <a:latin typeface="+mj-lt"/>
              </a:rPr>
              <a:t> je </a:t>
            </a:r>
            <a:r>
              <a:rPr lang="en-US" sz="2400" dirty="0" err="1">
                <a:latin typeface="+mj-lt"/>
              </a:rPr>
              <a:t>opisati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kontekst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postaviti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okvir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oko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pitanja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Prilikom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postavljanja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prompta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prvo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identifikujte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cilj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traženog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izlaza</a:t>
            </a:r>
            <a:r>
              <a:rPr lang="en-US" sz="2400" dirty="0"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>
                <a:latin typeface="+mj-lt"/>
              </a:rPr>
              <a:t>Postavljanje pitanja u formi uloga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Pitati</a:t>
            </a:r>
            <a:r>
              <a:rPr lang="en-US" sz="2400" dirty="0">
                <a:latin typeface="+mj-lt"/>
              </a:rPr>
              <a:t> ChatGPT da se </a:t>
            </a:r>
            <a:r>
              <a:rPr lang="en-US" sz="2400" dirty="0" err="1">
                <a:latin typeface="+mj-lt"/>
              </a:rPr>
              <a:t>uključi</a:t>
            </a:r>
            <a:r>
              <a:rPr lang="en-US" sz="2400" dirty="0">
                <a:latin typeface="+mj-lt"/>
              </a:rPr>
              <a:t> u </a:t>
            </a:r>
            <a:r>
              <a:rPr lang="en-US" sz="2400" dirty="0" err="1">
                <a:latin typeface="+mj-lt"/>
              </a:rPr>
              <a:t>proces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dizajnira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promptove</a:t>
            </a:r>
            <a:r>
              <a:rPr lang="en-US" sz="2400" dirty="0">
                <a:latin typeface="+mj-lt"/>
              </a:rPr>
              <a:t> za </a:t>
            </a:r>
            <a:r>
              <a:rPr lang="en-US" sz="2400" dirty="0" err="1">
                <a:latin typeface="+mj-lt"/>
              </a:rPr>
              <a:t>korisnika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Iteracija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dorada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9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13EE-771C-EC3E-135C-D476C09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Postavka</a:t>
            </a:r>
            <a:r>
              <a:rPr lang="en-US" dirty="0"/>
              <a:t> </a:t>
            </a:r>
            <a:r>
              <a:rPr lang="en-US" dirty="0" err="1"/>
              <a:t>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B850-98EC-3049-DD8C-E1FF7DF9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effectLst/>
                <a:latin typeface="+mj-lt"/>
              </a:rPr>
              <a:t>Uspostavljanje</a:t>
            </a:r>
            <a:r>
              <a:rPr lang="en-US" sz="2800" dirty="0">
                <a:effectLst/>
                <a:latin typeface="+mj-lt"/>
              </a:rPr>
              <a:t> OpenAI </a:t>
            </a:r>
            <a:r>
              <a:rPr lang="en-US" sz="2800" dirty="0" err="1">
                <a:effectLst/>
                <a:latin typeface="+mj-lt"/>
              </a:rPr>
              <a:t>usluge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kroz</a:t>
            </a:r>
            <a:r>
              <a:rPr lang="en-US" sz="2800" dirty="0">
                <a:effectLst/>
                <a:latin typeface="+mj-lt"/>
              </a:rPr>
              <a:t>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effectLst/>
                <a:latin typeface="+mj-lt"/>
              </a:rPr>
              <a:t>Pristup</a:t>
            </a:r>
            <a:r>
              <a:rPr lang="en-US" sz="2800" dirty="0">
                <a:effectLst/>
                <a:latin typeface="+mj-lt"/>
              </a:rPr>
              <a:t> OpenAI ChatGPT API-u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effectLst/>
                <a:latin typeface="+mj-lt"/>
              </a:rPr>
              <a:t>Generisanje</a:t>
            </a:r>
            <a:r>
              <a:rPr lang="en-US" sz="2800" dirty="0">
                <a:effectLst/>
                <a:latin typeface="+mj-lt"/>
              </a:rPr>
              <a:t> API </a:t>
            </a:r>
            <a:r>
              <a:rPr lang="en-US" sz="2800" dirty="0" err="1">
                <a:effectLst/>
                <a:latin typeface="+mj-lt"/>
              </a:rPr>
              <a:t>ključa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i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povezivanje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sa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aplikacijom</a:t>
            </a:r>
            <a:endParaRPr lang="en-US" sz="2800" dirty="0"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effectLst/>
                <a:latin typeface="+mj-lt"/>
              </a:rPr>
              <a:t>Treniranje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asistenta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err="1">
                <a:effectLst/>
                <a:latin typeface="+mj-lt"/>
              </a:rPr>
              <a:t>kroz</a:t>
            </a:r>
            <a:r>
              <a:rPr lang="en-US" sz="2800" dirty="0">
                <a:effectLst/>
                <a:latin typeface="+mj-lt"/>
              </a:rPr>
              <a:t> prompt </a:t>
            </a:r>
            <a:r>
              <a:rPr lang="en-US" sz="2800" dirty="0" err="1">
                <a:effectLst/>
                <a:latin typeface="+mj-lt"/>
              </a:rPr>
              <a:t>inženjering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2F800-EDEC-6D64-0127-480BD294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E50F6-FE77-2C1E-E4EC-E837D479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9" y="2633662"/>
            <a:ext cx="4714875" cy="15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5A1-9552-3754-D8E8-1C4477F03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56" y="1204911"/>
            <a:ext cx="6257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9CFBF-9185-9716-204C-56A830B8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918935"/>
            <a:ext cx="3552825" cy="43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538D1-F6D2-B435-9E3A-60F221E20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18935"/>
            <a:ext cx="706408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C11E6-94ED-4A93-5E12-90A64B09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34" y="1339283"/>
            <a:ext cx="7763931" cy="41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{F753ACE0-15FC-46E2-9D90-22246BC64E53}tf56160789_win32</Template>
  <TotalTime>43</TotalTime>
  <Words>427</Words>
  <Application>Microsoft Office PowerPoint</Application>
  <PresentationFormat>Widescreen</PresentationFormat>
  <Paragraphs>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Bookman Old Style</vt:lpstr>
      <vt:lpstr>Calibri</vt:lpstr>
      <vt:lpstr>Franklin Gothic Book</vt:lpstr>
      <vt:lpstr>Söhne</vt:lpstr>
      <vt:lpstr>Custom</vt:lpstr>
      <vt:lpstr>Primena LLM API za vežbanje osnovnih programerskih sposobnosti </vt:lpstr>
      <vt:lpstr>Razvoj veštačke inteligencije kao prekretnica u tehnologiji </vt:lpstr>
      <vt:lpstr>Large Language Models (LLM)</vt:lpstr>
      <vt:lpstr>Prompt inženjering</vt:lpstr>
      <vt:lpstr>Postavka rešenja</vt:lpstr>
      <vt:lpstr>PowerPoint Presentation</vt:lpstr>
      <vt:lpstr>PowerPoint Presentation</vt:lpstr>
      <vt:lpstr>PowerPoint Presentation</vt:lpstr>
      <vt:lpstr>PowerPoint Presentation</vt:lpstr>
      <vt:lpstr>Aplikacija – uputstvo i implementacija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Pokretanje i izvršenje</vt:lpstr>
      <vt:lpstr>Rezultati</vt:lpstr>
      <vt:lpstr>PowerPoint Presentation</vt:lpstr>
      <vt:lpstr>PowerPoint Presentation</vt:lpstr>
      <vt:lpstr>Naravno, model nije najbolje razumeo kako je potrebno da se ponaša iz prve i njegov odgovor je bio ovakav:</vt:lpstr>
      <vt:lpstr>PowerPoint Presentation</vt:lpstr>
      <vt:lpstr>PowerPoint Presentation</vt:lpstr>
      <vt:lpstr>PowerPoint Presentation</vt:lpstr>
      <vt:lpstr>Prikazaćemo samo jedan primer gde smo uspeli da navedemo model da odradi ono što smo ciljali i to kada je korisnik u ulozi korisnika i potrebno je da mu model objasni šta se tačno očekuje od njega na unosu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Zaključak</vt:lpstr>
      <vt:lpstr>Uočeni problemi i nedostaci: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LLM API za vežbanje osnovnih programerskih sposobnosti </dc:title>
  <dc:creator>Dimitrije Jankovic</dc:creator>
  <cp:lastModifiedBy>Dimitrije Jankovic</cp:lastModifiedBy>
  <cp:revision>1</cp:revision>
  <dcterms:created xsi:type="dcterms:W3CDTF">2023-12-03T19:12:13Z</dcterms:created>
  <dcterms:modified xsi:type="dcterms:W3CDTF">2023-12-03T19:55:46Z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