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62"/>
  </p:notesMasterIdLst>
  <p:sldIdLst>
    <p:sldId id="534" r:id="rId2"/>
    <p:sldId id="465" r:id="rId3"/>
    <p:sldId id="554" r:id="rId4"/>
    <p:sldId id="569" r:id="rId5"/>
    <p:sldId id="577" r:id="rId6"/>
    <p:sldId id="578" r:id="rId7"/>
    <p:sldId id="579" r:id="rId8"/>
    <p:sldId id="575" r:id="rId9"/>
    <p:sldId id="580" r:id="rId10"/>
    <p:sldId id="531" r:id="rId11"/>
    <p:sldId id="536" r:id="rId12"/>
    <p:sldId id="593" r:id="rId13"/>
    <p:sldId id="594" r:id="rId14"/>
    <p:sldId id="547" r:id="rId15"/>
    <p:sldId id="532" r:id="rId16"/>
    <p:sldId id="535" r:id="rId17"/>
    <p:sldId id="591" r:id="rId18"/>
    <p:sldId id="592" r:id="rId19"/>
    <p:sldId id="533" r:id="rId20"/>
    <p:sldId id="537" r:id="rId21"/>
    <p:sldId id="581" r:id="rId22"/>
    <p:sldId id="584" r:id="rId23"/>
    <p:sldId id="582" r:id="rId24"/>
    <p:sldId id="583" r:id="rId25"/>
    <p:sldId id="596" r:id="rId26"/>
    <p:sldId id="597" r:id="rId27"/>
    <p:sldId id="588" r:id="rId28"/>
    <p:sldId id="590" r:id="rId29"/>
    <p:sldId id="599" r:id="rId30"/>
    <p:sldId id="601" r:id="rId31"/>
    <p:sldId id="586" r:id="rId32"/>
    <p:sldId id="585" r:id="rId33"/>
    <p:sldId id="602" r:id="rId34"/>
    <p:sldId id="608" r:id="rId35"/>
    <p:sldId id="604" r:id="rId36"/>
    <p:sldId id="616" r:id="rId37"/>
    <p:sldId id="619" r:id="rId38"/>
    <p:sldId id="617" r:id="rId39"/>
    <p:sldId id="618" r:id="rId40"/>
    <p:sldId id="620" r:id="rId41"/>
    <p:sldId id="612" r:id="rId42"/>
    <p:sldId id="607" r:id="rId43"/>
    <p:sldId id="611" r:id="rId44"/>
    <p:sldId id="605" r:id="rId45"/>
    <p:sldId id="621" r:id="rId46"/>
    <p:sldId id="623" r:id="rId47"/>
    <p:sldId id="622" r:id="rId48"/>
    <p:sldId id="631" r:id="rId49"/>
    <p:sldId id="630" r:id="rId50"/>
    <p:sldId id="632" r:id="rId51"/>
    <p:sldId id="625" r:id="rId52"/>
    <p:sldId id="613" r:id="rId53"/>
    <p:sldId id="609" r:id="rId54"/>
    <p:sldId id="615" r:id="rId55"/>
    <p:sldId id="606" r:id="rId56"/>
    <p:sldId id="626" r:id="rId57"/>
    <p:sldId id="628" r:id="rId58"/>
    <p:sldId id="627" r:id="rId59"/>
    <p:sldId id="629" r:id="rId60"/>
    <p:sldId id="614" r:id="rId61"/>
  </p:sldIdLst>
  <p:sldSz cx="9906000" cy="6858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斉メール送信プロセス" id="{8B2B9F8B-DBE5-2843-9DD1-5238EDB84621}">
          <p14:sldIdLst>
            <p14:sldId id="534"/>
            <p14:sldId id="465"/>
            <p14:sldId id="554"/>
            <p14:sldId id="569"/>
            <p14:sldId id="577"/>
            <p14:sldId id="578"/>
            <p14:sldId id="579"/>
            <p14:sldId id="575"/>
            <p14:sldId id="580"/>
          </p14:sldIdLst>
        </p14:section>
        <p14:section name="ピックアップ機能プロセス" id="{1C0665DB-A362-5E49-94EE-A59448EDBC44}">
          <p14:sldIdLst>
            <p14:sldId id="531"/>
            <p14:sldId id="536"/>
            <p14:sldId id="593"/>
            <p14:sldId id="594"/>
            <p14:sldId id="547"/>
            <p14:sldId id="532"/>
            <p14:sldId id="535"/>
            <p14:sldId id="591"/>
            <p14:sldId id="592"/>
          </p14:sldIdLst>
        </p14:section>
        <p14:section name="アンケート機能プロセス" id="{D78DC6A8-8855-9246-A555-6CDB553FA6B6}">
          <p14:sldIdLst>
            <p14:sldId id="533"/>
            <p14:sldId id="537"/>
            <p14:sldId id="581"/>
            <p14:sldId id="584"/>
            <p14:sldId id="582"/>
            <p14:sldId id="583"/>
            <p14:sldId id="596"/>
            <p14:sldId id="597"/>
            <p14:sldId id="588"/>
            <p14:sldId id="590"/>
            <p14:sldId id="599"/>
            <p14:sldId id="601"/>
            <p14:sldId id="586"/>
            <p14:sldId id="585"/>
            <p14:sldId id="602"/>
            <p14:sldId id="608"/>
            <p14:sldId id="604"/>
            <p14:sldId id="616"/>
            <p14:sldId id="619"/>
            <p14:sldId id="617"/>
            <p14:sldId id="618"/>
            <p14:sldId id="620"/>
            <p14:sldId id="612"/>
            <p14:sldId id="607"/>
            <p14:sldId id="611"/>
            <p14:sldId id="605"/>
            <p14:sldId id="621"/>
            <p14:sldId id="623"/>
            <p14:sldId id="622"/>
            <p14:sldId id="631"/>
            <p14:sldId id="630"/>
            <p14:sldId id="632"/>
            <p14:sldId id="625"/>
            <p14:sldId id="613"/>
            <p14:sldId id="609"/>
            <p14:sldId id="615"/>
            <p14:sldId id="606"/>
            <p14:sldId id="626"/>
            <p14:sldId id="628"/>
            <p14:sldId id="627"/>
            <p14:sldId id="629"/>
            <p14:sldId id="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EAFF"/>
    <a:srgbClr val="B7AC67"/>
    <a:srgbClr val="A83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4257B-E1D5-4E4B-858C-946D6FA7A6D5}" v="1" dt="2021-11-26T08:06:46.22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102" autoAdjust="0"/>
  </p:normalViewPr>
  <p:slideViewPr>
    <p:cSldViewPr snapToGrid="0" snapToObjects="1">
      <p:cViewPr>
        <p:scale>
          <a:sx n="100" d="100"/>
          <a:sy n="100" d="100"/>
        </p:scale>
        <p:origin x="75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 Do Hoang - CMC Japan BJ1" userId="S::dhhoa1@cmc.com.vn::b09537d6-c7e9-4171-a09f-765d8368e693" providerId="AD" clId="Web-{3DC4257B-E1D5-4E4B-858C-946D6FA7A6D5}"/>
    <pc:docChg chg="modSld">
      <pc:chgData name="Hoa. Do Hoang - CMC Japan BJ1" userId="S::dhhoa1@cmc.com.vn::b09537d6-c7e9-4171-a09f-765d8368e693" providerId="AD" clId="Web-{3DC4257B-E1D5-4E4B-858C-946D6FA7A6D5}" dt="2021-11-26T08:06:46.222" v="0" actId="20577"/>
      <pc:docMkLst>
        <pc:docMk/>
      </pc:docMkLst>
      <pc:sldChg chg="modSp">
        <pc:chgData name="Hoa. Do Hoang - CMC Japan BJ1" userId="S::dhhoa1@cmc.com.vn::b09537d6-c7e9-4171-a09f-765d8368e693" providerId="AD" clId="Web-{3DC4257B-E1D5-4E4B-858C-946D6FA7A6D5}" dt="2021-11-26T08:06:46.222" v="0" actId="20577"/>
        <pc:sldMkLst>
          <pc:docMk/>
          <pc:sldMk cId="1688757026" sldId="629"/>
        </pc:sldMkLst>
        <pc:spChg chg="mod">
          <ac:chgData name="Hoa. Do Hoang - CMC Japan BJ1" userId="S::dhhoa1@cmc.com.vn::b09537d6-c7e9-4171-a09f-765d8368e693" providerId="AD" clId="Web-{3DC4257B-E1D5-4E4B-858C-946D6FA7A6D5}" dt="2021-11-26T08:06:46.222" v="0" actId="20577"/>
          <ac:spMkLst>
            <pc:docMk/>
            <pc:sldMk cId="1688757026" sldId="629"/>
            <ac:spMk id="36" creationId="{007F9885-02EA-1C48-B308-3C233E45BC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06E1B36D-B3ED-3445-9E3C-9486DD3F5CA7}" type="datetimeFigureOut">
              <a:rPr kumimoji="1" lang="ja-JP" altLang="en-US" smtClean="0"/>
              <a:t>2021/11/26</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5CFE3E90-785C-CC45-ADC1-475C4A767987}" type="slidenum">
              <a:rPr kumimoji="1" lang="ja-JP" altLang="en-US" smtClean="0"/>
              <a:t>‹#›</a:t>
            </a:fld>
            <a:endParaRPr kumimoji="1" lang="ja-JP" altLang="en-US"/>
          </a:p>
        </p:txBody>
      </p:sp>
    </p:spTree>
    <p:extLst>
      <p:ext uri="{BB962C8B-B14F-4D97-AF65-F5344CB8AC3E}">
        <p14:creationId xmlns:p14="http://schemas.microsoft.com/office/powerpoint/2010/main" val="3138907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a:t>
            </a:fld>
            <a:endParaRPr kumimoji="1" lang="ja-JP" altLang="en-US"/>
          </a:p>
        </p:txBody>
      </p:sp>
    </p:spTree>
    <p:extLst>
      <p:ext uri="{BB962C8B-B14F-4D97-AF65-F5344CB8AC3E}">
        <p14:creationId xmlns:p14="http://schemas.microsoft.com/office/powerpoint/2010/main" val="338736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12</a:t>
            </a:fld>
            <a:endParaRPr kumimoji="1" lang="ja-JP" altLang="en-US"/>
          </a:p>
        </p:txBody>
      </p:sp>
    </p:spTree>
    <p:extLst>
      <p:ext uri="{BB962C8B-B14F-4D97-AF65-F5344CB8AC3E}">
        <p14:creationId xmlns:p14="http://schemas.microsoft.com/office/powerpoint/2010/main" val="245338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16</a:t>
            </a:fld>
            <a:endParaRPr kumimoji="1" lang="ja-JP" altLang="en-US"/>
          </a:p>
        </p:txBody>
      </p:sp>
    </p:spTree>
    <p:extLst>
      <p:ext uri="{BB962C8B-B14F-4D97-AF65-F5344CB8AC3E}">
        <p14:creationId xmlns:p14="http://schemas.microsoft.com/office/powerpoint/2010/main" val="155383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17</a:t>
            </a:fld>
            <a:endParaRPr kumimoji="1" lang="ja-JP" altLang="en-US"/>
          </a:p>
        </p:txBody>
      </p:sp>
    </p:spTree>
    <p:extLst>
      <p:ext uri="{BB962C8B-B14F-4D97-AF65-F5344CB8AC3E}">
        <p14:creationId xmlns:p14="http://schemas.microsoft.com/office/powerpoint/2010/main" val="163532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18</a:t>
            </a:fld>
            <a:endParaRPr kumimoji="1" lang="ja-JP" altLang="en-US"/>
          </a:p>
        </p:txBody>
      </p:sp>
    </p:spTree>
    <p:extLst>
      <p:ext uri="{BB962C8B-B14F-4D97-AF65-F5344CB8AC3E}">
        <p14:creationId xmlns:p14="http://schemas.microsoft.com/office/powerpoint/2010/main" val="22805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20</a:t>
            </a:fld>
            <a:endParaRPr kumimoji="1" lang="ja-JP" altLang="en-US"/>
          </a:p>
        </p:txBody>
      </p:sp>
    </p:spTree>
    <p:extLst>
      <p:ext uri="{BB962C8B-B14F-4D97-AF65-F5344CB8AC3E}">
        <p14:creationId xmlns:p14="http://schemas.microsoft.com/office/powerpoint/2010/main" val="426103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21</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22</a:t>
            </a:fld>
            <a:endParaRPr kumimoji="1" lang="ja-JP" altLang="en-US"/>
          </a:p>
        </p:txBody>
      </p:sp>
    </p:spTree>
    <p:extLst>
      <p:ext uri="{BB962C8B-B14F-4D97-AF65-F5344CB8AC3E}">
        <p14:creationId xmlns:p14="http://schemas.microsoft.com/office/powerpoint/2010/main" val="1505692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23</a:t>
            </a:fld>
            <a:endParaRPr kumimoji="1" lang="ja-JP" altLang="en-US"/>
          </a:p>
        </p:txBody>
      </p:sp>
    </p:spTree>
    <p:extLst>
      <p:ext uri="{BB962C8B-B14F-4D97-AF65-F5344CB8AC3E}">
        <p14:creationId xmlns:p14="http://schemas.microsoft.com/office/powerpoint/2010/main" val="3714181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24</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25</a:t>
            </a:fld>
            <a:endParaRPr kumimoji="1" lang="ja-JP" altLang="en-US"/>
          </a:p>
        </p:txBody>
      </p:sp>
    </p:spTree>
    <p:extLst>
      <p:ext uri="{BB962C8B-B14F-4D97-AF65-F5344CB8AC3E}">
        <p14:creationId xmlns:p14="http://schemas.microsoft.com/office/powerpoint/2010/main" val="104176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a:t>
            </a:fld>
            <a:endParaRPr kumimoji="1" lang="ja-JP" altLang="en-US"/>
          </a:p>
        </p:txBody>
      </p:sp>
    </p:spTree>
    <p:extLst>
      <p:ext uri="{BB962C8B-B14F-4D97-AF65-F5344CB8AC3E}">
        <p14:creationId xmlns:p14="http://schemas.microsoft.com/office/powerpoint/2010/main" val="2187508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26</a:t>
            </a:fld>
            <a:endParaRPr kumimoji="1" lang="ja-JP" altLang="en-US"/>
          </a:p>
        </p:txBody>
      </p:sp>
    </p:spTree>
    <p:extLst>
      <p:ext uri="{BB962C8B-B14F-4D97-AF65-F5344CB8AC3E}">
        <p14:creationId xmlns:p14="http://schemas.microsoft.com/office/powerpoint/2010/main" val="373578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27</a:t>
            </a:fld>
            <a:endParaRPr kumimoji="1" lang="ja-JP" altLang="en-US"/>
          </a:p>
        </p:txBody>
      </p:sp>
    </p:spTree>
    <p:extLst>
      <p:ext uri="{BB962C8B-B14F-4D97-AF65-F5344CB8AC3E}">
        <p14:creationId xmlns:p14="http://schemas.microsoft.com/office/powerpoint/2010/main" val="329650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28</a:t>
            </a:fld>
            <a:endParaRPr kumimoji="1" lang="ja-JP" altLang="en-US"/>
          </a:p>
        </p:txBody>
      </p:sp>
    </p:spTree>
    <p:extLst>
      <p:ext uri="{BB962C8B-B14F-4D97-AF65-F5344CB8AC3E}">
        <p14:creationId xmlns:p14="http://schemas.microsoft.com/office/powerpoint/2010/main" val="1624448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29</a:t>
            </a:fld>
            <a:endParaRPr kumimoji="1" lang="ja-JP" altLang="en-US"/>
          </a:p>
        </p:txBody>
      </p:sp>
    </p:spTree>
    <p:extLst>
      <p:ext uri="{BB962C8B-B14F-4D97-AF65-F5344CB8AC3E}">
        <p14:creationId xmlns:p14="http://schemas.microsoft.com/office/powerpoint/2010/main" val="123811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30</a:t>
            </a:fld>
            <a:endParaRPr kumimoji="1" lang="ja-JP" altLang="en-US"/>
          </a:p>
        </p:txBody>
      </p:sp>
    </p:spTree>
    <p:extLst>
      <p:ext uri="{BB962C8B-B14F-4D97-AF65-F5344CB8AC3E}">
        <p14:creationId xmlns:p14="http://schemas.microsoft.com/office/powerpoint/2010/main" val="357019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31</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32</a:t>
            </a:fld>
            <a:endParaRPr kumimoji="1" lang="ja-JP" altLang="en-US"/>
          </a:p>
        </p:txBody>
      </p:sp>
    </p:spTree>
    <p:extLst>
      <p:ext uri="{BB962C8B-B14F-4D97-AF65-F5344CB8AC3E}">
        <p14:creationId xmlns:p14="http://schemas.microsoft.com/office/powerpoint/2010/main" val="3297227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34</a:t>
            </a:fld>
            <a:endParaRPr kumimoji="1" lang="ja-JP" altLang="en-US"/>
          </a:p>
        </p:txBody>
      </p:sp>
    </p:spTree>
    <p:extLst>
      <p:ext uri="{BB962C8B-B14F-4D97-AF65-F5344CB8AC3E}">
        <p14:creationId xmlns:p14="http://schemas.microsoft.com/office/powerpoint/2010/main" val="355065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35</a:t>
            </a:fld>
            <a:endParaRPr kumimoji="1" lang="ja-JP" altLang="en-US"/>
          </a:p>
        </p:txBody>
      </p:sp>
    </p:spTree>
    <p:extLst>
      <p:ext uri="{BB962C8B-B14F-4D97-AF65-F5344CB8AC3E}">
        <p14:creationId xmlns:p14="http://schemas.microsoft.com/office/powerpoint/2010/main" val="283178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36</a:t>
            </a:fld>
            <a:endParaRPr kumimoji="1" lang="ja-JP" altLang="en-US"/>
          </a:p>
        </p:txBody>
      </p:sp>
    </p:spTree>
    <p:extLst>
      <p:ext uri="{BB962C8B-B14F-4D97-AF65-F5344CB8AC3E}">
        <p14:creationId xmlns:p14="http://schemas.microsoft.com/office/powerpoint/2010/main" val="221431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a:t>
            </a:fld>
            <a:endParaRPr kumimoji="1" lang="ja-JP" altLang="en-US"/>
          </a:p>
        </p:txBody>
      </p:sp>
    </p:spTree>
    <p:extLst>
      <p:ext uri="{BB962C8B-B14F-4D97-AF65-F5344CB8AC3E}">
        <p14:creationId xmlns:p14="http://schemas.microsoft.com/office/powerpoint/2010/main" val="3634505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37</a:t>
            </a:fld>
            <a:endParaRPr kumimoji="1" lang="ja-JP" altLang="en-US"/>
          </a:p>
        </p:txBody>
      </p:sp>
    </p:spTree>
    <p:extLst>
      <p:ext uri="{BB962C8B-B14F-4D97-AF65-F5344CB8AC3E}">
        <p14:creationId xmlns:p14="http://schemas.microsoft.com/office/powerpoint/2010/main" val="377372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38</a:t>
            </a:fld>
            <a:endParaRPr kumimoji="1" lang="ja-JP" altLang="en-US"/>
          </a:p>
        </p:txBody>
      </p:sp>
    </p:spTree>
    <p:extLst>
      <p:ext uri="{BB962C8B-B14F-4D97-AF65-F5344CB8AC3E}">
        <p14:creationId xmlns:p14="http://schemas.microsoft.com/office/powerpoint/2010/main" val="381075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39</a:t>
            </a:fld>
            <a:endParaRPr kumimoji="1" lang="ja-JP" altLang="en-US"/>
          </a:p>
        </p:txBody>
      </p:sp>
    </p:spTree>
    <p:extLst>
      <p:ext uri="{BB962C8B-B14F-4D97-AF65-F5344CB8AC3E}">
        <p14:creationId xmlns:p14="http://schemas.microsoft.com/office/powerpoint/2010/main" val="130505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40</a:t>
            </a:fld>
            <a:endParaRPr kumimoji="1" lang="ja-JP" altLang="en-US"/>
          </a:p>
        </p:txBody>
      </p:sp>
    </p:spTree>
    <p:extLst>
      <p:ext uri="{BB962C8B-B14F-4D97-AF65-F5344CB8AC3E}">
        <p14:creationId xmlns:p14="http://schemas.microsoft.com/office/powerpoint/2010/main" val="136555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43</a:t>
            </a:fld>
            <a:endParaRPr kumimoji="1" lang="ja-JP" altLang="en-US"/>
          </a:p>
        </p:txBody>
      </p:sp>
    </p:spTree>
    <p:extLst>
      <p:ext uri="{BB962C8B-B14F-4D97-AF65-F5344CB8AC3E}">
        <p14:creationId xmlns:p14="http://schemas.microsoft.com/office/powerpoint/2010/main" val="4222947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44</a:t>
            </a:fld>
            <a:endParaRPr kumimoji="1" lang="ja-JP" altLang="en-US"/>
          </a:p>
        </p:txBody>
      </p:sp>
    </p:spTree>
    <p:extLst>
      <p:ext uri="{BB962C8B-B14F-4D97-AF65-F5344CB8AC3E}">
        <p14:creationId xmlns:p14="http://schemas.microsoft.com/office/powerpoint/2010/main" val="119245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45</a:t>
            </a:fld>
            <a:endParaRPr kumimoji="1" lang="ja-JP" altLang="en-US"/>
          </a:p>
        </p:txBody>
      </p:sp>
    </p:spTree>
    <p:extLst>
      <p:ext uri="{BB962C8B-B14F-4D97-AF65-F5344CB8AC3E}">
        <p14:creationId xmlns:p14="http://schemas.microsoft.com/office/powerpoint/2010/main" val="4222417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46</a:t>
            </a:fld>
            <a:endParaRPr kumimoji="1" lang="ja-JP" altLang="en-US"/>
          </a:p>
        </p:txBody>
      </p:sp>
    </p:spTree>
    <p:extLst>
      <p:ext uri="{BB962C8B-B14F-4D97-AF65-F5344CB8AC3E}">
        <p14:creationId xmlns:p14="http://schemas.microsoft.com/office/powerpoint/2010/main" val="227945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47</a:t>
            </a:fld>
            <a:endParaRPr kumimoji="1" lang="ja-JP" altLang="en-US"/>
          </a:p>
        </p:txBody>
      </p:sp>
    </p:spTree>
    <p:extLst>
      <p:ext uri="{BB962C8B-B14F-4D97-AF65-F5344CB8AC3E}">
        <p14:creationId xmlns:p14="http://schemas.microsoft.com/office/powerpoint/2010/main" val="1458725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48</a:t>
            </a:fld>
            <a:endParaRPr kumimoji="1" lang="ja-JP" altLang="en-US"/>
          </a:p>
        </p:txBody>
      </p:sp>
    </p:spTree>
    <p:extLst>
      <p:ext uri="{BB962C8B-B14F-4D97-AF65-F5344CB8AC3E}">
        <p14:creationId xmlns:p14="http://schemas.microsoft.com/office/powerpoint/2010/main" val="340934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a:t>
            </a:fld>
            <a:endParaRPr kumimoji="1" lang="ja-JP" altLang="en-US"/>
          </a:p>
        </p:txBody>
      </p:sp>
    </p:spTree>
    <p:extLst>
      <p:ext uri="{BB962C8B-B14F-4D97-AF65-F5344CB8AC3E}">
        <p14:creationId xmlns:p14="http://schemas.microsoft.com/office/powerpoint/2010/main" val="21551904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49</a:t>
            </a:fld>
            <a:endParaRPr kumimoji="1" lang="ja-JP" altLang="en-US"/>
          </a:p>
        </p:txBody>
      </p:sp>
    </p:spTree>
    <p:extLst>
      <p:ext uri="{BB962C8B-B14F-4D97-AF65-F5344CB8AC3E}">
        <p14:creationId xmlns:p14="http://schemas.microsoft.com/office/powerpoint/2010/main" val="698189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50</a:t>
            </a:fld>
            <a:endParaRPr kumimoji="1" lang="ja-JP" altLang="en-US"/>
          </a:p>
        </p:txBody>
      </p:sp>
    </p:spTree>
    <p:extLst>
      <p:ext uri="{BB962C8B-B14F-4D97-AF65-F5344CB8AC3E}">
        <p14:creationId xmlns:p14="http://schemas.microsoft.com/office/powerpoint/2010/main" val="360177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51</a:t>
            </a:fld>
            <a:endParaRPr kumimoji="1" lang="ja-JP" altLang="en-US"/>
          </a:p>
        </p:txBody>
      </p:sp>
    </p:spTree>
    <p:extLst>
      <p:ext uri="{BB962C8B-B14F-4D97-AF65-F5344CB8AC3E}">
        <p14:creationId xmlns:p14="http://schemas.microsoft.com/office/powerpoint/2010/main" val="3872889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54</a:t>
            </a:fld>
            <a:endParaRPr kumimoji="1" lang="ja-JP" altLang="en-US"/>
          </a:p>
        </p:txBody>
      </p:sp>
    </p:spTree>
    <p:extLst>
      <p:ext uri="{BB962C8B-B14F-4D97-AF65-F5344CB8AC3E}">
        <p14:creationId xmlns:p14="http://schemas.microsoft.com/office/powerpoint/2010/main" val="1319636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55</a:t>
            </a:fld>
            <a:endParaRPr kumimoji="1" lang="ja-JP" altLang="en-US"/>
          </a:p>
        </p:txBody>
      </p:sp>
    </p:spTree>
    <p:extLst>
      <p:ext uri="{BB962C8B-B14F-4D97-AF65-F5344CB8AC3E}">
        <p14:creationId xmlns:p14="http://schemas.microsoft.com/office/powerpoint/2010/main" val="4120145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56</a:t>
            </a:fld>
            <a:endParaRPr kumimoji="1" lang="ja-JP" altLang="en-US"/>
          </a:p>
        </p:txBody>
      </p:sp>
    </p:spTree>
    <p:extLst>
      <p:ext uri="{BB962C8B-B14F-4D97-AF65-F5344CB8AC3E}">
        <p14:creationId xmlns:p14="http://schemas.microsoft.com/office/powerpoint/2010/main" val="1917739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57</a:t>
            </a:fld>
            <a:endParaRPr kumimoji="1" lang="ja-JP" altLang="en-US"/>
          </a:p>
        </p:txBody>
      </p:sp>
    </p:spTree>
    <p:extLst>
      <p:ext uri="{BB962C8B-B14F-4D97-AF65-F5344CB8AC3E}">
        <p14:creationId xmlns:p14="http://schemas.microsoft.com/office/powerpoint/2010/main" val="31279875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58</a:t>
            </a:fld>
            <a:endParaRPr kumimoji="1" lang="ja-JP" altLang="en-US"/>
          </a:p>
        </p:txBody>
      </p:sp>
    </p:spTree>
    <p:extLst>
      <p:ext uri="{BB962C8B-B14F-4D97-AF65-F5344CB8AC3E}">
        <p14:creationId xmlns:p14="http://schemas.microsoft.com/office/powerpoint/2010/main" val="4273706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59</a:t>
            </a:fld>
            <a:endParaRPr kumimoji="1" lang="ja-JP" altLang="en-US"/>
          </a:p>
        </p:txBody>
      </p:sp>
    </p:spTree>
    <p:extLst>
      <p:ext uri="{BB962C8B-B14F-4D97-AF65-F5344CB8AC3E}">
        <p14:creationId xmlns:p14="http://schemas.microsoft.com/office/powerpoint/2010/main" val="2075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6</a:t>
            </a:fld>
            <a:endParaRPr kumimoji="1" lang="ja-JP" altLang="en-US"/>
          </a:p>
        </p:txBody>
      </p:sp>
    </p:spTree>
    <p:extLst>
      <p:ext uri="{BB962C8B-B14F-4D97-AF65-F5344CB8AC3E}">
        <p14:creationId xmlns:p14="http://schemas.microsoft.com/office/powerpoint/2010/main" val="63584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7</a:t>
            </a:fld>
            <a:endParaRPr kumimoji="1" lang="ja-JP" altLang="en-US"/>
          </a:p>
        </p:txBody>
      </p:sp>
    </p:spTree>
    <p:extLst>
      <p:ext uri="{BB962C8B-B14F-4D97-AF65-F5344CB8AC3E}">
        <p14:creationId xmlns:p14="http://schemas.microsoft.com/office/powerpoint/2010/main" val="405984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8</a:t>
            </a:fld>
            <a:endParaRPr kumimoji="1" lang="ja-JP" altLang="en-US"/>
          </a:p>
        </p:txBody>
      </p:sp>
    </p:spTree>
    <p:extLst>
      <p:ext uri="{BB962C8B-B14F-4D97-AF65-F5344CB8AC3E}">
        <p14:creationId xmlns:p14="http://schemas.microsoft.com/office/powerpoint/2010/main" val="4172929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フッター プレースホルダー 4"/>
          <p:cNvSpPr>
            <a:spLocks noGrp="1"/>
          </p:cNvSpPr>
          <p:nvPr>
            <p:ph type="ftr" sz="quarter" idx="4"/>
          </p:nvPr>
        </p:nvSpPr>
        <p:spPr/>
        <p:txBody>
          <a:bodyPr/>
          <a:lstStyle/>
          <a:p>
            <a:endParaRPr kumimoji="1" lang="ja-JP" altLang="en-US"/>
          </a:p>
        </p:txBody>
      </p:sp>
      <p:sp>
        <p:nvSpPr>
          <p:cNvPr id="6" name="スライド番号プレースホルダー 5"/>
          <p:cNvSpPr>
            <a:spLocks noGrp="1"/>
          </p:cNvSpPr>
          <p:nvPr>
            <p:ph type="sldNum" sz="quarter" idx="5"/>
          </p:nvPr>
        </p:nvSpPr>
        <p:spPr/>
        <p:txBody>
          <a:bodyPr/>
          <a:lstStyle/>
          <a:p>
            <a:fld id="{5CFE3E90-785C-CC45-ADC1-475C4A767987}" type="slidenum">
              <a:rPr kumimoji="1" lang="ja-JP" altLang="en-US" smtClean="0"/>
              <a:t>9</a:t>
            </a:fld>
            <a:endParaRPr kumimoji="1" lang="ja-JP" altLang="en-US"/>
          </a:p>
        </p:txBody>
      </p:sp>
    </p:spTree>
    <p:extLst>
      <p:ext uri="{BB962C8B-B14F-4D97-AF65-F5344CB8AC3E}">
        <p14:creationId xmlns:p14="http://schemas.microsoft.com/office/powerpoint/2010/main" val="2921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CFE3E90-785C-CC45-ADC1-475C4A767987}" type="slidenum">
              <a:rPr kumimoji="1" lang="ja-JP" altLang="en-US" smtClean="0"/>
              <a:t>11</a:t>
            </a:fld>
            <a:endParaRPr kumimoji="1" lang="ja-JP" altLang="en-US"/>
          </a:p>
        </p:txBody>
      </p:sp>
    </p:spTree>
    <p:extLst>
      <p:ext uri="{BB962C8B-B14F-4D97-AF65-F5344CB8AC3E}">
        <p14:creationId xmlns:p14="http://schemas.microsoft.com/office/powerpoint/2010/main" val="17860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B5F02-6BA2-9E4B-82ED-254592928E80}"/>
              </a:ext>
            </a:extLst>
          </p:cNvPr>
          <p:cNvSpPr>
            <a:spLocks noGrp="1"/>
          </p:cNvSpPr>
          <p:nvPr>
            <p:ph type="title"/>
          </p:nvPr>
        </p:nvSpPr>
        <p:spPr>
          <a:xfrm>
            <a:off x="675879" y="835534"/>
            <a:ext cx="8543925" cy="2852737"/>
          </a:xfrm>
          <a:prstGeom prst="rect">
            <a:avLst/>
          </a:prstGeom>
        </p:spPr>
        <p:txBody>
          <a:bodyPr anchor="b"/>
          <a:lstStyle>
            <a:lvl1pPr algn="ctr">
              <a:defRPr sz="6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02B06EBD-1704-F745-AC35-AF51F81B2B5B}"/>
              </a:ext>
            </a:extLst>
          </p:cNvPr>
          <p:cNvSpPr>
            <a:spLocks noGrp="1"/>
          </p:cNvSpPr>
          <p:nvPr>
            <p:ph type="body" idx="1"/>
          </p:nvPr>
        </p:nvSpPr>
        <p:spPr>
          <a:xfrm>
            <a:off x="675879" y="3715259"/>
            <a:ext cx="8543925" cy="1500187"/>
          </a:xfrm>
          <a:prstGeom prst="rect">
            <a:avLst/>
          </a:prstGeom>
        </p:spPr>
        <p:txBody>
          <a:bodyPr anchor="ctr"/>
          <a:lstStyle>
            <a:lvl1pPr marL="0" indent="0" algn="ctr">
              <a:buNone/>
              <a:defRPr sz="2400">
                <a:solidFill>
                  <a:schemeClr val="tx1"/>
                </a:solidFill>
                <a:latin typeface="Meiryo UI" panose="020B0604030504040204" pitchFamily="34" charset="-128"/>
                <a:ea typeface="Meiryo UI"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5215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681038" y="1825625"/>
            <a:ext cx="8543925" cy="4351338"/>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319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5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D6BC7A9-F7DD-7344-A5F8-1FF275383CA6}"/>
              </a:ext>
            </a:extLst>
          </p:cNvPr>
          <p:cNvSpPr>
            <a:spLocks noGrp="1"/>
          </p:cNvSpPr>
          <p:nvPr>
            <p:ph type="title"/>
          </p:nvPr>
        </p:nvSpPr>
        <p:spPr>
          <a:xfrm>
            <a:off x="854110" y="365128"/>
            <a:ext cx="8370853" cy="398548"/>
          </a:xfrm>
          <a:prstGeom prst="rect">
            <a:avLst/>
          </a:prstGeom>
        </p:spPr>
        <p:txBody>
          <a:bodyPr vert="horz" lIns="91440" tIns="45720" rIns="91440" bIns="45720" rtlCol="0" anchor="ctr">
            <a:noAutofit/>
          </a:bodyPr>
          <a:lstStyle>
            <a:lvl1pPr>
              <a:defRPr sz="2400" b="1">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5" name="Text Placeholder 2">
            <a:extLst>
              <a:ext uri="{FF2B5EF4-FFF2-40B4-BE49-F238E27FC236}">
                <a16:creationId xmlns:a16="http://schemas.microsoft.com/office/drawing/2014/main" id="{555BC1FB-D8FD-DD48-BB28-69C388B52636}"/>
              </a:ext>
            </a:extLst>
          </p:cNvPr>
          <p:cNvSpPr>
            <a:spLocks noGrp="1"/>
          </p:cNvSpPr>
          <p:nvPr>
            <p:ph idx="1"/>
          </p:nvPr>
        </p:nvSpPr>
        <p:spPr>
          <a:xfrm>
            <a:off x="823967" y="2133599"/>
            <a:ext cx="8400996" cy="4043363"/>
          </a:xfrm>
          <a:prstGeom prst="rect">
            <a:avLst/>
          </a:prstGeom>
        </p:spPr>
        <p:txBody>
          <a:bodyPr vert="horz" lIns="91440" tIns="45720" rIns="91440" bIns="45720" rtlCol="0">
            <a:normAutofit/>
          </a:bodyPr>
          <a:lstStyle>
            <a:lvl1pPr>
              <a:defRPr sz="16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a:extLst>
              <a:ext uri="{FF2B5EF4-FFF2-40B4-BE49-F238E27FC236}">
                <a16:creationId xmlns:a16="http://schemas.microsoft.com/office/drawing/2014/main" id="{380EE8F8-080A-A64A-A347-0E5D88482414}"/>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D6FD-6AE0-D748-9D23-01258D872A5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37BB5EA6-0B19-5A43-B228-318EF161B58D}"/>
              </a:ext>
            </a:extLst>
          </p:cNvPr>
          <p:cNvSpPr/>
          <p:nvPr userDrawn="1"/>
        </p:nvSpPr>
        <p:spPr>
          <a:xfrm>
            <a:off x="681036" y="365128"/>
            <a:ext cx="142929" cy="398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Placeholder 2">
            <a:extLst>
              <a:ext uri="{FF2B5EF4-FFF2-40B4-BE49-F238E27FC236}">
                <a16:creationId xmlns:a16="http://schemas.microsoft.com/office/drawing/2014/main" id="{190F58F6-CF18-8243-A185-8AAB10F1C558}"/>
              </a:ext>
            </a:extLst>
          </p:cNvPr>
          <p:cNvSpPr>
            <a:spLocks noGrp="1"/>
          </p:cNvSpPr>
          <p:nvPr>
            <p:ph idx="10"/>
          </p:nvPr>
        </p:nvSpPr>
        <p:spPr>
          <a:xfrm>
            <a:off x="823965" y="1151610"/>
            <a:ext cx="8400996" cy="724465"/>
          </a:xfrm>
          <a:prstGeom prst="rect">
            <a:avLst/>
          </a:prstGeom>
        </p:spPr>
        <p:txBody>
          <a:bodyPr vert="horz" lIns="91440" tIns="45720" rIns="91440" bIns="45720" rtlCol="0">
            <a:normAutofit/>
          </a:bodyPr>
          <a:lstStyle>
            <a:lvl1pPr marL="0" indent="0">
              <a:buNone/>
              <a:defRPr sz="1800">
                <a:latin typeface="Meiryo UI" panose="020B0604030504040204" pitchFamily="34" charset="-128"/>
                <a:ea typeface="Meiryo UI" panose="020B0604030504040204" pitchFamily="34" charset="-128"/>
              </a:defRPr>
            </a:lvl1pPr>
            <a:lvl2pPr>
              <a:defRPr sz="1600">
                <a:latin typeface="Meiryo UI" panose="020B0604030504040204" pitchFamily="34" charset="-128"/>
                <a:ea typeface="Meiryo UI" panose="020B0604030504040204" pitchFamily="34" charset="-128"/>
              </a:defRPr>
            </a:lvl2pPr>
            <a:lvl3pPr>
              <a:defRPr sz="1600">
                <a:latin typeface="Meiryo UI" panose="020B0604030504040204" pitchFamily="34" charset="-128"/>
                <a:ea typeface="Meiryo UI" panose="020B0604030504040204" pitchFamily="34" charset="-128"/>
              </a:defRPr>
            </a:lvl3pPr>
            <a:lvl4pPr>
              <a:defRPr sz="1600">
                <a:latin typeface="Meiryo UI" panose="020B0604030504040204" pitchFamily="34" charset="-128"/>
                <a:ea typeface="Meiryo UI" panose="020B0604030504040204" pitchFamily="34" charset="-128"/>
              </a:defRPr>
            </a:lvl4pPr>
            <a:lvl5pPr>
              <a:defRPr sz="1600">
                <a:latin typeface="Meiryo UI" panose="020B0604030504040204" pitchFamily="34" charset="-128"/>
                <a:ea typeface="Meiryo UI" panose="020B0604030504040204" pitchFamily="34" charset="-128"/>
              </a:defRPr>
            </a:lvl5pPr>
          </a:lstStyle>
          <a:p>
            <a:pPr lvl="0"/>
            <a:endParaRPr lang="en-US" dirty="0"/>
          </a:p>
        </p:txBody>
      </p:sp>
    </p:spTree>
    <p:extLst>
      <p:ext uri="{BB962C8B-B14F-4D97-AF65-F5344CB8AC3E}">
        <p14:creationId xmlns:p14="http://schemas.microsoft.com/office/powerpoint/2010/main" val="1162969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9424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065810"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endParaRPr kumimoji="1" lang="ja-JP" altLang="en-US"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30412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成り代わり</a:t>
            </a:r>
            <a:r>
              <a:rPr kumimoji="1" lang="ja-JP" altLang="en-US" sz="2800" dirty="0">
                <a:latin typeface="Meiryo UI" panose="020B0604030504040204" pitchFamily="34" charset="-128"/>
                <a:ea typeface="Meiryo UI" panose="020B0604030504040204" pitchFamily="34" charset="-128"/>
              </a:rPr>
              <a:t>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4413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ピックアップ機能プロセス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fontScale="92500"/>
          </a:bodyPr>
          <a:lstStyle/>
          <a:p>
            <a:r>
              <a:rPr lang="ja-JP" altLang="en-US" sz="1400" dirty="0"/>
              <a:t>トップページに管理者が「お気に入り」ボタンをクリックしピックアップ記事を表示する。</a:t>
            </a:r>
            <a:endParaRPr lang="en-US" altLang="ja-JP" sz="1400" dirty="0"/>
          </a:p>
          <a:p>
            <a:r>
              <a:rPr lang="ja-JP" altLang="en-US" sz="1400" dirty="0"/>
              <a:t>ピックアップ案件は管理者が「お気に入り」ボタンの再クリックで取り除くことができる。</a:t>
            </a:r>
            <a:endParaRPr lang="en-US" altLang="ja-JP" sz="1400" dirty="0"/>
          </a:p>
          <a:p>
            <a:r>
              <a:rPr lang="ja-JP" altLang="en-US" sz="1400" dirty="0"/>
              <a:t>ピックアップされた案件が「ステータス：マッチング成立」「ステータス：終了」になった場合は自動的にピックアップが解除される。</a:t>
            </a:r>
            <a:endParaRPr lang="en-US" altLang="ja-JP" sz="1400" dirty="0"/>
          </a:p>
          <a:p>
            <a:r>
              <a:rPr kumimoji="1" lang="ja-JP" altLang="en-US" sz="1400" dirty="0"/>
              <a:t>ピックアップ記事は会員・非会員に表示される。</a:t>
            </a:r>
            <a:endParaRPr kumimoji="1" lang="en-US" altLang="ja-JP" sz="1400"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11</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126" name="正方形/長方形 125">
            <a:extLst>
              <a:ext uri="{FF2B5EF4-FFF2-40B4-BE49-F238E27FC236}">
                <a16:creationId xmlns:a16="http://schemas.microsoft.com/office/drawing/2014/main" id="{24F16950-17DE-9A4C-AAFC-46EB6743C1D9}"/>
              </a:ext>
            </a:extLst>
          </p:cNvPr>
          <p:cNvSpPr/>
          <p:nvPr/>
        </p:nvSpPr>
        <p:spPr>
          <a:xfrm>
            <a:off x="969428" y="2587983"/>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会員・非会員が操作可能</a:t>
            </a:r>
          </a:p>
        </p:txBody>
      </p:sp>
      <p:sp>
        <p:nvSpPr>
          <p:cNvPr id="60" name="正方形/長方形 59">
            <a:extLst>
              <a:ext uri="{FF2B5EF4-FFF2-40B4-BE49-F238E27FC236}">
                <a16:creationId xmlns:a16="http://schemas.microsoft.com/office/drawing/2014/main" id="{A1955C87-1668-AA47-B0E1-15B9ABC57DD3}"/>
              </a:ext>
            </a:extLst>
          </p:cNvPr>
          <p:cNvSpPr/>
          <p:nvPr/>
        </p:nvSpPr>
        <p:spPr>
          <a:xfrm>
            <a:off x="7478817"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案件一覧画面へアクセス</a:t>
            </a:r>
          </a:p>
        </p:txBody>
      </p:sp>
      <p:sp>
        <p:nvSpPr>
          <p:cNvPr id="61" name="正方形/長方形 60">
            <a:extLst>
              <a:ext uri="{FF2B5EF4-FFF2-40B4-BE49-F238E27FC236}">
                <a16:creationId xmlns:a16="http://schemas.microsoft.com/office/drawing/2014/main" id="{B8B99645-B896-8444-8156-D6FCE294EE18}"/>
              </a:ext>
            </a:extLst>
          </p:cNvPr>
          <p:cNvSpPr/>
          <p:nvPr/>
        </p:nvSpPr>
        <p:spPr>
          <a:xfrm>
            <a:off x="5445048"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案件一覧画面の表示</a:t>
            </a:r>
          </a:p>
        </p:txBody>
      </p:sp>
      <p:sp>
        <p:nvSpPr>
          <p:cNvPr id="62" name="正方形/長方形 61">
            <a:extLst>
              <a:ext uri="{FF2B5EF4-FFF2-40B4-BE49-F238E27FC236}">
                <a16:creationId xmlns:a16="http://schemas.microsoft.com/office/drawing/2014/main" id="{B63362E8-98E5-014E-B0CD-D7327FA4004C}"/>
              </a:ext>
            </a:extLst>
          </p:cNvPr>
          <p:cNvSpPr/>
          <p:nvPr/>
        </p:nvSpPr>
        <p:spPr>
          <a:xfrm>
            <a:off x="7478816"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ピックアップの設定</a:t>
            </a:r>
          </a:p>
        </p:txBody>
      </p:sp>
      <p:sp>
        <p:nvSpPr>
          <p:cNvPr id="63" name="正方形/長方形 62">
            <a:extLst>
              <a:ext uri="{FF2B5EF4-FFF2-40B4-BE49-F238E27FC236}">
                <a16:creationId xmlns:a16="http://schemas.microsoft.com/office/drawing/2014/main" id="{704E1673-1C52-D64D-9559-3D9B79B83562}"/>
              </a:ext>
            </a:extLst>
          </p:cNvPr>
          <p:cNvSpPr/>
          <p:nvPr/>
        </p:nvSpPr>
        <p:spPr>
          <a:xfrm>
            <a:off x="5445047" y="396145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ピックアップ設定処理</a:t>
            </a:r>
          </a:p>
        </p:txBody>
      </p:sp>
      <p:sp>
        <p:nvSpPr>
          <p:cNvPr id="65" name="正方形/長方形 64">
            <a:extLst>
              <a:ext uri="{FF2B5EF4-FFF2-40B4-BE49-F238E27FC236}">
                <a16:creationId xmlns:a16="http://schemas.microsoft.com/office/drawing/2014/main" id="{E99AA38B-AFD7-DA48-B19D-B1891234D47B}"/>
              </a:ext>
            </a:extLst>
          </p:cNvPr>
          <p:cNvSpPr/>
          <p:nvPr/>
        </p:nvSpPr>
        <p:spPr>
          <a:xfrm>
            <a:off x="1011849" y="29076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トップページへアクセス</a:t>
            </a:r>
          </a:p>
        </p:txBody>
      </p:sp>
      <p:sp>
        <p:nvSpPr>
          <p:cNvPr id="67" name="正方形/長方形 66">
            <a:extLst>
              <a:ext uri="{FF2B5EF4-FFF2-40B4-BE49-F238E27FC236}">
                <a16:creationId xmlns:a16="http://schemas.microsoft.com/office/drawing/2014/main" id="{09673C58-3A1B-324B-AB2A-F378A8B88BB4}"/>
              </a:ext>
            </a:extLst>
          </p:cNvPr>
          <p:cNvSpPr/>
          <p:nvPr/>
        </p:nvSpPr>
        <p:spPr>
          <a:xfrm>
            <a:off x="3164345" y="4113788"/>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ピックアップ案件の表示</a:t>
            </a:r>
            <a:endParaRPr kumimoji="1" lang="en-US" altLang="ja-JP" sz="9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7BB9DD76-B3AB-784B-887E-CC41B2677110}"/>
              </a:ext>
            </a:extLst>
          </p:cNvPr>
          <p:cNvSpPr/>
          <p:nvPr/>
        </p:nvSpPr>
        <p:spPr>
          <a:xfrm>
            <a:off x="1011848" y="54510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ピックアップ案件の確認</a:t>
            </a:r>
          </a:p>
        </p:txBody>
      </p:sp>
      <p:cxnSp>
        <p:nvCxnSpPr>
          <p:cNvPr id="70" name="カギ線コネクタ 69">
            <a:extLst>
              <a:ext uri="{FF2B5EF4-FFF2-40B4-BE49-F238E27FC236}">
                <a16:creationId xmlns:a16="http://schemas.microsoft.com/office/drawing/2014/main" id="{168F5781-7865-0E40-BB06-780D00302061}"/>
              </a:ext>
            </a:extLst>
          </p:cNvPr>
          <p:cNvCxnSpPr>
            <a:cxnSpLocks/>
            <a:stCxn id="67" idx="2"/>
            <a:endCxn id="68" idx="3"/>
          </p:cNvCxnSpPr>
          <p:nvPr/>
        </p:nvCxnSpPr>
        <p:spPr>
          <a:xfrm rot="5400000">
            <a:off x="2700593" y="4231626"/>
            <a:ext cx="1263483" cy="13230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カギ線コネクタ 70">
            <a:extLst>
              <a:ext uri="{FF2B5EF4-FFF2-40B4-BE49-F238E27FC236}">
                <a16:creationId xmlns:a16="http://schemas.microsoft.com/office/drawing/2014/main" id="{2FC25F84-07BD-E54F-AE21-4C6E64460E00}"/>
              </a:ext>
            </a:extLst>
          </p:cNvPr>
          <p:cNvCxnSpPr>
            <a:cxnSpLocks/>
            <a:stCxn id="63" idx="1"/>
            <a:endCxn id="67" idx="3"/>
          </p:cNvCxnSpPr>
          <p:nvPr/>
        </p:nvCxnSpPr>
        <p:spPr>
          <a:xfrm rot="10800000" flipV="1">
            <a:off x="4823329" y="4035254"/>
            <a:ext cx="621719" cy="152334"/>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B5FBBBC8-C6EA-FE47-A3F1-1AEFD4DAA819}"/>
              </a:ext>
            </a:extLst>
          </p:cNvPr>
          <p:cNvSpPr/>
          <p:nvPr/>
        </p:nvSpPr>
        <p:spPr>
          <a:xfrm>
            <a:off x="3164344" y="29132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トップページ画面の表示</a:t>
            </a:r>
          </a:p>
        </p:txBody>
      </p:sp>
      <p:cxnSp>
        <p:nvCxnSpPr>
          <p:cNvPr id="73" name="直線矢印コネクタ 72">
            <a:extLst>
              <a:ext uri="{FF2B5EF4-FFF2-40B4-BE49-F238E27FC236}">
                <a16:creationId xmlns:a16="http://schemas.microsoft.com/office/drawing/2014/main" id="{B0514CBC-086E-F341-A54C-931C2900B71B}"/>
              </a:ext>
            </a:extLst>
          </p:cNvPr>
          <p:cNvCxnSpPr>
            <a:cxnSpLocks/>
            <a:stCxn id="65" idx="3"/>
            <a:endCxn id="72" idx="1"/>
          </p:cNvCxnSpPr>
          <p:nvPr/>
        </p:nvCxnSpPr>
        <p:spPr>
          <a:xfrm>
            <a:off x="2670832" y="2981431"/>
            <a:ext cx="493512" cy="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32643E8-DA09-B541-B128-1DAE6FD7320B}"/>
              </a:ext>
            </a:extLst>
          </p:cNvPr>
          <p:cNvCxnSpPr>
            <a:cxnSpLocks/>
            <a:stCxn id="72" idx="2"/>
            <a:endCxn id="67" idx="0"/>
          </p:cNvCxnSpPr>
          <p:nvPr/>
        </p:nvCxnSpPr>
        <p:spPr>
          <a:xfrm>
            <a:off x="3993836" y="3060800"/>
            <a:ext cx="1" cy="10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DF037537-1DF6-A14E-9AC4-A4658765B8E5}"/>
              </a:ext>
            </a:extLst>
          </p:cNvPr>
          <p:cNvCxnSpPr>
            <a:cxnSpLocks/>
            <a:stCxn id="60" idx="1"/>
            <a:endCxn id="61" idx="3"/>
          </p:cNvCxnSpPr>
          <p:nvPr/>
        </p:nvCxnSpPr>
        <p:spPr>
          <a:xfrm flipH="1">
            <a:off x="7104031" y="2984900"/>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カギ線コネクタ 84">
            <a:extLst>
              <a:ext uri="{FF2B5EF4-FFF2-40B4-BE49-F238E27FC236}">
                <a16:creationId xmlns:a16="http://schemas.microsoft.com/office/drawing/2014/main" id="{5393075B-16FE-D248-9A68-1C98947F9569}"/>
              </a:ext>
            </a:extLst>
          </p:cNvPr>
          <p:cNvCxnSpPr>
            <a:cxnSpLocks/>
            <a:stCxn id="61" idx="2"/>
            <a:endCxn id="62" idx="0"/>
          </p:cNvCxnSpPr>
          <p:nvPr/>
        </p:nvCxnSpPr>
        <p:spPr>
          <a:xfrm rot="16200000" flipH="1">
            <a:off x="6840047" y="2493193"/>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61DC6CB-7AD5-1546-BBE3-1B0B3A738062}"/>
              </a:ext>
            </a:extLst>
          </p:cNvPr>
          <p:cNvCxnSpPr>
            <a:cxnSpLocks/>
            <a:stCxn id="62" idx="1"/>
            <a:endCxn id="63" idx="3"/>
          </p:cNvCxnSpPr>
          <p:nvPr/>
        </p:nvCxnSpPr>
        <p:spPr>
          <a:xfrm flipH="1">
            <a:off x="7104030" y="4035254"/>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円/楕円 92">
            <a:extLst>
              <a:ext uri="{FF2B5EF4-FFF2-40B4-BE49-F238E27FC236}">
                <a16:creationId xmlns:a16="http://schemas.microsoft.com/office/drawing/2014/main" id="{23A8B065-A291-A944-910C-391F5E996580}"/>
              </a:ext>
            </a:extLst>
          </p:cNvPr>
          <p:cNvSpPr/>
          <p:nvPr/>
        </p:nvSpPr>
        <p:spPr>
          <a:xfrm>
            <a:off x="4492737" y="272141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95" name="円/楕円 94">
            <a:extLst>
              <a:ext uri="{FF2B5EF4-FFF2-40B4-BE49-F238E27FC236}">
                <a16:creationId xmlns:a16="http://schemas.microsoft.com/office/drawing/2014/main" id="{427E8E76-9E11-6346-A5FA-311CC38CA87C}"/>
              </a:ext>
            </a:extLst>
          </p:cNvPr>
          <p:cNvSpPr/>
          <p:nvPr/>
        </p:nvSpPr>
        <p:spPr>
          <a:xfrm>
            <a:off x="6697711" y="2715490"/>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27" name="正方形/長方形 26">
            <a:extLst>
              <a:ext uri="{FF2B5EF4-FFF2-40B4-BE49-F238E27FC236}">
                <a16:creationId xmlns:a16="http://schemas.microsoft.com/office/drawing/2014/main" id="{47422C08-0537-274D-8DAA-97961DD04885}"/>
              </a:ext>
            </a:extLst>
          </p:cNvPr>
          <p:cNvSpPr/>
          <p:nvPr/>
        </p:nvSpPr>
        <p:spPr>
          <a:xfrm>
            <a:off x="7393604" y="424350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4DDF350E-844E-FF43-82B8-304E4D71736A}"/>
              </a:ext>
            </a:extLst>
          </p:cNvPr>
          <p:cNvSpPr/>
          <p:nvPr/>
        </p:nvSpPr>
        <p:spPr>
          <a:xfrm>
            <a:off x="3993835" y="4393439"/>
            <a:ext cx="1174513" cy="400110"/>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・案件の公開範囲設定に準ずる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0854E69D-18C5-E44A-B483-B4B75B88B306}"/>
              </a:ext>
            </a:extLst>
          </p:cNvPr>
          <p:cNvSpPr/>
          <p:nvPr/>
        </p:nvSpPr>
        <p:spPr>
          <a:xfrm>
            <a:off x="7478818"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案件詳細画面へアクセス</a:t>
            </a:r>
          </a:p>
        </p:txBody>
      </p:sp>
      <p:sp>
        <p:nvSpPr>
          <p:cNvPr id="30" name="正方形/長方形 29">
            <a:extLst>
              <a:ext uri="{FF2B5EF4-FFF2-40B4-BE49-F238E27FC236}">
                <a16:creationId xmlns:a16="http://schemas.microsoft.com/office/drawing/2014/main" id="{5D49FF8B-6923-2340-8EA5-7C1ED0F0CD5F}"/>
              </a:ext>
            </a:extLst>
          </p:cNvPr>
          <p:cNvSpPr/>
          <p:nvPr/>
        </p:nvSpPr>
        <p:spPr>
          <a:xfrm>
            <a:off x="5445049" y="461626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案件詳細画面の表示</a:t>
            </a:r>
          </a:p>
        </p:txBody>
      </p:sp>
      <p:sp>
        <p:nvSpPr>
          <p:cNvPr id="31" name="正方形/長方形 30">
            <a:extLst>
              <a:ext uri="{FF2B5EF4-FFF2-40B4-BE49-F238E27FC236}">
                <a16:creationId xmlns:a16="http://schemas.microsoft.com/office/drawing/2014/main" id="{1A5E070B-4DA7-6F46-B75E-CF2394F34395}"/>
              </a:ext>
            </a:extLst>
          </p:cNvPr>
          <p:cNvSpPr/>
          <p:nvPr/>
        </p:nvSpPr>
        <p:spPr>
          <a:xfrm>
            <a:off x="7478817"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ピックアップの解除</a:t>
            </a:r>
          </a:p>
        </p:txBody>
      </p:sp>
      <p:sp>
        <p:nvSpPr>
          <p:cNvPr id="32" name="正方形/長方形 31">
            <a:extLst>
              <a:ext uri="{FF2B5EF4-FFF2-40B4-BE49-F238E27FC236}">
                <a16:creationId xmlns:a16="http://schemas.microsoft.com/office/drawing/2014/main" id="{2B0C87AB-64A2-6945-9D0A-50C574F60C1E}"/>
              </a:ext>
            </a:extLst>
          </p:cNvPr>
          <p:cNvSpPr/>
          <p:nvPr/>
        </p:nvSpPr>
        <p:spPr>
          <a:xfrm>
            <a:off x="5445048" y="566661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ピックアップ解除処理</a:t>
            </a:r>
          </a:p>
        </p:txBody>
      </p:sp>
      <p:cxnSp>
        <p:nvCxnSpPr>
          <p:cNvPr id="33" name="カギ線コネクタ 32">
            <a:extLst>
              <a:ext uri="{FF2B5EF4-FFF2-40B4-BE49-F238E27FC236}">
                <a16:creationId xmlns:a16="http://schemas.microsoft.com/office/drawing/2014/main" id="{FEE84A49-069A-3F4C-88D5-EA195A200334}"/>
              </a:ext>
            </a:extLst>
          </p:cNvPr>
          <p:cNvCxnSpPr>
            <a:cxnSpLocks/>
            <a:stCxn id="30" idx="2"/>
            <a:endCxn id="31" idx="0"/>
          </p:cNvCxnSpPr>
          <p:nvPr/>
        </p:nvCxnSpPr>
        <p:spPr>
          <a:xfrm rot="16200000" flipH="1">
            <a:off x="6840048" y="4198356"/>
            <a:ext cx="902754" cy="2033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46E3458-65E8-604F-BDBE-1AB157BDF99A}"/>
              </a:ext>
            </a:extLst>
          </p:cNvPr>
          <p:cNvCxnSpPr>
            <a:cxnSpLocks/>
            <a:stCxn id="31" idx="1"/>
            <a:endCxn id="32" idx="3"/>
          </p:cNvCxnSpPr>
          <p:nvPr/>
        </p:nvCxnSpPr>
        <p:spPr>
          <a:xfrm flipH="1">
            <a:off x="7104031" y="5740417"/>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43A9A5E-2ADA-9842-97F7-F316A39DB125}"/>
              </a:ext>
            </a:extLst>
          </p:cNvPr>
          <p:cNvCxnSpPr>
            <a:cxnSpLocks/>
            <a:stCxn id="29" idx="1"/>
            <a:endCxn id="30" idx="3"/>
          </p:cNvCxnSpPr>
          <p:nvPr/>
        </p:nvCxnSpPr>
        <p:spPr>
          <a:xfrm flipH="1">
            <a:off x="7104032" y="4690063"/>
            <a:ext cx="374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B87777C9-AF45-7B4F-BD25-F320CCA97ABE}"/>
              </a:ext>
            </a:extLst>
          </p:cNvPr>
          <p:cNvCxnSpPr>
            <a:cxnSpLocks/>
            <a:stCxn id="32" idx="1"/>
            <a:endCxn id="67" idx="3"/>
          </p:cNvCxnSpPr>
          <p:nvPr/>
        </p:nvCxnSpPr>
        <p:spPr>
          <a:xfrm rot="10800000">
            <a:off x="4823328" y="4187589"/>
            <a:ext cx="621720" cy="155282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23752B86-9664-5D4F-861A-A6884E66CDE8}"/>
              </a:ext>
            </a:extLst>
          </p:cNvPr>
          <p:cNvSpPr/>
          <p:nvPr/>
        </p:nvSpPr>
        <p:spPr>
          <a:xfrm>
            <a:off x="7391655" y="5885729"/>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・お気に入りボタンを押下</a:t>
            </a:r>
            <a:endParaRPr lang="en-US" altLang="ja-JP" sz="1000" b="1" dirty="0">
              <a:solidFill>
                <a:srgbClr val="FF0000"/>
              </a:solidFill>
              <a:latin typeface="Meiryo UI" panose="020B0604030504040204" pitchFamily="34" charset="-128"/>
              <a:ea typeface="Meiryo UI" panose="020B0604030504040204" pitchFamily="34" charset="-128"/>
            </a:endParaRPr>
          </a:p>
        </p:txBody>
      </p:sp>
      <p:sp>
        <p:nvSpPr>
          <p:cNvPr id="37" name="円/楕円 36">
            <a:extLst>
              <a:ext uri="{FF2B5EF4-FFF2-40B4-BE49-F238E27FC236}">
                <a16:creationId xmlns:a16="http://schemas.microsoft.com/office/drawing/2014/main" id="{9DB4D3FD-223E-3448-993C-640F2AEB3EDB}"/>
              </a:ext>
            </a:extLst>
          </p:cNvPr>
          <p:cNvSpPr/>
          <p:nvPr/>
        </p:nvSpPr>
        <p:spPr>
          <a:xfrm>
            <a:off x="6741452" y="442725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39" name="円/楕円 38">
            <a:extLst>
              <a:ext uri="{FF2B5EF4-FFF2-40B4-BE49-F238E27FC236}">
                <a16:creationId xmlns:a16="http://schemas.microsoft.com/office/drawing/2014/main" id="{AE8BF4E9-B835-C14D-8ACA-494DB258EA99}"/>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0" name="円/楕円 39">
            <a:extLst>
              <a:ext uri="{FF2B5EF4-FFF2-40B4-BE49-F238E27FC236}">
                <a16:creationId xmlns:a16="http://schemas.microsoft.com/office/drawing/2014/main" id="{F8AFD3F6-0A5C-0F4D-B7C9-48E10F858D25}"/>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2" name="円/楕円 41">
            <a:extLst>
              <a:ext uri="{FF2B5EF4-FFF2-40B4-BE49-F238E27FC236}">
                <a16:creationId xmlns:a16="http://schemas.microsoft.com/office/drawing/2014/main" id="{CEC66540-4D8C-9143-8209-11C8B7ECAC4F}"/>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3" name="円/楕円 42">
            <a:extLst>
              <a:ext uri="{FF2B5EF4-FFF2-40B4-BE49-F238E27FC236}">
                <a16:creationId xmlns:a16="http://schemas.microsoft.com/office/drawing/2014/main" id="{D0541A4D-182D-064C-8522-67D6C9F9A330}"/>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404531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1</a:t>
            </a:r>
            <a:r>
              <a:rPr lang="ja-JP" altLang="en-US"/>
              <a:t>：</a:t>
            </a:r>
            <a:r>
              <a:rPr lang="ja-JP" altLang="en-US" dirty="0"/>
              <a:t>トップページにアンケート表示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B8263221-A750-C947-8757-11B5811E3422}"/>
              </a:ext>
            </a:extLst>
          </p:cNvPr>
          <p:cNvSpPr/>
          <p:nvPr/>
        </p:nvSpPr>
        <p:spPr>
          <a:xfrm>
            <a:off x="3635973" y="3244334"/>
            <a:ext cx="3151825"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1_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：トップ画面と同様</a:t>
            </a:r>
          </a:p>
        </p:txBody>
      </p:sp>
    </p:spTree>
    <p:extLst>
      <p:ext uri="{BB962C8B-B14F-4D97-AF65-F5344CB8AC3E}">
        <p14:creationId xmlns:p14="http://schemas.microsoft.com/office/powerpoint/2010/main" val="123455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2</a:t>
            </a:r>
            <a:r>
              <a:rPr lang="ja-JP" altLang="en-US"/>
              <a:t>：案件一覧画面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13</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17370085-8F22-D74D-A69C-025B8E95FB5D}"/>
              </a:ext>
            </a:extLst>
          </p:cNvPr>
          <p:cNvSpPr/>
          <p:nvPr/>
        </p:nvSpPr>
        <p:spPr>
          <a:xfrm>
            <a:off x="854110" y="937653"/>
            <a:ext cx="3322779" cy="570728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C86C4168-89B3-7946-9979-BAB7E0EA8521}"/>
              </a:ext>
            </a:extLst>
          </p:cNvPr>
          <p:cNvSpPr txBox="1"/>
          <p:nvPr/>
        </p:nvSpPr>
        <p:spPr>
          <a:xfrm>
            <a:off x="886483" y="1323481"/>
            <a:ext cx="1077140" cy="261610"/>
          </a:xfrm>
          <a:prstGeom prst="rect">
            <a:avLst/>
          </a:prstGeom>
          <a:noFill/>
        </p:spPr>
        <p:txBody>
          <a:bodyPr wrap="square" rtlCol="0">
            <a:spAutoFit/>
          </a:bodyPr>
          <a:lstStyle/>
          <a:p>
            <a:r>
              <a:rPr kumimoji="1" lang="ja-JP" altLang="en-US" sz="1100" b="1">
                <a:latin typeface="Meiryo UI" panose="020B0604030504040204" pitchFamily="34" charset="-128"/>
                <a:ea typeface="Meiryo UI" panose="020B0604030504040204" pitchFamily="34" charset="-128"/>
              </a:rPr>
              <a:t>案件一覧</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BFCAAB95-E2D5-C349-94DB-986E2C7A14EF}"/>
              </a:ext>
            </a:extLst>
          </p:cNvPr>
          <p:cNvGraphicFramePr>
            <a:graphicFrameLocks noGrp="1"/>
          </p:cNvGraphicFramePr>
          <p:nvPr>
            <p:extLst>
              <p:ext uri="{D42A27DB-BD31-4B8C-83A1-F6EECF244321}">
                <p14:modId xmlns:p14="http://schemas.microsoft.com/office/powerpoint/2010/main" val="2651297921"/>
              </p:ext>
            </p:extLst>
          </p:nvPr>
        </p:nvGraphicFramePr>
        <p:xfrm>
          <a:off x="4529112" y="1058135"/>
          <a:ext cx="4965206" cy="5412360"/>
        </p:xfrm>
        <a:graphic>
          <a:graphicData uri="http://schemas.openxmlformats.org/drawingml/2006/table">
            <a:tbl>
              <a:tblPr firstRow="1" bandRow="1">
                <a:tableStyleId>{5940675A-B579-460E-94D1-54222C63F5DA}</a:tableStyleId>
              </a:tblPr>
              <a:tblGrid>
                <a:gridCol w="1492313">
                  <a:extLst>
                    <a:ext uri="{9D8B030D-6E8A-4147-A177-3AD203B41FA5}">
                      <a16:colId xmlns:a16="http://schemas.microsoft.com/office/drawing/2014/main" val="1869668301"/>
                    </a:ext>
                  </a:extLst>
                </a:gridCol>
                <a:gridCol w="3472893">
                  <a:extLst>
                    <a:ext uri="{9D8B030D-6E8A-4147-A177-3AD203B41FA5}">
                      <a16:colId xmlns:a16="http://schemas.microsoft.com/office/drawing/2014/main" val="4148764813"/>
                    </a:ext>
                  </a:extLst>
                </a:gridCol>
              </a:tblGrid>
              <a:tr h="80845">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(1)</a:t>
                      </a:r>
                      <a:r>
                        <a:rPr kumimoji="1" lang="ja-JP" altLang="en-US" sz="900" b="0" dirty="0">
                          <a:latin typeface="Meiryo UI" panose="020B0604030504040204" pitchFamily="34" charset="-128"/>
                          <a:ea typeface="Meiryo UI" panose="020B0604030504040204" pitchFamily="34" charset="-128"/>
                        </a:rPr>
                        <a:t>キーワード</a:t>
                      </a:r>
                    </a:p>
                  </a:txBody>
                  <a:tcPr marL="18000" marR="18000" marT="18000" marB="18000"/>
                </a:tc>
                <a:tc>
                  <a:txBody>
                    <a:bodyPr/>
                    <a:lstStyle/>
                    <a:p>
                      <a:pPr marL="171450" indent="-171450">
                        <a:buFont typeface="Arial" panose="020B0604020202020204" pitchFamily="34" charset="0"/>
                        <a:buChar char="•"/>
                      </a:pPr>
                      <a:r>
                        <a:rPr kumimoji="1" lang="ja-JP" altLang="en-JP" sz="900" kern="1200" dirty="0">
                          <a:solidFill>
                            <a:schemeClr val="tx1"/>
                          </a:solidFill>
                          <a:effectLst/>
                          <a:latin typeface="Meiryo UI" panose="020B0604030504040204" pitchFamily="34" charset="-128"/>
                          <a:ea typeface="Meiryo UI" panose="020B0604030504040204" pitchFamily="34" charset="-128"/>
                          <a:cs typeface="+mn-cs"/>
                        </a:rPr>
                        <a:t>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を探すため、キーワードを入力する。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762562175"/>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(2)</a:t>
                      </a:r>
                      <a:r>
                        <a:rPr kumimoji="1" lang="ja-JP" altLang="en-US" sz="900" b="0" dirty="0">
                          <a:latin typeface="Meiryo UI" panose="020B0604030504040204" pitchFamily="34" charset="-128"/>
                          <a:ea typeface="Meiryo UI" panose="020B0604030504040204" pitchFamily="34" charset="-128"/>
                        </a:rPr>
                        <a:t>カテゴリ</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リストから選択する。リスト︓⼦育て、福祉・介護、学び・⽂化、農業・林業、スポーツ・アウト ドア、⽣活、しごと、移住・定住、その他</a:t>
                      </a:r>
                    </a:p>
                  </a:txBody>
                  <a:tcPr marL="18000" marR="18000" marT="18000" marB="18000"/>
                </a:tc>
                <a:extLst>
                  <a:ext uri="{0D108BD9-81ED-4DB2-BD59-A6C34878D82A}">
                    <a16:rowId xmlns:a16="http://schemas.microsoft.com/office/drawing/2014/main" val="2161381902"/>
                  </a:ext>
                </a:extLst>
              </a:tr>
              <a:tr h="14488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(3)</a:t>
                      </a:r>
                      <a:r>
                        <a:rPr kumimoji="1" lang="ja-JP" altLang="en-US" sz="900" b="0" dirty="0">
                          <a:latin typeface="Meiryo UI" panose="020B0604030504040204" pitchFamily="34" charset="-128"/>
                          <a:ea typeface="Meiryo UI" panose="020B0604030504040204" pitchFamily="34" charset="-128"/>
                        </a:rPr>
                        <a:t>ステータス</a:t>
                      </a:r>
                    </a:p>
                  </a:txBody>
                  <a:tcPr marL="18000" marR="18000" marT="18000" marB="18000"/>
                </a:tc>
                <a:tc>
                  <a:txBody>
                    <a:bodyPr/>
                    <a:lstStyle/>
                    <a:p>
                      <a:pPr marL="171450" indent="-171450">
                        <a:buFont typeface="Arial" panose="020B0604020202020204" pitchFamily="34" charset="0"/>
                        <a:buChar char="•"/>
                      </a:pPr>
                      <a:r>
                        <a:rPr kumimoji="1" lang="ja-JP" altLang="en-US" sz="900" b="0" kern="1200">
                          <a:solidFill>
                            <a:schemeClr val="tx1"/>
                          </a:solidFill>
                          <a:latin typeface="Meiryo UI" panose="020B0604030504040204" pitchFamily="34" charset="-128"/>
                          <a:ea typeface="Meiryo UI" panose="020B0604030504040204" pitchFamily="34" charset="-128"/>
                          <a:cs typeface="+mn-cs"/>
                        </a:rPr>
                        <a:t>案件のステータスをリストから選択する。リスト：募集中</a:t>
                      </a:r>
                      <a:r>
                        <a:rPr kumimoji="1" lang="ja-JP" altLang="en-US" sz="900" b="0" kern="1200" dirty="0">
                          <a:solidFill>
                            <a:schemeClr val="tx1"/>
                          </a:solidFill>
                          <a:latin typeface="Meiryo UI" panose="020B0604030504040204" pitchFamily="34" charset="-128"/>
                          <a:ea typeface="Meiryo UI" panose="020B0604030504040204" pitchFamily="34" charset="-128"/>
                          <a:cs typeface="+mn-cs"/>
                        </a:rPr>
                        <a:t>、マッチング</a:t>
                      </a:r>
                      <a:r>
                        <a:rPr kumimoji="1" lang="ja-JP" altLang="en-US" sz="900" b="0" kern="1200">
                          <a:solidFill>
                            <a:schemeClr val="tx1"/>
                          </a:solidFill>
                          <a:latin typeface="Meiryo UI" panose="020B0604030504040204" pitchFamily="34" charset="-128"/>
                          <a:ea typeface="Meiryo UI" panose="020B0604030504040204" pitchFamily="34" charset="-128"/>
                          <a:cs typeface="+mn-cs"/>
                        </a:rPr>
                        <a:t>成立、評価待ち、終了</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4028310812"/>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(4)</a:t>
                      </a:r>
                      <a:r>
                        <a:rPr kumimoji="1" lang="ja-JP" altLang="en-US" sz="900" b="0" dirty="0">
                          <a:latin typeface="Meiryo UI" panose="020B0604030504040204" pitchFamily="34" charset="-128"/>
                          <a:ea typeface="Meiryo UI" panose="020B0604030504040204" pitchFamily="34" charset="-128"/>
                        </a:rPr>
                        <a:t>検索</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案件登録者が登録した案件が表示される。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設定した検索条件で検索する。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ステータスが終了のものは「相互評価済み」、「評価なし」のものを検索する。ただし、キャンセルされたステータスが終了のものは含まない。</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kern="1200">
                          <a:solidFill>
                            <a:srgbClr val="333333"/>
                          </a:solidFill>
                          <a:latin typeface="Meiryo UI" panose="020B0604030504040204" pitchFamily="34" charset="-128"/>
                          <a:ea typeface="Meiryo UI" panose="020B0604030504040204" pitchFamily="34" charset="-128"/>
                          <a:cs typeface="+mn-cs"/>
                        </a:rPr>
                        <a:t>検索結果が０件の場合、</a:t>
                      </a:r>
                      <a:r>
                        <a:rPr kumimoji="1" lang="en-US" altLang="ja-JP" sz="900" b="0" kern="1200" dirty="0">
                          <a:solidFill>
                            <a:srgbClr val="333333"/>
                          </a:solidFill>
                          <a:latin typeface="Meiryo UI" panose="020B0604030504040204" pitchFamily="34" charset="-128"/>
                          <a:ea typeface="Meiryo UI" panose="020B0604030504040204" pitchFamily="34" charset="-128"/>
                          <a:cs typeface="+mn-cs"/>
                        </a:rPr>
                        <a:t>(a) </a:t>
                      </a:r>
                      <a:r>
                        <a:rPr kumimoji="1" lang="ja-JP" altLang="en-US" sz="900" b="0" kern="1200">
                          <a:solidFill>
                            <a:srgbClr val="333333"/>
                          </a:solidFill>
                          <a:latin typeface="Meiryo UI" panose="020B0604030504040204" pitchFamily="34" charset="-128"/>
                          <a:ea typeface="Meiryo UI" panose="020B0604030504040204" pitchFamily="34" charset="-128"/>
                          <a:cs typeface="+mn-cs"/>
                        </a:rPr>
                        <a:t>「存在するデータがありません」を表示する。</a:t>
                      </a:r>
                      <a:endParaRPr kumimoji="1" lang="en-US" altLang="ja-JP" sz="900" b="0" kern="1200" dirty="0">
                        <a:solidFill>
                          <a:srgbClr val="333333"/>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47971167"/>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(5)</a:t>
                      </a:r>
                      <a:r>
                        <a:rPr kumimoji="1" lang="ja-JP" altLang="en-US" sz="900" b="0">
                          <a:latin typeface="Meiryo UI" panose="020B0604030504040204" pitchFamily="34" charset="-128"/>
                          <a:ea typeface="Meiryo UI" panose="020B0604030504040204" pitchFamily="34" charset="-128"/>
                        </a:rPr>
                        <a:t>並び替えリスト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リストから選択する。リスト：案件登録日、案件名、サイト内ネーム、カテゴリ、ステータス</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825859439"/>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(6)</a:t>
                      </a:r>
                      <a:r>
                        <a:rPr kumimoji="1" lang="ja-JP" altLang="en-US" sz="900" b="0">
                          <a:latin typeface="Meiryo UI" panose="020B0604030504040204" pitchFamily="34" charset="-128"/>
                          <a:ea typeface="Meiryo UI" panose="020B0604030504040204" pitchFamily="34" charset="-128"/>
                        </a:rPr>
                        <a:t>条件</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リストから選択する。リスト：昇順と降順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90859154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(7)</a:t>
                      </a:r>
                      <a:r>
                        <a:rPr kumimoji="1" lang="ja-JP" altLang="en-US" sz="900" b="0">
                          <a:latin typeface="Meiryo UI" panose="020B0604030504040204" pitchFamily="34" charset="-128"/>
                          <a:ea typeface="Meiryo UI" panose="020B0604030504040204" pitchFamily="34" charset="-128"/>
                        </a:rPr>
                        <a:t>並び替え</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並び替えリストと条件に従って並び替えを行う。</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文字コードで条件に応じた並び替えを実施する。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51645976"/>
                  </a:ext>
                </a:extLst>
              </a:tr>
              <a:tr h="20892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(8)</a:t>
                      </a:r>
                      <a:r>
                        <a:rPr kumimoji="1" lang="ja-JP" altLang="en-US" sz="900" b="0" dirty="0">
                          <a:latin typeface="Meiryo UI" panose="020B0604030504040204" pitchFamily="34" charset="-128"/>
                          <a:ea typeface="Meiryo UI" panose="020B0604030504040204" pitchFamily="34" charset="-128"/>
                        </a:rPr>
                        <a:t>案件一覧</a:t>
                      </a: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検索条件に一致した案件</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一覧を表示</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する。</a:t>
                      </a:r>
                      <a:endParaRPr kumimoji="1" lang="en-US"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10</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件表示する。</a:t>
                      </a:r>
                      <a:endParaRPr kumimoji="1" lang="vi-VN" altLang="ja-JP" sz="900"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案件の登録日順で</a:t>
                      </a:r>
                      <a:r>
                        <a:rPr kumimoji="1" lang="ja-JP" altLang="en-US" sz="900" kern="1200" dirty="0">
                          <a:solidFill>
                            <a:schemeClr val="tx1"/>
                          </a:solidFill>
                          <a:effectLst/>
                          <a:latin typeface="Meiryo UI" panose="020B0604030504040204" pitchFamily="34" charset="-128"/>
                          <a:ea typeface="Meiryo UI" panose="020B0604030504040204" pitchFamily="34" charset="-128"/>
                          <a:cs typeface="+mn-cs"/>
                        </a:rPr>
                        <a:t>表示する。</a:t>
                      </a:r>
                    </a:p>
                  </a:txBody>
                  <a:tcPr marL="18000" marR="18000" marT="18000" marB="18000"/>
                </a:tc>
                <a:extLst>
                  <a:ext uri="{0D108BD9-81ED-4DB2-BD59-A6C34878D82A}">
                    <a16:rowId xmlns:a16="http://schemas.microsoft.com/office/drawing/2014/main" val="284801972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latin typeface="Meiryo UI" panose="020B0604030504040204" pitchFamily="34" charset="-128"/>
                          <a:ea typeface="Meiryo UI" panose="020B0604030504040204" pitchFamily="34" charset="-128"/>
                        </a:rPr>
                        <a:t>(9)</a:t>
                      </a:r>
                      <a:r>
                        <a:rPr kumimoji="1" lang="ja-JP" altLang="en-US" sz="900" b="0">
                          <a:latin typeface="Meiryo UI" panose="020B0604030504040204" pitchFamily="34" charset="-128"/>
                          <a:ea typeface="Meiryo UI" panose="020B0604030504040204" pitchFamily="34" charset="-128"/>
                        </a:rPr>
                        <a:t>案件登録日</a:t>
                      </a:r>
                      <a:endParaRPr kumimoji="1" lang="ja-JP" altLang="en-US" sz="900" b="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案件の案件登録日を表示する。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417830885"/>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(10)</a:t>
                      </a:r>
                      <a:r>
                        <a:rPr kumimoji="1" lang="ja-JP" altLang="en-US" sz="900" b="0">
                          <a:solidFill>
                            <a:schemeClr val="tx1"/>
                          </a:solidFill>
                          <a:latin typeface="Meiryo UI" panose="020B0604030504040204" pitchFamily="34" charset="-128"/>
                          <a:ea typeface="Meiryo UI" panose="020B0604030504040204" pitchFamily="34" charset="-128"/>
                        </a:rPr>
                        <a:t>案件名</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案件の案件名を表示する。</a:t>
                      </a:r>
                      <a:endParaRPr kumimoji="1" lang="en-US" altLang="ja-JP" sz="900" kern="1200" dirty="0">
                        <a:solidFill>
                          <a:schemeClr val="tx1"/>
                        </a:solidFill>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1091581793"/>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dirty="0">
                          <a:solidFill>
                            <a:schemeClr val="tx1"/>
                          </a:solidFill>
                          <a:latin typeface="Meiryo UI" panose="020B0604030504040204" pitchFamily="34" charset="-128"/>
                          <a:ea typeface="Meiryo UI" panose="020B0604030504040204" pitchFamily="34" charset="-128"/>
                        </a:rPr>
                        <a:t>(11)</a:t>
                      </a:r>
                      <a:r>
                        <a:rPr kumimoji="1" lang="ja-JP" altLang="en-US" sz="900" b="0">
                          <a:solidFill>
                            <a:schemeClr val="tx1"/>
                          </a:solidFill>
                          <a:latin typeface="Meiryo UI" panose="020B0604030504040204" pitchFamily="34" charset="-128"/>
                          <a:ea typeface="Meiryo UI" panose="020B0604030504040204" pitchFamily="34" charset="-128"/>
                        </a:rPr>
                        <a:t>サイト内ネーム</a:t>
                      </a:r>
                      <a:endParaRPr kumimoji="1" lang="ja-JP" altLang="en-US" sz="900" b="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dirty="0">
                          <a:solidFill>
                            <a:schemeClr val="tx1"/>
                          </a:solidFill>
                          <a:latin typeface="Meiryo UI" panose="020B0604030504040204" pitchFamily="34" charset="-128"/>
                          <a:ea typeface="Meiryo UI" panose="020B0604030504040204" pitchFamily="34" charset="-128"/>
                          <a:cs typeface="+mn-cs"/>
                        </a:rPr>
                        <a:t>案件の登録者のサイト内ネームを表示する。</a:t>
                      </a:r>
                      <a:endParaRPr kumimoji="1" lang="en-US" altLang="ja-JP" sz="900" b="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771676039"/>
                  </a:ext>
                </a:extLst>
              </a:tr>
              <a:tr h="143111">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(12)</a:t>
                      </a:r>
                      <a:r>
                        <a:rPr kumimoji="1" lang="ja-JP" altLang="en-US" sz="900">
                          <a:solidFill>
                            <a:schemeClr val="tx1"/>
                          </a:solidFill>
                          <a:latin typeface="Meiryo UI" panose="020B0604030504040204" pitchFamily="34" charset="-128"/>
                          <a:ea typeface="Meiryo UI" panose="020B0604030504040204" pitchFamily="34" charset="-128"/>
                        </a:rPr>
                        <a:t>カテゴリ</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latin typeface="Meiryo UI" panose="020B0604030504040204" pitchFamily="34" charset="-128"/>
                          <a:ea typeface="Meiryo UI" panose="020B0604030504040204" pitchFamily="34" charset="-128"/>
                          <a:cs typeface="+mn-cs"/>
                        </a:rPr>
                        <a:t>案件のカテゴリを表示する。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253855213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(13)</a:t>
                      </a:r>
                      <a:r>
                        <a:rPr kumimoji="1" lang="ja-JP" altLang="en-US" sz="900">
                          <a:solidFill>
                            <a:schemeClr val="tx1"/>
                          </a:solidFill>
                          <a:latin typeface="Meiryo UI" panose="020B0604030504040204" pitchFamily="34" charset="-128"/>
                          <a:ea typeface="Meiryo UI" panose="020B0604030504040204" pitchFamily="34" charset="-128"/>
                        </a:rPr>
                        <a:t>ステータス</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案件のステータスを表示する。</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583971409"/>
                  </a:ext>
                </a:extLst>
              </a:tr>
              <a:tr h="16043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(14)</a:t>
                      </a:r>
                      <a:r>
                        <a:rPr kumimoji="1" lang="ja-JP" altLang="en-US" sz="900">
                          <a:solidFill>
                            <a:schemeClr val="tx1"/>
                          </a:solidFill>
                          <a:latin typeface="Meiryo UI" panose="020B0604030504040204" pitchFamily="34" charset="-128"/>
                          <a:ea typeface="Meiryo UI" panose="020B0604030504040204" pitchFamily="34" charset="-128"/>
                        </a:rPr>
                        <a:t>ピックアップ</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マーク「</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」をクリックすると「ピックアップ中」と表示し、トップページに表示する。もう一度マーク「❤️」をクリックするとピックアップを解除し、表示を消す。</a:t>
                      </a:r>
                      <a:endParaRPr kumimoji="1" lang="ja-JP" altLang="en-US" sz="900" kern="1200" dirty="0">
                        <a:solidFill>
                          <a:schemeClr val="tx1"/>
                        </a:solidFill>
                        <a:effectLst/>
                        <a:latin typeface="Meiryo UI" panose="020B0604030504040204" pitchFamily="34" charset="-128"/>
                        <a:ea typeface="Meiryo UI" panose="020B0604030504040204" pitchFamily="34" charset="-128"/>
                        <a:cs typeface="+mn-cs"/>
                      </a:endParaRPr>
                    </a:p>
                  </a:txBody>
                  <a:tcPr marL="18000" marR="18000" marT="18000" marB="18000"/>
                </a:tc>
                <a:extLst>
                  <a:ext uri="{0D108BD9-81ED-4DB2-BD59-A6C34878D82A}">
                    <a16:rowId xmlns:a16="http://schemas.microsoft.com/office/drawing/2014/main" val="3517167960"/>
                  </a:ext>
                </a:extLst>
              </a:tr>
              <a:tr h="8084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34" charset="-128"/>
                          <a:ea typeface="Meiryo UI" panose="020B0604030504040204" pitchFamily="34" charset="-128"/>
                        </a:rPr>
                        <a:t>(15)</a:t>
                      </a:r>
                      <a:r>
                        <a:rPr kumimoji="1" lang="ja-JP" altLang="en-US" sz="900">
                          <a:solidFill>
                            <a:schemeClr val="tx1"/>
                          </a:solidFill>
                          <a:latin typeface="Meiryo UI" panose="020B0604030504040204" pitchFamily="34" charset="-128"/>
                          <a:ea typeface="Meiryo UI" panose="020B0604030504040204" pitchFamily="34" charset="-128"/>
                        </a:rPr>
                        <a:t>ページャー</a:t>
                      </a:r>
                      <a:endParaRPr kumimoji="1" lang="ja-JP" altLang="en-US" sz="900" dirty="0">
                        <a:solidFill>
                          <a:schemeClr val="tx1"/>
                        </a:solidFill>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a:t>
                      </a:r>
                      <a:r>
                        <a:rPr kumimoji="1" lang="ja-JP" altLang="en-US" sz="900" dirty="0" err="1">
                          <a:latin typeface="Meiryo UI" panose="020B0604030504040204" pitchFamily="34" charset="-128"/>
                          <a:ea typeface="Meiryo UI" panose="020B0604030504040204" pitchFamily="34" charset="-128"/>
                        </a:rPr>
                        <a:t>へを</a:t>
                      </a:r>
                      <a:r>
                        <a:rPr kumimoji="1" lang="ja-JP" altLang="en-US" sz="900" dirty="0">
                          <a:latin typeface="Meiryo UI" panose="020B0604030504040204" pitchFamily="34" charset="-128"/>
                          <a:ea typeface="Meiryo UI" panose="020B0604030504040204" pitchFamily="34" charset="-128"/>
                        </a:rPr>
                        <a:t>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4144404292"/>
                  </a:ext>
                </a:extLst>
              </a:tr>
            </a:tbl>
          </a:graphicData>
        </a:graphic>
      </p:graphicFrame>
      <p:sp>
        <p:nvSpPr>
          <p:cNvPr id="13" name="テキスト ボックス 17">
            <a:extLst>
              <a:ext uri="{FF2B5EF4-FFF2-40B4-BE49-F238E27FC236}">
                <a16:creationId xmlns:a16="http://schemas.microsoft.com/office/drawing/2014/main" id="{61DFAAE0-103A-EF4B-932B-14E0DC4932FB}"/>
              </a:ext>
            </a:extLst>
          </p:cNvPr>
          <p:cNvSpPr txBox="1"/>
          <p:nvPr/>
        </p:nvSpPr>
        <p:spPr>
          <a:xfrm>
            <a:off x="910521" y="1701435"/>
            <a:ext cx="833883" cy="261610"/>
          </a:xfrm>
          <a:prstGeom prst="rect">
            <a:avLst/>
          </a:prstGeom>
          <a:noFill/>
        </p:spPr>
        <p:txBody>
          <a:bodyPr wrap="none" rtlCol="0">
            <a:spAutoFit/>
          </a:bodyPr>
          <a:lstStyle/>
          <a:p>
            <a:r>
              <a:rPr kumimoji="1" lang="ja-JP" altLang="en-US" sz="1100">
                <a:latin typeface="Meiryo UI" panose="020B0604030504040204" pitchFamily="50" charset="-128"/>
                <a:ea typeface="Meiryo UI" panose="020B0604030504040204" pitchFamily="50" charset="-128"/>
              </a:rPr>
              <a:t>案件を探す</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7">
            <a:extLst>
              <a:ext uri="{FF2B5EF4-FFF2-40B4-BE49-F238E27FC236}">
                <a16:creationId xmlns:a16="http://schemas.microsoft.com/office/drawing/2014/main" id="{2A88D223-47B3-8A47-9C17-A30AA7C1D02E}"/>
              </a:ext>
            </a:extLst>
          </p:cNvPr>
          <p:cNvSpPr txBox="1"/>
          <p:nvPr/>
        </p:nvSpPr>
        <p:spPr>
          <a:xfrm>
            <a:off x="925187" y="1923507"/>
            <a:ext cx="636713"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キーワード</a:t>
            </a:r>
          </a:p>
        </p:txBody>
      </p:sp>
      <p:sp>
        <p:nvSpPr>
          <p:cNvPr id="15" name="正方形/長方形 13">
            <a:extLst>
              <a:ext uri="{FF2B5EF4-FFF2-40B4-BE49-F238E27FC236}">
                <a16:creationId xmlns:a16="http://schemas.microsoft.com/office/drawing/2014/main" id="{BE2704F8-EC72-7440-9F78-766DF1140F3D}"/>
              </a:ext>
            </a:extLst>
          </p:cNvPr>
          <p:cNvSpPr/>
          <p:nvPr/>
        </p:nvSpPr>
        <p:spPr>
          <a:xfrm>
            <a:off x="1603106" y="1951509"/>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キーワード</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graphicFrame>
        <p:nvGraphicFramePr>
          <p:cNvPr id="16" name="Table 8">
            <a:extLst>
              <a:ext uri="{FF2B5EF4-FFF2-40B4-BE49-F238E27FC236}">
                <a16:creationId xmlns:a16="http://schemas.microsoft.com/office/drawing/2014/main" id="{D40FFEE5-98FD-A74E-860A-F35265A4212F}"/>
              </a:ext>
            </a:extLst>
          </p:cNvPr>
          <p:cNvGraphicFramePr>
            <a:graphicFrameLocks noGrp="1"/>
          </p:cNvGraphicFramePr>
          <p:nvPr/>
        </p:nvGraphicFramePr>
        <p:xfrm>
          <a:off x="908936" y="3955131"/>
          <a:ext cx="3077280" cy="1574764"/>
        </p:xfrm>
        <a:graphic>
          <a:graphicData uri="http://schemas.openxmlformats.org/drawingml/2006/table">
            <a:tbl>
              <a:tblPr>
                <a:tableStyleId>{EB344D84-9AFB-497E-A393-DC336BA19D2E}</a:tableStyleId>
              </a:tblPr>
              <a:tblGrid>
                <a:gridCol w="512880">
                  <a:extLst>
                    <a:ext uri="{9D8B030D-6E8A-4147-A177-3AD203B41FA5}">
                      <a16:colId xmlns:a16="http://schemas.microsoft.com/office/drawing/2014/main" val="43178431"/>
                    </a:ext>
                  </a:extLst>
                </a:gridCol>
                <a:gridCol w="512880">
                  <a:extLst>
                    <a:ext uri="{9D8B030D-6E8A-4147-A177-3AD203B41FA5}">
                      <a16:colId xmlns:a16="http://schemas.microsoft.com/office/drawing/2014/main" val="1245460263"/>
                    </a:ext>
                  </a:extLst>
                </a:gridCol>
                <a:gridCol w="512880">
                  <a:extLst>
                    <a:ext uri="{9D8B030D-6E8A-4147-A177-3AD203B41FA5}">
                      <a16:colId xmlns:a16="http://schemas.microsoft.com/office/drawing/2014/main" val="4140548386"/>
                    </a:ext>
                  </a:extLst>
                </a:gridCol>
                <a:gridCol w="512880">
                  <a:extLst>
                    <a:ext uri="{9D8B030D-6E8A-4147-A177-3AD203B41FA5}">
                      <a16:colId xmlns:a16="http://schemas.microsoft.com/office/drawing/2014/main" val="2046490258"/>
                    </a:ext>
                  </a:extLst>
                </a:gridCol>
                <a:gridCol w="512880">
                  <a:extLst>
                    <a:ext uri="{9D8B030D-6E8A-4147-A177-3AD203B41FA5}">
                      <a16:colId xmlns:a16="http://schemas.microsoft.com/office/drawing/2014/main" val="653650104"/>
                    </a:ext>
                  </a:extLst>
                </a:gridCol>
                <a:gridCol w="512880">
                  <a:extLst>
                    <a:ext uri="{9D8B030D-6E8A-4147-A177-3AD203B41FA5}">
                      <a16:colId xmlns:a16="http://schemas.microsoft.com/office/drawing/2014/main" val="2552860050"/>
                    </a:ext>
                  </a:extLst>
                </a:gridCol>
              </a:tblGrid>
              <a:tr h="505313">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21325"/>
                  </a:ext>
                </a:extLst>
              </a:tr>
              <a:tr h="478210">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632533"/>
                  </a:ext>
                </a:extLst>
              </a:tr>
              <a:tr h="591241">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1100" dirty="0">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471366"/>
                  </a:ext>
                </a:extLst>
              </a:tr>
            </a:tbl>
          </a:graphicData>
        </a:graphic>
      </p:graphicFrame>
      <p:sp>
        <p:nvSpPr>
          <p:cNvPr id="19" name="正方形/長方形 44">
            <a:extLst>
              <a:ext uri="{FF2B5EF4-FFF2-40B4-BE49-F238E27FC236}">
                <a16:creationId xmlns:a16="http://schemas.microsoft.com/office/drawing/2014/main" id="{BBD41CD2-933C-B94B-9C99-AED4836549DC}"/>
              </a:ext>
            </a:extLst>
          </p:cNvPr>
          <p:cNvSpPr/>
          <p:nvPr/>
        </p:nvSpPr>
        <p:spPr>
          <a:xfrm>
            <a:off x="3586182"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0" name="正方形/長方形 46">
            <a:extLst>
              <a:ext uri="{FF2B5EF4-FFF2-40B4-BE49-F238E27FC236}">
                <a16:creationId xmlns:a16="http://schemas.microsoft.com/office/drawing/2014/main" id="{286B6C7F-1238-6840-BECC-12261FB2C038}"/>
              </a:ext>
            </a:extLst>
          </p:cNvPr>
          <p:cNvSpPr/>
          <p:nvPr/>
        </p:nvSpPr>
        <p:spPr>
          <a:xfrm>
            <a:off x="153258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正方形/長方形 47">
            <a:extLst>
              <a:ext uri="{FF2B5EF4-FFF2-40B4-BE49-F238E27FC236}">
                <a16:creationId xmlns:a16="http://schemas.microsoft.com/office/drawing/2014/main" id="{8DEDF278-8D16-1344-AA7D-43743BEBF491}"/>
              </a:ext>
            </a:extLst>
          </p:cNvPr>
          <p:cNvSpPr/>
          <p:nvPr/>
        </p:nvSpPr>
        <p:spPr>
          <a:xfrm>
            <a:off x="2161098"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48">
            <a:extLst>
              <a:ext uri="{FF2B5EF4-FFF2-40B4-BE49-F238E27FC236}">
                <a16:creationId xmlns:a16="http://schemas.microsoft.com/office/drawing/2014/main" id="{05C8CC42-D258-9049-BD68-CD9E9E342F33}"/>
              </a:ext>
            </a:extLst>
          </p:cNvPr>
          <p:cNvSpPr/>
          <p:nvPr/>
        </p:nvSpPr>
        <p:spPr>
          <a:xfrm>
            <a:off x="2320412"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50">
            <a:extLst>
              <a:ext uri="{FF2B5EF4-FFF2-40B4-BE49-F238E27FC236}">
                <a16:creationId xmlns:a16="http://schemas.microsoft.com/office/drawing/2014/main" id="{9E5C89A6-F4FE-0F48-BE2F-37F64A2578A8}"/>
              </a:ext>
            </a:extLst>
          </p:cNvPr>
          <p:cNvSpPr/>
          <p:nvPr/>
        </p:nvSpPr>
        <p:spPr>
          <a:xfrm>
            <a:off x="2479726"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51">
            <a:extLst>
              <a:ext uri="{FF2B5EF4-FFF2-40B4-BE49-F238E27FC236}">
                <a16:creationId xmlns:a16="http://schemas.microsoft.com/office/drawing/2014/main" id="{4ECD76F4-123F-0046-94AB-1A7899844A23}"/>
              </a:ext>
            </a:extLst>
          </p:cNvPr>
          <p:cNvSpPr/>
          <p:nvPr/>
        </p:nvSpPr>
        <p:spPr>
          <a:xfrm>
            <a:off x="263904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52">
            <a:extLst>
              <a:ext uri="{FF2B5EF4-FFF2-40B4-BE49-F238E27FC236}">
                <a16:creationId xmlns:a16="http://schemas.microsoft.com/office/drawing/2014/main" id="{F4493FDA-81A7-CF42-B3DF-B5FE2FED9CEE}"/>
              </a:ext>
            </a:extLst>
          </p:cNvPr>
          <p:cNvSpPr/>
          <p:nvPr/>
        </p:nvSpPr>
        <p:spPr>
          <a:xfrm>
            <a:off x="2798354"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53">
            <a:extLst>
              <a:ext uri="{FF2B5EF4-FFF2-40B4-BE49-F238E27FC236}">
                <a16:creationId xmlns:a16="http://schemas.microsoft.com/office/drawing/2014/main" id="{D06B8DC6-F8F1-1B43-AFED-9DB649245642}"/>
              </a:ext>
            </a:extLst>
          </p:cNvPr>
          <p:cNvSpPr/>
          <p:nvPr/>
        </p:nvSpPr>
        <p:spPr>
          <a:xfrm>
            <a:off x="3426870" y="5737405"/>
            <a:ext cx="72000"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54">
            <a:extLst>
              <a:ext uri="{FF2B5EF4-FFF2-40B4-BE49-F238E27FC236}">
                <a16:creationId xmlns:a16="http://schemas.microsoft.com/office/drawing/2014/main" id="{8F3F55A0-CF93-9C4A-B3A6-5FEAB80DDA64}"/>
              </a:ext>
            </a:extLst>
          </p:cNvPr>
          <p:cNvSpPr/>
          <p:nvPr/>
        </p:nvSpPr>
        <p:spPr>
          <a:xfrm>
            <a:off x="2957668"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2" name="正方形/長方形 55">
            <a:extLst>
              <a:ext uri="{FF2B5EF4-FFF2-40B4-BE49-F238E27FC236}">
                <a16:creationId xmlns:a16="http://schemas.microsoft.com/office/drawing/2014/main" id="{4EE025C2-6367-374F-8FB5-549865AA875D}"/>
              </a:ext>
            </a:extLst>
          </p:cNvPr>
          <p:cNvSpPr/>
          <p:nvPr/>
        </p:nvSpPr>
        <p:spPr>
          <a:xfrm>
            <a:off x="956251" y="5744866"/>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3" name="正方形/長方形 58">
            <a:extLst>
              <a:ext uri="{FF2B5EF4-FFF2-40B4-BE49-F238E27FC236}">
                <a16:creationId xmlns:a16="http://schemas.microsoft.com/office/drawing/2014/main" id="{767D1D87-B2A8-D241-9ECA-69AF43861ABC}"/>
              </a:ext>
            </a:extLst>
          </p:cNvPr>
          <p:cNvSpPr/>
          <p:nvPr/>
        </p:nvSpPr>
        <p:spPr>
          <a:xfrm>
            <a:off x="1691896" y="5742190"/>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5" name="テキスト ボックス 78">
            <a:extLst>
              <a:ext uri="{FF2B5EF4-FFF2-40B4-BE49-F238E27FC236}">
                <a16:creationId xmlns:a16="http://schemas.microsoft.com/office/drawing/2014/main" id="{D7EA5CAC-E028-2446-B595-8CB49E2C4C51}"/>
              </a:ext>
            </a:extLst>
          </p:cNvPr>
          <p:cNvSpPr txBox="1"/>
          <p:nvPr/>
        </p:nvSpPr>
        <p:spPr>
          <a:xfrm>
            <a:off x="885230" y="3786014"/>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(8)</a:t>
            </a:r>
            <a:endParaRPr kumimoji="1" lang="ja-JP" altLang="en-US" sz="900" dirty="0">
              <a:latin typeface="Meiryo UI" panose="020B0604030504040204" pitchFamily="34" charset="-128"/>
              <a:ea typeface="Meiryo UI" panose="020B0604030504040204" pitchFamily="34" charset="-128"/>
            </a:endParaRPr>
          </a:p>
        </p:txBody>
      </p:sp>
      <p:sp>
        <p:nvSpPr>
          <p:cNvPr id="36" name="テキスト ボックス 78">
            <a:extLst>
              <a:ext uri="{FF2B5EF4-FFF2-40B4-BE49-F238E27FC236}">
                <a16:creationId xmlns:a16="http://schemas.microsoft.com/office/drawing/2014/main" id="{2546F08E-C521-7F49-8527-A03285E208F1}"/>
              </a:ext>
            </a:extLst>
          </p:cNvPr>
          <p:cNvSpPr txBox="1"/>
          <p:nvPr/>
        </p:nvSpPr>
        <p:spPr>
          <a:xfrm>
            <a:off x="953214" y="5551210"/>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(15)</a:t>
            </a:r>
            <a:endParaRPr kumimoji="1" lang="ja-JP" altLang="en-US" sz="900" dirty="0">
              <a:latin typeface="Meiryo UI" panose="020B0604030504040204" pitchFamily="34" charset="-128"/>
              <a:ea typeface="Meiryo UI" panose="020B0604030504040204" pitchFamily="34" charset="-128"/>
            </a:endParaRPr>
          </a:p>
        </p:txBody>
      </p:sp>
      <p:sp>
        <p:nvSpPr>
          <p:cNvPr id="37" name="正方形/長方形 13">
            <a:extLst>
              <a:ext uri="{FF2B5EF4-FFF2-40B4-BE49-F238E27FC236}">
                <a16:creationId xmlns:a16="http://schemas.microsoft.com/office/drawing/2014/main" id="{3BFE506E-E348-074C-B5C1-663D95296677}"/>
              </a:ext>
            </a:extLst>
          </p:cNvPr>
          <p:cNvSpPr/>
          <p:nvPr/>
        </p:nvSpPr>
        <p:spPr>
          <a:xfrm>
            <a:off x="3339555" y="2697297"/>
            <a:ext cx="684753" cy="2221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検索</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38" name="テキスト ボックス 78">
            <a:extLst>
              <a:ext uri="{FF2B5EF4-FFF2-40B4-BE49-F238E27FC236}">
                <a16:creationId xmlns:a16="http://schemas.microsoft.com/office/drawing/2014/main" id="{F111981D-4270-C642-A1C5-3600284A70B9}"/>
              </a:ext>
            </a:extLst>
          </p:cNvPr>
          <p:cNvSpPr txBox="1"/>
          <p:nvPr/>
        </p:nvSpPr>
        <p:spPr>
          <a:xfrm>
            <a:off x="3049053" y="27612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p:txBody>
      </p:sp>
      <p:sp>
        <p:nvSpPr>
          <p:cNvPr id="39" name="テキスト ボックス 17">
            <a:extLst>
              <a:ext uri="{FF2B5EF4-FFF2-40B4-BE49-F238E27FC236}">
                <a16:creationId xmlns:a16="http://schemas.microsoft.com/office/drawing/2014/main" id="{687E40AD-6A28-3A40-AC61-090DD3D413AB}"/>
              </a:ext>
            </a:extLst>
          </p:cNvPr>
          <p:cNvSpPr txBox="1"/>
          <p:nvPr/>
        </p:nvSpPr>
        <p:spPr>
          <a:xfrm>
            <a:off x="919807" y="2143861"/>
            <a:ext cx="51007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カテゴリ</a:t>
            </a:r>
          </a:p>
        </p:txBody>
      </p:sp>
      <p:sp>
        <p:nvSpPr>
          <p:cNvPr id="40" name="正方形/長方形 13">
            <a:extLst>
              <a:ext uri="{FF2B5EF4-FFF2-40B4-BE49-F238E27FC236}">
                <a16:creationId xmlns:a16="http://schemas.microsoft.com/office/drawing/2014/main" id="{3E32EE07-FD4D-6C4B-8DFC-A4DF97CD7079}"/>
              </a:ext>
            </a:extLst>
          </p:cNvPr>
          <p:cNvSpPr/>
          <p:nvPr/>
        </p:nvSpPr>
        <p:spPr>
          <a:xfrm>
            <a:off x="1597726" y="217186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カテゴリ</a:t>
            </a:r>
          </a:p>
        </p:txBody>
      </p:sp>
      <p:sp>
        <p:nvSpPr>
          <p:cNvPr id="41" name="テキスト ボックス 17">
            <a:extLst>
              <a:ext uri="{FF2B5EF4-FFF2-40B4-BE49-F238E27FC236}">
                <a16:creationId xmlns:a16="http://schemas.microsoft.com/office/drawing/2014/main" id="{346F7B90-6F17-D54C-BDD2-B3057A6940B2}"/>
              </a:ext>
            </a:extLst>
          </p:cNvPr>
          <p:cNvSpPr txBox="1"/>
          <p:nvPr/>
        </p:nvSpPr>
        <p:spPr>
          <a:xfrm>
            <a:off x="914369" y="2394536"/>
            <a:ext cx="62388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ステータス</a:t>
            </a:r>
          </a:p>
        </p:txBody>
      </p:sp>
      <p:sp>
        <p:nvSpPr>
          <p:cNvPr id="42" name="正方形/長方形 13">
            <a:extLst>
              <a:ext uri="{FF2B5EF4-FFF2-40B4-BE49-F238E27FC236}">
                <a16:creationId xmlns:a16="http://schemas.microsoft.com/office/drawing/2014/main" id="{2EDDA567-52B0-764F-B8E8-D3FE7BEF270B}"/>
              </a:ext>
            </a:extLst>
          </p:cNvPr>
          <p:cNvSpPr/>
          <p:nvPr/>
        </p:nvSpPr>
        <p:spPr>
          <a:xfrm>
            <a:off x="1592288" y="2422538"/>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ステータス</a:t>
            </a:r>
          </a:p>
        </p:txBody>
      </p:sp>
      <p:sp>
        <p:nvSpPr>
          <p:cNvPr id="43" name="テキスト ボックス 78">
            <a:extLst>
              <a:ext uri="{FF2B5EF4-FFF2-40B4-BE49-F238E27FC236}">
                <a16:creationId xmlns:a16="http://schemas.microsoft.com/office/drawing/2014/main" id="{E4C1DF28-0788-D542-B284-7A8EC4D32B48}"/>
              </a:ext>
            </a:extLst>
          </p:cNvPr>
          <p:cNvSpPr txBox="1"/>
          <p:nvPr/>
        </p:nvSpPr>
        <p:spPr>
          <a:xfrm>
            <a:off x="1592288" y="244762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p:txBody>
      </p:sp>
      <p:sp>
        <p:nvSpPr>
          <p:cNvPr id="44" name="テキスト ボックス 78">
            <a:extLst>
              <a:ext uri="{FF2B5EF4-FFF2-40B4-BE49-F238E27FC236}">
                <a16:creationId xmlns:a16="http://schemas.microsoft.com/office/drawing/2014/main" id="{B1DCCF67-FA35-FB43-A49B-59A1D95AA6FD}"/>
              </a:ext>
            </a:extLst>
          </p:cNvPr>
          <p:cNvSpPr txBox="1"/>
          <p:nvPr/>
        </p:nvSpPr>
        <p:spPr>
          <a:xfrm>
            <a:off x="1592288" y="1963045"/>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a:t>
            </a:r>
            <a:endParaRPr kumimoji="1" lang="ja-JP" altLang="en-US" sz="900" dirty="0">
              <a:latin typeface="Meiryo UI" panose="020B0604030504040204" pitchFamily="34" charset="-128"/>
              <a:ea typeface="Meiryo UI" panose="020B0604030504040204" pitchFamily="34" charset="-128"/>
            </a:endParaRPr>
          </a:p>
        </p:txBody>
      </p:sp>
      <p:sp>
        <p:nvSpPr>
          <p:cNvPr id="45" name="テキスト ボックス 78">
            <a:extLst>
              <a:ext uri="{FF2B5EF4-FFF2-40B4-BE49-F238E27FC236}">
                <a16:creationId xmlns:a16="http://schemas.microsoft.com/office/drawing/2014/main" id="{8959B8CD-A5EF-8848-8FD8-0EDAA101E9DD}"/>
              </a:ext>
            </a:extLst>
          </p:cNvPr>
          <p:cNvSpPr txBox="1"/>
          <p:nvPr/>
        </p:nvSpPr>
        <p:spPr>
          <a:xfrm>
            <a:off x="1592288" y="2203253"/>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p:txBody>
      </p:sp>
      <p:sp>
        <p:nvSpPr>
          <p:cNvPr id="47" name="正方形/長方形 13">
            <a:extLst>
              <a:ext uri="{FF2B5EF4-FFF2-40B4-BE49-F238E27FC236}">
                <a16:creationId xmlns:a16="http://schemas.microsoft.com/office/drawing/2014/main" id="{5A0AFE9E-5AAC-4F47-AAAF-1CDCDAF7703D}"/>
              </a:ext>
            </a:extLst>
          </p:cNvPr>
          <p:cNvSpPr/>
          <p:nvPr/>
        </p:nvSpPr>
        <p:spPr>
          <a:xfrm>
            <a:off x="3068908"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dirty="0">
                <a:solidFill>
                  <a:schemeClr val="bg1"/>
                </a:solidFill>
                <a:latin typeface="Meiryo UI" panose="020B0604030504040204" pitchFamily="50" charset="-128"/>
                <a:ea typeface="Meiryo UI" panose="020B0604030504040204" pitchFamily="50" charset="-128"/>
              </a:rPr>
              <a:t>ステータス</a:t>
            </a:r>
          </a:p>
        </p:txBody>
      </p:sp>
      <p:sp>
        <p:nvSpPr>
          <p:cNvPr id="48" name="正方形/長方形 26">
            <a:extLst>
              <a:ext uri="{FF2B5EF4-FFF2-40B4-BE49-F238E27FC236}">
                <a16:creationId xmlns:a16="http://schemas.microsoft.com/office/drawing/2014/main" id="{C0C00F27-873B-D84E-AC91-78AC1632550C}"/>
              </a:ext>
            </a:extLst>
          </p:cNvPr>
          <p:cNvSpPr/>
          <p:nvPr/>
        </p:nvSpPr>
        <p:spPr>
          <a:xfrm>
            <a:off x="1691896" y="2927176"/>
            <a:ext cx="1644887" cy="200899"/>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vi-VN" altLang="ja-JP" sz="900" dirty="0">
                <a:solidFill>
                  <a:srgbClr val="FF0000"/>
                </a:solidFill>
                <a:latin typeface="Meiryo UI" panose="020B0604030504040204" pitchFamily="50" charset="-128"/>
                <a:ea typeface="Meiryo UI" panose="020B0604030504040204" pitchFamily="34" charset="-128"/>
              </a:rPr>
              <a:t>(a)</a:t>
            </a:r>
            <a:r>
              <a:rPr kumimoji="1" lang="ja-JP" altLang="en-US" sz="900">
                <a:solidFill>
                  <a:srgbClr val="FF0000"/>
                </a:solidFill>
                <a:latin typeface="Meiryo UI" panose="020B0604030504040204" pitchFamily="50" charset="-128"/>
                <a:ea typeface="Meiryo UI" panose="020B0604030504040204" pitchFamily="34" charset="-128"/>
              </a:rPr>
              <a:t>存在するデータがありません。</a:t>
            </a:r>
            <a:endParaRPr kumimoji="1" lang="ja-JP" altLang="en-US" sz="900">
              <a:solidFill>
                <a:srgbClr val="FF0000"/>
              </a:solidFill>
              <a:latin typeface="Meiryo UI" panose="020B0604030504040204" pitchFamily="34" charset="-128"/>
              <a:ea typeface="Meiryo UI" panose="020B0604030504040204" pitchFamily="34" charset="-128"/>
            </a:endParaRPr>
          </a:p>
        </p:txBody>
      </p:sp>
      <p:sp>
        <p:nvSpPr>
          <p:cNvPr id="70" name="正方形/長方形 13">
            <a:extLst>
              <a:ext uri="{FF2B5EF4-FFF2-40B4-BE49-F238E27FC236}">
                <a16:creationId xmlns:a16="http://schemas.microsoft.com/office/drawing/2014/main" id="{2FC44086-4303-FD46-A1B6-761B2B297D20}"/>
              </a:ext>
            </a:extLst>
          </p:cNvPr>
          <p:cNvSpPr/>
          <p:nvPr/>
        </p:nvSpPr>
        <p:spPr>
          <a:xfrm>
            <a:off x="1200759" y="1043431"/>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ヘッダー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1" name="正方形/長方形 13">
            <a:extLst>
              <a:ext uri="{FF2B5EF4-FFF2-40B4-BE49-F238E27FC236}">
                <a16:creationId xmlns:a16="http://schemas.microsoft.com/office/drawing/2014/main" id="{6C92375B-FEDC-8D44-812E-1748192BBA63}"/>
              </a:ext>
            </a:extLst>
          </p:cNvPr>
          <p:cNvSpPr/>
          <p:nvPr/>
        </p:nvSpPr>
        <p:spPr>
          <a:xfrm>
            <a:off x="1200759" y="6410802"/>
            <a:ext cx="2736000" cy="1880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latin typeface="Meiryo UI" panose="020B0604030504040204" pitchFamily="50" charset="-128"/>
                <a:ea typeface="Meiryo UI" panose="020B0604030504040204" pitchFamily="50" charset="-128"/>
              </a:rPr>
              <a:t>フッター</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75" name="正方形/長方形 13">
            <a:extLst>
              <a:ext uri="{FF2B5EF4-FFF2-40B4-BE49-F238E27FC236}">
                <a16:creationId xmlns:a16="http://schemas.microsoft.com/office/drawing/2014/main" id="{A288FBFF-3894-4043-8EE6-ED760BB1CCC7}"/>
              </a:ext>
            </a:extLst>
          </p:cNvPr>
          <p:cNvSpPr/>
          <p:nvPr/>
        </p:nvSpPr>
        <p:spPr>
          <a:xfrm>
            <a:off x="2045850"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サイト内</a:t>
            </a:r>
            <a:endParaRPr kumimoji="1" lang="en-US" altLang="ja-JP" sz="700" dirty="0">
              <a:solidFill>
                <a:schemeClr val="bg1"/>
              </a:solidFill>
              <a:latin typeface="Meiryo UI" panose="020B0604030504040204" pitchFamily="50" charset="-128"/>
              <a:ea typeface="Meiryo UI" panose="020B0604030504040204" pitchFamily="50" charset="-128"/>
            </a:endParaRPr>
          </a:p>
          <a:p>
            <a:pPr algn="ctr"/>
            <a:r>
              <a:rPr kumimoji="1" lang="ja-JP" altLang="en-US" sz="700">
                <a:solidFill>
                  <a:schemeClr val="bg1"/>
                </a:solidFill>
                <a:latin typeface="Meiryo UI" panose="020B0604030504040204" pitchFamily="50" charset="-128"/>
                <a:ea typeface="Meiryo UI" panose="020B0604030504040204" pitchFamily="50" charset="-128"/>
              </a:rPr>
              <a:t>ネーム</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6" name="正方形/長方形 13">
            <a:extLst>
              <a:ext uri="{FF2B5EF4-FFF2-40B4-BE49-F238E27FC236}">
                <a16:creationId xmlns:a16="http://schemas.microsoft.com/office/drawing/2014/main" id="{C5D29450-9659-D643-8AFB-0A98389C31CE}"/>
              </a:ext>
            </a:extLst>
          </p:cNvPr>
          <p:cNvSpPr/>
          <p:nvPr/>
        </p:nvSpPr>
        <p:spPr>
          <a:xfrm>
            <a:off x="1560864" y="4177678"/>
            <a:ext cx="304105" cy="26461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案件名</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79" name="正方形/長方形 13">
            <a:extLst>
              <a:ext uri="{FF2B5EF4-FFF2-40B4-BE49-F238E27FC236}">
                <a16:creationId xmlns:a16="http://schemas.microsoft.com/office/drawing/2014/main" id="{F4EBE2D6-A5F6-9D49-B7B5-D6E9D7B297CC}"/>
              </a:ext>
            </a:extLst>
          </p:cNvPr>
          <p:cNvSpPr/>
          <p:nvPr/>
        </p:nvSpPr>
        <p:spPr>
          <a:xfrm>
            <a:off x="102279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案件登録日</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84" name="テキスト ボックス 78">
            <a:extLst>
              <a:ext uri="{FF2B5EF4-FFF2-40B4-BE49-F238E27FC236}">
                <a16:creationId xmlns:a16="http://schemas.microsoft.com/office/drawing/2014/main" id="{72C45632-892D-C141-8859-CD4FE8329114}"/>
              </a:ext>
            </a:extLst>
          </p:cNvPr>
          <p:cNvSpPr txBox="1"/>
          <p:nvPr/>
        </p:nvSpPr>
        <p:spPr>
          <a:xfrm>
            <a:off x="24684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(12)</a:t>
            </a:r>
            <a:endParaRPr kumimoji="1" lang="ja-JP" altLang="en-US" sz="900" dirty="0">
              <a:latin typeface="Meiryo UI" panose="020B0604030504040204" pitchFamily="34" charset="-128"/>
              <a:ea typeface="Meiryo UI" panose="020B0604030504040204" pitchFamily="34" charset="-128"/>
            </a:endParaRPr>
          </a:p>
        </p:txBody>
      </p:sp>
      <p:sp>
        <p:nvSpPr>
          <p:cNvPr id="85" name="テキスト ボックス 78">
            <a:extLst>
              <a:ext uri="{FF2B5EF4-FFF2-40B4-BE49-F238E27FC236}">
                <a16:creationId xmlns:a16="http://schemas.microsoft.com/office/drawing/2014/main" id="{94FD6BC3-D505-FD47-8E96-749DF858DE56}"/>
              </a:ext>
            </a:extLst>
          </p:cNvPr>
          <p:cNvSpPr txBox="1"/>
          <p:nvPr/>
        </p:nvSpPr>
        <p:spPr>
          <a:xfrm>
            <a:off x="14392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(10)</a:t>
            </a:r>
            <a:endParaRPr kumimoji="1" lang="ja-JP" altLang="en-US" sz="900" dirty="0">
              <a:latin typeface="Meiryo UI" panose="020B0604030504040204" pitchFamily="34" charset="-128"/>
              <a:ea typeface="Meiryo UI" panose="020B0604030504040204" pitchFamily="34" charset="-128"/>
            </a:endParaRPr>
          </a:p>
        </p:txBody>
      </p:sp>
      <p:sp>
        <p:nvSpPr>
          <p:cNvPr id="86" name="テキスト ボックス 78">
            <a:extLst>
              <a:ext uri="{FF2B5EF4-FFF2-40B4-BE49-F238E27FC236}">
                <a16:creationId xmlns:a16="http://schemas.microsoft.com/office/drawing/2014/main" id="{21594A36-E428-0646-B9AB-4632633777E3}"/>
              </a:ext>
            </a:extLst>
          </p:cNvPr>
          <p:cNvSpPr txBox="1"/>
          <p:nvPr/>
        </p:nvSpPr>
        <p:spPr>
          <a:xfrm>
            <a:off x="19538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(11)</a:t>
            </a:r>
            <a:endParaRPr kumimoji="1" lang="ja-JP" altLang="en-US" sz="900" dirty="0">
              <a:latin typeface="Meiryo UI" panose="020B0604030504040204" pitchFamily="34" charset="-128"/>
              <a:ea typeface="Meiryo UI" panose="020B0604030504040204" pitchFamily="34" charset="-128"/>
            </a:endParaRPr>
          </a:p>
        </p:txBody>
      </p:sp>
      <p:sp>
        <p:nvSpPr>
          <p:cNvPr id="87" name="テキスト ボックス 78">
            <a:extLst>
              <a:ext uri="{FF2B5EF4-FFF2-40B4-BE49-F238E27FC236}">
                <a16:creationId xmlns:a16="http://schemas.microsoft.com/office/drawing/2014/main" id="{7BB5DA26-E019-0343-AEAF-4291B6F811DB}"/>
              </a:ext>
            </a:extLst>
          </p:cNvPr>
          <p:cNvSpPr txBox="1"/>
          <p:nvPr/>
        </p:nvSpPr>
        <p:spPr>
          <a:xfrm>
            <a:off x="29830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(13)</a:t>
            </a:r>
            <a:endParaRPr kumimoji="1" lang="ja-JP" altLang="en-US" sz="900" dirty="0">
              <a:latin typeface="Meiryo UI" panose="020B0604030504040204" pitchFamily="34" charset="-128"/>
              <a:ea typeface="Meiryo UI" panose="020B0604030504040204" pitchFamily="34" charset="-128"/>
            </a:endParaRPr>
          </a:p>
        </p:txBody>
      </p:sp>
      <p:sp>
        <p:nvSpPr>
          <p:cNvPr id="88" name="正方形/長方形 13">
            <a:extLst>
              <a:ext uri="{FF2B5EF4-FFF2-40B4-BE49-F238E27FC236}">
                <a16:creationId xmlns:a16="http://schemas.microsoft.com/office/drawing/2014/main" id="{385883B3-7042-BC43-B0C7-79CE399F9034}"/>
              </a:ext>
            </a:extLst>
          </p:cNvPr>
          <p:cNvSpPr/>
          <p:nvPr/>
        </p:nvSpPr>
        <p:spPr>
          <a:xfrm>
            <a:off x="964856" y="3508223"/>
            <a:ext cx="1036450" cy="19710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並び替えリスト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89" name="正方形/長方形 13">
            <a:extLst>
              <a:ext uri="{FF2B5EF4-FFF2-40B4-BE49-F238E27FC236}">
                <a16:creationId xmlns:a16="http://schemas.microsoft.com/office/drawing/2014/main" id="{8D076EB6-7391-6B4D-96F7-D078BEA76ED5}"/>
              </a:ext>
            </a:extLst>
          </p:cNvPr>
          <p:cNvSpPr/>
          <p:nvPr/>
        </p:nvSpPr>
        <p:spPr>
          <a:xfrm>
            <a:off x="2530836"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カテゴリ</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
        <p:nvSpPr>
          <p:cNvPr id="90" name="テキスト ボックス 78">
            <a:extLst>
              <a:ext uri="{FF2B5EF4-FFF2-40B4-BE49-F238E27FC236}">
                <a16:creationId xmlns:a16="http://schemas.microsoft.com/office/drawing/2014/main" id="{C732698D-3B93-D447-BAB1-2CF74A9DFE0A}"/>
              </a:ext>
            </a:extLst>
          </p:cNvPr>
          <p:cNvSpPr txBox="1"/>
          <p:nvPr/>
        </p:nvSpPr>
        <p:spPr>
          <a:xfrm>
            <a:off x="953213" y="3439776"/>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(5)</a:t>
            </a:r>
            <a:endParaRPr kumimoji="1" lang="ja-JP" altLang="en-US" sz="900" dirty="0">
              <a:latin typeface="Meiryo UI" panose="020B0604030504040204" pitchFamily="34" charset="-128"/>
              <a:ea typeface="Meiryo UI" panose="020B0604030504040204" pitchFamily="34" charset="-128"/>
            </a:endParaRPr>
          </a:p>
        </p:txBody>
      </p:sp>
      <p:sp>
        <p:nvSpPr>
          <p:cNvPr id="91" name="正方形/長方形 13">
            <a:extLst>
              <a:ext uri="{FF2B5EF4-FFF2-40B4-BE49-F238E27FC236}">
                <a16:creationId xmlns:a16="http://schemas.microsoft.com/office/drawing/2014/main" id="{4657BABB-4708-2746-B44A-58365E9E95CC}"/>
              </a:ext>
            </a:extLst>
          </p:cNvPr>
          <p:cNvSpPr/>
          <p:nvPr/>
        </p:nvSpPr>
        <p:spPr>
          <a:xfrm>
            <a:off x="2073784"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条件</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2" name="正方形/長方形 13">
            <a:extLst>
              <a:ext uri="{FF2B5EF4-FFF2-40B4-BE49-F238E27FC236}">
                <a16:creationId xmlns:a16="http://schemas.microsoft.com/office/drawing/2014/main" id="{14560E09-6E5B-7546-AC6F-CA404E2F8D0B}"/>
              </a:ext>
            </a:extLst>
          </p:cNvPr>
          <p:cNvSpPr/>
          <p:nvPr/>
        </p:nvSpPr>
        <p:spPr>
          <a:xfrm>
            <a:off x="2865366" y="3504427"/>
            <a:ext cx="684753"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50" charset="-128"/>
                <a:ea typeface="Meiryo UI" panose="020B0604030504040204" pitchFamily="50" charset="-128"/>
              </a:rPr>
              <a:t>並び替え</a:t>
            </a:r>
            <a:endParaRPr kumimoji="1" lang="ja-JP" altLang="en-US" sz="900" dirty="0">
              <a:solidFill>
                <a:schemeClr val="bg1"/>
              </a:solidFill>
              <a:latin typeface="Meiryo UI" panose="020B0604030504040204" pitchFamily="50" charset="-128"/>
              <a:ea typeface="Meiryo UI" panose="020B0604030504040204" pitchFamily="50" charset="-128"/>
            </a:endParaRPr>
          </a:p>
        </p:txBody>
      </p:sp>
      <p:sp>
        <p:nvSpPr>
          <p:cNvPr id="93" name="テキスト ボックス 78">
            <a:extLst>
              <a:ext uri="{FF2B5EF4-FFF2-40B4-BE49-F238E27FC236}">
                <a16:creationId xmlns:a16="http://schemas.microsoft.com/office/drawing/2014/main" id="{5002695A-7B6B-4C45-8F46-87E121E0BDDA}"/>
              </a:ext>
            </a:extLst>
          </p:cNvPr>
          <p:cNvSpPr txBox="1"/>
          <p:nvPr/>
        </p:nvSpPr>
        <p:spPr>
          <a:xfrm>
            <a:off x="2060340" y="3434569"/>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(6)</a:t>
            </a:r>
            <a:endParaRPr kumimoji="1" lang="ja-JP" altLang="en-US" sz="900" dirty="0">
              <a:latin typeface="Meiryo UI" panose="020B0604030504040204" pitchFamily="34" charset="-128"/>
              <a:ea typeface="Meiryo UI" panose="020B0604030504040204" pitchFamily="34" charset="-128"/>
            </a:endParaRPr>
          </a:p>
        </p:txBody>
      </p:sp>
      <p:sp>
        <p:nvSpPr>
          <p:cNvPr id="94" name="テキスト ボックス 78">
            <a:extLst>
              <a:ext uri="{FF2B5EF4-FFF2-40B4-BE49-F238E27FC236}">
                <a16:creationId xmlns:a16="http://schemas.microsoft.com/office/drawing/2014/main" id="{19805B82-482F-C443-A928-F2D902971076}"/>
              </a:ext>
            </a:extLst>
          </p:cNvPr>
          <p:cNvSpPr txBox="1"/>
          <p:nvPr/>
        </p:nvSpPr>
        <p:spPr>
          <a:xfrm>
            <a:off x="2893293" y="344135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(7)</a:t>
            </a:r>
            <a:endParaRPr kumimoji="1" lang="ja-JP" altLang="en-US" sz="900" dirty="0">
              <a:latin typeface="Meiryo UI" panose="020B0604030504040204" pitchFamily="34" charset="-128"/>
              <a:ea typeface="Meiryo UI" panose="020B0604030504040204" pitchFamily="34" charset="-128"/>
            </a:endParaRPr>
          </a:p>
        </p:txBody>
      </p:sp>
      <p:sp>
        <p:nvSpPr>
          <p:cNvPr id="95" name="テキスト ボックス 17">
            <a:extLst>
              <a:ext uri="{FF2B5EF4-FFF2-40B4-BE49-F238E27FC236}">
                <a16:creationId xmlns:a16="http://schemas.microsoft.com/office/drawing/2014/main" id="{DF5A4C4D-B9E4-5B43-A728-92F031A9E106}"/>
              </a:ext>
            </a:extLst>
          </p:cNvPr>
          <p:cNvSpPr txBox="1"/>
          <p:nvPr/>
        </p:nvSpPr>
        <p:spPr>
          <a:xfrm>
            <a:off x="890473" y="3189101"/>
            <a:ext cx="833883" cy="230832"/>
          </a:xfrm>
          <a:prstGeom prst="rect">
            <a:avLst/>
          </a:prstGeom>
          <a:noFill/>
        </p:spPr>
        <p:txBody>
          <a:bodyPr wrap="none" rtlCol="0">
            <a:spAutoFit/>
          </a:bodyPr>
          <a:lstStyle/>
          <a:p>
            <a:r>
              <a:rPr kumimoji="1" lang="ja-JP" altLang="en-US" sz="900">
                <a:latin typeface="Meiryo UI" panose="020B0604030504040204" pitchFamily="50" charset="-128"/>
                <a:ea typeface="Meiryo UI" panose="020B0604030504040204" pitchFamily="50" charset="-128"/>
              </a:rPr>
              <a:t>並び替え機能</a:t>
            </a:r>
            <a:endParaRPr kumimoji="1" lang="ja-JP" altLang="en-US" sz="900" dirty="0">
              <a:latin typeface="Meiryo UI" panose="020B0604030504040204" pitchFamily="50" charset="-128"/>
              <a:ea typeface="Meiryo UI" panose="020B0604030504040204" pitchFamily="50" charset="-128"/>
            </a:endParaRPr>
          </a:p>
        </p:txBody>
      </p:sp>
      <p:sp>
        <p:nvSpPr>
          <p:cNvPr id="96" name="テキスト ボックス 78">
            <a:extLst>
              <a:ext uri="{FF2B5EF4-FFF2-40B4-BE49-F238E27FC236}">
                <a16:creationId xmlns:a16="http://schemas.microsoft.com/office/drawing/2014/main" id="{F326F61D-7CC1-8A4C-BF60-70666B2818F1}"/>
              </a:ext>
            </a:extLst>
          </p:cNvPr>
          <p:cNvSpPr txBox="1"/>
          <p:nvPr/>
        </p:nvSpPr>
        <p:spPr>
          <a:xfrm>
            <a:off x="924616"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(9)</a:t>
            </a:r>
            <a:endParaRPr kumimoji="1" lang="ja-JP" altLang="en-US" sz="900" dirty="0">
              <a:latin typeface="Meiryo UI" panose="020B0604030504040204" pitchFamily="34" charset="-128"/>
              <a:ea typeface="Meiryo UI" panose="020B0604030504040204" pitchFamily="34" charset="-128"/>
            </a:endParaRPr>
          </a:p>
        </p:txBody>
      </p:sp>
      <p:sp>
        <p:nvSpPr>
          <p:cNvPr id="58" name="テキスト ボックス 78">
            <a:extLst>
              <a:ext uri="{FF2B5EF4-FFF2-40B4-BE49-F238E27FC236}">
                <a16:creationId xmlns:a16="http://schemas.microsoft.com/office/drawing/2014/main" id="{795654DE-0E15-324A-B0E6-AAB9CBDA27A4}"/>
              </a:ext>
            </a:extLst>
          </p:cNvPr>
          <p:cNvSpPr txBox="1"/>
          <p:nvPr/>
        </p:nvSpPr>
        <p:spPr>
          <a:xfrm>
            <a:off x="3497615" y="3973537"/>
            <a:ext cx="289615" cy="138499"/>
          </a:xfrm>
          <a:prstGeom prst="rect">
            <a:avLst/>
          </a:prstGeom>
          <a:noFill/>
        </p:spPr>
        <p:txBody>
          <a:bodyPr wrap="square" lIns="0" tIns="0" rIns="0" bIns="0" rtlCol="0">
            <a:spAutoFit/>
          </a:bodyPr>
          <a:lstStyle/>
          <a:p>
            <a:r>
              <a:rPr kumimoji="1" lang="en-US" altLang="ja-JP" sz="900" dirty="0">
                <a:latin typeface="Meiryo UI" panose="020B0604030504040204" pitchFamily="34" charset="-128"/>
                <a:ea typeface="Meiryo UI" panose="020B0604030504040204" pitchFamily="34" charset="-128"/>
              </a:rPr>
              <a:t>(14)</a:t>
            </a:r>
            <a:endParaRPr kumimoji="1" lang="ja-JP" altLang="en-US" sz="900" dirty="0">
              <a:latin typeface="Meiryo UI" panose="020B0604030504040204" pitchFamily="34" charset="-128"/>
              <a:ea typeface="Meiryo UI" panose="020B0604030504040204" pitchFamily="34" charset="-128"/>
            </a:endParaRPr>
          </a:p>
        </p:txBody>
      </p:sp>
      <p:sp>
        <p:nvSpPr>
          <p:cNvPr id="59" name="正方形/長方形 13">
            <a:extLst>
              <a:ext uri="{FF2B5EF4-FFF2-40B4-BE49-F238E27FC236}">
                <a16:creationId xmlns:a16="http://schemas.microsoft.com/office/drawing/2014/main" id="{92A60098-08A4-6646-A6D9-FA2EE021B7E9}"/>
              </a:ext>
            </a:extLst>
          </p:cNvPr>
          <p:cNvSpPr/>
          <p:nvPr/>
        </p:nvSpPr>
        <p:spPr>
          <a:xfrm>
            <a:off x="3586182" y="4177678"/>
            <a:ext cx="304105" cy="264614"/>
          </a:xfrm>
          <a:prstGeom prst="rect">
            <a:avLst/>
          </a:prstGeom>
          <a:ln>
            <a:noFill/>
          </a:ln>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kumimoji="1" lang="ja-JP" altLang="en-US" sz="700">
                <a:solidFill>
                  <a:schemeClr val="bg1"/>
                </a:solidFill>
                <a:latin typeface="Meiryo UI" panose="020B0604030504040204" pitchFamily="50" charset="-128"/>
                <a:ea typeface="Meiryo UI" panose="020B0604030504040204" pitchFamily="50" charset="-128"/>
              </a:rPr>
              <a:t>ピックアップ</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608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36_</a:t>
            </a:r>
            <a:r>
              <a:rPr lang="ja-JP" altLang="en-US"/>
              <a:t>画面</a:t>
            </a:r>
            <a:r>
              <a:rPr lang="en-US" altLang="ja-JP" dirty="0"/>
              <a:t>3</a:t>
            </a:r>
            <a:r>
              <a:rPr lang="ja-JP" altLang="en-US"/>
              <a:t>：案件詳細画面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latin typeface="Meiryo UI" panose="020B0604030504040204" pitchFamily="34" charset="-128"/>
                <a:ea typeface="Meiryo UI" panose="020B0604030504040204" pitchFamily="34" charset="-128"/>
              </a:rPr>
              <a:t>14</a:t>
            </a:fld>
            <a:endParaRPr kumimoji="1" lang="ja-JP" altLang="en-US" dirty="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3676"/>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3676"/>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3676"/>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リンク</a:t>
            </a:r>
          </a:p>
        </p:txBody>
      </p:sp>
      <p:sp>
        <p:nvSpPr>
          <p:cNvPr id="6" name="正方形/長方形 5">
            <a:extLst>
              <a:ext uri="{FF2B5EF4-FFF2-40B4-BE49-F238E27FC236}">
                <a16:creationId xmlns:a16="http://schemas.microsoft.com/office/drawing/2014/main" id="{3004B58C-5F6D-D547-ABB3-01DEDE9BB891}"/>
              </a:ext>
            </a:extLst>
          </p:cNvPr>
          <p:cNvSpPr/>
          <p:nvPr/>
        </p:nvSpPr>
        <p:spPr>
          <a:xfrm>
            <a:off x="5104045" y="139314"/>
            <a:ext cx="3817071"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https://dev-cm01-mase.kbb-id.co.jp/casemanage/list/type09</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6926"/>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rgbClr val="FF0000"/>
                </a:solidFill>
                <a:latin typeface="Meiryo UI" panose="020B0604030504040204" pitchFamily="34" charset="-128"/>
                <a:ea typeface="Meiryo UI" panose="020B0604030504040204" pitchFamily="34" charset="-128"/>
              </a:rPr>
              <a:t>赤字は変更可</a:t>
            </a:r>
          </a:p>
        </p:txBody>
      </p:sp>
      <p:sp>
        <p:nvSpPr>
          <p:cNvPr id="3" name="正方形/長方形 2">
            <a:extLst>
              <a:ext uri="{FF2B5EF4-FFF2-40B4-BE49-F238E27FC236}">
                <a16:creationId xmlns:a16="http://schemas.microsoft.com/office/drawing/2014/main" id="{588D6137-872B-9640-A5DF-30D64228C154}"/>
              </a:ext>
            </a:extLst>
          </p:cNvPr>
          <p:cNvSpPr/>
          <p:nvPr/>
        </p:nvSpPr>
        <p:spPr>
          <a:xfrm>
            <a:off x="3110188" y="3244334"/>
            <a:ext cx="3708066" cy="369332"/>
          </a:xfrm>
          <a:prstGeom prst="rect">
            <a:avLst/>
          </a:prstGeom>
        </p:spPr>
        <p:txBody>
          <a:bodyPr wrap="none">
            <a:spAutoFit/>
          </a:bodyPr>
          <a:lstStyle/>
          <a:p>
            <a:r>
              <a:rPr lang="ja-JP" altLang="en-US" b="1">
                <a:latin typeface="Meiryo UI" panose="020B0604030504040204" pitchFamily="34" charset="-128"/>
                <a:ea typeface="Meiryo UI" panose="020B0604030504040204" pitchFamily="34" charset="-128"/>
              </a:rPr>
              <a:t>プ</a:t>
            </a:r>
            <a:r>
              <a:rPr lang="en-US" altLang="ja-JP" b="1" dirty="0">
                <a:latin typeface="Meiryo UI" panose="020B0604030504040204" pitchFamily="34" charset="-128"/>
                <a:ea typeface="Meiryo UI" panose="020B0604030504040204" pitchFamily="34" charset="-128"/>
              </a:rPr>
              <a:t>36_</a:t>
            </a:r>
            <a:r>
              <a:rPr lang="ja-JP" altLang="en-US" b="1">
                <a:latin typeface="Meiryo UI" panose="020B0604030504040204" pitchFamily="34" charset="-128"/>
                <a:ea typeface="Meiryo UI" panose="020B0604030504040204" pitchFamily="34" charset="-128"/>
              </a:rPr>
              <a:t>画面</a:t>
            </a:r>
            <a:r>
              <a:rPr lang="en-US" altLang="ja-JP" b="1" dirty="0">
                <a:latin typeface="Meiryo UI" panose="020B0604030504040204" pitchFamily="34" charset="-128"/>
                <a:ea typeface="Meiryo UI" panose="020B0604030504040204" pitchFamily="34" charset="-128"/>
              </a:rPr>
              <a:t>2</a:t>
            </a:r>
            <a:r>
              <a:rPr lang="ja-JP" altLang="en-US" b="1">
                <a:latin typeface="Meiryo UI" panose="020B0604030504040204" pitchFamily="34" charset="-128"/>
                <a:ea typeface="Meiryo UI" panose="020B0604030504040204" pitchFamily="34" charset="-128"/>
              </a:rPr>
              <a:t>：案件詳細画面と同様</a:t>
            </a:r>
          </a:p>
        </p:txBody>
      </p:sp>
    </p:spTree>
    <p:extLst>
      <p:ext uri="{BB962C8B-B14F-4D97-AF65-F5344CB8AC3E}">
        <p14:creationId xmlns:p14="http://schemas.microsoft.com/office/powerpoint/2010/main" val="164381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69052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成り代わり機能プロセス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dirty="0"/>
              <a:t>管理者は会員に成り代わり、当該会員権限と同等の操作を行うことができる。</a:t>
            </a:r>
            <a:endParaRPr lang="en-US" altLang="ja-JP" dirty="0"/>
          </a:p>
          <a:p>
            <a:r>
              <a:rPr lang="ja-JP" altLang="en-US" dirty="0"/>
              <a:t>ユーザの切り替え（成り代わり）はメンバーのユーザプロフィール画面から「ユーザ切り替え」ボタンをクリックすることで成り代わりすることができる。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16</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323586" y="2984900"/>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466460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4664603"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成り代わり機能画面の表示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83533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対象ユーザの検索</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4664603" y="424411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ユーザ切り替え処理</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86193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切り替え後ユーザで作業</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6668239" y="3217570"/>
            <a:ext cx="470222"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323586" y="3393683"/>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a:endCxn id="88" idx="0"/>
          </p:cNvCxnSpPr>
          <p:nvPr/>
        </p:nvCxnSpPr>
        <p:spPr>
          <a:xfrm>
            <a:off x="8312605" y="3876266"/>
            <a:ext cx="0" cy="36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323586" y="4317914"/>
            <a:ext cx="1159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6772759" y="1780036"/>
            <a:ext cx="261183"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6722946" y="2245671"/>
            <a:ext cx="360809"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63E78E45-8E89-7742-8536-535888310362}"/>
              </a:ext>
            </a:extLst>
          </p:cNvPr>
          <p:cNvSpPr/>
          <p:nvPr/>
        </p:nvSpPr>
        <p:spPr>
          <a:xfrm>
            <a:off x="5862644"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39" name="円/楕円 38">
            <a:extLst>
              <a:ext uri="{FF2B5EF4-FFF2-40B4-BE49-F238E27FC236}">
                <a16:creationId xmlns:a16="http://schemas.microsoft.com/office/drawing/2014/main" id="{18C5519A-BD22-1146-8DBB-6B9F6FD79EEC}"/>
              </a:ext>
            </a:extLst>
          </p:cNvPr>
          <p:cNvSpPr/>
          <p:nvPr/>
        </p:nvSpPr>
        <p:spPr>
          <a:xfrm>
            <a:off x="5862644"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sp>
        <p:nvSpPr>
          <p:cNvPr id="46" name="正方形/長方形 45">
            <a:extLst>
              <a:ext uri="{FF2B5EF4-FFF2-40B4-BE49-F238E27FC236}">
                <a16:creationId xmlns:a16="http://schemas.microsoft.com/office/drawing/2014/main" id="{5E54FB15-93DB-9349-B7AE-A63687449866}"/>
              </a:ext>
            </a:extLst>
          </p:cNvPr>
          <p:cNvSpPr/>
          <p:nvPr/>
        </p:nvSpPr>
        <p:spPr>
          <a:xfrm>
            <a:off x="7483113" y="54154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切り替えリンクをクリック</a:t>
            </a:r>
          </a:p>
        </p:txBody>
      </p:sp>
      <p:sp>
        <p:nvSpPr>
          <p:cNvPr id="47" name="正方形/長方形 46">
            <a:extLst>
              <a:ext uri="{FF2B5EF4-FFF2-40B4-BE49-F238E27FC236}">
                <a16:creationId xmlns:a16="http://schemas.microsoft.com/office/drawing/2014/main" id="{1FC83F44-E87B-D94F-8CB5-875F10120D39}"/>
              </a:ext>
            </a:extLst>
          </p:cNvPr>
          <p:cNvSpPr/>
          <p:nvPr/>
        </p:nvSpPr>
        <p:spPr>
          <a:xfrm>
            <a:off x="4664603" y="542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管理者切り替え処理</a:t>
            </a:r>
          </a:p>
        </p:txBody>
      </p:sp>
      <p:sp>
        <p:nvSpPr>
          <p:cNvPr id="48" name="正方形/長方形 47">
            <a:extLst>
              <a:ext uri="{FF2B5EF4-FFF2-40B4-BE49-F238E27FC236}">
                <a16:creationId xmlns:a16="http://schemas.microsoft.com/office/drawing/2014/main" id="{6E3F2CCF-6E4C-A048-8B8B-7F27F8F01152}"/>
              </a:ext>
            </a:extLst>
          </p:cNvPr>
          <p:cNvSpPr/>
          <p:nvPr/>
        </p:nvSpPr>
        <p:spPr>
          <a:xfrm>
            <a:off x="7483113" y="582423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ユーザ切り替え</a:t>
            </a:r>
          </a:p>
        </p:txBody>
      </p:sp>
      <p:cxnSp>
        <p:nvCxnSpPr>
          <p:cNvPr id="49" name="直線矢印コネクタ 48">
            <a:extLst>
              <a:ext uri="{FF2B5EF4-FFF2-40B4-BE49-F238E27FC236}">
                <a16:creationId xmlns:a16="http://schemas.microsoft.com/office/drawing/2014/main" id="{C37CCAA6-B142-804B-9523-099D47BC4270}"/>
              </a:ext>
            </a:extLst>
          </p:cNvPr>
          <p:cNvCxnSpPr>
            <a:cxnSpLocks/>
            <a:stCxn id="90" idx="2"/>
            <a:endCxn id="46" idx="0"/>
          </p:cNvCxnSpPr>
          <p:nvPr/>
        </p:nvCxnSpPr>
        <p:spPr>
          <a:xfrm>
            <a:off x="8312605" y="5009536"/>
            <a:ext cx="0" cy="40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D44B8EE4-7594-2C4F-BF27-3E1B4A1BE6DC}"/>
              </a:ext>
            </a:extLst>
          </p:cNvPr>
          <p:cNvCxnSpPr>
            <a:cxnSpLocks/>
            <a:stCxn id="46" idx="1"/>
            <a:endCxn id="47" idx="3"/>
          </p:cNvCxnSpPr>
          <p:nvPr/>
        </p:nvCxnSpPr>
        <p:spPr>
          <a:xfrm flipH="1">
            <a:off x="6323586" y="5489251"/>
            <a:ext cx="1159527"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a:extLst>
              <a:ext uri="{FF2B5EF4-FFF2-40B4-BE49-F238E27FC236}">
                <a16:creationId xmlns:a16="http://schemas.microsoft.com/office/drawing/2014/main" id="{FDEFB8C9-E1A9-314A-9BFC-D130268E2381}"/>
              </a:ext>
            </a:extLst>
          </p:cNvPr>
          <p:cNvCxnSpPr>
            <a:cxnSpLocks/>
            <a:stCxn id="47" idx="2"/>
            <a:endCxn id="48" idx="0"/>
          </p:cNvCxnSpPr>
          <p:nvPr/>
        </p:nvCxnSpPr>
        <p:spPr>
          <a:xfrm rot="16200000" flipH="1">
            <a:off x="6776278" y="4287907"/>
            <a:ext cx="254144" cy="2818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円/楕円 29">
            <a:extLst>
              <a:ext uri="{FF2B5EF4-FFF2-40B4-BE49-F238E27FC236}">
                <a16:creationId xmlns:a16="http://schemas.microsoft.com/office/drawing/2014/main" id="{A5935DEB-7557-8540-9E34-3BB1D8B73758}"/>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31" name="円/楕円 30">
            <a:extLst>
              <a:ext uri="{FF2B5EF4-FFF2-40B4-BE49-F238E27FC236}">
                <a16:creationId xmlns:a16="http://schemas.microsoft.com/office/drawing/2014/main" id="{D3CE074A-CA2E-6A4A-B3C5-F030B8612337}"/>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32" name="円/楕円 31">
            <a:extLst>
              <a:ext uri="{FF2B5EF4-FFF2-40B4-BE49-F238E27FC236}">
                <a16:creationId xmlns:a16="http://schemas.microsoft.com/office/drawing/2014/main" id="{ECBA4BAE-09E1-B940-A852-B394402E8382}"/>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33" name="円/楕円 32">
            <a:extLst>
              <a:ext uri="{FF2B5EF4-FFF2-40B4-BE49-F238E27FC236}">
                <a16:creationId xmlns:a16="http://schemas.microsoft.com/office/drawing/2014/main" id="{C12AEB79-D009-B24D-B9AB-D9A711A1832D}"/>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313352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17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40555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37_</a:t>
            </a:r>
            <a:r>
              <a:rPr lang="ja-JP" altLang="en-US"/>
              <a:t>画面</a:t>
            </a:r>
            <a:r>
              <a:rPr lang="en-US" altLang="ja-JP" dirty="0"/>
              <a:t>2</a:t>
            </a:r>
            <a:r>
              <a:rPr lang="ja-JP" altLang="en-US"/>
              <a:t>：成り代わり機能画面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4934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4934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4934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351634" y="723040"/>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8" name="スライド番号プレースホルダー 3">
            <a:extLst>
              <a:ext uri="{FF2B5EF4-FFF2-40B4-BE49-F238E27FC236}">
                <a16:creationId xmlns:a16="http://schemas.microsoft.com/office/drawing/2014/main" id="{D55FE256-7625-9140-97DF-930E032F4D5A}"/>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18</a:t>
            </a:fld>
            <a:endParaRPr kumimoji="1" lang="ja-JP" altLang="en-US"/>
          </a:p>
        </p:txBody>
      </p:sp>
      <p:sp>
        <p:nvSpPr>
          <p:cNvPr id="9" name="正方形/長方形 8">
            <a:extLst>
              <a:ext uri="{FF2B5EF4-FFF2-40B4-BE49-F238E27FC236}">
                <a16:creationId xmlns:a16="http://schemas.microsoft.com/office/drawing/2014/main" id="{5202290E-1422-1B47-840B-11030D616DAD}"/>
              </a:ext>
            </a:extLst>
          </p:cNvPr>
          <p:cNvSpPr/>
          <p:nvPr/>
        </p:nvSpPr>
        <p:spPr>
          <a:xfrm>
            <a:off x="1006510" y="12248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graphicFrame>
        <p:nvGraphicFramePr>
          <p:cNvPr id="10" name="表 8">
            <a:extLst>
              <a:ext uri="{FF2B5EF4-FFF2-40B4-BE49-F238E27FC236}">
                <a16:creationId xmlns:a16="http://schemas.microsoft.com/office/drawing/2014/main" id="{B298C5CA-48A2-E645-B75A-B0B3759D0916}"/>
              </a:ext>
            </a:extLst>
          </p:cNvPr>
          <p:cNvGraphicFramePr>
            <a:graphicFrameLocks noGrp="1"/>
          </p:cNvGraphicFramePr>
          <p:nvPr>
            <p:extLst>
              <p:ext uri="{D42A27DB-BD31-4B8C-83A1-F6EECF244321}">
                <p14:modId xmlns:p14="http://schemas.microsoft.com/office/powerpoint/2010/main" val="3756556575"/>
              </p:ext>
            </p:extLst>
          </p:nvPr>
        </p:nvGraphicFramePr>
        <p:xfrm>
          <a:off x="5004432" y="1224844"/>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0" marR="0" marT="0" marB="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0" marR="0" marT="0" marB="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利用者検索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ログイン</a:t>
                      </a:r>
                      <a:r>
                        <a:rPr kumimoji="1" lang="en-US" altLang="ja-JP" sz="900" dirty="0">
                          <a:latin typeface="Meiryo UI" panose="020B0604030504040204" pitchFamily="34" charset="-128"/>
                          <a:ea typeface="Meiryo UI" panose="020B0604030504040204" pitchFamily="34" charset="-128"/>
                        </a:rPr>
                        <a:t>ID</a:t>
                      </a:r>
                      <a:r>
                        <a:rPr kumimoji="1" lang="ja-JP" altLang="en-US" sz="900">
                          <a:latin typeface="Meiryo UI" panose="020B0604030504040204" pitchFamily="34" charset="-128"/>
                          <a:ea typeface="Meiryo UI" panose="020B0604030504040204" pitchFamily="34" charset="-128"/>
                        </a:rPr>
                        <a:t>から利用者情報を取得する。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99064455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姓</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641009"/>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名</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458781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セイ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6119282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メイ</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68866737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生年月日</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85751258"/>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住所</a:t>
                      </a:r>
                      <a:endParaRPr kumimoji="1" lang="en-US" altLang="ja-JP"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エリア</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電話番号</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利用者情報から取得して表示する。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1762562175"/>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a:latin typeface="Meiryo UI" panose="020B0604030504040204" pitchFamily="34" charset="-128"/>
                          <a:ea typeface="Meiryo UI" panose="020B0604030504040204" pitchFamily="34" charset="-128"/>
                        </a:rPr>
                        <a:t>保有ポイント</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保有ポイントを表示する。</a:t>
                      </a:r>
                      <a:endParaRPr kumimoji="1" lang="en-US" altLang="ja-JP" sz="900" dirty="0">
                        <a:latin typeface="Meiryo UI" panose="020B0604030504040204" pitchFamily="34" charset="-128"/>
                        <a:ea typeface="Meiryo UI" panose="020B0604030504040204" pitchFamily="34" charset="-128"/>
                      </a:endParaRPr>
                    </a:p>
                  </a:txBody>
                  <a:tcPr marL="0" marR="0" marT="0" marB="0"/>
                </a:tc>
                <a:extLst>
                  <a:ext uri="{0D108BD9-81ED-4DB2-BD59-A6C34878D82A}">
                    <a16:rowId xmlns:a16="http://schemas.microsoft.com/office/drawing/2014/main" val="3414216125"/>
                  </a:ext>
                </a:extLst>
              </a:tr>
              <a:tr h="0">
                <a:tc>
                  <a:txBody>
                    <a:bodyPr/>
                    <a:lstStyle/>
                    <a:p>
                      <a:r>
                        <a:rPr kumimoji="1" lang="en-US" altLang="ja-JP" sz="900" dirty="0">
                          <a:latin typeface="Meiryo UI" panose="020B0604030504040204" pitchFamily="34" charset="-128"/>
                          <a:ea typeface="Meiryo UI" panose="020B0604030504040204" pitchFamily="34" charset="-128"/>
                        </a:rPr>
                        <a:t>(12)</a:t>
                      </a:r>
                      <a:r>
                        <a:rPr kumimoji="1" lang="ja-JP" altLang="en-US" sz="900">
                          <a:latin typeface="Meiryo UI" panose="020B0604030504040204" pitchFamily="34" charset="-128"/>
                          <a:ea typeface="Meiryo UI" panose="020B0604030504040204" pitchFamily="34" charset="-128"/>
                        </a:rPr>
                        <a:t>切り替える</a:t>
                      </a:r>
                      <a:endParaRPr kumimoji="1" lang="ja-JP" altLang="en-US" sz="900" dirty="0">
                        <a:latin typeface="Meiryo UI" panose="020B0604030504040204" pitchFamily="34" charset="-128"/>
                        <a:ea typeface="Meiryo UI" panose="020B0604030504040204" pitchFamily="34" charset="-128"/>
                      </a:endParaRPr>
                    </a:p>
                  </a:txBody>
                  <a:tcPr marL="0" marR="0" marT="0" marB="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検索した利用者へ切り替える。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管理者が切り替えている間、画面の上段に「ユーザ切り替え中、管理者へ戻す場合はこちらをクリック」を表示する。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「ユーザ切り替え中、管理者へ戻す場合はこちらをクリック」すると管理者へ切り替える。</a:t>
                      </a:r>
                    </a:p>
                  </a:txBody>
                  <a:tcPr marL="0" marR="0" marT="0" marB="0"/>
                </a:tc>
                <a:extLst>
                  <a:ext uri="{0D108BD9-81ED-4DB2-BD59-A6C34878D82A}">
                    <a16:rowId xmlns:a16="http://schemas.microsoft.com/office/drawing/2014/main" val="1517639108"/>
                  </a:ext>
                </a:extLst>
              </a:tr>
            </a:tbl>
          </a:graphicData>
        </a:graphic>
      </p:graphicFrame>
      <p:sp>
        <p:nvSpPr>
          <p:cNvPr id="33" name="正方形/長方形 32">
            <a:extLst>
              <a:ext uri="{FF2B5EF4-FFF2-40B4-BE49-F238E27FC236}">
                <a16:creationId xmlns:a16="http://schemas.microsoft.com/office/drawing/2014/main" id="{85C87238-3651-0746-B091-BAC34E9789E6}"/>
              </a:ext>
            </a:extLst>
          </p:cNvPr>
          <p:cNvSpPr/>
          <p:nvPr/>
        </p:nvSpPr>
        <p:spPr>
          <a:xfrm>
            <a:off x="1168135" y="125039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ヘッダー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120ACE0D-572A-B746-9FB7-305FEB2A0D06}"/>
              </a:ext>
            </a:extLst>
          </p:cNvPr>
          <p:cNvSpPr/>
          <p:nvPr/>
        </p:nvSpPr>
        <p:spPr>
          <a:xfrm>
            <a:off x="1101469" y="6333169"/>
            <a:ext cx="3496630" cy="10651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solidFill>
                  <a:schemeClr val="bg1"/>
                </a:solidFill>
                <a:latin typeface="Meiryo UI" panose="020B0604030504040204" pitchFamily="34" charset="-128"/>
                <a:ea typeface="Meiryo UI" panose="020B0604030504040204" pitchFamily="34" charset="-128"/>
              </a:rPr>
              <a:t>フッター</a:t>
            </a:r>
            <a:endParaRPr kumimoji="1" lang="en-US" altLang="ja-JP" sz="800" dirty="0">
              <a:solidFill>
                <a:schemeClr val="bg1"/>
              </a:solidFill>
              <a:latin typeface="Meiryo UI" panose="020B0604030504040204" pitchFamily="34" charset="-128"/>
              <a:ea typeface="Meiryo UI" panose="020B0604030504040204" pitchFamily="34" charset="-128"/>
            </a:endParaRPr>
          </a:p>
        </p:txBody>
      </p:sp>
      <p:sp>
        <p:nvSpPr>
          <p:cNvPr id="35" name="テキスト ボックス 34">
            <a:extLst>
              <a:ext uri="{FF2B5EF4-FFF2-40B4-BE49-F238E27FC236}">
                <a16:creationId xmlns:a16="http://schemas.microsoft.com/office/drawing/2014/main" id="{4D7AE916-335B-7246-8032-98E5493C1B54}"/>
              </a:ext>
            </a:extLst>
          </p:cNvPr>
          <p:cNvSpPr txBox="1"/>
          <p:nvPr/>
        </p:nvSpPr>
        <p:spPr>
          <a:xfrm>
            <a:off x="1023300" y="1382471"/>
            <a:ext cx="830677" cy="276999"/>
          </a:xfrm>
          <a:prstGeom prst="rect">
            <a:avLst/>
          </a:prstGeom>
          <a:noFill/>
        </p:spPr>
        <p:txBody>
          <a:bodyPr wrap="none" rtlCol="0">
            <a:spAutoFit/>
          </a:bodyPr>
          <a:lstStyle/>
          <a:p>
            <a:r>
              <a:rPr kumimoji="1" lang="ja-JP" altLang="en-US" sz="1200" b="1">
                <a:latin typeface="Meiryo UI" panose="020B0604030504040204" pitchFamily="34" charset="-128"/>
                <a:ea typeface="Meiryo UI" panose="020B0604030504040204" pitchFamily="34" charset="-128"/>
              </a:rPr>
              <a:t>成り代わり</a:t>
            </a:r>
          </a:p>
        </p:txBody>
      </p:sp>
      <p:sp>
        <p:nvSpPr>
          <p:cNvPr id="44" name="正方形/長方形 43">
            <a:extLst>
              <a:ext uri="{FF2B5EF4-FFF2-40B4-BE49-F238E27FC236}">
                <a16:creationId xmlns:a16="http://schemas.microsoft.com/office/drawing/2014/main" id="{BE4F7557-A5A5-9F48-92C8-BC1ADA3E5B3B}"/>
              </a:ext>
            </a:extLst>
          </p:cNvPr>
          <p:cNvSpPr/>
          <p:nvPr/>
        </p:nvSpPr>
        <p:spPr>
          <a:xfrm>
            <a:off x="3863447" y="1630977"/>
            <a:ext cx="801318"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利用者検索</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76616E68-12A8-1349-8E72-6E82F3F16BD4}"/>
              </a:ext>
            </a:extLst>
          </p:cNvPr>
          <p:cNvSpPr/>
          <p:nvPr/>
        </p:nvSpPr>
        <p:spPr>
          <a:xfrm>
            <a:off x="1469790" y="1634108"/>
            <a:ext cx="2162936" cy="17318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ログイン</a:t>
            </a:r>
            <a:r>
              <a:rPr kumimoji="1" lang="en-US" altLang="ja-JP" sz="900" dirty="0">
                <a:solidFill>
                  <a:schemeClr val="bg1"/>
                </a:solidFill>
                <a:latin typeface="Meiryo UI" panose="020B0604030504040204" pitchFamily="34" charset="-128"/>
                <a:ea typeface="Meiryo UI" panose="020B0604030504040204" pitchFamily="34" charset="-128"/>
              </a:rPr>
              <a:t>ID</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65B4EF4D-8A71-E345-9DCD-47468034D42E}"/>
              </a:ext>
            </a:extLst>
          </p:cNvPr>
          <p:cNvSpPr txBox="1"/>
          <p:nvPr/>
        </p:nvSpPr>
        <p:spPr>
          <a:xfrm>
            <a:off x="1355799" y="1964760"/>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姓</a:t>
            </a:r>
          </a:p>
        </p:txBody>
      </p:sp>
      <p:sp>
        <p:nvSpPr>
          <p:cNvPr id="49" name="正方形/長方形 48">
            <a:extLst>
              <a:ext uri="{FF2B5EF4-FFF2-40B4-BE49-F238E27FC236}">
                <a16:creationId xmlns:a16="http://schemas.microsoft.com/office/drawing/2014/main" id="{AE82059C-46C1-8448-8726-75BD05AE5E3D}"/>
              </a:ext>
            </a:extLst>
          </p:cNvPr>
          <p:cNvSpPr/>
          <p:nvPr/>
        </p:nvSpPr>
        <p:spPr>
          <a:xfrm>
            <a:off x="2547975" y="1964760"/>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姓</a:t>
            </a:r>
          </a:p>
        </p:txBody>
      </p:sp>
      <p:sp>
        <p:nvSpPr>
          <p:cNvPr id="50" name="テキスト ボックス 49">
            <a:extLst>
              <a:ext uri="{FF2B5EF4-FFF2-40B4-BE49-F238E27FC236}">
                <a16:creationId xmlns:a16="http://schemas.microsoft.com/office/drawing/2014/main" id="{16EC539D-A2C4-E743-A44B-E128413F2865}"/>
              </a:ext>
            </a:extLst>
          </p:cNvPr>
          <p:cNvSpPr txBox="1"/>
          <p:nvPr/>
        </p:nvSpPr>
        <p:spPr>
          <a:xfrm>
            <a:off x="1355799" y="2192345"/>
            <a:ext cx="287258"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名</a:t>
            </a:r>
            <a:endParaRPr kumimoji="1" lang="en-US" altLang="ja-JP" sz="8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8B7E747E-1C24-F043-93A2-AF4D20038E72}"/>
              </a:ext>
            </a:extLst>
          </p:cNvPr>
          <p:cNvSpPr/>
          <p:nvPr/>
        </p:nvSpPr>
        <p:spPr>
          <a:xfrm>
            <a:off x="2547975" y="2192345"/>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名</a:t>
            </a:r>
          </a:p>
        </p:txBody>
      </p:sp>
      <p:sp>
        <p:nvSpPr>
          <p:cNvPr id="52" name="テキスト ボックス 51">
            <a:extLst>
              <a:ext uri="{FF2B5EF4-FFF2-40B4-BE49-F238E27FC236}">
                <a16:creationId xmlns:a16="http://schemas.microsoft.com/office/drawing/2014/main" id="{970A895D-C12C-E544-8095-3C5BE79CE050}"/>
              </a:ext>
            </a:extLst>
          </p:cNvPr>
          <p:cNvSpPr txBox="1"/>
          <p:nvPr/>
        </p:nvSpPr>
        <p:spPr>
          <a:xfrm>
            <a:off x="1355799" y="2414427"/>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フリガナ（姓）</a:t>
            </a:r>
            <a:endParaRPr kumimoji="1" lang="en-US" altLang="ja-JP" sz="8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8E828550-F50B-BF42-9295-2E5920F6A264}"/>
              </a:ext>
            </a:extLst>
          </p:cNvPr>
          <p:cNvSpPr/>
          <p:nvPr/>
        </p:nvSpPr>
        <p:spPr>
          <a:xfrm>
            <a:off x="2547975" y="2414427"/>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セイ</a:t>
            </a:r>
          </a:p>
        </p:txBody>
      </p:sp>
      <p:sp>
        <p:nvSpPr>
          <p:cNvPr id="54" name="テキスト ボックス 53">
            <a:extLst>
              <a:ext uri="{FF2B5EF4-FFF2-40B4-BE49-F238E27FC236}">
                <a16:creationId xmlns:a16="http://schemas.microsoft.com/office/drawing/2014/main" id="{68880A7A-44E5-7C4F-A5E0-64597DA9BB66}"/>
              </a:ext>
            </a:extLst>
          </p:cNvPr>
          <p:cNvSpPr txBox="1"/>
          <p:nvPr/>
        </p:nvSpPr>
        <p:spPr>
          <a:xfrm>
            <a:off x="1355799" y="2635029"/>
            <a:ext cx="785793"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フリガナ（名）</a:t>
            </a:r>
            <a:endParaRPr kumimoji="1" lang="en-US" altLang="ja-JP" sz="8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7392E7BF-43D8-C747-AE1E-E6EF161A3AF8}"/>
              </a:ext>
            </a:extLst>
          </p:cNvPr>
          <p:cNvSpPr/>
          <p:nvPr/>
        </p:nvSpPr>
        <p:spPr>
          <a:xfrm>
            <a:off x="2547975" y="2635028"/>
            <a:ext cx="1908000"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メイ</a:t>
            </a:r>
          </a:p>
        </p:txBody>
      </p:sp>
      <p:sp>
        <p:nvSpPr>
          <p:cNvPr id="56" name="テキスト ボックス 55">
            <a:extLst>
              <a:ext uri="{FF2B5EF4-FFF2-40B4-BE49-F238E27FC236}">
                <a16:creationId xmlns:a16="http://schemas.microsoft.com/office/drawing/2014/main" id="{06B2993F-4F4A-2440-8A62-56A6B218AD9B}"/>
              </a:ext>
            </a:extLst>
          </p:cNvPr>
          <p:cNvSpPr txBox="1"/>
          <p:nvPr/>
        </p:nvSpPr>
        <p:spPr>
          <a:xfrm>
            <a:off x="1349690" y="2850341"/>
            <a:ext cx="595035"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085A6EFC-58D4-3848-877F-FE2D3975BFAE}"/>
              </a:ext>
            </a:extLst>
          </p:cNvPr>
          <p:cNvSpPr/>
          <p:nvPr/>
        </p:nvSpPr>
        <p:spPr>
          <a:xfrm>
            <a:off x="2553586" y="2869539"/>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生年月日</a:t>
            </a:r>
            <a:endParaRPr kumimoji="1" lang="en-US" altLang="ja-JP" sz="8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557EBE2C-5B38-5349-886E-16FD778041E4}"/>
              </a:ext>
            </a:extLst>
          </p:cNvPr>
          <p:cNvSpPr txBox="1"/>
          <p:nvPr/>
        </p:nvSpPr>
        <p:spPr>
          <a:xfrm>
            <a:off x="1356100" y="3114496"/>
            <a:ext cx="389850" cy="215444"/>
          </a:xfrm>
          <a:prstGeom prst="rect">
            <a:avLst/>
          </a:prstGeom>
          <a:noFill/>
        </p:spPr>
        <p:txBody>
          <a:bodyPr wrap="none" rtlCol="0">
            <a:spAutoFit/>
          </a:bodyPr>
          <a:lstStyle/>
          <a:p>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4FAB6BFC-1B0C-3D40-9665-15BB0717D06C}"/>
              </a:ext>
            </a:extLst>
          </p:cNvPr>
          <p:cNvSpPr txBox="1"/>
          <p:nvPr/>
        </p:nvSpPr>
        <p:spPr>
          <a:xfrm>
            <a:off x="1372611" y="337689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お住まいのエリア</a:t>
            </a:r>
            <a:endParaRPr kumimoji="1" lang="en-US" altLang="ja-JP" sz="800" dirty="0">
              <a:latin typeface="Meiryo UI" panose="020B0604030504040204" pitchFamily="34" charset="-128"/>
              <a:ea typeface="Meiryo UI" panose="020B0604030504040204" pitchFamily="34" charset="-128"/>
            </a:endParaRPr>
          </a:p>
        </p:txBody>
      </p:sp>
      <p:sp>
        <p:nvSpPr>
          <p:cNvPr id="66" name="正方形/長方形 65">
            <a:extLst>
              <a:ext uri="{FF2B5EF4-FFF2-40B4-BE49-F238E27FC236}">
                <a16:creationId xmlns:a16="http://schemas.microsoft.com/office/drawing/2014/main" id="{B85285F2-2EC4-6A47-8946-6906485CEF3C}"/>
              </a:ext>
            </a:extLst>
          </p:cNvPr>
          <p:cNvSpPr/>
          <p:nvPr/>
        </p:nvSpPr>
        <p:spPr>
          <a:xfrm>
            <a:off x="2547975" y="335015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エリア</a:t>
            </a:r>
          </a:p>
        </p:txBody>
      </p:sp>
      <p:sp>
        <p:nvSpPr>
          <p:cNvPr id="67" name="テキスト ボックス 66">
            <a:extLst>
              <a:ext uri="{FF2B5EF4-FFF2-40B4-BE49-F238E27FC236}">
                <a16:creationId xmlns:a16="http://schemas.microsoft.com/office/drawing/2014/main" id="{02A88968-1B9C-EA4F-ADE6-2EACC7A8F28D}"/>
              </a:ext>
            </a:extLst>
          </p:cNvPr>
          <p:cNvSpPr txBox="1"/>
          <p:nvPr/>
        </p:nvSpPr>
        <p:spPr>
          <a:xfrm>
            <a:off x="1372611" y="3608669"/>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電話番号</a:t>
            </a:r>
            <a:endParaRPr kumimoji="1" lang="en-US" altLang="ja-JP" sz="800" dirty="0">
              <a:latin typeface="Meiryo UI" panose="020B0604030504040204" pitchFamily="34" charset="-128"/>
              <a:ea typeface="Meiryo UI" panose="020B0604030504040204" pitchFamily="34" charset="-128"/>
            </a:endParaRPr>
          </a:p>
        </p:txBody>
      </p:sp>
      <p:sp>
        <p:nvSpPr>
          <p:cNvPr id="68" name="正方形/長方形 67">
            <a:extLst>
              <a:ext uri="{FF2B5EF4-FFF2-40B4-BE49-F238E27FC236}">
                <a16:creationId xmlns:a16="http://schemas.microsoft.com/office/drawing/2014/main" id="{230EC12D-D1FC-D544-8EBD-58A1AA79BD72}"/>
              </a:ext>
            </a:extLst>
          </p:cNvPr>
          <p:cNvSpPr/>
          <p:nvPr/>
        </p:nvSpPr>
        <p:spPr>
          <a:xfrm>
            <a:off x="2547975" y="3581926"/>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電話番号</a:t>
            </a:r>
          </a:p>
        </p:txBody>
      </p:sp>
      <p:sp>
        <p:nvSpPr>
          <p:cNvPr id="69" name="テキスト ボックス 68">
            <a:extLst>
              <a:ext uri="{FF2B5EF4-FFF2-40B4-BE49-F238E27FC236}">
                <a16:creationId xmlns:a16="http://schemas.microsoft.com/office/drawing/2014/main" id="{13A56589-33E8-C249-B50D-FA9C4464F26B}"/>
              </a:ext>
            </a:extLst>
          </p:cNvPr>
          <p:cNvSpPr txBox="1"/>
          <p:nvPr/>
        </p:nvSpPr>
        <p:spPr>
          <a:xfrm>
            <a:off x="2557530" y="2674815"/>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(6)</a:t>
            </a:r>
            <a:endParaRPr kumimoji="1" lang="ja-JP" altLang="en-US" sz="800">
              <a:latin typeface="Meiryo UI" panose="020B0604030504040204" pitchFamily="34" charset="-128"/>
              <a:ea typeface="Meiryo UI" panose="020B0604030504040204" pitchFamily="34" charset="-128"/>
            </a:endParaRPr>
          </a:p>
        </p:txBody>
      </p:sp>
      <p:sp>
        <p:nvSpPr>
          <p:cNvPr id="70" name="テキスト ボックス 69">
            <a:extLst>
              <a:ext uri="{FF2B5EF4-FFF2-40B4-BE49-F238E27FC236}">
                <a16:creationId xmlns:a16="http://schemas.microsoft.com/office/drawing/2014/main" id="{6444E20C-91A7-2347-9A97-245FEF40BD04}"/>
              </a:ext>
            </a:extLst>
          </p:cNvPr>
          <p:cNvSpPr txBox="1"/>
          <p:nvPr/>
        </p:nvSpPr>
        <p:spPr>
          <a:xfrm>
            <a:off x="2557530" y="2877920"/>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(7)</a:t>
            </a:r>
            <a:endParaRPr kumimoji="1" lang="ja-JP" altLang="en-US" sz="800">
              <a:latin typeface="Meiryo UI" panose="020B0604030504040204" pitchFamily="34" charset="-128"/>
              <a:ea typeface="Meiryo UI" panose="020B0604030504040204" pitchFamily="34" charset="-128"/>
            </a:endParaRPr>
          </a:p>
        </p:txBody>
      </p:sp>
      <p:sp>
        <p:nvSpPr>
          <p:cNvPr id="72" name="テキスト ボックス 71">
            <a:extLst>
              <a:ext uri="{FF2B5EF4-FFF2-40B4-BE49-F238E27FC236}">
                <a16:creationId xmlns:a16="http://schemas.microsoft.com/office/drawing/2014/main" id="{B572AAF0-6E5C-F442-9AC7-10B50E59A13C}"/>
              </a:ext>
            </a:extLst>
          </p:cNvPr>
          <p:cNvSpPr txBox="1"/>
          <p:nvPr/>
        </p:nvSpPr>
        <p:spPr>
          <a:xfrm>
            <a:off x="2541042" y="363409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(10)</a:t>
            </a:r>
            <a:endParaRPr kumimoji="1" lang="ja-JP" altLang="en-US" sz="80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B032A12D-E770-344F-B85F-10A582E59467}"/>
              </a:ext>
            </a:extLst>
          </p:cNvPr>
          <p:cNvSpPr txBox="1"/>
          <p:nvPr/>
        </p:nvSpPr>
        <p:spPr>
          <a:xfrm>
            <a:off x="2541042" y="338434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(9)</a:t>
            </a:r>
            <a:endParaRPr kumimoji="1" lang="ja-JP" altLang="en-US" sz="800">
              <a:latin typeface="Meiryo UI" panose="020B0604030504040204" pitchFamily="34" charset="-128"/>
              <a:ea typeface="Meiryo UI" panose="020B0604030504040204" pitchFamily="34" charset="-128"/>
            </a:endParaRPr>
          </a:p>
        </p:txBody>
      </p:sp>
      <p:sp>
        <p:nvSpPr>
          <p:cNvPr id="74" name="テキスト ボックス 73">
            <a:extLst>
              <a:ext uri="{FF2B5EF4-FFF2-40B4-BE49-F238E27FC236}">
                <a16:creationId xmlns:a16="http://schemas.microsoft.com/office/drawing/2014/main" id="{B8D16B90-A002-4846-B942-687AF65D5EC2}"/>
              </a:ext>
            </a:extLst>
          </p:cNvPr>
          <p:cNvSpPr txBox="1"/>
          <p:nvPr/>
        </p:nvSpPr>
        <p:spPr>
          <a:xfrm>
            <a:off x="2557530" y="245666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(5)</a:t>
            </a:r>
            <a:endParaRPr kumimoji="1" lang="ja-JP" altLang="en-US" sz="80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39FC7B8C-DB35-0840-B619-08233D3F81D8}"/>
              </a:ext>
            </a:extLst>
          </p:cNvPr>
          <p:cNvSpPr txBox="1"/>
          <p:nvPr/>
        </p:nvSpPr>
        <p:spPr>
          <a:xfrm>
            <a:off x="2557530" y="199808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(3)</a:t>
            </a:r>
            <a:endParaRPr kumimoji="1" lang="ja-JP" altLang="en-US" sz="800">
              <a:latin typeface="Meiryo UI" panose="020B0604030504040204" pitchFamily="34" charset="-128"/>
              <a:ea typeface="Meiryo UI" panose="020B0604030504040204" pitchFamily="34" charset="-128"/>
            </a:endParaRPr>
          </a:p>
        </p:txBody>
      </p:sp>
      <p:sp>
        <p:nvSpPr>
          <p:cNvPr id="76" name="テキスト ボックス 75">
            <a:extLst>
              <a:ext uri="{FF2B5EF4-FFF2-40B4-BE49-F238E27FC236}">
                <a16:creationId xmlns:a16="http://schemas.microsoft.com/office/drawing/2014/main" id="{90D09ECD-0D73-FB47-9A40-F8E22CF4B49A}"/>
              </a:ext>
            </a:extLst>
          </p:cNvPr>
          <p:cNvSpPr txBox="1"/>
          <p:nvPr/>
        </p:nvSpPr>
        <p:spPr>
          <a:xfrm>
            <a:off x="2557530" y="2229613"/>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(4)</a:t>
            </a:r>
            <a:endParaRPr kumimoji="1" lang="ja-JP" altLang="en-US" sz="800">
              <a:latin typeface="Meiryo UI" panose="020B0604030504040204" pitchFamily="34" charset="-128"/>
              <a:ea typeface="Meiryo UI" panose="020B0604030504040204" pitchFamily="34" charset="-128"/>
            </a:endParaRPr>
          </a:p>
        </p:txBody>
      </p:sp>
      <p:sp>
        <p:nvSpPr>
          <p:cNvPr id="79" name="正方形/長方形 78">
            <a:extLst>
              <a:ext uri="{FF2B5EF4-FFF2-40B4-BE49-F238E27FC236}">
                <a16:creationId xmlns:a16="http://schemas.microsoft.com/office/drawing/2014/main" id="{4FFAE3FD-5A46-924F-BC85-C2A4F34A4A54}"/>
              </a:ext>
            </a:extLst>
          </p:cNvPr>
          <p:cNvSpPr/>
          <p:nvPr/>
        </p:nvSpPr>
        <p:spPr>
          <a:xfrm>
            <a:off x="2090624" y="4294134"/>
            <a:ext cx="1836000" cy="35397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a:solidFill>
                  <a:schemeClr val="bg1"/>
                </a:solidFill>
                <a:latin typeface="Meiryo UI" panose="020B0604030504040204" pitchFamily="34" charset="-128"/>
                <a:ea typeface="Meiryo UI" panose="020B0604030504040204" pitchFamily="34" charset="-128"/>
              </a:rPr>
              <a:t>切り替える</a:t>
            </a:r>
            <a:endParaRPr kumimoji="1" lang="ja-JP" altLang="en-US" sz="900" dirty="0">
              <a:solidFill>
                <a:schemeClr val="bg1"/>
              </a:solidFill>
              <a:latin typeface="Meiryo UI" panose="020B0604030504040204" pitchFamily="34" charset="-128"/>
              <a:ea typeface="Meiryo UI" panose="020B0604030504040204" pitchFamily="34" charset="-128"/>
            </a:endParaRPr>
          </a:p>
        </p:txBody>
      </p:sp>
      <p:sp>
        <p:nvSpPr>
          <p:cNvPr id="88" name="テキスト ボックス 87">
            <a:extLst>
              <a:ext uri="{FF2B5EF4-FFF2-40B4-BE49-F238E27FC236}">
                <a16:creationId xmlns:a16="http://schemas.microsoft.com/office/drawing/2014/main" id="{059EB2D5-813C-3646-9C73-A8AEA2542477}"/>
              </a:ext>
            </a:extLst>
          </p:cNvPr>
          <p:cNvSpPr txBox="1"/>
          <p:nvPr/>
        </p:nvSpPr>
        <p:spPr>
          <a:xfrm>
            <a:off x="1268201" y="1646625"/>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(1)</a:t>
            </a:r>
            <a:endParaRPr kumimoji="1" lang="ja-JP" altLang="en-US" sz="80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9E7EB7B-44C1-EA4C-90B2-557C04A38DB4}"/>
              </a:ext>
            </a:extLst>
          </p:cNvPr>
          <p:cNvSpPr txBox="1"/>
          <p:nvPr/>
        </p:nvSpPr>
        <p:spPr>
          <a:xfrm>
            <a:off x="3666664" y="1642214"/>
            <a:ext cx="289615" cy="123111"/>
          </a:xfrm>
          <a:prstGeom prst="rect">
            <a:avLst/>
          </a:prstGeom>
          <a:noFill/>
        </p:spPr>
        <p:txBody>
          <a:bodyPr wrap="square" lIns="0" tIns="0" rIns="0" bIns="0" rtlCol="0">
            <a:spAutoFit/>
          </a:bodyPr>
          <a:lstStyle/>
          <a:p>
            <a:r>
              <a:rPr kumimoji="1" lang="en-US" altLang="ja-JP" sz="800" dirty="0">
                <a:latin typeface="Meiryo UI" panose="020B0604030504040204" pitchFamily="34" charset="-128"/>
                <a:ea typeface="Meiryo UI" panose="020B0604030504040204" pitchFamily="34" charset="-128"/>
              </a:rPr>
              <a:t>(2)</a:t>
            </a:r>
            <a:endParaRPr kumimoji="1" lang="ja-JP" altLang="en-US" sz="800">
              <a:latin typeface="Meiryo UI" panose="020B0604030504040204" pitchFamily="34" charset="-128"/>
              <a:ea typeface="Meiryo UI" panose="020B0604030504040204" pitchFamily="34" charset="-128"/>
            </a:endParaRPr>
          </a:p>
        </p:txBody>
      </p:sp>
      <p:sp>
        <p:nvSpPr>
          <p:cNvPr id="93" name="テキスト ボックス 92">
            <a:extLst>
              <a:ext uri="{FF2B5EF4-FFF2-40B4-BE49-F238E27FC236}">
                <a16:creationId xmlns:a16="http://schemas.microsoft.com/office/drawing/2014/main" id="{3294191C-BC5B-CF4E-848A-0ECCE272EE58}"/>
              </a:ext>
            </a:extLst>
          </p:cNvPr>
          <p:cNvSpPr txBox="1"/>
          <p:nvPr/>
        </p:nvSpPr>
        <p:spPr>
          <a:xfrm>
            <a:off x="1859903" y="4301164"/>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(12)</a:t>
            </a:r>
            <a:endParaRPr kumimoji="1" lang="ja-JP" altLang="en-US" sz="800">
              <a:latin typeface="Meiryo UI" panose="020B0604030504040204" pitchFamily="34" charset="-128"/>
              <a:ea typeface="Meiryo UI" panose="020B0604030504040204" pitchFamily="34" charset="-128"/>
            </a:endParaRPr>
          </a:p>
        </p:txBody>
      </p:sp>
      <p:sp>
        <p:nvSpPr>
          <p:cNvPr id="97" name="正方形/長方形 5">
            <a:extLst>
              <a:ext uri="{FF2B5EF4-FFF2-40B4-BE49-F238E27FC236}">
                <a16:creationId xmlns:a16="http://schemas.microsoft.com/office/drawing/2014/main" id="{AC8FFE1F-9E0F-3F43-8943-888AA12A66E2}"/>
              </a:ext>
            </a:extLst>
          </p:cNvPr>
          <p:cNvSpPr/>
          <p:nvPr/>
        </p:nvSpPr>
        <p:spPr>
          <a:xfrm>
            <a:off x="3113250" y="1810908"/>
            <a:ext cx="1396216" cy="123111"/>
          </a:xfrm>
          <a:prstGeom prst="rect">
            <a:avLst/>
          </a:prstGeom>
          <a:ln>
            <a:solidFill>
              <a:schemeClr val="tx1"/>
            </a:solidFill>
            <a:prstDash val="dash"/>
          </a:ln>
        </p:spPr>
        <p:txBody>
          <a:bodyPr wrap="none" lIns="0" tIns="0" rIns="0" bIns="0">
            <a:spAutoFit/>
          </a:bodyPr>
          <a:lstStyle/>
          <a:p>
            <a:r>
              <a:rPr kumimoji="1" lang="en-US" altLang="ja-JP" sz="800" dirty="0">
                <a:latin typeface="Meiryo UI" panose="020B0604030504040204" pitchFamily="34" charset="-128"/>
                <a:ea typeface="Meiryo UI" panose="020B0604030504040204" pitchFamily="34" charset="-128"/>
              </a:rPr>
              <a:t>(a) </a:t>
            </a:r>
            <a:r>
              <a:rPr kumimoji="1" lang="ja-JP" altLang="en-US" sz="80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a:latin typeface="Meiryo UI" panose="020B0604030504040204" pitchFamily="34" charset="-128"/>
                <a:ea typeface="Meiryo UI" panose="020B0604030504040204" pitchFamily="34" charset="-128"/>
              </a:rPr>
              <a:t>を入力してください。</a:t>
            </a:r>
            <a:endParaRPr kumimoji="1" lang="en-US" altLang="ja-JP" sz="8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BFF6186C-56A7-FF47-8962-01782A62FF21}"/>
              </a:ext>
            </a:extLst>
          </p:cNvPr>
          <p:cNvSpPr/>
          <p:nvPr/>
        </p:nvSpPr>
        <p:spPr>
          <a:xfrm>
            <a:off x="2547975" y="3106425"/>
            <a:ext cx="1902387" cy="2016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住所</a:t>
            </a:r>
            <a:endParaRPr kumimoji="1" lang="en-US" altLang="ja-JP" sz="800" dirty="0">
              <a:latin typeface="Meiryo UI" panose="020B0604030504040204" pitchFamily="34" charset="-128"/>
              <a:ea typeface="Meiryo UI" panose="020B0604030504040204" pitchFamily="34" charset="-128"/>
            </a:endParaRPr>
          </a:p>
        </p:txBody>
      </p:sp>
      <p:sp>
        <p:nvSpPr>
          <p:cNvPr id="99" name="テキスト ボックス 98">
            <a:extLst>
              <a:ext uri="{FF2B5EF4-FFF2-40B4-BE49-F238E27FC236}">
                <a16:creationId xmlns:a16="http://schemas.microsoft.com/office/drawing/2014/main" id="{A0F33135-ACC3-F840-B78F-50CE2517D632}"/>
              </a:ext>
            </a:extLst>
          </p:cNvPr>
          <p:cNvSpPr txBox="1"/>
          <p:nvPr/>
        </p:nvSpPr>
        <p:spPr>
          <a:xfrm>
            <a:off x="2551919" y="3114806"/>
            <a:ext cx="15388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(8)</a:t>
            </a:r>
            <a:endParaRPr kumimoji="1" lang="ja-JP" altLang="en-US" sz="800">
              <a:latin typeface="Meiryo UI" panose="020B0604030504040204" pitchFamily="34" charset="-128"/>
              <a:ea typeface="Meiryo UI" panose="020B0604030504040204" pitchFamily="34" charset="-128"/>
            </a:endParaRPr>
          </a:p>
        </p:txBody>
      </p:sp>
      <p:sp>
        <p:nvSpPr>
          <p:cNvPr id="100" name="テキスト ボックス 99">
            <a:extLst>
              <a:ext uri="{FF2B5EF4-FFF2-40B4-BE49-F238E27FC236}">
                <a16:creationId xmlns:a16="http://schemas.microsoft.com/office/drawing/2014/main" id="{DA7D8876-D52E-6C43-BD9C-0874126AB163}"/>
              </a:ext>
            </a:extLst>
          </p:cNvPr>
          <p:cNvSpPr txBox="1"/>
          <p:nvPr/>
        </p:nvSpPr>
        <p:spPr>
          <a:xfrm>
            <a:off x="1355075" y="3876876"/>
            <a:ext cx="1291863" cy="123111"/>
          </a:xfrm>
          <a:prstGeom prst="rect">
            <a:avLst/>
          </a:prstGeom>
          <a:noFill/>
        </p:spPr>
        <p:txBody>
          <a:bodyPr wrap="square" lIns="0" tIns="0" rIns="0" bIns="0" rtlCol="0">
            <a:spAutoFit/>
          </a:bodyPr>
          <a:lstStyle/>
          <a:p>
            <a:r>
              <a:rPr kumimoji="1" lang="ja-JP" altLang="en-US" sz="800">
                <a:latin typeface="Meiryo UI" panose="020B0604030504040204" pitchFamily="34" charset="-128"/>
                <a:ea typeface="Meiryo UI" panose="020B0604030504040204" pitchFamily="34" charset="-128"/>
              </a:rPr>
              <a:t>保有ポイント</a:t>
            </a:r>
            <a:endParaRPr kumimoji="1" lang="en-US" altLang="ja-JP" sz="800" dirty="0">
              <a:latin typeface="Meiryo UI" panose="020B0604030504040204" pitchFamily="34" charset="-128"/>
              <a:ea typeface="Meiryo UI" panose="020B0604030504040204" pitchFamily="34" charset="-128"/>
            </a:endParaRPr>
          </a:p>
        </p:txBody>
      </p:sp>
      <p:sp>
        <p:nvSpPr>
          <p:cNvPr id="101" name="正方形/長方形 100">
            <a:extLst>
              <a:ext uri="{FF2B5EF4-FFF2-40B4-BE49-F238E27FC236}">
                <a16:creationId xmlns:a16="http://schemas.microsoft.com/office/drawing/2014/main" id="{C71A158D-1D48-D846-8ED6-95218C178A22}"/>
              </a:ext>
            </a:extLst>
          </p:cNvPr>
          <p:cNvSpPr/>
          <p:nvPr/>
        </p:nvSpPr>
        <p:spPr>
          <a:xfrm>
            <a:off x="2530439" y="3850133"/>
            <a:ext cx="1908000" cy="2008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保有ポイント</a:t>
            </a:r>
          </a:p>
        </p:txBody>
      </p:sp>
      <p:sp>
        <p:nvSpPr>
          <p:cNvPr id="102" name="テキスト ボックス 101">
            <a:extLst>
              <a:ext uri="{FF2B5EF4-FFF2-40B4-BE49-F238E27FC236}">
                <a16:creationId xmlns:a16="http://schemas.microsoft.com/office/drawing/2014/main" id="{DC677E80-B031-1C4F-9C50-DC6FDD6C2D16}"/>
              </a:ext>
            </a:extLst>
          </p:cNvPr>
          <p:cNvSpPr txBox="1"/>
          <p:nvPr/>
        </p:nvSpPr>
        <p:spPr>
          <a:xfrm>
            <a:off x="2523506" y="3902301"/>
            <a:ext cx="218008" cy="123111"/>
          </a:xfrm>
          <a:prstGeom prst="rect">
            <a:avLst/>
          </a:prstGeom>
          <a:noFill/>
        </p:spPr>
        <p:txBody>
          <a:bodyPr wrap="none" lIns="0" tIns="0" rIns="0" bIns="0" rtlCol="0">
            <a:spAutoFit/>
          </a:bodyPr>
          <a:lstStyle/>
          <a:p>
            <a:r>
              <a:rPr kumimoji="1" lang="en-US" altLang="ja-JP" sz="800" dirty="0">
                <a:latin typeface="Meiryo UI" panose="020B0604030504040204" pitchFamily="34" charset="-128"/>
                <a:ea typeface="Meiryo UI" panose="020B0604030504040204" pitchFamily="34" charset="-128"/>
              </a:rPr>
              <a:t>(11)</a:t>
            </a:r>
            <a:endParaRPr kumimoji="1" lang="ja-JP" altLang="en-US" sz="8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5594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アンケート</a:t>
            </a:r>
            <a:r>
              <a:rPr kumimoji="1" lang="ja-JP" altLang="en-US" sz="2800" b="1">
                <a:solidFill>
                  <a:schemeClr val="accent1"/>
                </a:solidFill>
                <a:latin typeface="Meiryo UI" panose="020B0604030504040204" pitchFamily="34" charset="-128"/>
                <a:ea typeface="Meiryo UI" panose="020B0604030504040204" pitchFamily="34" charset="-128"/>
              </a:rPr>
              <a:t>機能プロセス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1551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一斉メール送信・プロセス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管理者は会員に対して、同一の内容のメールを一斉に送信することができる。</a:t>
            </a:r>
            <a:endParaRPr kumimoji="1" lang="en-US" altLang="ja-JP" dirty="0"/>
          </a:p>
          <a:p>
            <a:r>
              <a:rPr kumimoji="1" lang="ja-JP" altLang="en-US" dirty="0"/>
              <a:t>一斉メールには「お住まいのエリア」、「年代」、「性別」で送信先を限定することができる。</a:t>
            </a:r>
            <a:endParaRPr kumimoji="1" lang="en-US" altLang="ja-JP" dirty="0"/>
          </a:p>
          <a:p>
            <a:r>
              <a:rPr lang="ja-JP" altLang="en-US" dirty="0"/>
              <a:t>メールはテキスト形式または</a:t>
            </a:r>
            <a:r>
              <a:rPr lang="en-US" altLang="ja-JP" dirty="0"/>
              <a:t>HTML</a:t>
            </a:r>
            <a:r>
              <a:rPr lang="ja-JP" altLang="en-US" dirty="0"/>
              <a:t>形式で送信することができる。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984900"/>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91110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一斉メール送信の条件設定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37130"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一斉メール送信確認画面の表示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一斉メール送信の送信</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一斉メール送信処理</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送信条件抽出</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9021" y="3342649"/>
            <a:ext cx="26118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2" name="直線矢印コネクタ 101">
            <a:extLst>
              <a:ext uri="{FF2B5EF4-FFF2-40B4-BE49-F238E27FC236}">
                <a16:creationId xmlns:a16="http://schemas.microsoft.com/office/drawing/2014/main" id="{F87382DD-D97A-1841-95D3-98C77398E108}"/>
              </a:ext>
            </a:extLst>
          </p:cNvPr>
          <p:cNvCxnSpPr>
            <a:cxnSpLocks/>
            <a:stCxn id="88" idx="1"/>
            <a:endCxn id="89" idx="3"/>
          </p:cNvCxnSpPr>
          <p:nvPr/>
        </p:nvCxnSpPr>
        <p:spPr>
          <a:xfrm flipH="1">
            <a:off x="6996113" y="4211249"/>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638CC2D7-160B-724A-B266-8AA31AD94044}"/>
              </a:ext>
            </a:extLst>
          </p:cNvPr>
          <p:cNvCxnSpPr>
            <a:cxnSpLocks/>
            <a:stCxn id="92" idx="1"/>
            <a:endCxn id="91" idx="3"/>
          </p:cNvCxnSpPr>
          <p:nvPr/>
        </p:nvCxnSpPr>
        <p:spPr>
          <a:xfrm flipH="1">
            <a:off x="4953000" y="4620033"/>
            <a:ext cx="38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8406A1F3-552F-B849-AA62-262F73E4C561}"/>
              </a:ext>
            </a:extLst>
          </p:cNvPr>
          <p:cNvSpPr/>
          <p:nvPr/>
        </p:nvSpPr>
        <p:spPr>
          <a:xfrm>
            <a:off x="7483113" y="507381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送信完了の確認</a:t>
            </a:r>
          </a:p>
        </p:txBody>
      </p:sp>
      <p:cxnSp>
        <p:nvCxnSpPr>
          <p:cNvPr id="111" name="カギ線コネクタ 110">
            <a:extLst>
              <a:ext uri="{FF2B5EF4-FFF2-40B4-BE49-F238E27FC236}">
                <a16:creationId xmlns:a16="http://schemas.microsoft.com/office/drawing/2014/main" id="{5CED0AFF-C377-894C-88CC-182159E8EF95}"/>
              </a:ext>
            </a:extLst>
          </p:cNvPr>
          <p:cNvCxnSpPr>
            <a:cxnSpLocks/>
            <a:stCxn id="91" idx="2"/>
            <a:endCxn id="110" idx="0"/>
          </p:cNvCxnSpPr>
          <p:nvPr/>
        </p:nvCxnSpPr>
        <p:spPr>
          <a:xfrm rot="16200000" flipH="1">
            <a:off x="6028067" y="2789275"/>
            <a:ext cx="379980" cy="41890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円/楕円 113">
            <a:extLst>
              <a:ext uri="{FF2B5EF4-FFF2-40B4-BE49-F238E27FC236}">
                <a16:creationId xmlns:a16="http://schemas.microsoft.com/office/drawing/2014/main" id="{1C1F1271-8337-C043-92C3-52A072ACF877}"/>
              </a:ext>
            </a:extLst>
          </p:cNvPr>
          <p:cNvSpPr/>
          <p:nvPr/>
        </p:nvSpPr>
        <p:spPr>
          <a:xfrm>
            <a:off x="4460144" y="4360940"/>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メール</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115" name="正方形/長方形 114">
            <a:extLst>
              <a:ext uri="{FF2B5EF4-FFF2-40B4-BE49-F238E27FC236}">
                <a16:creationId xmlns:a16="http://schemas.microsoft.com/office/drawing/2014/main" id="{AAAF586A-EAB6-6A44-A40D-82DA1FE644A4}"/>
              </a:ext>
            </a:extLst>
          </p:cNvPr>
          <p:cNvSpPr/>
          <p:nvPr/>
        </p:nvSpPr>
        <p:spPr>
          <a:xfrm>
            <a:off x="946218"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メール確認</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91" idx="1"/>
            <a:endCxn id="115" idx="3"/>
          </p:cNvCxnSpPr>
          <p:nvPr/>
        </p:nvCxnSpPr>
        <p:spPr>
          <a:xfrm flipH="1">
            <a:off x="2605201" y="4620033"/>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D4820E5C-A470-EB4C-B5BC-533C20227B59}"/>
              </a:ext>
            </a:extLst>
          </p:cNvPr>
          <p:cNvSpPr/>
          <p:nvPr/>
        </p:nvSpPr>
        <p:spPr>
          <a:xfrm>
            <a:off x="5337129"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送信履歴画面の表示</a:t>
            </a:r>
          </a:p>
        </p:txBody>
      </p:sp>
      <p:sp>
        <p:nvSpPr>
          <p:cNvPr id="121" name="正方形/長方形 120">
            <a:extLst>
              <a:ext uri="{FF2B5EF4-FFF2-40B4-BE49-F238E27FC236}">
                <a16:creationId xmlns:a16="http://schemas.microsoft.com/office/drawing/2014/main" id="{FFEE726B-545E-8D44-95F0-319C9AC19E7A}"/>
              </a:ext>
            </a:extLst>
          </p:cNvPr>
          <p:cNvSpPr/>
          <p:nvPr/>
        </p:nvSpPr>
        <p:spPr>
          <a:xfrm>
            <a:off x="7483113" y="561220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送信履歴画面へアクセス</a:t>
            </a:r>
          </a:p>
        </p:txBody>
      </p:sp>
      <p:sp>
        <p:nvSpPr>
          <p:cNvPr id="122" name="正方形/長方形 121">
            <a:extLst>
              <a:ext uri="{FF2B5EF4-FFF2-40B4-BE49-F238E27FC236}">
                <a16:creationId xmlns:a16="http://schemas.microsoft.com/office/drawing/2014/main" id="{35632D43-84F6-4640-8962-3489461425DE}"/>
              </a:ext>
            </a:extLst>
          </p:cNvPr>
          <p:cNvSpPr/>
          <p:nvPr/>
        </p:nvSpPr>
        <p:spPr>
          <a:xfrm>
            <a:off x="7483113" y="59413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送信履歴画面の確認</a:t>
            </a:r>
          </a:p>
        </p:txBody>
      </p:sp>
      <p:cxnSp>
        <p:nvCxnSpPr>
          <p:cNvPr id="123" name="直線矢印コネクタ 122">
            <a:extLst>
              <a:ext uri="{FF2B5EF4-FFF2-40B4-BE49-F238E27FC236}">
                <a16:creationId xmlns:a16="http://schemas.microsoft.com/office/drawing/2014/main" id="{566D9F8A-47E1-F442-9842-E2C028894FA3}"/>
              </a:ext>
            </a:extLst>
          </p:cNvPr>
          <p:cNvCxnSpPr>
            <a:cxnSpLocks/>
            <a:stCxn id="121" idx="1"/>
            <a:endCxn id="120" idx="3"/>
          </p:cNvCxnSpPr>
          <p:nvPr/>
        </p:nvCxnSpPr>
        <p:spPr>
          <a:xfrm flipH="1">
            <a:off x="6996112" y="5686005"/>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カギ線コネクタ 126">
            <a:extLst>
              <a:ext uri="{FF2B5EF4-FFF2-40B4-BE49-F238E27FC236}">
                <a16:creationId xmlns:a16="http://schemas.microsoft.com/office/drawing/2014/main" id="{76751066-890D-BC41-A78B-BEC866A5F7C1}"/>
              </a:ext>
            </a:extLst>
          </p:cNvPr>
          <p:cNvCxnSpPr>
            <a:cxnSpLocks/>
            <a:stCxn id="120" idx="2"/>
            <a:endCxn id="122" idx="1"/>
          </p:cNvCxnSpPr>
          <p:nvPr/>
        </p:nvCxnSpPr>
        <p:spPr>
          <a:xfrm rot="16200000" flipH="1">
            <a:off x="6697181" y="5229245"/>
            <a:ext cx="255372" cy="13164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10997EA5-5888-2546-9690-AEDDF8D11D70}"/>
              </a:ext>
            </a:extLst>
          </p:cNvPr>
          <p:cNvCxnSpPr>
            <a:cxnSpLocks/>
            <a:stCxn id="110" idx="2"/>
            <a:endCxn id="121" idx="0"/>
          </p:cNvCxnSpPr>
          <p:nvPr/>
        </p:nvCxnSpPr>
        <p:spPr>
          <a:xfrm>
            <a:off x="8312605" y="5221413"/>
            <a:ext cx="0" cy="39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4285048"/>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a:t>
            </a:r>
          </a:p>
        </p:txBody>
      </p:sp>
      <p:cxnSp>
        <p:nvCxnSpPr>
          <p:cNvPr id="133" name="カギ線コネクタ 132">
            <a:extLst>
              <a:ext uri="{FF2B5EF4-FFF2-40B4-BE49-F238E27FC236}">
                <a16:creationId xmlns:a16="http://schemas.microsoft.com/office/drawing/2014/main" id="{988DFB25-A45D-174F-8BCC-B233272316DF}"/>
              </a:ext>
            </a:extLst>
          </p:cNvPr>
          <p:cNvCxnSpPr>
            <a:cxnSpLocks/>
            <a:stCxn id="82" idx="2"/>
            <a:endCxn id="83" idx="0"/>
          </p:cNvCxnSpPr>
          <p:nvPr/>
        </p:nvCxnSpPr>
        <p:spPr>
          <a:xfrm rot="16200000" flipH="1">
            <a:off x="7109022" y="2116299"/>
            <a:ext cx="261183"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35171" y="271132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4" name="円/楕円 143">
            <a:extLst>
              <a:ext uri="{FF2B5EF4-FFF2-40B4-BE49-F238E27FC236}">
                <a16:creationId xmlns:a16="http://schemas.microsoft.com/office/drawing/2014/main" id="{E01BF107-E161-2E4B-A616-E055D760BD94}"/>
              </a:ext>
            </a:extLst>
          </p:cNvPr>
          <p:cNvSpPr/>
          <p:nvPr/>
        </p:nvSpPr>
        <p:spPr>
          <a:xfrm>
            <a:off x="6535171" y="31215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2-5</a:t>
            </a:r>
          </a:p>
        </p:txBody>
      </p:sp>
      <p:sp>
        <p:nvSpPr>
          <p:cNvPr id="145" name="円/楕円 144">
            <a:extLst>
              <a:ext uri="{FF2B5EF4-FFF2-40B4-BE49-F238E27FC236}">
                <a16:creationId xmlns:a16="http://schemas.microsoft.com/office/drawing/2014/main" id="{C2B56FB3-2F9E-EF49-8116-DA4751C5CF47}"/>
              </a:ext>
            </a:extLst>
          </p:cNvPr>
          <p:cNvSpPr/>
          <p:nvPr/>
        </p:nvSpPr>
        <p:spPr>
          <a:xfrm>
            <a:off x="6535171" y="393139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46" name="円/楕円 145">
            <a:extLst>
              <a:ext uri="{FF2B5EF4-FFF2-40B4-BE49-F238E27FC236}">
                <a16:creationId xmlns:a16="http://schemas.microsoft.com/office/drawing/2014/main" id="{CB63DC91-F722-DA44-AD9A-13495282EF91}"/>
              </a:ext>
            </a:extLst>
          </p:cNvPr>
          <p:cNvSpPr/>
          <p:nvPr/>
        </p:nvSpPr>
        <p:spPr>
          <a:xfrm>
            <a:off x="6535171" y="5422124"/>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42" name="円/楕円 41">
            <a:extLst>
              <a:ext uri="{FF2B5EF4-FFF2-40B4-BE49-F238E27FC236}">
                <a16:creationId xmlns:a16="http://schemas.microsoft.com/office/drawing/2014/main" id="{1BA9A083-D699-404E-9D81-139CD5152252}"/>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43" name="円/楕円 42">
            <a:extLst>
              <a:ext uri="{FF2B5EF4-FFF2-40B4-BE49-F238E27FC236}">
                <a16:creationId xmlns:a16="http://schemas.microsoft.com/office/drawing/2014/main" id="{4F8407C3-E71F-3B4F-A0B3-3F84DA98B7F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44" name="円/楕円 43">
            <a:extLst>
              <a:ext uri="{FF2B5EF4-FFF2-40B4-BE49-F238E27FC236}">
                <a16:creationId xmlns:a16="http://schemas.microsoft.com/office/drawing/2014/main" id="{B6E13F65-50EE-2C45-B40A-11A88A97306D}"/>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45" name="円/楕円 44">
            <a:extLst>
              <a:ext uri="{FF2B5EF4-FFF2-40B4-BE49-F238E27FC236}">
                <a16:creationId xmlns:a16="http://schemas.microsoft.com/office/drawing/2014/main" id="{6DD97613-79C9-F14F-AD0D-94B822F5C0B8}"/>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Tree>
    <p:extLst>
      <p:ext uri="{BB962C8B-B14F-4D97-AF65-F5344CB8AC3E}">
        <p14:creationId xmlns:p14="http://schemas.microsoft.com/office/powerpoint/2010/main" val="137155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50844" y="1838071"/>
            <a:ext cx="177536"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dirty="0"/>
              <a:t>アンケート実施プロセス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kumimoji="1" lang="ja-JP" altLang="en-US" dirty="0"/>
              <a:t>管理者は会員に対して、アンケートを作成し、トップページに掲載することができる。</a:t>
            </a:r>
            <a:endParaRPr kumimoji="1" lang="en-US" altLang="ja-JP" dirty="0"/>
          </a:p>
          <a:p>
            <a:r>
              <a:rPr lang="ja-JP" altLang="en-US" dirty="0"/>
              <a:t>アンケートは開始日時および終了日時、性別、お住まいのエリア、年代を設定することができる。</a:t>
            </a:r>
            <a:endParaRPr kumimoji="1" lang="en-US" altLang="ja-JP" dirty="0"/>
          </a:p>
          <a:p>
            <a:r>
              <a:rPr lang="ja-JP" altLang="en-US" dirty="0"/>
              <a:t>アンケートを登録する際、説明文および最大</a:t>
            </a:r>
            <a:r>
              <a:rPr lang="en-US" altLang="ja-JP" dirty="0"/>
              <a:t>50</a:t>
            </a:r>
            <a:r>
              <a:rPr lang="ja-JP" altLang="en-US" dirty="0"/>
              <a:t>個の設問を設定できる。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3198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32692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アンケート作成画面の表示</a:t>
            </a:r>
          </a:p>
        </p:txBody>
      </p:sp>
      <p:sp>
        <p:nvSpPr>
          <p:cNvPr id="87" name="正方形/長方形 86">
            <a:extLst>
              <a:ext uri="{FF2B5EF4-FFF2-40B4-BE49-F238E27FC236}">
                <a16:creationId xmlns:a16="http://schemas.microsoft.com/office/drawing/2014/main" id="{124C8BDD-3BD6-B74D-A30C-38F677CBC2AB}"/>
              </a:ext>
            </a:extLst>
          </p:cNvPr>
          <p:cNvSpPr/>
          <p:nvPr/>
        </p:nvSpPr>
        <p:spPr>
          <a:xfrm>
            <a:off x="7483113" y="372866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アンケート条件の設定</a:t>
            </a:r>
          </a:p>
        </p:txBody>
      </p:sp>
      <p:sp>
        <p:nvSpPr>
          <p:cNvPr id="88" name="正方形/長方形 87">
            <a:extLst>
              <a:ext uri="{FF2B5EF4-FFF2-40B4-BE49-F238E27FC236}">
                <a16:creationId xmlns:a16="http://schemas.microsoft.com/office/drawing/2014/main" id="{C6C6EDE7-3A4F-5347-92C0-BB1DF0719D3F}"/>
              </a:ext>
            </a:extLst>
          </p:cNvPr>
          <p:cNvSpPr/>
          <p:nvPr/>
        </p:nvSpPr>
        <p:spPr>
          <a:xfrm>
            <a:off x="7483113"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アンケートの作成</a:t>
            </a:r>
          </a:p>
        </p:txBody>
      </p:sp>
      <p:sp>
        <p:nvSpPr>
          <p:cNvPr id="89" name="正方形/長方形 88">
            <a:extLst>
              <a:ext uri="{FF2B5EF4-FFF2-40B4-BE49-F238E27FC236}">
                <a16:creationId xmlns:a16="http://schemas.microsoft.com/office/drawing/2014/main" id="{538D7860-7DCF-A64E-B7F5-74B0AC66A401}"/>
              </a:ext>
            </a:extLst>
          </p:cNvPr>
          <p:cNvSpPr/>
          <p:nvPr/>
        </p:nvSpPr>
        <p:spPr>
          <a:xfrm>
            <a:off x="5328189" y="4137449"/>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アンケート配布確認の表示</a:t>
            </a:r>
          </a:p>
        </p:txBody>
      </p:sp>
      <p:sp>
        <p:nvSpPr>
          <p:cNvPr id="90" name="正方形/長方形 89">
            <a:extLst>
              <a:ext uri="{FF2B5EF4-FFF2-40B4-BE49-F238E27FC236}">
                <a16:creationId xmlns:a16="http://schemas.microsoft.com/office/drawing/2014/main" id="{F9E0E280-6AA3-EF40-A323-5B27D9F0AF2A}"/>
              </a:ext>
            </a:extLst>
          </p:cNvPr>
          <p:cNvSpPr/>
          <p:nvPr/>
        </p:nvSpPr>
        <p:spPr>
          <a:xfrm>
            <a:off x="7483113"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アンケートの依頼</a:t>
            </a:r>
          </a:p>
        </p:txBody>
      </p:sp>
      <p:sp>
        <p:nvSpPr>
          <p:cNvPr id="91" name="正方形/長方形 90">
            <a:extLst>
              <a:ext uri="{FF2B5EF4-FFF2-40B4-BE49-F238E27FC236}">
                <a16:creationId xmlns:a16="http://schemas.microsoft.com/office/drawing/2014/main" id="{EC838566-0A15-5A4E-ACDB-A7C8F341FB14}"/>
              </a:ext>
            </a:extLst>
          </p:cNvPr>
          <p:cNvSpPr/>
          <p:nvPr/>
        </p:nvSpPr>
        <p:spPr>
          <a:xfrm>
            <a:off x="3294017"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アンケート一覧画面の表示</a:t>
            </a:r>
          </a:p>
        </p:txBody>
      </p:sp>
      <p:sp>
        <p:nvSpPr>
          <p:cNvPr id="92" name="正方形/長方形 91">
            <a:extLst>
              <a:ext uri="{FF2B5EF4-FFF2-40B4-BE49-F238E27FC236}">
                <a16:creationId xmlns:a16="http://schemas.microsoft.com/office/drawing/2014/main" id="{DA431311-2664-F349-97CE-D125338A8D36}"/>
              </a:ext>
            </a:extLst>
          </p:cNvPr>
          <p:cNvSpPr/>
          <p:nvPr/>
        </p:nvSpPr>
        <p:spPr>
          <a:xfrm>
            <a:off x="5337129" y="45462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表示条件抽出処理</a:t>
            </a:r>
          </a:p>
        </p:txBody>
      </p:sp>
      <p:cxnSp>
        <p:nvCxnSpPr>
          <p:cNvPr id="96" name="カギ線コネクタ 95">
            <a:extLst>
              <a:ext uri="{FF2B5EF4-FFF2-40B4-BE49-F238E27FC236}">
                <a16:creationId xmlns:a16="http://schemas.microsoft.com/office/drawing/2014/main" id="{C0F8ADEA-00D4-0441-80C7-07A429BA5E8E}"/>
              </a:ext>
            </a:extLst>
          </p:cNvPr>
          <p:cNvCxnSpPr>
            <a:cxnSpLocks/>
            <a:stCxn id="89" idx="2"/>
            <a:endCxn id="90" idx="0"/>
          </p:cNvCxnSpPr>
          <p:nvPr/>
        </p:nvCxnSpPr>
        <p:spPr>
          <a:xfrm rot="16200000" flipH="1">
            <a:off x="7104551" y="3338179"/>
            <a:ext cx="261184" cy="2154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a:off x="6996113" y="3393683"/>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1F3302-9C89-8D4A-9E3D-28856C4ACC7B}"/>
              </a:ext>
            </a:extLst>
          </p:cNvPr>
          <p:cNvCxnSpPr>
            <a:cxnSpLocks/>
          </p:cNvCxnSpPr>
          <p:nvPr/>
        </p:nvCxnSpPr>
        <p:spPr>
          <a:xfrm>
            <a:off x="8312605" y="3876266"/>
            <a:ext cx="0" cy="2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9BA5E64-4D95-2F49-9B77-0C5460C69CF0}"/>
              </a:ext>
            </a:extLst>
          </p:cNvPr>
          <p:cNvSpPr txBox="1"/>
          <p:nvPr/>
        </p:nvSpPr>
        <p:spPr>
          <a:xfrm>
            <a:off x="9530862" y="4841631"/>
            <a:ext cx="184731" cy="369332"/>
          </a:xfrm>
          <a:prstGeom prst="rect">
            <a:avLst/>
          </a:prstGeom>
          <a:noFill/>
        </p:spPr>
        <p:txBody>
          <a:bodyPr wrap="none" rtlCol="0">
            <a:spAutoFit/>
          </a:bodyPr>
          <a:lstStyle/>
          <a:p>
            <a:endParaRPr kumimoji="1" lang="ja-JP" altLang="en-US"/>
          </a:p>
        </p:txBody>
      </p:sp>
      <p:cxnSp>
        <p:nvCxnSpPr>
          <p:cNvPr id="104" name="直線矢印コネクタ 103">
            <a:extLst>
              <a:ext uri="{FF2B5EF4-FFF2-40B4-BE49-F238E27FC236}">
                <a16:creationId xmlns:a16="http://schemas.microsoft.com/office/drawing/2014/main" id="{C3F8DE68-F58D-CD4E-811C-1B0083756EC3}"/>
              </a:ext>
            </a:extLst>
          </p:cNvPr>
          <p:cNvCxnSpPr>
            <a:cxnSpLocks/>
            <a:stCxn id="90" idx="1"/>
            <a:endCxn id="92" idx="3"/>
          </p:cNvCxnSpPr>
          <p:nvPr/>
        </p:nvCxnSpPr>
        <p:spPr>
          <a:xfrm flipH="1">
            <a:off x="6996112" y="4620033"/>
            <a:ext cx="487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AAAF586A-EAB6-6A44-A40D-82DA1FE644A4}"/>
              </a:ext>
            </a:extLst>
          </p:cNvPr>
          <p:cNvSpPr/>
          <p:nvPr/>
        </p:nvSpPr>
        <p:spPr>
          <a:xfrm>
            <a:off x="946218" y="374249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アンケート一覧へアクセス</a:t>
            </a:r>
          </a:p>
        </p:txBody>
      </p:sp>
      <p:cxnSp>
        <p:nvCxnSpPr>
          <p:cNvPr id="116" name="直線矢印コネクタ 115">
            <a:extLst>
              <a:ext uri="{FF2B5EF4-FFF2-40B4-BE49-F238E27FC236}">
                <a16:creationId xmlns:a16="http://schemas.microsoft.com/office/drawing/2014/main" id="{584F65CB-29D5-F246-982C-633C3B34E3BD}"/>
              </a:ext>
            </a:extLst>
          </p:cNvPr>
          <p:cNvCxnSpPr>
            <a:cxnSpLocks/>
            <a:stCxn id="115" idx="3"/>
            <a:endCxn id="91" idx="1"/>
          </p:cNvCxnSpPr>
          <p:nvPr/>
        </p:nvCxnSpPr>
        <p:spPr>
          <a:xfrm>
            <a:off x="2605201" y="3816290"/>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2AEF5A39-7817-9744-8971-FF0B17C08E8C}"/>
              </a:ext>
            </a:extLst>
          </p:cNvPr>
          <p:cNvSpPr/>
          <p:nvPr/>
        </p:nvSpPr>
        <p:spPr>
          <a:xfrm>
            <a:off x="969428" y="3481305"/>
            <a:ext cx="1658983" cy="246221"/>
          </a:xfrm>
          <a:prstGeom prst="rect">
            <a:avLst/>
          </a:prstGeom>
        </p:spPr>
        <p:txBody>
          <a:bodyPr wrap="square">
            <a:spAutoFit/>
          </a:bodyPr>
          <a:lstStyle/>
          <a:p>
            <a:r>
              <a:rPr lang="ja-JP" altLang="en-US" sz="1000">
                <a:latin typeface="Meiryo UI" panose="020B0604030504040204" pitchFamily="34" charset="-128"/>
                <a:ea typeface="Meiryo UI" panose="020B0604030504040204" pitchFamily="34" charset="-128"/>
              </a:rPr>
              <a:t>会員が操作可能</a:t>
            </a:r>
            <a:endParaRPr lang="ja-JP" altLang="en-US" sz="1000" dirty="0">
              <a:latin typeface="Meiryo UI" panose="020B0604030504040204" pitchFamily="34" charset="-128"/>
              <a:ea typeface="Meiryo UI" panose="020B0604030504040204" pitchFamily="34" charset="-128"/>
            </a:endParaRPr>
          </a:p>
        </p:txBody>
      </p:sp>
      <p:cxnSp>
        <p:nvCxnSpPr>
          <p:cNvPr id="140" name="カギ線コネクタ 139">
            <a:extLst>
              <a:ext uri="{FF2B5EF4-FFF2-40B4-BE49-F238E27FC236}">
                <a16:creationId xmlns:a16="http://schemas.microsoft.com/office/drawing/2014/main" id="{0EF5D5DF-0E2D-B54D-B66D-C9A1290E51FE}"/>
              </a:ext>
            </a:extLst>
          </p:cNvPr>
          <p:cNvCxnSpPr>
            <a:cxnSpLocks/>
            <a:stCxn id="84" idx="2"/>
            <a:endCxn id="87" idx="0"/>
          </p:cNvCxnSpPr>
          <p:nvPr/>
        </p:nvCxnSpPr>
        <p:spPr>
          <a:xfrm rot="16200000" flipH="1">
            <a:off x="7112541" y="2528602"/>
            <a:ext cx="254144" cy="214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597615" y="247492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145" name="円/楕円 144">
            <a:extLst>
              <a:ext uri="{FF2B5EF4-FFF2-40B4-BE49-F238E27FC236}">
                <a16:creationId xmlns:a16="http://schemas.microsoft.com/office/drawing/2014/main" id="{C2B56FB3-2F9E-EF49-8116-DA4751C5CF47}"/>
              </a:ext>
            </a:extLst>
          </p:cNvPr>
          <p:cNvSpPr/>
          <p:nvPr/>
        </p:nvSpPr>
        <p:spPr>
          <a:xfrm>
            <a:off x="6605166" y="31767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42" name="正方形/長方形 41">
            <a:extLst>
              <a:ext uri="{FF2B5EF4-FFF2-40B4-BE49-F238E27FC236}">
                <a16:creationId xmlns:a16="http://schemas.microsoft.com/office/drawing/2014/main" id="{40CF3528-A537-6C4E-96CA-FF563BC8FD4D}"/>
              </a:ext>
            </a:extLst>
          </p:cNvPr>
          <p:cNvSpPr/>
          <p:nvPr/>
        </p:nvSpPr>
        <p:spPr>
          <a:xfrm>
            <a:off x="3294016"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アンケート画面の表示</a:t>
            </a:r>
          </a:p>
        </p:txBody>
      </p:sp>
      <p:sp>
        <p:nvSpPr>
          <p:cNvPr id="43" name="正方形/長方形 42">
            <a:extLst>
              <a:ext uri="{FF2B5EF4-FFF2-40B4-BE49-F238E27FC236}">
                <a16:creationId xmlns:a16="http://schemas.microsoft.com/office/drawing/2014/main" id="{9450BEAA-E00E-AE42-98B4-E3C142A360DC}"/>
              </a:ext>
            </a:extLst>
          </p:cNvPr>
          <p:cNvSpPr/>
          <p:nvPr/>
        </p:nvSpPr>
        <p:spPr>
          <a:xfrm>
            <a:off x="946217" y="41030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アンケートへ選択</a:t>
            </a:r>
          </a:p>
        </p:txBody>
      </p:sp>
      <p:cxnSp>
        <p:nvCxnSpPr>
          <p:cNvPr id="45" name="カギ線コネクタ 44">
            <a:extLst>
              <a:ext uri="{FF2B5EF4-FFF2-40B4-BE49-F238E27FC236}">
                <a16:creationId xmlns:a16="http://schemas.microsoft.com/office/drawing/2014/main" id="{2C7E9866-0B39-364C-B601-7E1169855B99}"/>
              </a:ext>
            </a:extLst>
          </p:cNvPr>
          <p:cNvCxnSpPr>
            <a:cxnSpLocks/>
            <a:stCxn id="91" idx="2"/>
            <a:endCxn id="43" idx="0"/>
          </p:cNvCxnSpPr>
          <p:nvPr/>
        </p:nvCxnSpPr>
        <p:spPr>
          <a:xfrm rot="5400000">
            <a:off x="2843149" y="2822650"/>
            <a:ext cx="212921" cy="23478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829E4FF9-EB05-F745-AA21-BCFA8305F8EE}"/>
              </a:ext>
            </a:extLst>
          </p:cNvPr>
          <p:cNvSpPr/>
          <p:nvPr/>
        </p:nvSpPr>
        <p:spPr>
          <a:xfrm>
            <a:off x="946217" y="445748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アンケートの</a:t>
            </a:r>
            <a:r>
              <a:rPr kumimoji="1" lang="ja-JP" altLang="en-US" sz="900" dirty="0">
                <a:latin typeface="Meiryo UI" panose="020B0604030504040204" pitchFamily="34" charset="-128"/>
                <a:ea typeface="Meiryo UI" panose="020B0604030504040204" pitchFamily="34" charset="-128"/>
              </a:rPr>
              <a:t>提出</a:t>
            </a:r>
          </a:p>
        </p:txBody>
      </p:sp>
      <p:sp>
        <p:nvSpPr>
          <p:cNvPr id="53" name="正方形/長方形 52">
            <a:extLst>
              <a:ext uri="{FF2B5EF4-FFF2-40B4-BE49-F238E27FC236}">
                <a16:creationId xmlns:a16="http://schemas.microsoft.com/office/drawing/2014/main" id="{942EC628-6C09-E94D-9BC4-132879B88E40}"/>
              </a:ext>
            </a:extLst>
          </p:cNvPr>
          <p:cNvSpPr/>
          <p:nvPr/>
        </p:nvSpPr>
        <p:spPr>
          <a:xfrm>
            <a:off x="3294015" y="445457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アンケート提出確認画面の表示</a:t>
            </a:r>
          </a:p>
        </p:txBody>
      </p:sp>
      <p:cxnSp>
        <p:nvCxnSpPr>
          <p:cNvPr id="56" name="直線矢印コネクタ 55">
            <a:extLst>
              <a:ext uri="{FF2B5EF4-FFF2-40B4-BE49-F238E27FC236}">
                <a16:creationId xmlns:a16="http://schemas.microsoft.com/office/drawing/2014/main" id="{E76AB438-BEA0-F64F-8BEB-C7BC34CF8524}"/>
              </a:ext>
            </a:extLst>
          </p:cNvPr>
          <p:cNvCxnSpPr>
            <a:cxnSpLocks/>
            <a:stCxn id="52" idx="3"/>
            <a:endCxn id="53" idx="1"/>
          </p:cNvCxnSpPr>
          <p:nvPr/>
        </p:nvCxnSpPr>
        <p:spPr>
          <a:xfrm flipV="1">
            <a:off x="2605200" y="4528371"/>
            <a:ext cx="688815" cy="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00C27EAF-438B-E14C-B9DF-7AFFE4E0D617}"/>
              </a:ext>
            </a:extLst>
          </p:cNvPr>
          <p:cNvSpPr/>
          <p:nvPr/>
        </p:nvSpPr>
        <p:spPr>
          <a:xfrm>
            <a:off x="946217"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アンケート提出の確認</a:t>
            </a:r>
            <a:endParaRPr kumimoji="1" lang="en-US" altLang="ja-JP" sz="900" dirty="0">
              <a:latin typeface="Meiryo UI" panose="020B0604030504040204" pitchFamily="34" charset="-128"/>
              <a:ea typeface="Meiryo UI" panose="020B0604030504040204" pitchFamily="34" charset="-128"/>
            </a:endParaRPr>
          </a:p>
        </p:txBody>
      </p:sp>
      <p:cxnSp>
        <p:nvCxnSpPr>
          <p:cNvPr id="60" name="カギ線コネクタ 59">
            <a:extLst>
              <a:ext uri="{FF2B5EF4-FFF2-40B4-BE49-F238E27FC236}">
                <a16:creationId xmlns:a16="http://schemas.microsoft.com/office/drawing/2014/main" id="{19385123-9DD7-E845-B8D3-5A8094067984}"/>
              </a:ext>
            </a:extLst>
          </p:cNvPr>
          <p:cNvCxnSpPr>
            <a:cxnSpLocks/>
            <a:stCxn id="53" idx="2"/>
            <a:endCxn id="59" idx="0"/>
          </p:cNvCxnSpPr>
          <p:nvPr/>
        </p:nvCxnSpPr>
        <p:spPr>
          <a:xfrm rot="5400000">
            <a:off x="2835872" y="3542008"/>
            <a:ext cx="227473" cy="23477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5CEF09BE-81E3-8044-9066-0E293112718D}"/>
              </a:ext>
            </a:extLst>
          </p:cNvPr>
          <p:cNvSpPr/>
          <p:nvPr/>
        </p:nvSpPr>
        <p:spPr>
          <a:xfrm>
            <a:off x="3294015" y="48296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アンケート結果反映処理</a:t>
            </a:r>
            <a:endParaRPr kumimoji="1" lang="en-US" altLang="ja-JP" sz="900" dirty="0">
              <a:latin typeface="Meiryo UI" panose="020B0604030504040204" pitchFamily="34" charset="-128"/>
              <a:ea typeface="Meiryo UI" panose="020B0604030504040204" pitchFamily="34" charset="-128"/>
            </a:endParaRPr>
          </a:p>
        </p:txBody>
      </p:sp>
      <p:cxnSp>
        <p:nvCxnSpPr>
          <p:cNvPr id="64" name="直線矢印コネクタ 63">
            <a:extLst>
              <a:ext uri="{FF2B5EF4-FFF2-40B4-BE49-F238E27FC236}">
                <a16:creationId xmlns:a16="http://schemas.microsoft.com/office/drawing/2014/main" id="{F231FA4D-96BD-DF44-A867-6D6DC804AC40}"/>
              </a:ext>
            </a:extLst>
          </p:cNvPr>
          <p:cNvCxnSpPr>
            <a:cxnSpLocks/>
            <a:endCxn id="63" idx="1"/>
          </p:cNvCxnSpPr>
          <p:nvPr/>
        </p:nvCxnSpPr>
        <p:spPr>
          <a:xfrm flipV="1">
            <a:off x="2605200" y="4903444"/>
            <a:ext cx="68881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FFD03EEB-C2D9-3249-9B24-997EE08990D3}"/>
              </a:ext>
            </a:extLst>
          </p:cNvPr>
          <p:cNvSpPr/>
          <p:nvPr/>
        </p:nvSpPr>
        <p:spPr>
          <a:xfrm>
            <a:off x="7483112" y="490344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アンケート管理画面へアクセス</a:t>
            </a:r>
          </a:p>
        </p:txBody>
      </p:sp>
      <p:sp>
        <p:nvSpPr>
          <p:cNvPr id="68" name="正方形/長方形 67">
            <a:extLst>
              <a:ext uri="{FF2B5EF4-FFF2-40B4-BE49-F238E27FC236}">
                <a16:creationId xmlns:a16="http://schemas.microsoft.com/office/drawing/2014/main" id="{4E2B5FE9-4960-E34D-879C-AD0977BA4C4B}"/>
              </a:ext>
            </a:extLst>
          </p:cNvPr>
          <p:cNvSpPr/>
          <p:nvPr/>
        </p:nvSpPr>
        <p:spPr>
          <a:xfrm>
            <a:off x="5337129" y="491048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アンケート管理画面の表示</a:t>
            </a:r>
          </a:p>
        </p:txBody>
      </p:sp>
      <p:sp>
        <p:nvSpPr>
          <p:cNvPr id="69" name="正方形/長方形 68">
            <a:extLst>
              <a:ext uri="{FF2B5EF4-FFF2-40B4-BE49-F238E27FC236}">
                <a16:creationId xmlns:a16="http://schemas.microsoft.com/office/drawing/2014/main" id="{DF0D9B83-1F84-C64D-B6FB-412953BFD45A}"/>
              </a:ext>
            </a:extLst>
          </p:cNvPr>
          <p:cNvSpPr/>
          <p:nvPr/>
        </p:nvSpPr>
        <p:spPr>
          <a:xfrm>
            <a:off x="7495640"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アンケート結果の確認</a:t>
            </a:r>
          </a:p>
        </p:txBody>
      </p:sp>
      <p:cxnSp>
        <p:nvCxnSpPr>
          <p:cNvPr id="70" name="直線矢印コネクタ 69">
            <a:extLst>
              <a:ext uri="{FF2B5EF4-FFF2-40B4-BE49-F238E27FC236}">
                <a16:creationId xmlns:a16="http://schemas.microsoft.com/office/drawing/2014/main" id="{92BE29F0-2B65-9146-BA31-27E2C53560EB}"/>
              </a:ext>
            </a:extLst>
          </p:cNvPr>
          <p:cNvCxnSpPr>
            <a:cxnSpLocks/>
            <a:stCxn id="67" idx="1"/>
            <a:endCxn id="68" idx="3"/>
          </p:cNvCxnSpPr>
          <p:nvPr/>
        </p:nvCxnSpPr>
        <p:spPr>
          <a:xfrm flipH="1">
            <a:off x="6996112" y="4977244"/>
            <a:ext cx="487000" cy="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65C126BC-4C41-5940-895F-7678902BDB7E}"/>
              </a:ext>
            </a:extLst>
          </p:cNvPr>
          <p:cNvCxnSpPr>
            <a:cxnSpLocks/>
            <a:stCxn id="90" idx="2"/>
            <a:endCxn id="67" idx="0"/>
          </p:cNvCxnSpPr>
          <p:nvPr/>
        </p:nvCxnSpPr>
        <p:spPr>
          <a:xfrm flipH="1">
            <a:off x="8312604" y="4693833"/>
            <a:ext cx="1" cy="20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カギ線コネクタ 76">
            <a:extLst>
              <a:ext uri="{FF2B5EF4-FFF2-40B4-BE49-F238E27FC236}">
                <a16:creationId xmlns:a16="http://schemas.microsoft.com/office/drawing/2014/main" id="{248D3883-2518-514A-8CE9-E9968DE68D5C}"/>
              </a:ext>
            </a:extLst>
          </p:cNvPr>
          <p:cNvCxnSpPr>
            <a:cxnSpLocks/>
            <a:stCxn id="68" idx="2"/>
            <a:endCxn id="69" idx="0"/>
          </p:cNvCxnSpPr>
          <p:nvPr/>
        </p:nvCxnSpPr>
        <p:spPr>
          <a:xfrm rot="16200000" flipH="1">
            <a:off x="6955266" y="4269437"/>
            <a:ext cx="581221" cy="2158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64914684-169F-D549-B25A-12B10F7D6CF8}"/>
              </a:ext>
            </a:extLst>
          </p:cNvPr>
          <p:cNvCxnSpPr>
            <a:cxnSpLocks/>
            <a:stCxn id="85" idx="3"/>
            <a:endCxn id="69" idx="1"/>
          </p:cNvCxnSpPr>
          <p:nvPr/>
        </p:nvCxnSpPr>
        <p:spPr>
          <a:xfrm>
            <a:off x="7053810" y="5713104"/>
            <a:ext cx="441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0A9FDA2-A129-AB4E-B90C-DDE0503B3358}"/>
              </a:ext>
            </a:extLst>
          </p:cNvPr>
          <p:cNvSpPr/>
          <p:nvPr/>
        </p:nvSpPr>
        <p:spPr>
          <a:xfrm>
            <a:off x="5394827" y="563930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アンケート結果の蓄積</a:t>
            </a:r>
          </a:p>
        </p:txBody>
      </p:sp>
      <p:sp>
        <p:nvSpPr>
          <p:cNvPr id="94" name="円/楕円 93">
            <a:extLst>
              <a:ext uri="{FF2B5EF4-FFF2-40B4-BE49-F238E27FC236}">
                <a16:creationId xmlns:a16="http://schemas.microsoft.com/office/drawing/2014/main" id="{5766CDE1-2CA8-7A41-B837-2C5A16E9775D}"/>
              </a:ext>
            </a:extLst>
          </p:cNvPr>
          <p:cNvSpPr/>
          <p:nvPr/>
        </p:nvSpPr>
        <p:spPr>
          <a:xfrm>
            <a:off x="4460144" y="351501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7</a:t>
            </a:r>
          </a:p>
        </p:txBody>
      </p:sp>
      <p:sp>
        <p:nvSpPr>
          <p:cNvPr id="97" name="円/楕円 96">
            <a:extLst>
              <a:ext uri="{FF2B5EF4-FFF2-40B4-BE49-F238E27FC236}">
                <a16:creationId xmlns:a16="http://schemas.microsoft.com/office/drawing/2014/main" id="{651A0E91-109C-7841-9197-15CE001897AD}"/>
              </a:ext>
            </a:extLst>
          </p:cNvPr>
          <p:cNvSpPr/>
          <p:nvPr/>
        </p:nvSpPr>
        <p:spPr>
          <a:xfrm>
            <a:off x="4481592" y="390277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800" b="1">
                <a:latin typeface="Meiryo UI" panose="020B0604030504040204" pitchFamily="34" charset="-128"/>
                <a:ea typeface="Meiryo UI" panose="020B0604030504040204" pitchFamily="34" charset="-128"/>
              </a:rPr>
              <a:t>画面</a:t>
            </a:r>
            <a:r>
              <a:rPr kumimoji="1" lang="en-US" altLang="ja-JP" sz="800" b="1" dirty="0">
                <a:latin typeface="Meiryo UI" panose="020B0604030504040204" pitchFamily="34" charset="-128"/>
                <a:ea typeface="Meiryo UI" panose="020B0604030504040204" pitchFamily="34" charset="-128"/>
              </a:rPr>
              <a:t>8</a:t>
            </a:r>
          </a:p>
        </p:txBody>
      </p:sp>
      <p:sp>
        <p:nvSpPr>
          <p:cNvPr id="99" name="円/楕円 98">
            <a:extLst>
              <a:ext uri="{FF2B5EF4-FFF2-40B4-BE49-F238E27FC236}">
                <a16:creationId xmlns:a16="http://schemas.microsoft.com/office/drawing/2014/main" id="{41C66E79-EADD-084A-849B-7A26D84CCE15}"/>
              </a:ext>
            </a:extLst>
          </p:cNvPr>
          <p:cNvSpPr/>
          <p:nvPr/>
        </p:nvSpPr>
        <p:spPr>
          <a:xfrm>
            <a:off x="4503040" y="423192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9</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2" name="円/楕円 71">
            <a:extLst>
              <a:ext uri="{FF2B5EF4-FFF2-40B4-BE49-F238E27FC236}">
                <a16:creationId xmlns:a16="http://schemas.microsoft.com/office/drawing/2014/main" id="{0F4D6B03-E252-AC48-8EE5-B822DFF35332}"/>
              </a:ext>
            </a:extLst>
          </p:cNvPr>
          <p:cNvSpPr/>
          <p:nvPr/>
        </p:nvSpPr>
        <p:spPr>
          <a:xfrm>
            <a:off x="5328189" y="4354075"/>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アプリ</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4" name="円/楕円 73">
            <a:extLst>
              <a:ext uri="{FF2B5EF4-FFF2-40B4-BE49-F238E27FC236}">
                <a16:creationId xmlns:a16="http://schemas.microsoft.com/office/drawing/2014/main" id="{C98CB014-C284-624C-8131-35DBE122FB45}"/>
              </a:ext>
            </a:extLst>
          </p:cNvPr>
          <p:cNvSpPr/>
          <p:nvPr/>
        </p:nvSpPr>
        <p:spPr>
          <a:xfrm>
            <a:off x="5944749" y="4354075"/>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サイト</a:t>
            </a:r>
            <a:r>
              <a:rPr kumimoji="1" lang="en-US" altLang="ja-JP" sz="900" b="1" dirty="0">
                <a:latin typeface="Meiryo UI" panose="020B0604030504040204" pitchFamily="34" charset="-128"/>
                <a:ea typeface="Meiryo UI" panose="020B0604030504040204" pitchFamily="34" charset="-128"/>
              </a:rPr>
              <a:t>1</a:t>
            </a:r>
            <a:endParaRPr kumimoji="1" lang="ja-JP" altLang="en-US" sz="900" b="1">
              <a:latin typeface="Meiryo UI" panose="020B0604030504040204" pitchFamily="34" charset="-128"/>
              <a:ea typeface="Meiryo UI" panose="020B0604030504040204" pitchFamily="34" charset="-128"/>
            </a:endParaRP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299983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アンケート管理画面アクセス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a:off x="6999289" y="3073630"/>
            <a:ext cx="483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597615" y="283894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12</a:t>
            </a:r>
          </a:p>
        </p:txBody>
      </p:sp>
      <p:sp>
        <p:nvSpPr>
          <p:cNvPr id="80" name="正方形/長方形 79">
            <a:extLst>
              <a:ext uri="{FF2B5EF4-FFF2-40B4-BE49-F238E27FC236}">
                <a16:creationId xmlns:a16="http://schemas.microsoft.com/office/drawing/2014/main" id="{16DB927F-41BA-5D41-8B87-A08A26B63C59}"/>
              </a:ext>
            </a:extLst>
          </p:cNvPr>
          <p:cNvSpPr/>
          <p:nvPr/>
        </p:nvSpPr>
        <p:spPr>
          <a:xfrm>
            <a:off x="5328189" y="385034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アンケート設問・編集画面の表示</a:t>
            </a:r>
          </a:p>
        </p:txBody>
      </p:sp>
      <p:cxnSp>
        <p:nvCxnSpPr>
          <p:cNvPr id="95" name="カギ線コネクタ 94">
            <a:extLst>
              <a:ext uri="{FF2B5EF4-FFF2-40B4-BE49-F238E27FC236}">
                <a16:creationId xmlns:a16="http://schemas.microsoft.com/office/drawing/2014/main" id="{B741D936-5416-4243-92D2-E3F9D24CB80A}"/>
              </a:ext>
            </a:extLst>
          </p:cNvPr>
          <p:cNvCxnSpPr>
            <a:cxnSpLocks/>
            <a:stCxn id="88" idx="1"/>
            <a:endCxn id="80" idx="3"/>
          </p:cNvCxnSpPr>
          <p:nvPr/>
        </p:nvCxnSpPr>
        <p:spPr>
          <a:xfrm rot="10800000">
            <a:off x="6987173" y="3924143"/>
            <a:ext cx="495941" cy="2871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F2AC6746-3EF6-BB4F-8820-1471EAE320E0}"/>
              </a:ext>
            </a:extLst>
          </p:cNvPr>
          <p:cNvCxnSpPr>
            <a:cxnSpLocks/>
            <a:stCxn id="80" idx="2"/>
            <a:endCxn id="89" idx="0"/>
          </p:cNvCxnSpPr>
          <p:nvPr/>
        </p:nvCxnSpPr>
        <p:spPr>
          <a:xfrm>
            <a:off x="6157681" y="3997942"/>
            <a:ext cx="0" cy="13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円/楕円 104">
            <a:extLst>
              <a:ext uri="{FF2B5EF4-FFF2-40B4-BE49-F238E27FC236}">
                <a16:creationId xmlns:a16="http://schemas.microsoft.com/office/drawing/2014/main" id="{B383C112-73D1-EB4A-AE3E-94585B2154EB}"/>
              </a:ext>
            </a:extLst>
          </p:cNvPr>
          <p:cNvSpPr/>
          <p:nvPr/>
        </p:nvSpPr>
        <p:spPr>
          <a:xfrm>
            <a:off x="6605166" y="3684169"/>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06" name="円/楕円 105">
            <a:extLst>
              <a:ext uri="{FF2B5EF4-FFF2-40B4-BE49-F238E27FC236}">
                <a16:creationId xmlns:a16="http://schemas.microsoft.com/office/drawing/2014/main" id="{65C392D0-D70E-AC41-A6BF-4250691B95C0}"/>
              </a:ext>
            </a:extLst>
          </p:cNvPr>
          <p:cNvSpPr/>
          <p:nvPr/>
        </p:nvSpPr>
        <p:spPr>
          <a:xfrm>
            <a:off x="6605166" y="403143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5</a:t>
            </a:r>
          </a:p>
        </p:txBody>
      </p:sp>
      <p:sp>
        <p:nvSpPr>
          <p:cNvPr id="108" name="円/楕円 107">
            <a:extLst>
              <a:ext uri="{FF2B5EF4-FFF2-40B4-BE49-F238E27FC236}">
                <a16:creationId xmlns:a16="http://schemas.microsoft.com/office/drawing/2014/main" id="{3DB6298B-382B-1A40-866B-B6511404B0FC}"/>
              </a:ext>
            </a:extLst>
          </p:cNvPr>
          <p:cNvSpPr/>
          <p:nvPr/>
        </p:nvSpPr>
        <p:spPr>
          <a:xfrm>
            <a:off x="6638908" y="4753808"/>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6</a:t>
            </a:r>
          </a:p>
        </p:txBody>
      </p:sp>
      <p:sp>
        <p:nvSpPr>
          <p:cNvPr id="109" name="正方形/長方形 108">
            <a:extLst>
              <a:ext uri="{FF2B5EF4-FFF2-40B4-BE49-F238E27FC236}">
                <a16:creationId xmlns:a16="http://schemas.microsoft.com/office/drawing/2014/main" id="{AC6FF26B-5C18-B94D-8F26-AA81547B87D8}"/>
              </a:ext>
            </a:extLst>
          </p:cNvPr>
          <p:cNvSpPr/>
          <p:nvPr/>
        </p:nvSpPr>
        <p:spPr>
          <a:xfrm>
            <a:off x="946216"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アンケート結果の選択</a:t>
            </a:r>
          </a:p>
        </p:txBody>
      </p:sp>
      <p:cxnSp>
        <p:nvCxnSpPr>
          <p:cNvPr id="110" name="カギ線コネクタ 109">
            <a:extLst>
              <a:ext uri="{FF2B5EF4-FFF2-40B4-BE49-F238E27FC236}">
                <a16:creationId xmlns:a16="http://schemas.microsoft.com/office/drawing/2014/main" id="{29D8BDB1-B8F3-654A-9E23-84FAD420DBB7}"/>
              </a:ext>
            </a:extLst>
          </p:cNvPr>
          <p:cNvCxnSpPr>
            <a:cxnSpLocks/>
            <a:stCxn id="92" idx="1"/>
            <a:endCxn id="91" idx="3"/>
          </p:cNvCxnSpPr>
          <p:nvPr/>
        </p:nvCxnSpPr>
        <p:spPr>
          <a:xfrm rot="10800000">
            <a:off x="4953001" y="3816291"/>
            <a:ext cx="384129" cy="8037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カギ線コネクタ 111">
            <a:extLst>
              <a:ext uri="{FF2B5EF4-FFF2-40B4-BE49-F238E27FC236}">
                <a16:creationId xmlns:a16="http://schemas.microsoft.com/office/drawing/2014/main" id="{0187501C-8198-EA4E-ADC6-06CB2049B159}"/>
              </a:ext>
            </a:extLst>
          </p:cNvPr>
          <p:cNvCxnSpPr>
            <a:cxnSpLocks/>
            <a:stCxn id="63" idx="3"/>
            <a:endCxn id="85" idx="1"/>
          </p:cNvCxnSpPr>
          <p:nvPr/>
        </p:nvCxnSpPr>
        <p:spPr>
          <a:xfrm>
            <a:off x="4952998" y="4903444"/>
            <a:ext cx="441829" cy="8096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9EC2F334-9584-6F41-9D20-B7F4B8A0D51D}"/>
              </a:ext>
            </a:extLst>
          </p:cNvPr>
          <p:cNvSpPr/>
          <p:nvPr/>
        </p:nvSpPr>
        <p:spPr>
          <a:xfrm>
            <a:off x="3291505" y="559687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アンケート一覧画面の表示</a:t>
            </a:r>
          </a:p>
        </p:txBody>
      </p:sp>
      <p:cxnSp>
        <p:nvCxnSpPr>
          <p:cNvPr id="117" name="直線矢印コネクタ 116">
            <a:extLst>
              <a:ext uri="{FF2B5EF4-FFF2-40B4-BE49-F238E27FC236}">
                <a16:creationId xmlns:a16="http://schemas.microsoft.com/office/drawing/2014/main" id="{436EFF6C-6D94-844E-BC5D-B2DDD037CB24}"/>
              </a:ext>
            </a:extLst>
          </p:cNvPr>
          <p:cNvCxnSpPr>
            <a:cxnSpLocks/>
            <a:stCxn id="114" idx="1"/>
            <a:endCxn id="109" idx="3"/>
          </p:cNvCxnSpPr>
          <p:nvPr/>
        </p:nvCxnSpPr>
        <p:spPr>
          <a:xfrm flipH="1">
            <a:off x="2605199" y="5670675"/>
            <a:ext cx="686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カギ線コネクタ 117">
            <a:extLst>
              <a:ext uri="{FF2B5EF4-FFF2-40B4-BE49-F238E27FC236}">
                <a16:creationId xmlns:a16="http://schemas.microsoft.com/office/drawing/2014/main" id="{D53A9F6C-9440-9F44-8A57-594318145D9B}"/>
              </a:ext>
            </a:extLst>
          </p:cNvPr>
          <p:cNvCxnSpPr>
            <a:cxnSpLocks/>
            <a:stCxn id="85" idx="2"/>
            <a:endCxn id="114" idx="3"/>
          </p:cNvCxnSpPr>
          <p:nvPr/>
        </p:nvCxnSpPr>
        <p:spPr>
          <a:xfrm rot="5400000" flipH="1">
            <a:off x="5529289" y="5091875"/>
            <a:ext cx="116229" cy="1273831"/>
          </a:xfrm>
          <a:prstGeom prst="bentConnector4">
            <a:avLst>
              <a:gd name="adj1" fmla="val -196681"/>
              <a:gd name="adj2" fmla="val 90737"/>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2D1E3DD2-5B17-9E46-B81F-65C28C1A8702}"/>
              </a:ext>
            </a:extLst>
          </p:cNvPr>
          <p:cNvSpPr/>
          <p:nvPr/>
        </p:nvSpPr>
        <p:spPr>
          <a:xfrm>
            <a:off x="969428" y="529805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アンケート一覧へアクセス</a:t>
            </a:r>
          </a:p>
        </p:txBody>
      </p:sp>
      <p:cxnSp>
        <p:nvCxnSpPr>
          <p:cNvPr id="122" name="カギ線コネクタ 121">
            <a:extLst>
              <a:ext uri="{FF2B5EF4-FFF2-40B4-BE49-F238E27FC236}">
                <a16:creationId xmlns:a16="http://schemas.microsoft.com/office/drawing/2014/main" id="{86E94725-F1E4-6C45-9409-F898A8E8C72B}"/>
              </a:ext>
            </a:extLst>
          </p:cNvPr>
          <p:cNvCxnSpPr>
            <a:cxnSpLocks/>
            <a:stCxn id="121" idx="3"/>
            <a:endCxn id="114" idx="0"/>
          </p:cNvCxnSpPr>
          <p:nvPr/>
        </p:nvCxnSpPr>
        <p:spPr>
          <a:xfrm>
            <a:off x="2628411" y="5371855"/>
            <a:ext cx="1492586" cy="225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11D81C8-1A1D-9944-9F95-75E9CC9DDAE8}"/>
              </a:ext>
            </a:extLst>
          </p:cNvPr>
          <p:cNvCxnSpPr>
            <a:cxnSpLocks/>
            <a:stCxn id="43" idx="3"/>
            <a:endCxn id="42" idx="1"/>
          </p:cNvCxnSpPr>
          <p:nvPr/>
        </p:nvCxnSpPr>
        <p:spPr>
          <a:xfrm>
            <a:off x="2605200" y="4176811"/>
            <a:ext cx="68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カギ線コネクタ 129">
            <a:extLst>
              <a:ext uri="{FF2B5EF4-FFF2-40B4-BE49-F238E27FC236}">
                <a16:creationId xmlns:a16="http://schemas.microsoft.com/office/drawing/2014/main" id="{98FFFD90-9919-C34E-AE46-A5D70E2EFAAA}"/>
              </a:ext>
            </a:extLst>
          </p:cNvPr>
          <p:cNvCxnSpPr>
            <a:cxnSpLocks/>
            <a:stCxn id="42" idx="2"/>
            <a:endCxn id="52" idx="0"/>
          </p:cNvCxnSpPr>
          <p:nvPr/>
        </p:nvCxnSpPr>
        <p:spPr>
          <a:xfrm rot="5400000">
            <a:off x="2846173" y="3180148"/>
            <a:ext cx="206873" cy="2347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円/楕円 133">
            <a:extLst>
              <a:ext uri="{FF2B5EF4-FFF2-40B4-BE49-F238E27FC236}">
                <a16:creationId xmlns:a16="http://schemas.microsoft.com/office/drawing/2014/main" id="{743D51E9-4F1A-3E49-A6E1-3EBC962C91B3}"/>
              </a:ext>
            </a:extLst>
          </p:cNvPr>
          <p:cNvSpPr/>
          <p:nvPr/>
        </p:nvSpPr>
        <p:spPr>
          <a:xfrm>
            <a:off x="4525739" y="5416891"/>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10</a:t>
            </a:r>
          </a:p>
        </p:txBody>
      </p:sp>
      <p:sp>
        <p:nvSpPr>
          <p:cNvPr id="138" name="正方形/長方形 137">
            <a:extLst>
              <a:ext uri="{FF2B5EF4-FFF2-40B4-BE49-F238E27FC236}">
                <a16:creationId xmlns:a16="http://schemas.microsoft.com/office/drawing/2014/main" id="{AFFFAC13-7B53-8442-85E9-FAA7379BE4AD}"/>
              </a:ext>
            </a:extLst>
          </p:cNvPr>
          <p:cNvSpPr/>
          <p:nvPr/>
        </p:nvSpPr>
        <p:spPr>
          <a:xfrm>
            <a:off x="3291505"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アンケート結果画面の表示</a:t>
            </a:r>
          </a:p>
        </p:txBody>
      </p:sp>
      <p:cxnSp>
        <p:nvCxnSpPr>
          <p:cNvPr id="139" name="カギ線コネクタ 138">
            <a:extLst>
              <a:ext uri="{FF2B5EF4-FFF2-40B4-BE49-F238E27FC236}">
                <a16:creationId xmlns:a16="http://schemas.microsoft.com/office/drawing/2014/main" id="{EDECE613-1E6D-764B-9716-1B5C6D3595C6}"/>
              </a:ext>
            </a:extLst>
          </p:cNvPr>
          <p:cNvCxnSpPr>
            <a:cxnSpLocks/>
            <a:stCxn id="109" idx="2"/>
            <a:endCxn id="138" idx="0"/>
          </p:cNvCxnSpPr>
          <p:nvPr/>
        </p:nvCxnSpPr>
        <p:spPr>
          <a:xfrm rot="16200000" flipH="1">
            <a:off x="2835392" y="4684790"/>
            <a:ext cx="225920" cy="2345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D37FE8AA-936A-144A-965A-35D4F3BBEB08}"/>
              </a:ext>
            </a:extLst>
          </p:cNvPr>
          <p:cNvSpPr/>
          <p:nvPr/>
        </p:nvSpPr>
        <p:spPr>
          <a:xfrm>
            <a:off x="946214" y="5970395"/>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アンケート結果確認</a:t>
            </a:r>
          </a:p>
        </p:txBody>
      </p:sp>
      <p:sp>
        <p:nvSpPr>
          <p:cNvPr id="147" name="円/楕円 146">
            <a:extLst>
              <a:ext uri="{FF2B5EF4-FFF2-40B4-BE49-F238E27FC236}">
                <a16:creationId xmlns:a16="http://schemas.microsoft.com/office/drawing/2014/main" id="{981BA88E-4589-2845-B39F-DD450C4E7548}"/>
              </a:ext>
            </a:extLst>
          </p:cNvPr>
          <p:cNvSpPr/>
          <p:nvPr/>
        </p:nvSpPr>
        <p:spPr>
          <a:xfrm>
            <a:off x="4544168" y="584559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11</a:t>
            </a:r>
          </a:p>
        </p:txBody>
      </p:sp>
      <p:cxnSp>
        <p:nvCxnSpPr>
          <p:cNvPr id="148" name="直線矢印コネクタ 147">
            <a:extLst>
              <a:ext uri="{FF2B5EF4-FFF2-40B4-BE49-F238E27FC236}">
                <a16:creationId xmlns:a16="http://schemas.microsoft.com/office/drawing/2014/main" id="{6D35A37F-AF91-D545-815E-CA54377FD9C3}"/>
              </a:ext>
            </a:extLst>
          </p:cNvPr>
          <p:cNvCxnSpPr>
            <a:cxnSpLocks/>
            <a:stCxn id="138" idx="1"/>
            <a:endCxn id="146" idx="3"/>
          </p:cNvCxnSpPr>
          <p:nvPr/>
        </p:nvCxnSpPr>
        <p:spPr>
          <a:xfrm flipH="1">
            <a:off x="2605197" y="6044195"/>
            <a:ext cx="686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カギ線コネクタ 85">
            <a:extLst>
              <a:ext uri="{FF2B5EF4-FFF2-40B4-BE49-F238E27FC236}">
                <a16:creationId xmlns:a16="http://schemas.microsoft.com/office/drawing/2014/main" id="{A156EDE8-3C08-2A44-839C-72F2EBF9AEBF}"/>
              </a:ext>
            </a:extLst>
          </p:cNvPr>
          <p:cNvCxnSpPr>
            <a:cxnSpLocks/>
            <a:stCxn id="75" idx="2"/>
            <a:endCxn id="83" idx="0"/>
          </p:cNvCxnSpPr>
          <p:nvPr/>
        </p:nvCxnSpPr>
        <p:spPr>
          <a:xfrm rot="16200000" flipH="1">
            <a:off x="7154975" y="2162252"/>
            <a:ext cx="172453" cy="21428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83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97898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2</a:t>
            </a:r>
            <a:r>
              <a:rPr lang="ja-JP" altLang="en-US"/>
              <a:t>：</a:t>
            </a:r>
            <a:r>
              <a:rPr lang="ja-JP" altLang="en-US" dirty="0"/>
              <a:t>アンケート</a:t>
            </a:r>
            <a:r>
              <a:rPr lang="ja-JP" altLang="en-US"/>
              <a:t>管理</a:t>
            </a:r>
            <a:r>
              <a:rPr lang="zh-TW" altLang="en-US" dirty="0"/>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254576127"/>
              </p:ext>
            </p:extLst>
          </p:nvPr>
        </p:nvGraphicFramePr>
        <p:xfrm>
          <a:off x="4852032" y="1317929"/>
          <a:ext cx="4398647" cy="4754880"/>
        </p:xfrm>
        <a:graphic>
          <a:graphicData uri="http://schemas.openxmlformats.org/drawingml/2006/table">
            <a:tbl>
              <a:tblPr firstRow="1" bandRow="1">
                <a:tableStyleId>{5940675A-B579-460E-94D1-54222C63F5DA}</a:tableStyleId>
              </a:tblPr>
              <a:tblGrid>
                <a:gridCol w="807647">
                  <a:extLst>
                    <a:ext uri="{9D8B030D-6E8A-4147-A177-3AD203B41FA5}">
                      <a16:colId xmlns:a16="http://schemas.microsoft.com/office/drawing/2014/main" val="1869668301"/>
                    </a:ext>
                  </a:extLst>
                </a:gridCol>
                <a:gridCol w="3591000">
                  <a:extLst>
                    <a:ext uri="{9D8B030D-6E8A-4147-A177-3AD203B41FA5}">
                      <a16:colId xmlns:a16="http://schemas.microsoft.com/office/drawing/2014/main" val="4148764813"/>
                    </a:ext>
                  </a:extLst>
                </a:gridCol>
              </a:tblGrid>
              <a:tr h="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26994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54253">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37379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状況</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作成したアンケート情報から有効フラグを取得し状況を表示する。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12098">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開始日時 ～ 終了日時と表示する。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アンケート結果管理画面へ遷移する。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編集</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アンケート作成画面</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0711786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削除</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アンケート削除ダイアログを表示する。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92715025"/>
                  </a:ext>
                </a:extLst>
              </a:tr>
              <a:tr h="5591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新規作成</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15172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62215442"/>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10475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4006238" y="2069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2" name="テキスト ボックス 51">
            <a:extLst>
              <a:ext uri="{FF2B5EF4-FFF2-40B4-BE49-F238E27FC236}">
                <a16:creationId xmlns:a16="http://schemas.microsoft.com/office/drawing/2014/main" id="{E4886AF8-0CF6-410F-9BAA-29381C350575}"/>
              </a:ext>
            </a:extLst>
          </p:cNvPr>
          <p:cNvSpPr txBox="1"/>
          <p:nvPr/>
        </p:nvSpPr>
        <p:spPr>
          <a:xfrm>
            <a:off x="3999446" y="24595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4C6359DA-417A-D649-81A8-7C18CF718951}"/>
              </a:ext>
            </a:extLst>
          </p:cNvPr>
          <p:cNvSpPr/>
          <p:nvPr/>
        </p:nvSpPr>
        <p:spPr>
          <a:xfrm>
            <a:off x="2327270" y="5880520"/>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EB956FDB-DC6F-214C-99B0-14A3BC9E8D66}"/>
              </a:ext>
            </a:extLst>
          </p:cNvPr>
          <p:cNvSpPr txBox="1"/>
          <p:nvPr/>
        </p:nvSpPr>
        <p:spPr>
          <a:xfrm>
            <a:off x="1949553" y="585060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97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3</a:t>
            </a:r>
            <a:r>
              <a:rPr lang="ja-JP" altLang="en-US"/>
              <a:t>：</a:t>
            </a:r>
            <a:r>
              <a:rPr lang="ja-JP" altLang="en-US" dirty="0"/>
              <a:t>アンケート</a:t>
            </a:r>
            <a:r>
              <a:rPr lang="ja-JP" altLang="en-US"/>
              <a:t>作成画面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50715"/>
            <a:ext cx="427392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https://dev-cm01-mase.kbb-id.co.jp/cmadmin.php/questionnaire/new</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627036306"/>
              </p:ext>
            </p:extLst>
          </p:nvPr>
        </p:nvGraphicFramePr>
        <p:xfrm>
          <a:off x="4852031" y="1078842"/>
          <a:ext cx="4967830" cy="5270763"/>
        </p:xfrm>
        <a:graphic>
          <a:graphicData uri="http://schemas.openxmlformats.org/drawingml/2006/table">
            <a:tbl>
              <a:tblPr firstRow="1" bandRow="1">
                <a:tableStyleId>{5940675A-B579-460E-94D1-54222C63F5DA}</a:tableStyleId>
              </a:tblPr>
              <a:tblGrid>
                <a:gridCol w="912157">
                  <a:extLst>
                    <a:ext uri="{9D8B030D-6E8A-4147-A177-3AD203B41FA5}">
                      <a16:colId xmlns:a16="http://schemas.microsoft.com/office/drawing/2014/main" val="1869668301"/>
                    </a:ext>
                  </a:extLst>
                </a:gridCol>
                <a:gridCol w="4055673">
                  <a:extLst>
                    <a:ext uri="{9D8B030D-6E8A-4147-A177-3AD203B41FA5}">
                      <a16:colId xmlns:a16="http://schemas.microsoft.com/office/drawing/2014/main" val="4148764813"/>
                    </a:ext>
                  </a:extLst>
                </a:gridCol>
              </a:tblGrid>
              <a:tr h="179030">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18000" marR="18000" marT="18000" marB="1800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18000" marR="18000" marT="18000" marB="18000" anchor="ctr">
                    <a:solidFill>
                      <a:schemeClr val="accent1"/>
                    </a:solidFill>
                  </a:tcPr>
                </a:tc>
                <a:extLst>
                  <a:ext uri="{0D108BD9-81ED-4DB2-BD59-A6C34878D82A}">
                    <a16:rowId xmlns:a16="http://schemas.microsoft.com/office/drawing/2014/main" val="3041713698"/>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タイトル</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572717"/>
                  </a:ext>
                </a:extLst>
              </a:tr>
              <a:tr h="317247">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公開範囲</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会員のみ公開、会員以外にも公開、ゲストのみ公開、非公開から選択する。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デフォルトで会員のみ公開が選択されている。</a:t>
                      </a:r>
                    </a:p>
                  </a:txBody>
                  <a:tcPr marL="18000" marR="18000" marT="18000" marB="18000"/>
                </a:tc>
                <a:extLst>
                  <a:ext uri="{0D108BD9-81ED-4DB2-BD59-A6C34878D82A}">
                    <a16:rowId xmlns:a16="http://schemas.microsoft.com/office/drawing/2014/main" val="1293555072"/>
                  </a:ext>
                </a:extLst>
              </a:tr>
              <a:tr h="455464">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最終結果</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会員が閲覧可</a:t>
                      </a:r>
                      <a:r>
                        <a:rPr kumimoji="1" lang="ja-JP" altLang="en-US" sz="800" dirty="0">
                          <a:latin typeface="Meiryo UI" panose="020B0604030504040204" pitchFamily="34" charset="-128"/>
                          <a:ea typeface="Meiryo UI" panose="020B0604030504040204" pitchFamily="34" charset="-128"/>
                        </a:rPr>
                        <a:t>、</a:t>
                      </a:r>
                      <a:r>
                        <a:rPr kumimoji="1" lang="ja-JP" altLang="en-US" sz="800">
                          <a:latin typeface="Meiryo UI" panose="020B0604030504040204" pitchFamily="34" charset="-128"/>
                          <a:ea typeface="Meiryo UI" panose="020B0604030504040204" pitchFamily="34" charset="-128"/>
                        </a:rPr>
                        <a:t>終了後に会員が閲覧可</a:t>
                      </a:r>
                      <a:r>
                        <a:rPr kumimoji="1" lang="ja-JP" altLang="en-US" sz="800" dirty="0">
                          <a:latin typeface="Meiryo UI" panose="020B0604030504040204" pitchFamily="34" charset="-128"/>
                          <a:ea typeface="Meiryo UI" panose="020B0604030504040204" pitchFamily="34" charset="-128"/>
                        </a:rPr>
                        <a:t>、常に回答者のみ閲覧可、終了後に回答者のみ閲覧可、非公開から選択する。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デフォルトで非公開が選択されている。</a:t>
                      </a:r>
                    </a:p>
                  </a:txBody>
                  <a:tcPr marL="18000" marR="18000" marT="18000" marB="18000"/>
                </a:tc>
                <a:extLst>
                  <a:ext uri="{0D108BD9-81ED-4DB2-BD59-A6C34878D82A}">
                    <a16:rowId xmlns:a16="http://schemas.microsoft.com/office/drawing/2014/main" val="1119862203"/>
                  </a:ext>
                </a:extLst>
              </a:tr>
              <a:tr h="317247">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開始日時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アンケートの実施開始日時を入力する。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762562175"/>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現在時刻</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押下することで日付式の入力フォームに現在時刻が設定される。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828990051"/>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終了日時</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アンケートの実施終了日時を入力する。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日付式でカレンダーからも選択可能とする。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376531449"/>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性別</a:t>
                      </a:r>
                      <a:r>
                        <a:rPr kumimoji="1" lang="en-US" altLang="ja-JP" sz="800" dirty="0">
                          <a:latin typeface="Meiryo UI" panose="020B0604030504040204" pitchFamily="34" charset="-128"/>
                          <a:ea typeface="Meiryo UI" panose="020B0604030504040204" pitchFamily="34" charset="-128"/>
                        </a:rPr>
                        <a:t>)</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a:latin typeface="Meiryo UI" panose="020B0604030504040204" pitchFamily="34" charset="-128"/>
                          <a:ea typeface="Meiryo UI" panose="020B0604030504040204" pitchFamily="34" charset="-128"/>
                        </a:rPr>
                        <a:t>ー（ハイフン）、男性、女性から</a:t>
                      </a:r>
                      <a:r>
                        <a:rPr kumimoji="1" lang="ja-JP" altLang="en-US" sz="800" dirty="0">
                          <a:latin typeface="Meiryo UI" panose="020B0604030504040204" pitchFamily="34" charset="-128"/>
                          <a:ea typeface="Meiryo UI" panose="020B0604030504040204" pitchFamily="34" charset="-128"/>
                        </a:rPr>
                        <a:t>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未選択の場合は全てを対象とする。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3934348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対象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年齢</a:t>
                      </a:r>
                      <a:r>
                        <a:rPr kumimoji="1" lang="en-US" altLang="ja-JP" sz="800" dirty="0">
                          <a:latin typeface="Meiryo UI" panose="020B0604030504040204" pitchFamily="34" charset="-128"/>
                          <a:ea typeface="Meiryo UI" panose="020B0604030504040204" pitchFamily="34" charset="-128"/>
                        </a:rPr>
                        <a:t>)</a:t>
                      </a: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20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30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40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50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60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70</a:t>
                      </a:r>
                      <a:r>
                        <a:rPr kumimoji="1" lang="ja-JP" altLang="en-US" sz="800" dirty="0">
                          <a:latin typeface="Meiryo UI" panose="020B0604030504040204" pitchFamily="34" charset="-128"/>
                          <a:ea typeface="Meiryo UI" panose="020B0604030504040204" pitchFamily="34" charset="-128"/>
                        </a:rPr>
                        <a:t>代、</a:t>
                      </a:r>
                      <a:r>
                        <a:rPr kumimoji="1" lang="en-US" altLang="ja-JP" sz="800" dirty="0">
                          <a:latin typeface="Meiryo UI" panose="020B0604030504040204" pitchFamily="34" charset="-128"/>
                          <a:ea typeface="Meiryo UI" panose="020B0604030504040204" pitchFamily="34" charset="-128"/>
                        </a:rPr>
                        <a:t>80</a:t>
                      </a:r>
                      <a:r>
                        <a:rPr kumimoji="1" lang="ja-JP" altLang="en-US" sz="800" dirty="0">
                          <a:latin typeface="Meiryo UI" panose="020B0604030504040204" pitchFamily="34" charset="-128"/>
                          <a:ea typeface="Meiryo UI" panose="020B0604030504040204" pitchFamily="34" charset="-128"/>
                        </a:rPr>
                        <a:t>代から選択する。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未選択の場合は全年代を対象とする。</a:t>
                      </a:r>
                    </a:p>
                  </a:txBody>
                  <a:tcPr marL="18000" marR="18000" marT="18000" marB="18000"/>
                </a:tc>
                <a:extLst>
                  <a:ext uri="{0D108BD9-81ED-4DB2-BD59-A6C34878D82A}">
                    <a16:rowId xmlns:a16="http://schemas.microsoft.com/office/drawing/2014/main" val="2565639748"/>
                  </a:ext>
                </a:extLst>
              </a:tr>
              <a:tr h="31724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お住いのエリア</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未選択の場合は全エリアを対象とする。</a:t>
                      </a:r>
                    </a:p>
                  </a:txBody>
                  <a:tcPr marL="18000" marR="18000" marT="18000" marB="18000"/>
                </a:tc>
                <a:extLst>
                  <a:ext uri="{0D108BD9-81ED-4DB2-BD59-A6C34878D82A}">
                    <a16:rowId xmlns:a16="http://schemas.microsoft.com/office/drawing/2014/main" val="3713745044"/>
                  </a:ext>
                </a:extLst>
              </a:tr>
              <a:tr h="59368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説明文</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タイトルを入力する。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20000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46620484"/>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設問数</a:t>
                      </a:r>
                    </a:p>
                  </a:txBody>
                  <a:tcPr marL="18000" marR="18000" marT="18000" marB="18000"/>
                </a:tc>
                <a:tc>
                  <a:txBody>
                    <a:bodyPr/>
                    <a:lstStyle/>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1~50</a:t>
                      </a:r>
                      <a:r>
                        <a:rPr kumimoji="1" lang="ja-JP" altLang="en-US" sz="800" dirty="0">
                          <a:latin typeface="Meiryo UI" panose="020B0604030504040204" pitchFamily="34" charset="-128"/>
                          <a:ea typeface="Meiryo UI" panose="020B0604030504040204" pitchFamily="34" charset="-128"/>
                        </a:rPr>
                        <a:t>のリストから選択する。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2710903503"/>
                  </a:ext>
                </a:extLst>
              </a:tr>
              <a:tr h="10083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(12)</a:t>
                      </a:r>
                      <a:r>
                        <a:rPr kumimoji="1" lang="ja-JP" altLang="en-US" sz="800" dirty="0">
                          <a:latin typeface="Meiryo UI" panose="020B0604030504040204" pitchFamily="34" charset="-128"/>
                          <a:ea typeface="Meiryo UI" panose="020B0604030504040204" pitchFamily="34" charset="-128"/>
                        </a:rPr>
                        <a:t>次へ</a:t>
                      </a:r>
                    </a:p>
                  </a:txBody>
                  <a:tcPr marL="18000" marR="18000" marT="18000" marB="1800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(1)〜(10)</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チェックで問題ない場合は設問作成・編集画面へ遷移する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3659597053"/>
                  </a:ext>
                </a:extLst>
              </a:tr>
              <a:tr h="17903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(13)</a:t>
                      </a:r>
                      <a:r>
                        <a:rPr kumimoji="1" lang="ja-JP" altLang="en-US" sz="800">
                          <a:latin typeface="Meiryo UI" panose="020B0604030504040204" pitchFamily="34" charset="-128"/>
                          <a:ea typeface="Meiryo UI" panose="020B0604030504040204" pitchFamily="34" charset="-128"/>
                        </a:rPr>
                        <a:t>アンケート管理</a:t>
                      </a:r>
                      <a:endParaRPr kumimoji="1" lang="ja-JP" altLang="en-US" sz="800" dirty="0">
                        <a:latin typeface="Meiryo UI" panose="020B0604030504040204" pitchFamily="34" charset="-128"/>
                        <a:ea typeface="Meiryo UI" panose="020B0604030504040204" pitchFamily="34" charset="-128"/>
                      </a:endParaRPr>
                    </a:p>
                  </a:txBody>
                  <a:tcPr marL="18000" marR="18000" marT="18000" marB="1800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アンケート管理画面へ遷移する。</a:t>
                      </a:r>
                      <a:endParaRPr kumimoji="1" lang="en-US" altLang="ja-JP" sz="800" dirty="0">
                        <a:latin typeface="Meiryo UI" panose="020B0604030504040204" pitchFamily="34" charset="-128"/>
                        <a:ea typeface="Meiryo UI" panose="020B0604030504040204" pitchFamily="34" charset="-128"/>
                      </a:endParaRPr>
                    </a:p>
                  </a:txBody>
                  <a:tcPr marL="18000" marR="18000" marT="18000" marB="18000"/>
                </a:tc>
                <a:extLst>
                  <a:ext uri="{0D108BD9-81ED-4DB2-BD59-A6C34878D82A}">
                    <a16:rowId xmlns:a16="http://schemas.microsoft.com/office/drawing/2014/main" val="1621010229"/>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アンケート作成</a:t>
            </a: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8269FEC4-A593-425D-997A-284A135AF138}"/>
              </a:ext>
            </a:extLst>
          </p:cNvPr>
          <p:cNvSpPr/>
          <p:nvPr/>
        </p:nvSpPr>
        <p:spPr>
          <a:xfrm>
            <a:off x="2101704" y="171323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
        <p:nvSpPr>
          <p:cNvPr id="35" name="テキスト ボックス 34">
            <a:extLst>
              <a:ext uri="{FF2B5EF4-FFF2-40B4-BE49-F238E27FC236}">
                <a16:creationId xmlns:a16="http://schemas.microsoft.com/office/drawing/2014/main" id="{16A0B048-358B-4AC8-9DA5-D4F7020A1D7A}"/>
              </a:ext>
            </a:extLst>
          </p:cNvPr>
          <p:cNvSpPr txBox="1"/>
          <p:nvPr/>
        </p:nvSpPr>
        <p:spPr>
          <a:xfrm>
            <a:off x="814704" y="1747623"/>
            <a:ext cx="100540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タイトル</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1F411688-DA4C-4585-86D6-91FE695F0CE1}"/>
              </a:ext>
            </a:extLst>
          </p:cNvPr>
          <p:cNvSpPr txBox="1"/>
          <p:nvPr/>
        </p:nvSpPr>
        <p:spPr>
          <a:xfrm>
            <a:off x="814704" y="2219136"/>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公開範囲</a:t>
            </a:r>
          </a:p>
        </p:txBody>
      </p:sp>
      <p:sp>
        <p:nvSpPr>
          <p:cNvPr id="37" name="テキスト ボックス 36">
            <a:extLst>
              <a:ext uri="{FF2B5EF4-FFF2-40B4-BE49-F238E27FC236}">
                <a16:creationId xmlns:a16="http://schemas.microsoft.com/office/drawing/2014/main" id="{D7C74EB6-5465-4016-B4D2-438CFED2855A}"/>
              </a:ext>
            </a:extLst>
          </p:cNvPr>
          <p:cNvSpPr txBox="1"/>
          <p:nvPr/>
        </p:nvSpPr>
        <p:spPr>
          <a:xfrm>
            <a:off x="814704" y="3084257"/>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開始日時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38" name="テキスト ボックス 37">
            <a:extLst>
              <a:ext uri="{FF2B5EF4-FFF2-40B4-BE49-F238E27FC236}">
                <a16:creationId xmlns:a16="http://schemas.microsoft.com/office/drawing/2014/main" id="{AF5A6CF3-53AF-4A25-8F5D-7790F78B1D90}"/>
              </a:ext>
            </a:extLst>
          </p:cNvPr>
          <p:cNvSpPr txBox="1"/>
          <p:nvPr/>
        </p:nvSpPr>
        <p:spPr>
          <a:xfrm>
            <a:off x="2079888"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D61133CA-7D74-48B0-9D3F-19E31E943BC7}"/>
              </a:ext>
            </a:extLst>
          </p:cNvPr>
          <p:cNvSpPr/>
          <p:nvPr/>
        </p:nvSpPr>
        <p:spPr>
          <a:xfrm>
            <a:off x="2091074" y="2170390"/>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40" name="テキスト ボックス 39">
            <a:extLst>
              <a:ext uri="{FF2B5EF4-FFF2-40B4-BE49-F238E27FC236}">
                <a16:creationId xmlns:a16="http://schemas.microsoft.com/office/drawing/2014/main" id="{ADB23BDB-348F-4D73-A486-C329ADCA6EF2}"/>
              </a:ext>
            </a:extLst>
          </p:cNvPr>
          <p:cNvSpPr txBox="1"/>
          <p:nvPr/>
        </p:nvSpPr>
        <p:spPr>
          <a:xfrm>
            <a:off x="2079888"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05CADE62-CC7D-4749-B2F0-1D084F42EDF6}"/>
              </a:ext>
            </a:extLst>
          </p:cNvPr>
          <p:cNvSpPr/>
          <p:nvPr/>
        </p:nvSpPr>
        <p:spPr>
          <a:xfrm>
            <a:off x="2101705" y="3054922"/>
            <a:ext cx="1715915"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開始日時</a:t>
            </a:r>
          </a:p>
        </p:txBody>
      </p:sp>
      <p:sp>
        <p:nvSpPr>
          <p:cNvPr id="42" name="テキスト ボックス 41">
            <a:extLst>
              <a:ext uri="{FF2B5EF4-FFF2-40B4-BE49-F238E27FC236}">
                <a16:creationId xmlns:a16="http://schemas.microsoft.com/office/drawing/2014/main" id="{C844E29E-42CF-4A32-B154-EF6C9C22989F}"/>
              </a:ext>
            </a:extLst>
          </p:cNvPr>
          <p:cNvSpPr txBox="1"/>
          <p:nvPr/>
        </p:nvSpPr>
        <p:spPr>
          <a:xfrm>
            <a:off x="2079888" y="306179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3" name="テキスト ボックス 42">
            <a:extLst>
              <a:ext uri="{FF2B5EF4-FFF2-40B4-BE49-F238E27FC236}">
                <a16:creationId xmlns:a16="http://schemas.microsoft.com/office/drawing/2014/main" id="{EE0185D9-5BEB-46DE-9375-FA49C0377B25}"/>
              </a:ext>
            </a:extLst>
          </p:cNvPr>
          <p:cNvSpPr txBox="1"/>
          <p:nvPr/>
        </p:nvSpPr>
        <p:spPr>
          <a:xfrm>
            <a:off x="814704" y="3548333"/>
            <a:ext cx="1079142"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終了日時</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6F2813A2-C5B1-4240-86ED-03FD86DBB42B}"/>
              </a:ext>
            </a:extLst>
          </p:cNvPr>
          <p:cNvSpPr/>
          <p:nvPr/>
        </p:nvSpPr>
        <p:spPr>
          <a:xfrm>
            <a:off x="2085611" y="3512076"/>
            <a:ext cx="1732010"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終了日時</a:t>
            </a:r>
          </a:p>
        </p:txBody>
      </p:sp>
      <p:sp>
        <p:nvSpPr>
          <p:cNvPr id="45" name="テキスト ボックス 44">
            <a:extLst>
              <a:ext uri="{FF2B5EF4-FFF2-40B4-BE49-F238E27FC236}">
                <a16:creationId xmlns:a16="http://schemas.microsoft.com/office/drawing/2014/main" id="{DCE4D341-1C21-4BAF-940E-7E9D42E8A6AA}"/>
              </a:ext>
            </a:extLst>
          </p:cNvPr>
          <p:cNvSpPr txBox="1"/>
          <p:nvPr/>
        </p:nvSpPr>
        <p:spPr>
          <a:xfrm>
            <a:off x="2079888" y="35271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7006346B-97E0-4495-9349-3C9C698848A5}"/>
              </a:ext>
            </a:extLst>
          </p:cNvPr>
          <p:cNvSpPr txBox="1"/>
          <p:nvPr/>
        </p:nvSpPr>
        <p:spPr>
          <a:xfrm>
            <a:off x="814704" y="3984350"/>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51" name="テキスト ボックス 50">
            <a:extLst>
              <a:ext uri="{FF2B5EF4-FFF2-40B4-BE49-F238E27FC236}">
                <a16:creationId xmlns:a16="http://schemas.microsoft.com/office/drawing/2014/main" id="{7296F06A-371C-442C-98FF-1FA8A3E1AA72}"/>
              </a:ext>
            </a:extLst>
          </p:cNvPr>
          <p:cNvSpPr txBox="1"/>
          <p:nvPr/>
        </p:nvSpPr>
        <p:spPr>
          <a:xfrm>
            <a:off x="814704" y="5496045"/>
            <a:ext cx="56938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設問数</a:t>
            </a:r>
          </a:p>
        </p:txBody>
      </p:sp>
      <p:sp>
        <p:nvSpPr>
          <p:cNvPr id="57" name="正方形/長方形 56">
            <a:extLst>
              <a:ext uri="{FF2B5EF4-FFF2-40B4-BE49-F238E27FC236}">
                <a16:creationId xmlns:a16="http://schemas.microsoft.com/office/drawing/2014/main" id="{BE02FFD6-2252-43CB-ADA6-B5CA84873D7E}"/>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58" name="正方形/長方形 57">
            <a:extLst>
              <a:ext uri="{FF2B5EF4-FFF2-40B4-BE49-F238E27FC236}">
                <a16:creationId xmlns:a16="http://schemas.microsoft.com/office/drawing/2014/main" id="{2E75EBBE-3FC3-46EC-AA22-4966C4530EC2}"/>
              </a:ext>
            </a:extLst>
          </p:cNvPr>
          <p:cNvSpPr/>
          <p:nvPr/>
        </p:nvSpPr>
        <p:spPr>
          <a:xfrm>
            <a:off x="883520" y="194531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59" name="正方形/長方形 58">
            <a:extLst>
              <a:ext uri="{FF2B5EF4-FFF2-40B4-BE49-F238E27FC236}">
                <a16:creationId xmlns:a16="http://schemas.microsoft.com/office/drawing/2014/main" id="{E755141B-7C27-4ED3-AFE2-7ECEAAE4CC1B}"/>
              </a:ext>
            </a:extLst>
          </p:cNvPr>
          <p:cNvSpPr/>
          <p:nvPr/>
        </p:nvSpPr>
        <p:spPr>
          <a:xfrm>
            <a:off x="883520" y="211342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60" name="正方形/長方形 59">
            <a:extLst>
              <a:ext uri="{FF2B5EF4-FFF2-40B4-BE49-F238E27FC236}">
                <a16:creationId xmlns:a16="http://schemas.microsoft.com/office/drawing/2014/main" id="{3E75FC0A-E7ED-44B2-AA04-9FBDA3EA705A}"/>
              </a:ext>
            </a:extLst>
          </p:cNvPr>
          <p:cNvSpPr/>
          <p:nvPr/>
        </p:nvSpPr>
        <p:spPr>
          <a:xfrm>
            <a:off x="883520" y="240603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1" name="正方形/長方形 70">
            <a:extLst>
              <a:ext uri="{FF2B5EF4-FFF2-40B4-BE49-F238E27FC236}">
                <a16:creationId xmlns:a16="http://schemas.microsoft.com/office/drawing/2014/main" id="{8992D4E9-D5E9-43DF-AD61-E4697F0C25BF}"/>
              </a:ext>
            </a:extLst>
          </p:cNvPr>
          <p:cNvSpPr/>
          <p:nvPr/>
        </p:nvSpPr>
        <p:spPr>
          <a:xfrm>
            <a:off x="883520" y="42030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2" name="正方形/長方形 71">
            <a:extLst>
              <a:ext uri="{FF2B5EF4-FFF2-40B4-BE49-F238E27FC236}">
                <a16:creationId xmlns:a16="http://schemas.microsoft.com/office/drawing/2014/main" id="{31560008-92CE-42A0-B5E5-5EA70A754F3F}"/>
              </a:ext>
            </a:extLst>
          </p:cNvPr>
          <p:cNvSpPr/>
          <p:nvPr/>
        </p:nvSpPr>
        <p:spPr>
          <a:xfrm>
            <a:off x="883520" y="5689283"/>
            <a:ext cx="1250042" cy="159484"/>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a:t>
            </a:r>
            <a:r>
              <a:rPr lang="ja-JP" altLang="en-US" sz="700" dirty="0">
                <a:solidFill>
                  <a:srgbClr val="FF5045"/>
                </a:solidFill>
                <a:latin typeface="Meiryo UI" panose="020B0604030504040204" pitchFamily="34" charset="-128"/>
                <a:ea typeface="Meiryo UI" panose="020B0604030504040204" pitchFamily="34" charset="-128"/>
              </a:rPr>
              <a:t>設問は</a:t>
            </a:r>
            <a:r>
              <a:rPr lang="en-US" altLang="ja-JP" sz="700" dirty="0">
                <a:solidFill>
                  <a:srgbClr val="FF5045"/>
                </a:solidFill>
                <a:latin typeface="Meiryo UI" panose="020B0604030504040204" pitchFamily="34" charset="-128"/>
                <a:ea typeface="Meiryo UI" panose="020B0604030504040204" pitchFamily="34" charset="-128"/>
              </a:rPr>
              <a:t>50</a:t>
            </a:r>
            <a:r>
              <a:rPr lang="ja-JP" altLang="en-US" sz="700" dirty="0">
                <a:solidFill>
                  <a:srgbClr val="FF5045"/>
                </a:solidFill>
                <a:latin typeface="Meiryo UI" panose="020B0604030504040204" pitchFamily="34" charset="-128"/>
                <a:ea typeface="Meiryo UI" panose="020B0604030504040204" pitchFamily="34" charset="-128"/>
              </a:rPr>
              <a:t>個まで登録可能です。</a:t>
            </a:r>
          </a:p>
        </p:txBody>
      </p:sp>
      <p:sp>
        <p:nvSpPr>
          <p:cNvPr id="76" name="テキスト ボックス 75">
            <a:extLst>
              <a:ext uri="{FF2B5EF4-FFF2-40B4-BE49-F238E27FC236}">
                <a16:creationId xmlns:a16="http://schemas.microsoft.com/office/drawing/2014/main" id="{C35C6C6B-7885-4456-999F-BE32E6B413C1}"/>
              </a:ext>
            </a:extLst>
          </p:cNvPr>
          <p:cNvSpPr txBox="1"/>
          <p:nvPr/>
        </p:nvSpPr>
        <p:spPr>
          <a:xfrm>
            <a:off x="814704" y="437938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78" name="正方形/長方形 77">
            <a:extLst>
              <a:ext uri="{FF2B5EF4-FFF2-40B4-BE49-F238E27FC236}">
                <a16:creationId xmlns:a16="http://schemas.microsoft.com/office/drawing/2014/main" id="{0CFF4FC9-64C7-4881-90E3-E3CD15A06502}"/>
              </a:ext>
            </a:extLst>
          </p:cNvPr>
          <p:cNvSpPr/>
          <p:nvPr/>
        </p:nvSpPr>
        <p:spPr>
          <a:xfrm>
            <a:off x="883520" y="458219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79" name="テキスト ボックス 78">
            <a:extLst>
              <a:ext uri="{FF2B5EF4-FFF2-40B4-BE49-F238E27FC236}">
                <a16:creationId xmlns:a16="http://schemas.microsoft.com/office/drawing/2014/main" id="{E99F3ED2-C9AD-47D3-B1C0-7B100E50110A}"/>
              </a:ext>
            </a:extLst>
          </p:cNvPr>
          <p:cNvSpPr txBox="1"/>
          <p:nvPr/>
        </p:nvSpPr>
        <p:spPr>
          <a:xfrm>
            <a:off x="814704" y="5011344"/>
            <a:ext cx="950901"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説明文</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83" name="テキスト ボックス 82">
            <a:extLst>
              <a:ext uri="{FF2B5EF4-FFF2-40B4-BE49-F238E27FC236}">
                <a16:creationId xmlns:a16="http://schemas.microsoft.com/office/drawing/2014/main" id="{3215BD35-DA94-47ED-9502-CA6D66537E2D}"/>
              </a:ext>
            </a:extLst>
          </p:cNvPr>
          <p:cNvSpPr txBox="1"/>
          <p:nvPr/>
        </p:nvSpPr>
        <p:spPr>
          <a:xfrm>
            <a:off x="809238" y="2638630"/>
            <a:ext cx="69762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最終結果</a:t>
            </a:r>
          </a:p>
        </p:txBody>
      </p:sp>
      <p:sp>
        <p:nvSpPr>
          <p:cNvPr id="84" name="正方形/長方形 83">
            <a:extLst>
              <a:ext uri="{FF2B5EF4-FFF2-40B4-BE49-F238E27FC236}">
                <a16:creationId xmlns:a16="http://schemas.microsoft.com/office/drawing/2014/main" id="{C3214AA8-8195-4DBC-9A37-F628B80A773D}"/>
              </a:ext>
            </a:extLst>
          </p:cNvPr>
          <p:cNvSpPr/>
          <p:nvPr/>
        </p:nvSpPr>
        <p:spPr>
          <a:xfrm>
            <a:off x="2085608" y="2589884"/>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最終結果</a:t>
            </a:r>
          </a:p>
        </p:txBody>
      </p:sp>
      <p:sp>
        <p:nvSpPr>
          <p:cNvPr id="85" name="テキスト ボックス 84">
            <a:extLst>
              <a:ext uri="{FF2B5EF4-FFF2-40B4-BE49-F238E27FC236}">
                <a16:creationId xmlns:a16="http://schemas.microsoft.com/office/drawing/2014/main" id="{1AF89D2A-229E-4BC3-81E7-4C4DD5628461}"/>
              </a:ext>
            </a:extLst>
          </p:cNvPr>
          <p:cNvSpPr txBox="1"/>
          <p:nvPr/>
        </p:nvSpPr>
        <p:spPr>
          <a:xfrm>
            <a:off x="2074422" y="260804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6" name="正方形/長方形 85">
            <a:extLst>
              <a:ext uri="{FF2B5EF4-FFF2-40B4-BE49-F238E27FC236}">
                <a16:creationId xmlns:a16="http://schemas.microsoft.com/office/drawing/2014/main" id="{7717F0CE-2005-4423-99FC-9575922D36BD}"/>
              </a:ext>
            </a:extLst>
          </p:cNvPr>
          <p:cNvSpPr/>
          <p:nvPr/>
        </p:nvSpPr>
        <p:spPr>
          <a:xfrm>
            <a:off x="878054" y="282553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92" name="正方形/長方形 91">
            <a:extLst>
              <a:ext uri="{FF2B5EF4-FFF2-40B4-BE49-F238E27FC236}">
                <a16:creationId xmlns:a16="http://schemas.microsoft.com/office/drawing/2014/main" id="{1FBBDB20-7E37-4E92-B299-40EA48EEB9DF}"/>
              </a:ext>
            </a:extLst>
          </p:cNvPr>
          <p:cNvSpPr/>
          <p:nvPr/>
        </p:nvSpPr>
        <p:spPr>
          <a:xfrm>
            <a:off x="2172968" y="5544107"/>
            <a:ext cx="1428477" cy="2272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93" name="テキスト ボックス 92">
            <a:extLst>
              <a:ext uri="{FF2B5EF4-FFF2-40B4-BE49-F238E27FC236}">
                <a16:creationId xmlns:a16="http://schemas.microsoft.com/office/drawing/2014/main" id="{9C7C8619-8E50-43E6-B7E2-912423183672}"/>
              </a:ext>
            </a:extLst>
          </p:cNvPr>
          <p:cNvSpPr txBox="1"/>
          <p:nvPr/>
        </p:nvSpPr>
        <p:spPr>
          <a:xfrm>
            <a:off x="2116784" y="552690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94" name="正方形/長方形 93">
            <a:extLst>
              <a:ext uri="{FF2B5EF4-FFF2-40B4-BE49-F238E27FC236}">
                <a16:creationId xmlns:a16="http://schemas.microsoft.com/office/drawing/2014/main" id="{E8A7989E-FF35-4093-B0FE-EBBDE35A0233}"/>
              </a:ext>
            </a:extLst>
          </p:cNvPr>
          <p:cNvSpPr/>
          <p:nvPr/>
        </p:nvSpPr>
        <p:spPr>
          <a:xfrm>
            <a:off x="1765605" y="58850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次へ</a:t>
            </a:r>
            <a:endParaRPr kumimoji="1" lang="ja-JP" altLang="en-US" sz="900" b="1" dirty="0">
              <a:latin typeface="Meiryo UI" panose="020B0604030504040204" pitchFamily="34" charset="-128"/>
              <a:ea typeface="Meiryo UI" panose="020B0604030504040204" pitchFamily="34" charset="-128"/>
            </a:endParaRPr>
          </a:p>
        </p:txBody>
      </p:sp>
      <p:sp>
        <p:nvSpPr>
          <p:cNvPr id="95" name="テキスト ボックス 94">
            <a:extLst>
              <a:ext uri="{FF2B5EF4-FFF2-40B4-BE49-F238E27FC236}">
                <a16:creationId xmlns:a16="http://schemas.microsoft.com/office/drawing/2014/main" id="{B480BC54-EE0F-4AC0-975D-83DDBA76CEEF}"/>
              </a:ext>
            </a:extLst>
          </p:cNvPr>
          <p:cNvSpPr txBox="1"/>
          <p:nvPr/>
        </p:nvSpPr>
        <p:spPr>
          <a:xfrm>
            <a:off x="1367739" y="5867330"/>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sp>
        <p:nvSpPr>
          <p:cNvPr id="96" name="テキスト ボックス 95">
            <a:extLst>
              <a:ext uri="{FF2B5EF4-FFF2-40B4-BE49-F238E27FC236}">
                <a16:creationId xmlns:a16="http://schemas.microsoft.com/office/drawing/2014/main" id="{1A633212-F5E3-47C2-B450-941E8BA09970}"/>
              </a:ext>
            </a:extLst>
          </p:cNvPr>
          <p:cNvSpPr txBox="1"/>
          <p:nvPr/>
        </p:nvSpPr>
        <p:spPr>
          <a:xfrm>
            <a:off x="3810450" y="3057123"/>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7" name="テキスト ボックス 96">
            <a:extLst>
              <a:ext uri="{FF2B5EF4-FFF2-40B4-BE49-F238E27FC236}">
                <a16:creationId xmlns:a16="http://schemas.microsoft.com/office/drawing/2014/main" id="{832C4A07-14A9-494D-83F8-F5E509F2A696}"/>
              </a:ext>
            </a:extLst>
          </p:cNvPr>
          <p:cNvSpPr txBox="1"/>
          <p:nvPr/>
        </p:nvSpPr>
        <p:spPr>
          <a:xfrm>
            <a:off x="3813454" y="3552835"/>
            <a:ext cx="748923"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現在時刻</a:t>
            </a:r>
            <a:endParaRPr kumimoji="1" lang="en-US" altLang="ja-JP" sz="1100" dirty="0">
              <a:latin typeface="Meiryo UI" panose="020B0604030504040204" pitchFamily="34" charset="-128"/>
              <a:ea typeface="Meiryo UI" panose="020B0604030504040204" pitchFamily="34" charset="-128"/>
            </a:endParaRPr>
          </a:p>
        </p:txBody>
      </p:sp>
      <p:sp>
        <p:nvSpPr>
          <p:cNvPr id="98" name="テキスト ボックス 97">
            <a:extLst>
              <a:ext uri="{FF2B5EF4-FFF2-40B4-BE49-F238E27FC236}">
                <a16:creationId xmlns:a16="http://schemas.microsoft.com/office/drawing/2014/main" id="{92410505-373D-4C9B-8BC1-70E23F228B85}"/>
              </a:ext>
            </a:extLst>
          </p:cNvPr>
          <p:cNvSpPr txBox="1"/>
          <p:nvPr/>
        </p:nvSpPr>
        <p:spPr>
          <a:xfrm>
            <a:off x="3726292" y="288628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99" name="正方形/長方形 98">
            <a:extLst>
              <a:ext uri="{FF2B5EF4-FFF2-40B4-BE49-F238E27FC236}">
                <a16:creationId xmlns:a16="http://schemas.microsoft.com/office/drawing/2014/main" id="{B8E824AB-A56C-4369-AC72-19175C1F786E}"/>
              </a:ext>
            </a:extLst>
          </p:cNvPr>
          <p:cNvSpPr/>
          <p:nvPr/>
        </p:nvSpPr>
        <p:spPr>
          <a:xfrm>
            <a:off x="872038" y="326422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0" name="正方形/長方形 99">
            <a:extLst>
              <a:ext uri="{FF2B5EF4-FFF2-40B4-BE49-F238E27FC236}">
                <a16:creationId xmlns:a16="http://schemas.microsoft.com/office/drawing/2014/main" id="{64FB857C-E509-405A-9D96-EF877078A55E}"/>
              </a:ext>
            </a:extLst>
          </p:cNvPr>
          <p:cNvSpPr/>
          <p:nvPr/>
        </p:nvSpPr>
        <p:spPr>
          <a:xfrm>
            <a:off x="872038" y="343232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1" name="正方形/長方形 100">
            <a:extLst>
              <a:ext uri="{FF2B5EF4-FFF2-40B4-BE49-F238E27FC236}">
                <a16:creationId xmlns:a16="http://schemas.microsoft.com/office/drawing/2014/main" id="{B7E3E44D-260E-4CD5-85AA-925290927556}"/>
              </a:ext>
            </a:extLst>
          </p:cNvPr>
          <p:cNvSpPr/>
          <p:nvPr/>
        </p:nvSpPr>
        <p:spPr>
          <a:xfrm>
            <a:off x="883520" y="372076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2" name="正方形/長方形 101">
            <a:extLst>
              <a:ext uri="{FF2B5EF4-FFF2-40B4-BE49-F238E27FC236}">
                <a16:creationId xmlns:a16="http://schemas.microsoft.com/office/drawing/2014/main" id="{3071849F-CC8A-4D0C-9604-7EEFA9AAEF38}"/>
              </a:ext>
            </a:extLst>
          </p:cNvPr>
          <p:cNvSpPr/>
          <p:nvPr/>
        </p:nvSpPr>
        <p:spPr>
          <a:xfrm>
            <a:off x="883520" y="388887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3" name="正方形/長方形 102">
            <a:extLst>
              <a:ext uri="{FF2B5EF4-FFF2-40B4-BE49-F238E27FC236}">
                <a16:creationId xmlns:a16="http://schemas.microsoft.com/office/drawing/2014/main" id="{9E3CA4ED-C557-43EE-AD57-746AA7506226}"/>
              </a:ext>
            </a:extLst>
          </p:cNvPr>
          <p:cNvSpPr/>
          <p:nvPr/>
        </p:nvSpPr>
        <p:spPr>
          <a:xfrm>
            <a:off x="883520" y="5236331"/>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104" name="正方形/長方形 103">
            <a:extLst>
              <a:ext uri="{FF2B5EF4-FFF2-40B4-BE49-F238E27FC236}">
                <a16:creationId xmlns:a16="http://schemas.microsoft.com/office/drawing/2014/main" id="{59F8AF2C-ACEF-4D39-94D3-510774B6AD01}"/>
              </a:ext>
            </a:extLst>
          </p:cNvPr>
          <p:cNvSpPr/>
          <p:nvPr/>
        </p:nvSpPr>
        <p:spPr>
          <a:xfrm>
            <a:off x="883520" y="540443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05" name="正方形/長方形 104">
            <a:extLst>
              <a:ext uri="{FF2B5EF4-FFF2-40B4-BE49-F238E27FC236}">
                <a16:creationId xmlns:a16="http://schemas.microsoft.com/office/drawing/2014/main" id="{7B69BC05-0E1C-48F5-8802-03C1C392E3AF}"/>
              </a:ext>
            </a:extLst>
          </p:cNvPr>
          <p:cNvSpPr/>
          <p:nvPr/>
        </p:nvSpPr>
        <p:spPr>
          <a:xfrm>
            <a:off x="2078419" y="5087896"/>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説明文</a:t>
            </a:r>
            <a:endParaRPr kumimoji="1" lang="ja-JP" altLang="en-US" sz="900" b="1" dirty="0">
              <a:latin typeface="Meiryo UI" panose="020B0604030504040204" pitchFamily="34" charset="-128"/>
              <a:ea typeface="Meiryo UI" panose="020B0604030504040204" pitchFamily="34" charset="-128"/>
            </a:endParaRPr>
          </a:p>
        </p:txBody>
      </p:sp>
      <p:sp>
        <p:nvSpPr>
          <p:cNvPr id="106" name="テキスト ボックス 105">
            <a:extLst>
              <a:ext uri="{FF2B5EF4-FFF2-40B4-BE49-F238E27FC236}">
                <a16:creationId xmlns:a16="http://schemas.microsoft.com/office/drawing/2014/main" id="{81F97E90-CBAD-403E-9EEB-E4DE80AEE4B6}"/>
              </a:ext>
            </a:extLst>
          </p:cNvPr>
          <p:cNvSpPr txBox="1"/>
          <p:nvPr/>
        </p:nvSpPr>
        <p:spPr>
          <a:xfrm>
            <a:off x="2074422" y="511724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106">
            <a:extLst>
              <a:ext uri="{FF2B5EF4-FFF2-40B4-BE49-F238E27FC236}">
                <a16:creationId xmlns:a16="http://schemas.microsoft.com/office/drawing/2014/main" id="{044E0EC4-DC6C-46BA-AC48-95C66AB3B86E}"/>
              </a:ext>
            </a:extLst>
          </p:cNvPr>
          <p:cNvSpPr/>
          <p:nvPr/>
        </p:nvSpPr>
        <p:spPr>
          <a:xfrm>
            <a:off x="2089256" y="4718208"/>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お住まいのエリア</a:t>
            </a:r>
            <a:endParaRPr kumimoji="1" lang="ja-JP" altLang="en-US" sz="900" b="1" dirty="0">
              <a:latin typeface="Meiryo UI" panose="020B0604030504040204" pitchFamily="34" charset="-128"/>
              <a:ea typeface="Meiryo UI" panose="020B0604030504040204" pitchFamily="34" charset="-128"/>
            </a:endParaRPr>
          </a:p>
        </p:txBody>
      </p:sp>
      <p:sp>
        <p:nvSpPr>
          <p:cNvPr id="108" name="テキスト ボックス 107">
            <a:extLst>
              <a:ext uri="{FF2B5EF4-FFF2-40B4-BE49-F238E27FC236}">
                <a16:creationId xmlns:a16="http://schemas.microsoft.com/office/drawing/2014/main" id="{32665A84-75C9-4459-9C03-51D9C1ABBDEA}"/>
              </a:ext>
            </a:extLst>
          </p:cNvPr>
          <p:cNvSpPr txBox="1"/>
          <p:nvPr/>
        </p:nvSpPr>
        <p:spPr>
          <a:xfrm>
            <a:off x="2078070" y="473637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109" name="テキスト ボックス 108">
            <a:extLst>
              <a:ext uri="{FF2B5EF4-FFF2-40B4-BE49-F238E27FC236}">
                <a16:creationId xmlns:a16="http://schemas.microsoft.com/office/drawing/2014/main" id="{F77C5B59-AF85-42B1-AC3A-484FB115FE4F}"/>
              </a:ext>
            </a:extLst>
          </p:cNvPr>
          <p:cNvSpPr txBox="1"/>
          <p:nvPr/>
        </p:nvSpPr>
        <p:spPr>
          <a:xfrm>
            <a:off x="807769" y="4701261"/>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110" name="正方形/長方形 109">
            <a:extLst>
              <a:ext uri="{FF2B5EF4-FFF2-40B4-BE49-F238E27FC236}">
                <a16:creationId xmlns:a16="http://schemas.microsoft.com/office/drawing/2014/main" id="{54CCE994-26C9-4251-9593-91FC34A10717}"/>
              </a:ext>
            </a:extLst>
          </p:cNvPr>
          <p:cNvSpPr/>
          <p:nvPr/>
        </p:nvSpPr>
        <p:spPr>
          <a:xfrm>
            <a:off x="876585" y="4904062"/>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111" name="正方形/長方形 110">
            <a:extLst>
              <a:ext uri="{FF2B5EF4-FFF2-40B4-BE49-F238E27FC236}">
                <a16:creationId xmlns:a16="http://schemas.microsoft.com/office/drawing/2014/main" id="{ACF7F1E7-FD79-4FAF-BAD3-EE597AECDC79}"/>
              </a:ext>
            </a:extLst>
          </p:cNvPr>
          <p:cNvSpPr/>
          <p:nvPr/>
        </p:nvSpPr>
        <p:spPr>
          <a:xfrm>
            <a:off x="2092654" y="4343279"/>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112" name="テキスト ボックス 111">
            <a:extLst>
              <a:ext uri="{FF2B5EF4-FFF2-40B4-BE49-F238E27FC236}">
                <a16:creationId xmlns:a16="http://schemas.microsoft.com/office/drawing/2014/main" id="{2C870953-1B34-42CA-8764-A0CBF7BF2BAF}"/>
              </a:ext>
            </a:extLst>
          </p:cNvPr>
          <p:cNvSpPr txBox="1"/>
          <p:nvPr/>
        </p:nvSpPr>
        <p:spPr>
          <a:xfrm>
            <a:off x="2081468" y="43614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113" name="正方形/長方形 112">
            <a:extLst>
              <a:ext uri="{FF2B5EF4-FFF2-40B4-BE49-F238E27FC236}">
                <a16:creationId xmlns:a16="http://schemas.microsoft.com/office/drawing/2014/main" id="{F0DF9143-818A-46B8-B63D-BFFF2DF34F1B}"/>
              </a:ext>
            </a:extLst>
          </p:cNvPr>
          <p:cNvSpPr/>
          <p:nvPr/>
        </p:nvSpPr>
        <p:spPr>
          <a:xfrm>
            <a:off x="2092654" y="3968287"/>
            <a:ext cx="2320327"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114" name="テキスト ボックス 113">
            <a:extLst>
              <a:ext uri="{FF2B5EF4-FFF2-40B4-BE49-F238E27FC236}">
                <a16:creationId xmlns:a16="http://schemas.microsoft.com/office/drawing/2014/main" id="{71843743-035B-4A5C-B5DF-4A26BB309C33}"/>
              </a:ext>
            </a:extLst>
          </p:cNvPr>
          <p:cNvSpPr txBox="1"/>
          <p:nvPr/>
        </p:nvSpPr>
        <p:spPr>
          <a:xfrm>
            <a:off x="2081468" y="39864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A396DBC1-9E67-2342-AEC5-66EEF8CB18D8}"/>
              </a:ext>
            </a:extLst>
          </p:cNvPr>
          <p:cNvSpPr/>
          <p:nvPr/>
        </p:nvSpPr>
        <p:spPr>
          <a:xfrm>
            <a:off x="2929079" y="5873525"/>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アンケート管理</a:t>
            </a:r>
            <a:endParaRPr kumimoji="1" lang="ja-JP" altLang="en-US" sz="900" b="1" dirty="0">
              <a:latin typeface="Meiryo UI" panose="020B0604030504040204" pitchFamily="34" charset="-128"/>
              <a:ea typeface="Meiryo UI" panose="020B0604030504040204" pitchFamily="34" charset="-128"/>
            </a:endParaRPr>
          </a:p>
        </p:txBody>
      </p:sp>
      <p:sp>
        <p:nvSpPr>
          <p:cNvPr id="73" name="テキスト ボックス 72">
            <a:extLst>
              <a:ext uri="{FF2B5EF4-FFF2-40B4-BE49-F238E27FC236}">
                <a16:creationId xmlns:a16="http://schemas.microsoft.com/office/drawing/2014/main" id="{62C8221F-D930-AC45-9D40-3DBF2CED930A}"/>
              </a:ext>
            </a:extLst>
          </p:cNvPr>
          <p:cNvSpPr txBox="1"/>
          <p:nvPr/>
        </p:nvSpPr>
        <p:spPr>
          <a:xfrm>
            <a:off x="2598491" y="585632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(13)</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82626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4</a:t>
            </a:r>
            <a:r>
              <a:rPr lang="ja-JP" altLang="en-US"/>
              <a:t>：</a:t>
            </a:r>
            <a:r>
              <a:rPr lang="zh-TW" altLang="en-US" dirty="0"/>
              <a:t>設問作成</a:t>
            </a:r>
            <a:r>
              <a:rPr lang="ja-JP" altLang="en-US" dirty="0"/>
              <a:t>・</a:t>
            </a:r>
            <a:r>
              <a:rPr lang="zh-TW" altLang="en-US" dirty="0"/>
              <a:t>編集画面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8884263"/>
              </p:ext>
            </p:extLst>
          </p:nvPr>
        </p:nvGraphicFramePr>
        <p:xfrm>
          <a:off x="4852032" y="1317929"/>
          <a:ext cx="4802508" cy="4389120"/>
        </p:xfrm>
        <a:graphic>
          <a:graphicData uri="http://schemas.openxmlformats.org/drawingml/2006/table">
            <a:tbl>
              <a:tblPr firstRow="1" bandRow="1">
                <a:tableStyleId>{5940675A-B579-460E-94D1-54222C63F5DA}</a:tableStyleId>
              </a:tblPr>
              <a:tblGrid>
                <a:gridCol w="881802">
                  <a:extLst>
                    <a:ext uri="{9D8B030D-6E8A-4147-A177-3AD203B41FA5}">
                      <a16:colId xmlns:a16="http://schemas.microsoft.com/office/drawing/2014/main" val="1869668301"/>
                    </a:ext>
                  </a:extLst>
                </a:gridCol>
                <a:gridCol w="3920706">
                  <a:extLst>
                    <a:ext uri="{9D8B030D-6E8A-4147-A177-3AD203B41FA5}">
                      <a16:colId xmlns:a16="http://schemas.microsoft.com/office/drawing/2014/main" val="4148764813"/>
                    </a:ext>
                  </a:extLst>
                </a:gridCol>
              </a:tblGrid>
              <a:tr h="129896">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設問一覧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設問数で選択した設問数分の設問を表示する。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36370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設問</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設問を入力する。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250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0783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回答形式</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一個選択、複数選択、自由表記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一行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、自由表記</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複数行</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デフォルトで一個選択が選択されている。</a:t>
                      </a:r>
                    </a:p>
                  </a:txBody>
                  <a:tcPr marL="45720" marR="45720"/>
                </a:tc>
                <a:extLst>
                  <a:ext uri="{0D108BD9-81ED-4DB2-BD59-A6C34878D82A}">
                    <a16:rowId xmlns:a16="http://schemas.microsoft.com/office/drawing/2014/main" val="1293555072"/>
                  </a:ext>
                </a:extLst>
              </a:tr>
              <a:tr h="129896">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回答必須</a:t>
                      </a:r>
                      <a:endParaRPr kumimoji="1" lang="en-US" altLang="ja-JP"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回答必須の有無を選択する。チェックボックス。</a:t>
                      </a:r>
                    </a:p>
                  </a:txBody>
                  <a:tcPr marL="45720" marR="45720"/>
                </a:tc>
                <a:extLst>
                  <a:ext uri="{0D108BD9-81ED-4DB2-BD59-A6C34878D82A}">
                    <a16:rowId xmlns:a16="http://schemas.microsoft.com/office/drawing/2014/main" val="4262895523"/>
                  </a:ext>
                </a:extLst>
              </a:tr>
              <a:tr h="363708">
                <a:tc>
                  <a:txBody>
                    <a:bodyPr/>
                    <a:lstStyle/>
                    <a:p>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回答候補</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回答候補を入力する。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800" u="none" strike="noStrike" dirty="0">
                          <a:effectLst/>
                          <a:latin typeface="Meiryo UI" panose="020B0604030504040204" pitchFamily="34" charset="-128"/>
                          <a:ea typeface="Meiryo UI" panose="020B0604030504040204" pitchFamily="34" charset="-128"/>
                        </a:rPr>
                        <a:t>半角英数字 </a:t>
                      </a:r>
                      <a:r>
                        <a:rPr lang="en-US" altLang="ja-JP" sz="800" u="none" strike="noStrike" dirty="0">
                          <a:effectLst/>
                          <a:latin typeface="Meiryo UI" panose="020B0604030504040204" pitchFamily="34" charset="-128"/>
                          <a:ea typeface="Meiryo UI" panose="020B0604030504040204" pitchFamily="34" charset="-128"/>
                        </a:rPr>
                        <a:t>+ </a:t>
                      </a:r>
                      <a:r>
                        <a:rPr lang="ja-JP" altLang="en-US" sz="800" u="none" strike="noStrike" dirty="0">
                          <a:effectLst/>
                          <a:latin typeface="Meiryo UI" panose="020B0604030504040204" pitchFamily="34" charset="-128"/>
                          <a:ea typeface="Meiryo UI" panose="020B0604030504040204" pitchFamily="34" charset="-128"/>
                        </a:rPr>
                        <a:t>半角記号</a:t>
                      </a:r>
                      <a:r>
                        <a:rPr lang="en-US" altLang="ja-JP"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除く </a:t>
                      </a:r>
                      <a:r>
                        <a:rPr lang="en-US" altLang="ja-JP" sz="8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800" u="none" strike="noStrike" dirty="0">
                          <a:effectLst/>
                          <a:latin typeface="Meiryo UI" panose="020B0604030504040204" pitchFamily="34" charset="-128"/>
                          <a:ea typeface="Meiryo UI" panose="020B0604030504040204" pitchFamily="34" charset="-128"/>
                        </a:rPr>
                        <a:t>4</a:t>
                      </a:r>
                      <a:r>
                        <a:rPr lang="ja-JP" altLang="en-US" sz="800" u="none" strike="noStrike" dirty="0">
                          <a:effectLst/>
                          <a:latin typeface="Meiryo UI" panose="020B0604030504040204" pitchFamily="34" charset="-128"/>
                          <a:ea typeface="Meiryo UI" panose="020B0604030504040204" pitchFamily="34" charset="-128"/>
                        </a:rPr>
                        <a:t>バイト対応</a:t>
                      </a:r>
                      <a:r>
                        <a:rPr lang="en" altLang="ja-JP" sz="800" u="none" strike="noStrike" dirty="0">
                          <a:effectLst/>
                          <a:latin typeface="Meiryo UI" panose="020B0604030504040204" pitchFamily="34" charset="-128"/>
                          <a:ea typeface="Meiryo UI" panose="020B0604030504040204" pitchFamily="34" charset="-128"/>
                        </a:rPr>
                        <a:t>UTF-8</a:t>
                      </a:r>
                      <a:r>
                        <a:rPr lang="ja-JP" altLang="en" sz="800" u="none" strike="noStrike" dirty="0">
                          <a:effectLst/>
                          <a:latin typeface="Meiryo UI" panose="020B0604030504040204" pitchFamily="34" charset="-128"/>
                          <a:ea typeface="Meiryo UI" panose="020B0604030504040204" pitchFamily="34" charset="-128"/>
                        </a:rPr>
                        <a:t>、</a:t>
                      </a:r>
                      <a:r>
                        <a:rPr lang="ja-JP" altLang="en-US" sz="800" u="none" strike="noStrike" dirty="0">
                          <a:effectLst/>
                          <a:latin typeface="Meiryo UI" panose="020B0604030504040204" pitchFamily="34" charset="-128"/>
                          <a:ea typeface="Meiryo UI" panose="020B0604030504040204" pitchFamily="34" charset="-128"/>
                        </a:rPr>
                        <a:t>改行不可</a:t>
                      </a:r>
                      <a:endParaRPr kumimoji="1" lang="en-US" altLang="ja-JP" sz="8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800" u="none" strike="noStrike" dirty="0">
                          <a:effectLst/>
                          <a:latin typeface="Meiryo UI" panose="020B0604030504040204" pitchFamily="34" charset="-128"/>
                          <a:ea typeface="Meiryo UI" panose="020B0604030504040204" pitchFamily="34" charset="-128"/>
                        </a:rPr>
                        <a:t>1000</a:t>
                      </a:r>
                      <a:r>
                        <a:rPr kumimoji="1" lang="ja-JP" altLang="en-US" sz="800" u="none" strike="noStrike" dirty="0">
                          <a:effectLst/>
                          <a:latin typeface="Meiryo UI" panose="020B0604030504040204" pitchFamily="34" charset="-128"/>
                          <a:ea typeface="Meiryo UI" panose="020B0604030504040204" pitchFamily="34" charset="-128"/>
                        </a:rPr>
                        <a:t>文字以内とする。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07833">
                <a:tc>
                  <a:txBody>
                    <a:bodyPr/>
                    <a:lstStyle/>
                    <a:p>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結果表示スタイル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標準、非表示、棒グラフ、円グラフ、新着</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件、全件表示から選択する。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デフォルトで標準が選択されている。</a:t>
                      </a:r>
                    </a:p>
                  </a:txBody>
                  <a:tcPr marL="45720" marR="45720"/>
                </a:tc>
                <a:extLst>
                  <a:ext uri="{0D108BD9-81ED-4DB2-BD59-A6C34878D82A}">
                    <a16:rowId xmlns:a16="http://schemas.microsoft.com/office/drawing/2014/main" val="1762562175"/>
                  </a:ext>
                </a:extLst>
              </a:tr>
              <a:tr h="207833">
                <a:tc>
                  <a:txBody>
                    <a:bodyPr/>
                    <a:lstStyle/>
                    <a:p>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アップ画像</a:t>
                      </a:r>
                    </a:p>
                  </a:txBody>
                  <a:tcPr marL="45720" marR="45720"/>
                </a:tc>
                <a:tc>
                  <a:txBody>
                    <a:bodyPr/>
                    <a:lstStyle/>
                    <a:p>
                      <a:pPr marL="171450" indent="-171450" algn="l" defTabSz="742950" rtl="0" eaLnBrk="1" latinLnBrk="0" hangingPunct="1">
                        <a:buFont typeface="Arial" panose="020B0604020202020204" pitchFamily="34" charset="0"/>
                        <a:buChar char="•"/>
                      </a:pPr>
                      <a:r>
                        <a:rPr kumimoji="1" lang="en-US" altLang="ja-JP" sz="800" kern="1200" dirty="0">
                          <a:solidFill>
                            <a:schemeClr val="tx1"/>
                          </a:solidFill>
                          <a:latin typeface="Meiryo UI" panose="020B0604030504040204" pitchFamily="34" charset="-128"/>
                          <a:ea typeface="Meiryo UI" panose="020B0604030504040204" pitchFamily="34" charset="-128"/>
                          <a:cs typeface="+mn-cs"/>
                        </a:rPr>
                        <a:t>JPG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GIF</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PNG</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の形式、</a:t>
                      </a:r>
                      <a:r>
                        <a:rPr kumimoji="1" lang="en-US" altLang="ja-JP" sz="800" kern="1200" dirty="0">
                          <a:solidFill>
                            <a:schemeClr val="tx1"/>
                          </a:solidFill>
                          <a:latin typeface="Meiryo UI" panose="020B0604030504040204" pitchFamily="34" charset="-128"/>
                          <a:ea typeface="Meiryo UI" panose="020B0604030504040204" pitchFamily="34" charset="-128"/>
                          <a:cs typeface="+mn-cs"/>
                        </a:rPr>
                        <a:t>5</a:t>
                      </a:r>
                      <a:r>
                        <a:rPr kumimoji="1" lang="ja-JP" altLang="en-US" sz="800" kern="1200" dirty="0">
                          <a:solidFill>
                            <a:schemeClr val="tx1"/>
                          </a:solidFill>
                          <a:latin typeface="Meiryo UI" panose="020B0604030504040204" pitchFamily="34" charset="-128"/>
                          <a:ea typeface="Meiryo UI" panose="020B0604030504040204" pitchFamily="34" charset="-128"/>
                          <a:cs typeface="+mn-cs"/>
                        </a:rPr>
                        <a:t>メガバイト以内の画像をアップロードされた画像を表示する。</a:t>
                      </a:r>
                    </a:p>
                  </a:txBody>
                  <a:tcPr marL="45720" marR="45720"/>
                </a:tc>
                <a:extLst>
                  <a:ext uri="{0D108BD9-81ED-4DB2-BD59-A6C34878D82A}">
                    <a16:rowId xmlns:a16="http://schemas.microsoft.com/office/drawing/2014/main" val="4114665757"/>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ファイル選択</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kern="1200" dirty="0">
                          <a:solidFill>
                            <a:schemeClr val="tx1"/>
                          </a:solidFill>
                          <a:latin typeface="Meiryo UI" panose="020B0604030504040204" pitchFamily="34" charset="-128"/>
                          <a:ea typeface="Meiryo UI" panose="020B0604030504040204" pitchFamily="34" charset="-128"/>
                          <a:cs typeface="+mn-cs"/>
                        </a:rPr>
                        <a:t>画像を選択する。</a:t>
                      </a:r>
                    </a:p>
                  </a:txBody>
                  <a:tcPr marL="45720" marR="45720"/>
                </a:tc>
                <a:extLst>
                  <a:ext uri="{0D108BD9-81ED-4DB2-BD59-A6C34878D82A}">
                    <a16:rowId xmlns:a16="http://schemas.microsoft.com/office/drawing/2014/main" val="3110776985"/>
                  </a:ext>
                </a:extLst>
              </a:tr>
              <a:tr h="12989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画像削除</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アップされた画像を削除する。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78106257"/>
                  </a:ext>
                </a:extLst>
              </a:tr>
              <a:tr h="753394">
                <a:tc>
                  <a:txBody>
                    <a:bodyPr/>
                    <a:lstStyle/>
                    <a:p>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アンケート配布</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押下時に必須は入力データが存在すること、</a:t>
                      </a:r>
                      <a:r>
                        <a:rPr kumimoji="1" lang="en-US" altLang="ja-JP" sz="800" dirty="0">
                          <a:latin typeface="Meiryo UI" panose="020B0604030504040204" pitchFamily="34" charset="-128"/>
                          <a:ea typeface="Meiryo UI" panose="020B0604030504040204" pitchFamily="34" charset="-128"/>
                        </a:rPr>
                        <a:t>(2)〜(6)</a:t>
                      </a:r>
                      <a:r>
                        <a:rPr kumimoji="1" lang="ja-JP" altLang="en-US" sz="8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800" dirty="0">
                          <a:latin typeface="Meiryo UI" panose="020B0604030504040204" pitchFamily="34" charset="-128"/>
                          <a:ea typeface="Meiryo UI" panose="020B0604030504040204" pitchFamily="34" charset="-128"/>
                        </a:rPr>
                        <a:t>(a)</a:t>
                      </a:r>
                      <a:r>
                        <a:rPr kumimoji="1" lang="ja-JP" altLang="en-US" sz="8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必須項目：</a:t>
                      </a:r>
                      <a:r>
                        <a:rPr kumimoji="1" lang="en" altLang="ja-JP" sz="800" dirty="0">
                          <a:latin typeface="Meiryo UI" panose="020B0604030504040204" pitchFamily="34" charset="-128"/>
                          <a:ea typeface="Meiryo UI" panose="020B0604030504040204" pitchFamily="34" charset="-128"/>
                        </a:rPr>
                        <a:t>(b)</a:t>
                      </a:r>
                      <a:r>
                        <a:rPr kumimoji="1" lang="ja-JP" altLang="en-US" sz="800" dirty="0">
                          <a:latin typeface="Meiryo UI" panose="020B0604030504040204" pitchFamily="34" charset="-128"/>
                          <a:ea typeface="Meiryo UI" panose="020B0604030504040204" pitchFamily="34" charset="-128"/>
                        </a:rPr>
                        <a:t>空であってはなりません。</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入力値不正：</a:t>
                      </a:r>
                      <a:r>
                        <a:rPr kumimoji="1" lang="en" altLang="ja-JP" sz="800" dirty="0">
                          <a:latin typeface="Meiryo UI" panose="020B0604030504040204" pitchFamily="34" charset="-128"/>
                          <a:ea typeface="Meiryo UI" panose="020B0604030504040204" pitchFamily="34" charset="-128"/>
                        </a:rPr>
                        <a:t>(c)</a:t>
                      </a:r>
                      <a:r>
                        <a:rPr kumimoji="1" lang="ja-JP" altLang="en-US" sz="800" dirty="0">
                          <a:latin typeface="Meiryo UI" panose="020B0604030504040204" pitchFamily="34" charset="-128"/>
                          <a:ea typeface="Meiryo UI" panose="020B0604030504040204" pitchFamily="34" charset="-128"/>
                        </a:rPr>
                        <a:t>入力値に誤りがあります。</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チェックで問題ない場合はアンケート作成処理を実行する。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a:t>
                      </a:r>
                      <a:r>
                        <a:rPr kumimoji="1" lang="ja-JP" altLang="en-US" sz="800">
                          <a:latin typeface="Meiryo UI" panose="020B0604030504040204" pitchFamily="34" charset="-128"/>
                          <a:ea typeface="Meiryo UI" panose="020B0604030504040204" pitchFamily="34" charset="-128"/>
                        </a:rPr>
                        <a:t>処理後、アンケート配布ダイアログを表示する。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129896">
                <a:tc>
                  <a:txBody>
                    <a:bodyPr/>
                    <a:lstStyle/>
                    <a:p>
                      <a:r>
                        <a:rPr kumimoji="1" lang="en-US" altLang="ja-JP" sz="800" dirty="0">
                          <a:latin typeface="Meiryo UI" panose="020B0604030504040204" pitchFamily="34" charset="-128"/>
                          <a:ea typeface="Meiryo UI" panose="020B0604030504040204" pitchFamily="34" charset="-128"/>
                        </a:rPr>
                        <a:t>(11)</a:t>
                      </a:r>
                      <a:r>
                        <a:rPr kumimoji="1" lang="ja-JP" altLang="en-US" sz="8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アンケート作成画面へ遷移する。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60998279"/>
                  </a:ext>
                </a:extLst>
              </a:tr>
            </a:tbl>
          </a:graphicData>
        </a:graphic>
      </p:graphicFrame>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extLst>
              <p:ext uri="{D42A27DB-BD31-4B8C-83A1-F6EECF244321}">
                <p14:modId xmlns:p14="http://schemas.microsoft.com/office/powerpoint/2010/main" val="714553849"/>
              </p:ext>
            </p:extLst>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6490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画面５：アンケート</a:t>
            </a:r>
            <a:r>
              <a:rPr lang="zh-TW" altLang="en-US" dirty="0"/>
              <a:t>配布</a:t>
            </a:r>
            <a:r>
              <a:rPr lang="ja-JP" altLang="en-US"/>
              <a:t>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4790"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設問作成・編集</a:t>
            </a:r>
            <a:endParaRPr kumimoji="1" lang="en-US" altLang="ja-JP" sz="1100" b="1"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94237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https://dev-cm01-mase.kbb-id.co.jp/cmadmin.php/questionnaire/addQuestionnaire</a:t>
            </a:r>
          </a:p>
        </p:txBody>
      </p:sp>
      <p:graphicFrame>
        <p:nvGraphicFramePr>
          <p:cNvPr id="62" name="表 4">
            <a:extLst>
              <a:ext uri="{FF2B5EF4-FFF2-40B4-BE49-F238E27FC236}">
                <a16:creationId xmlns:a16="http://schemas.microsoft.com/office/drawing/2014/main" id="{2FEF6050-785C-4F64-A06F-C41F5E52C6A4}"/>
              </a:ext>
            </a:extLst>
          </p:cNvPr>
          <p:cNvGraphicFramePr>
            <a:graphicFrameLocks noGrp="1"/>
          </p:cNvGraphicFramePr>
          <p:nvPr/>
        </p:nvGraphicFramePr>
        <p:xfrm>
          <a:off x="968307" y="1799336"/>
          <a:ext cx="3553815" cy="2746668"/>
        </p:xfrm>
        <a:graphic>
          <a:graphicData uri="http://schemas.openxmlformats.org/drawingml/2006/table">
            <a:tbl>
              <a:tblPr firstRow="1" bandRow="1">
                <a:tableStyleId>{5940675A-B579-460E-94D1-54222C63F5DA}</a:tableStyleId>
              </a:tblPr>
              <a:tblGrid>
                <a:gridCol w="710763">
                  <a:extLst>
                    <a:ext uri="{9D8B030D-6E8A-4147-A177-3AD203B41FA5}">
                      <a16:colId xmlns:a16="http://schemas.microsoft.com/office/drawing/2014/main" val="2235195884"/>
                    </a:ext>
                  </a:extLst>
                </a:gridCol>
                <a:gridCol w="698370">
                  <a:extLst>
                    <a:ext uri="{9D8B030D-6E8A-4147-A177-3AD203B41FA5}">
                      <a16:colId xmlns:a16="http://schemas.microsoft.com/office/drawing/2014/main" val="370655436"/>
                    </a:ext>
                  </a:extLst>
                </a:gridCol>
                <a:gridCol w="723156">
                  <a:extLst>
                    <a:ext uri="{9D8B030D-6E8A-4147-A177-3AD203B41FA5}">
                      <a16:colId xmlns:a16="http://schemas.microsoft.com/office/drawing/2014/main" val="2877411356"/>
                    </a:ext>
                  </a:extLst>
                </a:gridCol>
                <a:gridCol w="710763">
                  <a:extLst>
                    <a:ext uri="{9D8B030D-6E8A-4147-A177-3AD203B41FA5}">
                      <a16:colId xmlns:a16="http://schemas.microsoft.com/office/drawing/2014/main" val="3178596450"/>
                    </a:ext>
                  </a:extLst>
                </a:gridCol>
                <a:gridCol w="710763">
                  <a:extLst>
                    <a:ext uri="{9D8B030D-6E8A-4147-A177-3AD203B41FA5}">
                      <a16:colId xmlns:a16="http://schemas.microsoft.com/office/drawing/2014/main" val="1544958817"/>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回答形式</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回答候補</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結果表示スタイル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画像</a:t>
                      </a:r>
                    </a:p>
                  </a:txBody>
                  <a:tcPr>
                    <a:solidFill>
                      <a:schemeClr val="bg1">
                        <a:lumMod val="50000"/>
                      </a:schemeClr>
                    </a:solidFill>
                  </a:tcPr>
                </a:tc>
                <a:extLst>
                  <a:ext uri="{0D108BD9-81ED-4DB2-BD59-A6C34878D82A}">
                    <a16:rowId xmlns:a16="http://schemas.microsoft.com/office/drawing/2014/main" val="1228003680"/>
                  </a:ext>
                </a:extLst>
              </a:tr>
              <a:tr h="974344">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51885218"/>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541335785"/>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891507919"/>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190686795"/>
                  </a:ext>
                </a:extLst>
              </a:tr>
            </a:tbl>
          </a:graphicData>
        </a:graphic>
      </p:graphicFrame>
      <p:sp>
        <p:nvSpPr>
          <p:cNvPr id="63" name="正方形/長方形 62">
            <a:extLst>
              <a:ext uri="{FF2B5EF4-FFF2-40B4-BE49-F238E27FC236}">
                <a16:creationId xmlns:a16="http://schemas.microsoft.com/office/drawing/2014/main" id="{4196F1BF-0589-4E4F-BF30-1F681E85FB53}"/>
              </a:ext>
            </a:extLst>
          </p:cNvPr>
          <p:cNvSpPr/>
          <p:nvPr/>
        </p:nvSpPr>
        <p:spPr>
          <a:xfrm>
            <a:off x="1064519" y="2587186"/>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4" name="テキスト ボックス 63">
            <a:extLst>
              <a:ext uri="{FF2B5EF4-FFF2-40B4-BE49-F238E27FC236}">
                <a16:creationId xmlns:a16="http://schemas.microsoft.com/office/drawing/2014/main" id="{926330FC-D63E-4E36-AF39-F5B9F22354C2}"/>
              </a:ext>
            </a:extLst>
          </p:cNvPr>
          <p:cNvSpPr txBox="1"/>
          <p:nvPr/>
        </p:nvSpPr>
        <p:spPr>
          <a:xfrm>
            <a:off x="1115988"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5" name="正方形/長方形 64">
            <a:extLst>
              <a:ext uri="{FF2B5EF4-FFF2-40B4-BE49-F238E27FC236}">
                <a16:creationId xmlns:a16="http://schemas.microsoft.com/office/drawing/2014/main" id="{C7C6104F-3147-4387-9146-BE0C3441C0E1}"/>
              </a:ext>
            </a:extLst>
          </p:cNvPr>
          <p:cNvSpPr/>
          <p:nvPr/>
        </p:nvSpPr>
        <p:spPr>
          <a:xfrm>
            <a:off x="1781037" y="2329965"/>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形式</a:t>
            </a:r>
          </a:p>
        </p:txBody>
      </p:sp>
      <p:sp>
        <p:nvSpPr>
          <p:cNvPr id="66" name="テキスト ボックス 65">
            <a:extLst>
              <a:ext uri="{FF2B5EF4-FFF2-40B4-BE49-F238E27FC236}">
                <a16:creationId xmlns:a16="http://schemas.microsoft.com/office/drawing/2014/main" id="{93A1B9BA-91C4-4113-9F2E-BB18D785F155}"/>
              </a:ext>
            </a:extLst>
          </p:cNvPr>
          <p:cNvSpPr txBox="1"/>
          <p:nvPr/>
        </p:nvSpPr>
        <p:spPr>
          <a:xfrm>
            <a:off x="1832506"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C422F1D5-A98F-49A1-9283-D6C255DD866C}"/>
              </a:ext>
            </a:extLst>
          </p:cNvPr>
          <p:cNvSpPr/>
          <p:nvPr/>
        </p:nvSpPr>
        <p:spPr>
          <a:xfrm>
            <a:off x="2477940" y="2460497"/>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回答候補</a:t>
            </a:r>
          </a:p>
        </p:txBody>
      </p:sp>
      <p:sp>
        <p:nvSpPr>
          <p:cNvPr id="70" name="テキスト ボックス 69">
            <a:extLst>
              <a:ext uri="{FF2B5EF4-FFF2-40B4-BE49-F238E27FC236}">
                <a16:creationId xmlns:a16="http://schemas.microsoft.com/office/drawing/2014/main" id="{20CC07AC-BE51-433A-BAD8-490E489937D8}"/>
              </a:ext>
            </a:extLst>
          </p:cNvPr>
          <p:cNvSpPr txBox="1"/>
          <p:nvPr/>
        </p:nvSpPr>
        <p:spPr>
          <a:xfrm>
            <a:off x="2529409"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1" name="正方形/長方形 70">
            <a:extLst>
              <a:ext uri="{FF2B5EF4-FFF2-40B4-BE49-F238E27FC236}">
                <a16:creationId xmlns:a16="http://schemas.microsoft.com/office/drawing/2014/main" id="{E54F66A1-8B37-493F-B8EC-E0EF2F561429}"/>
              </a:ext>
            </a:extLst>
          </p:cNvPr>
          <p:cNvSpPr/>
          <p:nvPr/>
        </p:nvSpPr>
        <p:spPr>
          <a:xfrm>
            <a:off x="3132865" y="2449376"/>
            <a:ext cx="647003" cy="38369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スタイル</a:t>
            </a:r>
          </a:p>
        </p:txBody>
      </p:sp>
      <p:sp>
        <p:nvSpPr>
          <p:cNvPr id="72" name="テキスト ボックス 71">
            <a:extLst>
              <a:ext uri="{FF2B5EF4-FFF2-40B4-BE49-F238E27FC236}">
                <a16:creationId xmlns:a16="http://schemas.microsoft.com/office/drawing/2014/main" id="{F22AF071-9CC9-4F79-ADA8-A8A38D7175F9}"/>
              </a:ext>
            </a:extLst>
          </p:cNvPr>
          <p:cNvSpPr txBox="1"/>
          <p:nvPr/>
        </p:nvSpPr>
        <p:spPr>
          <a:xfrm>
            <a:off x="3255851" y="209994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F9E165B8-CDBB-469C-B13B-582ABE2629C3}"/>
              </a:ext>
            </a:extLst>
          </p:cNvPr>
          <p:cNvSpPr/>
          <p:nvPr/>
        </p:nvSpPr>
        <p:spPr>
          <a:xfrm>
            <a:off x="4005893" y="2180379"/>
            <a:ext cx="500804" cy="2991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アップ画像</a:t>
            </a:r>
          </a:p>
        </p:txBody>
      </p:sp>
      <p:sp>
        <p:nvSpPr>
          <p:cNvPr id="74" name="テキスト ボックス 73">
            <a:extLst>
              <a:ext uri="{FF2B5EF4-FFF2-40B4-BE49-F238E27FC236}">
                <a16:creationId xmlns:a16="http://schemas.microsoft.com/office/drawing/2014/main" id="{9B19E3EF-3BE3-4AB8-A342-16258E8A1D43}"/>
              </a:ext>
            </a:extLst>
          </p:cNvPr>
          <p:cNvSpPr txBox="1"/>
          <p:nvPr/>
        </p:nvSpPr>
        <p:spPr>
          <a:xfrm>
            <a:off x="3703728" y="21519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75" name="テキスト ボックス 74">
            <a:extLst>
              <a:ext uri="{FF2B5EF4-FFF2-40B4-BE49-F238E27FC236}">
                <a16:creationId xmlns:a16="http://schemas.microsoft.com/office/drawing/2014/main" id="{7A8DABB5-EB18-4AC1-B748-DE25EE41AC13}"/>
              </a:ext>
            </a:extLst>
          </p:cNvPr>
          <p:cNvSpPr txBox="1"/>
          <p:nvPr/>
        </p:nvSpPr>
        <p:spPr>
          <a:xfrm>
            <a:off x="547320" y="17227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202D5A29-44AE-48ED-AC6B-B388F65567A3}"/>
              </a:ext>
            </a:extLst>
          </p:cNvPr>
          <p:cNvSpPr/>
          <p:nvPr/>
        </p:nvSpPr>
        <p:spPr>
          <a:xfrm>
            <a:off x="1890742" y="4737103"/>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アンケート配布</a:t>
            </a:r>
            <a:endParaRPr kumimoji="1" lang="ja-JP" altLang="en-US" sz="900" b="1"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E1D6AE48-BF5F-40DB-B790-0A834687237A}"/>
              </a:ext>
            </a:extLst>
          </p:cNvPr>
          <p:cNvSpPr/>
          <p:nvPr/>
        </p:nvSpPr>
        <p:spPr>
          <a:xfrm>
            <a:off x="3335437" y="4708596"/>
            <a:ext cx="636559" cy="19670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78" name="テキスト ボックス 77">
            <a:extLst>
              <a:ext uri="{FF2B5EF4-FFF2-40B4-BE49-F238E27FC236}">
                <a16:creationId xmlns:a16="http://schemas.microsoft.com/office/drawing/2014/main" id="{85AAD650-2BF8-4E0C-AF5D-6FB12CB8391D}"/>
              </a:ext>
            </a:extLst>
          </p:cNvPr>
          <p:cNvSpPr txBox="1"/>
          <p:nvPr/>
        </p:nvSpPr>
        <p:spPr>
          <a:xfrm>
            <a:off x="2954410" y="4676657"/>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28FEC973-C12E-4D4F-9EB7-157435DC2111}"/>
              </a:ext>
            </a:extLst>
          </p:cNvPr>
          <p:cNvSpPr txBox="1"/>
          <p:nvPr/>
        </p:nvSpPr>
        <p:spPr>
          <a:xfrm>
            <a:off x="1398975" y="4682686"/>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4288B768-D117-4FF8-A839-C4553F2CA57A}"/>
              </a:ext>
            </a:extLst>
          </p:cNvPr>
          <p:cNvSpPr/>
          <p:nvPr/>
        </p:nvSpPr>
        <p:spPr>
          <a:xfrm>
            <a:off x="834839" y="2289880"/>
            <a:ext cx="894729" cy="133102"/>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(b)</a:t>
            </a:r>
            <a:r>
              <a:rPr lang="ja-JP" altLang="en-US" sz="6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81" name="正方形/長方形 80">
            <a:extLst>
              <a:ext uri="{FF2B5EF4-FFF2-40B4-BE49-F238E27FC236}">
                <a16:creationId xmlns:a16="http://schemas.microsoft.com/office/drawing/2014/main" id="{A8C05039-38F5-49D6-B176-279128A1B6C1}"/>
              </a:ext>
            </a:extLst>
          </p:cNvPr>
          <p:cNvSpPr/>
          <p:nvPr/>
        </p:nvSpPr>
        <p:spPr>
          <a:xfrm>
            <a:off x="834672" y="2451415"/>
            <a:ext cx="901014" cy="135771"/>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2" name="正方形/長方形 81">
            <a:extLst>
              <a:ext uri="{FF2B5EF4-FFF2-40B4-BE49-F238E27FC236}">
                <a16:creationId xmlns:a16="http://schemas.microsoft.com/office/drawing/2014/main" id="{338DAACD-6A2E-44E7-9715-3CD316DB3298}"/>
              </a:ext>
            </a:extLst>
          </p:cNvPr>
          <p:cNvSpPr/>
          <p:nvPr/>
        </p:nvSpPr>
        <p:spPr>
          <a:xfrm>
            <a:off x="2326584" y="2297905"/>
            <a:ext cx="911322" cy="181645"/>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600" dirty="0">
                <a:solidFill>
                  <a:srgbClr val="FF5045"/>
                </a:solidFill>
                <a:latin typeface="Meiryo UI" panose="020B0604030504040204" pitchFamily="34" charset="-128"/>
                <a:ea typeface="Meiryo UI" panose="020B0604030504040204" pitchFamily="34" charset="-128"/>
              </a:rPr>
              <a:t>(c)</a:t>
            </a:r>
            <a:r>
              <a:rPr lang="ja-JP" altLang="en-US" sz="6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83" name="正方形/長方形 82">
            <a:extLst>
              <a:ext uri="{FF2B5EF4-FFF2-40B4-BE49-F238E27FC236}">
                <a16:creationId xmlns:a16="http://schemas.microsoft.com/office/drawing/2014/main" id="{37D6FE2B-24B9-40F7-98AE-408DAAC4A398}"/>
              </a:ext>
            </a:extLst>
          </p:cNvPr>
          <p:cNvSpPr/>
          <p:nvPr/>
        </p:nvSpPr>
        <p:spPr>
          <a:xfrm>
            <a:off x="4016568" y="253548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ファイル選択</a:t>
            </a:r>
          </a:p>
        </p:txBody>
      </p:sp>
      <p:sp>
        <p:nvSpPr>
          <p:cNvPr id="84" name="テキスト ボックス 83">
            <a:extLst>
              <a:ext uri="{FF2B5EF4-FFF2-40B4-BE49-F238E27FC236}">
                <a16:creationId xmlns:a16="http://schemas.microsoft.com/office/drawing/2014/main" id="{FF0424C8-F698-4B04-8F75-98B7BB34FADB}"/>
              </a:ext>
            </a:extLst>
          </p:cNvPr>
          <p:cNvSpPr txBox="1"/>
          <p:nvPr/>
        </p:nvSpPr>
        <p:spPr>
          <a:xfrm>
            <a:off x="3703728" y="24801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85" name="正方形/長方形 84">
            <a:extLst>
              <a:ext uri="{FF2B5EF4-FFF2-40B4-BE49-F238E27FC236}">
                <a16:creationId xmlns:a16="http://schemas.microsoft.com/office/drawing/2014/main" id="{FE88F2B4-AFA2-4D0B-A0EE-16789C7943F1}"/>
              </a:ext>
            </a:extLst>
          </p:cNvPr>
          <p:cNvSpPr/>
          <p:nvPr/>
        </p:nvSpPr>
        <p:spPr>
          <a:xfrm>
            <a:off x="4016568" y="2833072"/>
            <a:ext cx="500804" cy="23476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800" b="1" dirty="0">
                <a:latin typeface="Meiryo UI" panose="020B0604030504040204" pitchFamily="34" charset="-128"/>
                <a:ea typeface="Meiryo UI" panose="020B0604030504040204" pitchFamily="34" charset="-128"/>
              </a:rPr>
              <a:t>画像</a:t>
            </a:r>
            <a:endParaRPr kumimoji="1" lang="en-US" altLang="ja-JP" sz="800" b="1" dirty="0">
              <a:latin typeface="Meiryo UI" panose="020B0604030504040204" pitchFamily="34" charset="-128"/>
              <a:ea typeface="Meiryo UI" panose="020B0604030504040204" pitchFamily="34" charset="-128"/>
            </a:endParaRPr>
          </a:p>
          <a:p>
            <a:pPr algn="ctr"/>
            <a:r>
              <a:rPr kumimoji="1" lang="ja-JP" altLang="en-US" sz="800" b="1" dirty="0">
                <a:latin typeface="Meiryo UI" panose="020B0604030504040204" pitchFamily="34" charset="-128"/>
                <a:ea typeface="Meiryo UI" panose="020B0604030504040204" pitchFamily="34" charset="-128"/>
              </a:rPr>
              <a:t>削除</a:t>
            </a:r>
          </a:p>
        </p:txBody>
      </p:sp>
      <p:sp>
        <p:nvSpPr>
          <p:cNvPr id="86" name="テキスト ボックス 85">
            <a:extLst>
              <a:ext uri="{FF2B5EF4-FFF2-40B4-BE49-F238E27FC236}">
                <a16:creationId xmlns:a16="http://schemas.microsoft.com/office/drawing/2014/main" id="{8488F678-B93B-4860-B55B-E4D1BBAB388B}"/>
              </a:ext>
            </a:extLst>
          </p:cNvPr>
          <p:cNvSpPr txBox="1"/>
          <p:nvPr/>
        </p:nvSpPr>
        <p:spPr>
          <a:xfrm>
            <a:off x="3703728" y="2838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8" name="楕円 4">
            <a:extLst>
              <a:ext uri="{FF2B5EF4-FFF2-40B4-BE49-F238E27FC236}">
                <a16:creationId xmlns:a16="http://schemas.microsoft.com/office/drawing/2014/main" id="{46A3FB12-4B7B-443C-87C9-C0277494DC64}"/>
              </a:ext>
            </a:extLst>
          </p:cNvPr>
          <p:cNvSpPr/>
          <p:nvPr/>
        </p:nvSpPr>
        <p:spPr>
          <a:xfrm>
            <a:off x="1708171" y="2935103"/>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D1864E20-3061-497D-8F40-76774E3D6C01}"/>
              </a:ext>
            </a:extLst>
          </p:cNvPr>
          <p:cNvSpPr txBox="1"/>
          <p:nvPr/>
        </p:nvSpPr>
        <p:spPr>
          <a:xfrm>
            <a:off x="1805038" y="2873674"/>
            <a:ext cx="646331"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回答必須</a:t>
            </a:r>
            <a:endParaRPr kumimoji="1" lang="en-US" altLang="ja-JP" sz="900" dirty="0">
              <a:latin typeface="Meiryo UI" panose="020B0604030504040204" pitchFamily="34" charset="-128"/>
              <a:ea typeface="Meiryo UI" panose="020B0604030504040204" pitchFamily="34" charset="-128"/>
            </a:endParaRPr>
          </a:p>
        </p:txBody>
      </p:sp>
      <p:sp>
        <p:nvSpPr>
          <p:cNvPr id="90" name="テキスト ボックス 89">
            <a:extLst>
              <a:ext uri="{FF2B5EF4-FFF2-40B4-BE49-F238E27FC236}">
                <a16:creationId xmlns:a16="http://schemas.microsoft.com/office/drawing/2014/main" id="{427C0C23-02C2-4E0D-A4C1-6383351295D8}"/>
              </a:ext>
            </a:extLst>
          </p:cNvPr>
          <p:cNvSpPr txBox="1"/>
          <p:nvPr/>
        </p:nvSpPr>
        <p:spPr>
          <a:xfrm>
            <a:off x="1824701" y="264988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EA6B3F3E-6DC4-6F47-80CF-6476A511C593}"/>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0C35055A-01A0-9E4E-BBC4-36E73E049E3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C6FDB3C5-AA1C-5549-9C0F-6F88E0C47C58}"/>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配布しますか？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723548DE-D96C-734E-AAA8-FE5EC4B14AF9}"/>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6C45DCBE-CE34-CC4C-8750-B7407EE2E69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配布</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EE2FEBCF-5134-9548-87B2-BE29EF33A7CF}"/>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FDD193E3-1786-834B-9AE6-05BAA869CF8E}"/>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B028F3AA-9F23-E049-90EA-9BAF1116FA38}"/>
              </a:ext>
            </a:extLst>
          </p:cNvPr>
          <p:cNvGraphicFramePr>
            <a:graphicFrameLocks noGrp="1"/>
          </p:cNvGraphicFramePr>
          <p:nvPr>
            <p:extLst>
              <p:ext uri="{D42A27DB-BD31-4B8C-83A1-F6EECF244321}">
                <p14:modId xmlns:p14="http://schemas.microsoft.com/office/powerpoint/2010/main" val="136262224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配布</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アンケート配布処理を実行する。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279458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6</a:t>
            </a:r>
            <a:r>
              <a:rPr lang="ja-JP" altLang="en-US"/>
              <a:t>：アンケート管理画面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画面</a:t>
            </a:r>
            <a:r>
              <a:rPr lang="en-US" altLang="ja-JP" sz="2000" dirty="0"/>
              <a:t>2</a:t>
            </a:r>
            <a:r>
              <a:rPr lang="ja-JP" altLang="en-US" sz="2000"/>
              <a:t>：アンケート管理画面</a:t>
            </a:r>
            <a:endParaRPr lang="ja-JP" altLang="en-US" sz="2000" dirty="0"/>
          </a:p>
        </p:txBody>
      </p:sp>
    </p:spTree>
    <p:extLst>
      <p:ext uri="{BB962C8B-B14F-4D97-AF65-F5344CB8AC3E}">
        <p14:creationId xmlns:p14="http://schemas.microsoft.com/office/powerpoint/2010/main" val="256992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7</a:t>
            </a:r>
            <a:r>
              <a:rPr lang="ja-JP" altLang="en-US"/>
              <a:t>：</a:t>
            </a:r>
            <a:r>
              <a:rPr lang="ja-JP" altLang="en-US" dirty="0"/>
              <a:t>アンケート</a:t>
            </a:r>
            <a:r>
              <a:rPr lang="ja-JP" altLang="en-US"/>
              <a:t>一覧画面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325441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https://dev-cm01-mase.kbb-id.co.jp/questionnaire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1492651606"/>
              </p:ext>
            </p:extLst>
          </p:nvPr>
        </p:nvGraphicFramePr>
        <p:xfrm>
          <a:off x="4852032" y="1317932"/>
          <a:ext cx="4928072" cy="5223893"/>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8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8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54250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アンケート一覧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アンケートの表示順は作成日時の降順で表示される。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最も新しく作成したアンケートが先頭にくる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作成したアンケート情報からタイトルを取得し表示する。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押下することでアンケート画面へ遷移する。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408053">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設問数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作成したアンケート情報から設問数を取得し状況を表示する。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999343">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回答受付</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作成したアンケート情報の開始日時と終了日時とユーザの回答有無を元に回答受付状況を表示する。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ユーザが回答済みの場合は回答済みと表示する。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ユーザが未回答で、かつ現在日時が開始日時と終了日時の期間内の場合は受付中と表示する。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ユーザが未回答で、かつ現在日時が開始日時と終了日時の期間外の場合は終了と表示する。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アンケート編集で変更可能な情報である。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22776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結果表示</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作成したアンケート情報の最終結果に応じて表示する。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非公開：アンケート結果へ遷移できない。</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常に誰でも閲覧可：いつでもアンケート結果画面へ遷移できる。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終了後に誰でも閲覧可：アンケート終了後にアンケート結果画面へ遷移できる。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常に回答者のみ閲覧可：アンケート回答者はいつでもアンケート結果画面へ遷移できる。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終了後に回答者のみ閲覧可：アンケート終了後に回答者のみ菅ケート結果画面へ遷移できる。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回答受付状況が受付中の場合は途中結果、終了の場合は最終結果と表示し、閲覧できない場合は非公開と表示する。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アンケート一覧</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アンケート名</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回答受付</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結果表示</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715056" y="2291329"/>
            <a:ext cx="704753" cy="261610"/>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EAD7B3D-4631-4532-90D4-1064BAD5C2D9}"/>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設問数</a:t>
            </a:r>
          </a:p>
        </p:txBody>
      </p:sp>
      <p:sp>
        <p:nvSpPr>
          <p:cNvPr id="54" name="正方形/長方形 53">
            <a:extLst>
              <a:ext uri="{FF2B5EF4-FFF2-40B4-BE49-F238E27FC236}">
                <a16:creationId xmlns:a16="http://schemas.microsoft.com/office/drawing/2014/main" id="{D370E50D-8807-4FD9-9DE5-5497CF7D071E}"/>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タイトル</a:t>
            </a:r>
          </a:p>
        </p:txBody>
      </p:sp>
    </p:spTree>
    <p:extLst>
      <p:ext uri="{BB962C8B-B14F-4D97-AF65-F5344CB8AC3E}">
        <p14:creationId xmlns:p14="http://schemas.microsoft.com/office/powerpoint/2010/main" val="159183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8</a:t>
            </a:r>
            <a:r>
              <a:rPr lang="ja-JP" altLang="en-US"/>
              <a:t>：アンケート画面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677830550"/>
              </p:ext>
            </p:extLst>
          </p:nvPr>
        </p:nvGraphicFramePr>
        <p:xfrm>
          <a:off x="4852032" y="1317929"/>
          <a:ext cx="4384606" cy="42976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タイトル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一度回答したアンケートにはアクセスできない。</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作成</a:t>
                      </a:r>
                      <a:r>
                        <a:rPr kumimoji="1" lang="ja-JP" altLang="en-US" sz="900" dirty="0">
                          <a:latin typeface="Meiryo UI" panose="020B0604030504040204" pitchFamily="34" charset="-128"/>
                          <a:ea typeface="Meiryo UI" panose="020B0604030504040204" pitchFamily="34" charset="-128"/>
                        </a:rPr>
                        <a:t>したアンケート情報からタイトルを取得し表示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回答期間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作成したアンケート情報から開始日時と終了日時を取得し表示する。</a:t>
                      </a:r>
                      <a:endParaRPr kumimoji="1" lang="en-US" altLang="ja-JP" sz="900" dirty="0">
                        <a:latin typeface="Meiryo UI" panose="020B0604030504040204" pitchFamily="34" charset="-128"/>
                        <a:ea typeface="Meiryo UI" panose="020B0604030504040204" pitchFamily="34" charset="-128"/>
                      </a:endParaRPr>
                    </a:p>
                    <a:p>
                      <a:pPr marL="171450" lvl="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開始日時 ～ 終了日時と表示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公開範囲</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作成したアンケート情報から公開範囲を取得し表示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説明</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作成したアンケート情報から説明を取得し表示</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回答者数</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a:t>
                      </a:r>
                      <a:r>
                        <a:rPr kumimoji="1" lang="ja-JP" altLang="en-US" sz="900">
                          <a:latin typeface="Meiryo UI" panose="020B0604030504040204" pitchFamily="34" charset="-128"/>
                          <a:ea typeface="Meiryo UI" panose="020B0604030504040204" pitchFamily="34" charset="-128"/>
                        </a:rPr>
                        <a:t>から回答者数</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6851765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95955349"/>
                  </a:ext>
                </a:extLst>
              </a:tr>
              <a:tr h="0">
                <a:tc>
                  <a:txBody>
                    <a:bodyPr/>
                    <a:lstStyle/>
                    <a:p>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回答</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作成したアンケート情報の設問情報の回答形式に応じて回答を表示する。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回答形式で一個選択を選択した場合は選択肢がラジオボタンとなり一つのみ選択可能の回答を表示する。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回答形式で複数選択を選択した場合は選択肢がチェックボックスとなり複数選択可能の回答を表示する。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を選択した場合はテキストボックスの回答を表示する。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を選択した場合はテキストエリアの回答を表示する。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提出</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アンケート提出ダイアログを表示する。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16802081"/>
                  </a:ext>
                </a:extLst>
              </a:tr>
            </a:tbl>
          </a:graphicData>
        </a:graphic>
      </p:graphicFrame>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239F30F5-4432-F345-B209-FCC0F37D1152}"/>
              </a:ext>
            </a:extLst>
          </p:cNvPr>
          <p:cNvSpPr txBox="1"/>
          <p:nvPr/>
        </p:nvSpPr>
        <p:spPr>
          <a:xfrm>
            <a:off x="1264202" y="5747305"/>
            <a:ext cx="501961"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3259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9</a:t>
            </a:r>
            <a:r>
              <a:rPr lang="ja-JP" altLang="en-US"/>
              <a:t>：アンケート提出確認</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29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48177"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https://dev-cm01-mase.kbb-id.co.jp/questionnaire/questionList/questionnaire_id/?</a:t>
            </a:r>
          </a:p>
        </p:txBody>
      </p:sp>
      <p:sp>
        <p:nvSpPr>
          <p:cNvPr id="60" name="正方形/長方形 59">
            <a:extLst>
              <a:ext uri="{FF2B5EF4-FFF2-40B4-BE49-F238E27FC236}">
                <a16:creationId xmlns:a16="http://schemas.microsoft.com/office/drawing/2014/main" id="{9015CD73-3017-4500-BA38-77FE4A1A1C7E}"/>
              </a:ext>
            </a:extLst>
          </p:cNvPr>
          <p:cNvSpPr/>
          <p:nvPr/>
        </p:nvSpPr>
        <p:spPr>
          <a:xfrm>
            <a:off x="1274141" y="335120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61" name="テキスト ボックス 60">
            <a:extLst>
              <a:ext uri="{FF2B5EF4-FFF2-40B4-BE49-F238E27FC236}">
                <a16:creationId xmlns:a16="http://schemas.microsoft.com/office/drawing/2014/main" id="{6ED01E40-DE19-48AB-99D2-9659B91C8839}"/>
              </a:ext>
            </a:extLst>
          </p:cNvPr>
          <p:cNvSpPr txBox="1"/>
          <p:nvPr/>
        </p:nvSpPr>
        <p:spPr>
          <a:xfrm>
            <a:off x="914311" y="33270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2" name="正方形/長方形 61">
            <a:extLst>
              <a:ext uri="{FF2B5EF4-FFF2-40B4-BE49-F238E27FC236}">
                <a16:creationId xmlns:a16="http://schemas.microsoft.com/office/drawing/2014/main" id="{550A583E-D9C8-4424-894E-70DA9F0599C2}"/>
              </a:ext>
            </a:extLst>
          </p:cNvPr>
          <p:cNvSpPr/>
          <p:nvPr/>
        </p:nvSpPr>
        <p:spPr>
          <a:xfrm>
            <a:off x="2213086" y="3557263"/>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63" name="テキスト ボックス 62">
            <a:extLst>
              <a:ext uri="{FF2B5EF4-FFF2-40B4-BE49-F238E27FC236}">
                <a16:creationId xmlns:a16="http://schemas.microsoft.com/office/drawing/2014/main" id="{7490FCA0-A4FB-4C72-BC75-D26EF2C8D257}"/>
              </a:ext>
            </a:extLst>
          </p:cNvPr>
          <p:cNvSpPr txBox="1"/>
          <p:nvPr/>
        </p:nvSpPr>
        <p:spPr>
          <a:xfrm>
            <a:off x="1869610" y="3714398"/>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4" name="テキスト ボックス 63">
            <a:extLst>
              <a:ext uri="{FF2B5EF4-FFF2-40B4-BE49-F238E27FC236}">
                <a16:creationId xmlns:a16="http://schemas.microsoft.com/office/drawing/2014/main" id="{6F9054A2-4951-4F9B-90DA-0AD9D655765C}"/>
              </a:ext>
            </a:extLst>
          </p:cNvPr>
          <p:cNvSpPr txBox="1"/>
          <p:nvPr/>
        </p:nvSpPr>
        <p:spPr>
          <a:xfrm>
            <a:off x="497427" y="311541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65" name="表 4">
            <a:extLst>
              <a:ext uri="{FF2B5EF4-FFF2-40B4-BE49-F238E27FC236}">
                <a16:creationId xmlns:a16="http://schemas.microsoft.com/office/drawing/2014/main" id="{4550F318-1928-4823-9FE5-4A66BB248756}"/>
              </a:ext>
            </a:extLst>
          </p:cNvPr>
          <p:cNvGraphicFramePr>
            <a:graphicFrameLocks noGrp="1"/>
          </p:cNvGraphicFramePr>
          <p:nvPr/>
        </p:nvGraphicFramePr>
        <p:xfrm>
          <a:off x="956941" y="1729071"/>
          <a:ext cx="3580591" cy="864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アンケート回答期間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アンケート公開範囲</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アンケート説明</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bl>
          </a:graphicData>
        </a:graphic>
      </p:graphicFrame>
      <p:sp>
        <p:nvSpPr>
          <p:cNvPr id="66" name="正方形/長方形 65">
            <a:extLst>
              <a:ext uri="{FF2B5EF4-FFF2-40B4-BE49-F238E27FC236}">
                <a16:creationId xmlns:a16="http://schemas.microsoft.com/office/drawing/2014/main" id="{23958BE1-E3AD-4759-9097-10AD9F8E93E6}"/>
              </a:ext>
            </a:extLst>
          </p:cNvPr>
          <p:cNvSpPr/>
          <p:nvPr/>
        </p:nvSpPr>
        <p:spPr>
          <a:xfrm>
            <a:off x="956941" y="1366620"/>
            <a:ext cx="1001068" cy="182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100" b="1" dirty="0">
                <a:latin typeface="Meiryo UI" panose="020B0604030504040204" pitchFamily="34" charset="-128"/>
                <a:ea typeface="Meiryo UI" panose="020B0604030504040204" pitchFamily="34" charset="-128"/>
              </a:rPr>
              <a:t>タイトル</a:t>
            </a:r>
          </a:p>
        </p:txBody>
      </p:sp>
      <p:sp>
        <p:nvSpPr>
          <p:cNvPr id="67" name="テキスト ボックス 66">
            <a:extLst>
              <a:ext uri="{FF2B5EF4-FFF2-40B4-BE49-F238E27FC236}">
                <a16:creationId xmlns:a16="http://schemas.microsoft.com/office/drawing/2014/main" id="{182C8FDC-5D6A-45E9-9BB3-A3C996473578}"/>
              </a:ext>
            </a:extLst>
          </p:cNvPr>
          <p:cNvSpPr txBox="1"/>
          <p:nvPr/>
        </p:nvSpPr>
        <p:spPr>
          <a:xfrm>
            <a:off x="624306" y="1328884"/>
            <a:ext cx="52286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8" name="テキスト ボックス 67">
            <a:extLst>
              <a:ext uri="{FF2B5EF4-FFF2-40B4-BE49-F238E27FC236}">
                <a16:creationId xmlns:a16="http://schemas.microsoft.com/office/drawing/2014/main" id="{21425597-F735-46E1-86F8-3451B98FECD2}"/>
              </a:ext>
            </a:extLst>
          </p:cNvPr>
          <p:cNvSpPr txBox="1"/>
          <p:nvPr/>
        </p:nvSpPr>
        <p:spPr>
          <a:xfrm>
            <a:off x="905526" y="2683572"/>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69" name="テキスト ボックス 68">
            <a:extLst>
              <a:ext uri="{FF2B5EF4-FFF2-40B4-BE49-F238E27FC236}">
                <a16:creationId xmlns:a16="http://schemas.microsoft.com/office/drawing/2014/main" id="{F2DD9BF0-945F-4DE0-90E9-9AE6EB5AE595}"/>
              </a:ext>
            </a:extLst>
          </p:cNvPr>
          <p:cNvSpPr txBox="1"/>
          <p:nvPr/>
        </p:nvSpPr>
        <p:spPr>
          <a:xfrm>
            <a:off x="905526" y="2884587"/>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A083121-A82D-4B76-B6D1-EE9BC0D1E9D7}"/>
              </a:ext>
            </a:extLst>
          </p:cNvPr>
          <p:cNvSpPr/>
          <p:nvPr/>
        </p:nvSpPr>
        <p:spPr>
          <a:xfrm>
            <a:off x="1792942" y="2902185"/>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71" name="テキスト ボックス 70">
            <a:extLst>
              <a:ext uri="{FF2B5EF4-FFF2-40B4-BE49-F238E27FC236}">
                <a16:creationId xmlns:a16="http://schemas.microsoft.com/office/drawing/2014/main" id="{801453C7-6450-40DF-87C5-838FAAE70596}"/>
              </a:ext>
            </a:extLst>
          </p:cNvPr>
          <p:cNvSpPr txBox="1"/>
          <p:nvPr/>
        </p:nvSpPr>
        <p:spPr>
          <a:xfrm>
            <a:off x="1460308" y="28644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BA63B418-7768-4968-B498-FCDCE0C235F6}"/>
              </a:ext>
            </a:extLst>
          </p:cNvPr>
          <p:cNvSpPr/>
          <p:nvPr/>
        </p:nvSpPr>
        <p:spPr>
          <a:xfrm>
            <a:off x="2931273" y="205109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公開範囲</a:t>
            </a:r>
          </a:p>
        </p:txBody>
      </p:sp>
      <p:sp>
        <p:nvSpPr>
          <p:cNvPr id="78" name="テキスト ボックス 77">
            <a:extLst>
              <a:ext uri="{FF2B5EF4-FFF2-40B4-BE49-F238E27FC236}">
                <a16:creationId xmlns:a16="http://schemas.microsoft.com/office/drawing/2014/main" id="{32971A2F-1FC4-4F34-B6AE-7984F6FD3D0E}"/>
              </a:ext>
            </a:extLst>
          </p:cNvPr>
          <p:cNvSpPr txBox="1"/>
          <p:nvPr/>
        </p:nvSpPr>
        <p:spPr>
          <a:xfrm>
            <a:off x="2587049" y="202539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F5320BE5-C039-447D-A1C0-24D26D81B975}"/>
              </a:ext>
            </a:extLst>
          </p:cNvPr>
          <p:cNvSpPr/>
          <p:nvPr/>
        </p:nvSpPr>
        <p:spPr>
          <a:xfrm>
            <a:off x="2932653" y="2332783"/>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説明</a:t>
            </a:r>
          </a:p>
        </p:txBody>
      </p:sp>
      <p:sp>
        <p:nvSpPr>
          <p:cNvPr id="81" name="テキスト ボックス 80">
            <a:extLst>
              <a:ext uri="{FF2B5EF4-FFF2-40B4-BE49-F238E27FC236}">
                <a16:creationId xmlns:a16="http://schemas.microsoft.com/office/drawing/2014/main" id="{EDFD2AFF-BE64-4FFF-AC1D-257E4F655372}"/>
              </a:ext>
            </a:extLst>
          </p:cNvPr>
          <p:cNvSpPr txBox="1"/>
          <p:nvPr/>
        </p:nvSpPr>
        <p:spPr>
          <a:xfrm>
            <a:off x="2588429" y="230708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F17C6509-5D1D-41AB-A6F1-67AE661468BA}"/>
              </a:ext>
            </a:extLst>
          </p:cNvPr>
          <p:cNvSpPr/>
          <p:nvPr/>
        </p:nvSpPr>
        <p:spPr>
          <a:xfrm>
            <a:off x="2919939" y="1755970"/>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83" name="テキスト ボックス 82">
            <a:extLst>
              <a:ext uri="{FF2B5EF4-FFF2-40B4-BE49-F238E27FC236}">
                <a16:creationId xmlns:a16="http://schemas.microsoft.com/office/drawing/2014/main" id="{D75339AF-9D13-4541-82DA-54CE3328667D}"/>
              </a:ext>
            </a:extLst>
          </p:cNvPr>
          <p:cNvSpPr txBox="1"/>
          <p:nvPr/>
        </p:nvSpPr>
        <p:spPr>
          <a:xfrm>
            <a:off x="2575715" y="17302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84" name="テキスト ボックス 83">
            <a:extLst>
              <a:ext uri="{FF2B5EF4-FFF2-40B4-BE49-F238E27FC236}">
                <a16:creationId xmlns:a16="http://schemas.microsoft.com/office/drawing/2014/main" id="{F898F298-A1F6-4C21-9D6C-8DF28786C088}"/>
              </a:ext>
            </a:extLst>
          </p:cNvPr>
          <p:cNvSpPr txBox="1"/>
          <p:nvPr/>
        </p:nvSpPr>
        <p:spPr>
          <a:xfrm>
            <a:off x="886437" y="3122632"/>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1</a:t>
            </a:r>
            <a:endParaRPr kumimoji="1" lang="ja-JP" altLang="en-US" sz="1100" b="1" dirty="0">
              <a:latin typeface="Meiryo UI" panose="020B0604030504040204" pitchFamily="34" charset="-128"/>
              <a:ea typeface="Meiryo UI" panose="020B0604030504040204" pitchFamily="34" charset="-128"/>
            </a:endParaRPr>
          </a:p>
        </p:txBody>
      </p:sp>
      <p:sp>
        <p:nvSpPr>
          <p:cNvPr id="87" name="正方形/長方形 86">
            <a:extLst>
              <a:ext uri="{FF2B5EF4-FFF2-40B4-BE49-F238E27FC236}">
                <a16:creationId xmlns:a16="http://schemas.microsoft.com/office/drawing/2014/main" id="{2615A7A2-694D-47C4-B7F8-3D65E7DDAF99}"/>
              </a:ext>
            </a:extLst>
          </p:cNvPr>
          <p:cNvSpPr/>
          <p:nvPr/>
        </p:nvSpPr>
        <p:spPr>
          <a:xfrm>
            <a:off x="1264202" y="3897389"/>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88" name="テキスト ボックス 87">
            <a:extLst>
              <a:ext uri="{FF2B5EF4-FFF2-40B4-BE49-F238E27FC236}">
                <a16:creationId xmlns:a16="http://schemas.microsoft.com/office/drawing/2014/main" id="{CEBC588E-3AAE-4C8E-8D72-66F872CFDD49}"/>
              </a:ext>
            </a:extLst>
          </p:cNvPr>
          <p:cNvSpPr txBox="1"/>
          <p:nvPr/>
        </p:nvSpPr>
        <p:spPr>
          <a:xfrm>
            <a:off x="905526" y="3957996"/>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025294AA-AADF-4E50-9439-FE4E8DC5463C}"/>
              </a:ext>
            </a:extLst>
          </p:cNvPr>
          <p:cNvSpPr txBox="1"/>
          <p:nvPr/>
        </p:nvSpPr>
        <p:spPr>
          <a:xfrm>
            <a:off x="900727" y="4620288"/>
            <a:ext cx="562975"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設問</a:t>
            </a:r>
            <a:r>
              <a:rPr kumimoji="1" lang="en-US" altLang="ja-JP" sz="1100" b="1" dirty="0">
                <a:latin typeface="Meiryo UI" panose="020B0604030504040204" pitchFamily="34" charset="-128"/>
                <a:ea typeface="Meiryo UI" panose="020B0604030504040204" pitchFamily="34" charset="-128"/>
              </a:rPr>
              <a:t>2</a:t>
            </a:r>
            <a:endParaRPr kumimoji="1" lang="ja-JP" altLang="en-US" sz="1100" b="1" dirty="0">
              <a:latin typeface="Meiryo UI" panose="020B0604030504040204" pitchFamily="34" charset="-128"/>
              <a:ea typeface="Meiryo UI" panose="020B0604030504040204" pitchFamily="34" charset="-128"/>
            </a:endParaRPr>
          </a:p>
        </p:txBody>
      </p:sp>
      <p:sp>
        <p:nvSpPr>
          <p:cNvPr id="90" name="正方形/長方形 89">
            <a:extLst>
              <a:ext uri="{FF2B5EF4-FFF2-40B4-BE49-F238E27FC236}">
                <a16:creationId xmlns:a16="http://schemas.microsoft.com/office/drawing/2014/main" id="{40112CE7-CA0E-4FA5-A76D-495CC9C5DE17}"/>
              </a:ext>
            </a:extLst>
          </p:cNvPr>
          <p:cNvSpPr/>
          <p:nvPr/>
        </p:nvSpPr>
        <p:spPr>
          <a:xfrm>
            <a:off x="1321019" y="4832999"/>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91" name="正方形/長方形 90">
            <a:extLst>
              <a:ext uri="{FF2B5EF4-FFF2-40B4-BE49-F238E27FC236}">
                <a16:creationId xmlns:a16="http://schemas.microsoft.com/office/drawing/2014/main" id="{7AC10864-9C4F-4005-80B7-3D6D7CC5EF29}"/>
              </a:ext>
            </a:extLst>
          </p:cNvPr>
          <p:cNvSpPr/>
          <p:nvPr/>
        </p:nvSpPr>
        <p:spPr>
          <a:xfrm>
            <a:off x="2259964" y="5039062"/>
            <a:ext cx="1159619"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93" name="正方形/長方形 92">
            <a:extLst>
              <a:ext uri="{FF2B5EF4-FFF2-40B4-BE49-F238E27FC236}">
                <a16:creationId xmlns:a16="http://schemas.microsoft.com/office/drawing/2014/main" id="{B0FD915C-6339-4F10-BFE9-E82E0AD2AE74}"/>
              </a:ext>
            </a:extLst>
          </p:cNvPr>
          <p:cNvSpPr/>
          <p:nvPr/>
        </p:nvSpPr>
        <p:spPr>
          <a:xfrm>
            <a:off x="1311080" y="5379188"/>
            <a:ext cx="3059320"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a:t>
            </a:r>
          </a:p>
        </p:txBody>
      </p:sp>
      <p:sp>
        <p:nvSpPr>
          <p:cNvPr id="45" name="正方形/長方形 44">
            <a:extLst>
              <a:ext uri="{FF2B5EF4-FFF2-40B4-BE49-F238E27FC236}">
                <a16:creationId xmlns:a16="http://schemas.microsoft.com/office/drawing/2014/main" id="{AE95754B-EB25-3846-BA52-816423A15A56}"/>
              </a:ext>
            </a:extLst>
          </p:cNvPr>
          <p:cNvSpPr/>
          <p:nvPr/>
        </p:nvSpPr>
        <p:spPr>
          <a:xfrm>
            <a:off x="1723687" y="5731152"/>
            <a:ext cx="2138415" cy="3004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CE3B17DB-2734-904A-BF44-BB45CB0A6041}"/>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3AB465E-DA7F-D54C-99C9-A8D2C64CB70B}"/>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16122401-3943-1541-92B5-B50042D5C944}"/>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bg1"/>
                </a:solidFill>
                <a:latin typeface="Meiryo UI" panose="020B0604030504040204" pitchFamily="50" charset="-128"/>
                <a:ea typeface="Meiryo UI" panose="020B0604030504040204" pitchFamily="50" charset="-128"/>
              </a:rPr>
              <a:t>アンケートを</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ja-JP" altLang="en-US" sz="1100">
                <a:solidFill>
                  <a:schemeClr val="bg1"/>
                </a:solidFill>
                <a:latin typeface="Meiryo UI" panose="020B0604030504040204" pitchFamily="50" charset="-128"/>
                <a:ea typeface="Meiryo UI" panose="020B0604030504040204" pitchFamily="50" charset="-128"/>
              </a:rPr>
              <a:t>提出しますか？</a:t>
            </a:r>
            <a:endParaRPr kumimoji="1" lang="ja-JP" altLang="en-US" sz="1100"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81B2358A-88E6-B347-B88E-45CC5D3EFC1E}"/>
              </a:ext>
            </a:extLst>
          </p:cNvPr>
          <p:cNvSpPr/>
          <p:nvPr/>
        </p:nvSpPr>
        <p:spPr>
          <a:xfrm>
            <a:off x="2926930"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ja-JP" altLang="en-US" sz="900" b="1" dirty="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42C03212-797D-FA4E-B6D1-E1EAA2292E1A}"/>
              </a:ext>
            </a:extLst>
          </p:cNvPr>
          <p:cNvSpPr/>
          <p:nvPr/>
        </p:nvSpPr>
        <p:spPr>
          <a:xfrm>
            <a:off x="1965313"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提出</a:t>
            </a:r>
            <a:endParaRPr kumimoji="1" lang="ja-JP" altLang="en-US" sz="900" b="1"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3EBCA9DB-F18B-3947-AB77-E91508E14401}"/>
              </a:ext>
            </a:extLst>
          </p:cNvPr>
          <p:cNvSpPr txBox="1"/>
          <p:nvPr/>
        </p:nvSpPr>
        <p:spPr>
          <a:xfrm>
            <a:off x="157863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97ACC4B2-FB9A-8240-838D-884A8E56DBC9}"/>
              </a:ext>
            </a:extLst>
          </p:cNvPr>
          <p:cNvSpPr txBox="1"/>
          <p:nvPr/>
        </p:nvSpPr>
        <p:spPr>
          <a:xfrm>
            <a:off x="2583454"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9" name="表 8">
            <a:extLst>
              <a:ext uri="{FF2B5EF4-FFF2-40B4-BE49-F238E27FC236}">
                <a16:creationId xmlns:a16="http://schemas.microsoft.com/office/drawing/2014/main" id="{EA42535F-C7D9-3545-B2E3-E5EF710061DA}"/>
              </a:ext>
            </a:extLst>
          </p:cNvPr>
          <p:cNvGraphicFramePr>
            <a:graphicFrameLocks noGrp="1"/>
          </p:cNvGraphicFramePr>
          <p:nvPr>
            <p:extLst>
              <p:ext uri="{D42A27DB-BD31-4B8C-83A1-F6EECF244321}">
                <p14:modId xmlns:p14="http://schemas.microsoft.com/office/powerpoint/2010/main" val="1344653555"/>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3517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提出</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アンケート提出処理を実行する。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アンケート管理画面へ遷移する。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キャンセル</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bl>
          </a:graphicData>
        </a:graphic>
      </p:graphicFrame>
    </p:spTree>
    <p:extLst>
      <p:ext uri="{BB962C8B-B14F-4D97-AF65-F5344CB8AC3E}">
        <p14:creationId xmlns:p14="http://schemas.microsoft.com/office/powerpoint/2010/main" val="136590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1</a:t>
            </a:r>
            <a:r>
              <a:rPr lang="ja-JP" altLang="en-US" dirty="0"/>
              <a:t>：</a:t>
            </a:r>
            <a:r>
              <a:rPr lang="ja-JP" altLang="en-US"/>
              <a:t>管理者画面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37" name="タイトル 1">
            <a:extLst>
              <a:ext uri="{FF2B5EF4-FFF2-40B4-BE49-F238E27FC236}">
                <a16:creationId xmlns:a16="http://schemas.microsoft.com/office/drawing/2014/main" id="{52F9DCD5-293A-4649-9DA4-1384BE926343}"/>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28783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10</a:t>
            </a:r>
            <a:r>
              <a:rPr lang="ja-JP" altLang="en-US"/>
              <a:t>：</a:t>
            </a:r>
            <a:r>
              <a:rPr lang="ja-JP" altLang="en-US" dirty="0"/>
              <a:t>アンケート</a:t>
            </a:r>
            <a:r>
              <a:rPr lang="ja-JP" altLang="en-US"/>
              <a:t>一覧画面</a:t>
            </a:r>
            <a:endParaRPr kumimoji="1" lang="ja-JP" altLang="en-US" dirty="0"/>
          </a:p>
        </p:txBody>
      </p:sp>
      <p:sp>
        <p:nvSpPr>
          <p:cNvPr id="45" name="スライド番号プレースホルダー 3">
            <a:extLst>
              <a:ext uri="{FF2B5EF4-FFF2-40B4-BE49-F238E27FC236}">
                <a16:creationId xmlns:a16="http://schemas.microsoft.com/office/drawing/2014/main" id="{60828DE5-CF18-1646-B7B2-1EFCFB277089}"/>
              </a:ext>
            </a:extLst>
          </p:cNvPr>
          <p:cNvSpPr>
            <a:spLocks noGrp="1"/>
          </p:cNvSpPr>
          <p:nvPr>
            <p:ph type="sldNum" sz="quarter" idx="4"/>
          </p:nvPr>
        </p:nvSpPr>
        <p:spPr>
          <a:xfrm>
            <a:off x="6996113" y="6356352"/>
            <a:ext cx="2228850" cy="365125"/>
          </a:xfrm>
        </p:spPr>
        <p:txBody>
          <a:bodyPr/>
          <a:lstStyle/>
          <a:p>
            <a:fld id="{F30DD6FD-6AE0-D748-9D23-01258D872A5D}" type="slidenum">
              <a:rPr kumimoji="1" lang="ja-JP" altLang="en-US" smtClean="0"/>
              <a:t>30</a:t>
            </a:fld>
            <a:endParaRPr kumimoji="1" lang="ja-JP" altLang="en-US"/>
          </a:p>
        </p:txBody>
      </p:sp>
      <p:sp>
        <p:nvSpPr>
          <p:cNvPr id="46" name="正方形/長方形 45">
            <a:extLst>
              <a:ext uri="{FF2B5EF4-FFF2-40B4-BE49-F238E27FC236}">
                <a16:creationId xmlns:a16="http://schemas.microsoft.com/office/drawing/2014/main" id="{C48C1A54-5649-DB46-9900-D6027EFDCB9A}"/>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47" name="正方形/長方形 46">
            <a:extLst>
              <a:ext uri="{FF2B5EF4-FFF2-40B4-BE49-F238E27FC236}">
                <a16:creationId xmlns:a16="http://schemas.microsoft.com/office/drawing/2014/main" id="{2A164440-AFDF-114B-9335-232BF3B5448D}"/>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48" name="正方形/長方形 47">
            <a:extLst>
              <a:ext uri="{FF2B5EF4-FFF2-40B4-BE49-F238E27FC236}">
                <a16:creationId xmlns:a16="http://schemas.microsoft.com/office/drawing/2014/main" id="{B1EC4E20-A164-8F4B-BD29-772FEF455D44}"/>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50" name="正方形/長方形 49">
            <a:extLst>
              <a:ext uri="{FF2B5EF4-FFF2-40B4-BE49-F238E27FC236}">
                <a16:creationId xmlns:a16="http://schemas.microsoft.com/office/drawing/2014/main" id="{257C2114-0C66-8448-8377-251CC44C9458}"/>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2" name="タイトル 1">
            <a:extLst>
              <a:ext uri="{FF2B5EF4-FFF2-40B4-BE49-F238E27FC236}">
                <a16:creationId xmlns:a16="http://schemas.microsoft.com/office/drawing/2014/main" id="{AA9DF952-4E81-054D-AFF6-CC9A52E081D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a:t>プ</a:t>
            </a:r>
            <a:r>
              <a:rPr lang="en-US" altLang="ja-JP" sz="2000" dirty="0"/>
              <a:t>38_</a:t>
            </a:r>
            <a:r>
              <a:rPr lang="ja-JP" altLang="en-US" sz="2000"/>
              <a:t>画面</a:t>
            </a:r>
            <a:r>
              <a:rPr lang="en-US" altLang="ja-JP" sz="2000" dirty="0"/>
              <a:t>7</a:t>
            </a:r>
            <a:r>
              <a:rPr lang="ja-JP" altLang="en-US" sz="2000"/>
              <a:t>：アンケート一覧画面と同様</a:t>
            </a:r>
            <a:endParaRPr lang="en-US" altLang="ja-JP" sz="2000" dirty="0"/>
          </a:p>
        </p:txBody>
      </p:sp>
    </p:spTree>
    <p:extLst>
      <p:ext uri="{BB962C8B-B14F-4D97-AF65-F5344CB8AC3E}">
        <p14:creationId xmlns:p14="http://schemas.microsoft.com/office/powerpoint/2010/main" val="206047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11</a:t>
            </a:r>
            <a:r>
              <a:rPr lang="ja-JP" altLang="en-US"/>
              <a:t>：アンケート結果画面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アンケート結果</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5008102"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https://dev-cm01-mase.kbb-id.co.jp/cmadmin.php/questionnaire/showResult/id/?</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8356851"/>
              </p:ext>
            </p:extLst>
          </p:nvPr>
        </p:nvGraphicFramePr>
        <p:xfrm>
          <a:off x="4852032" y="1317929"/>
          <a:ext cx="4384606" cy="48920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回答数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作成したアンケート情報から回答数を取得し表示する。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設問一覧</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アンケート作成時に設定した設問一覧を表示する。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設問設定時に回答必須と設定した設問は設問</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必須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設問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作成したアンケート情報の設問情報から設問を取得し状況を表示する。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画像</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作成したアンケート情報から画像を取得し表示する。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アンケート編集で変更可能な情報である。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6085945"/>
                  </a:ext>
                </a:extLst>
              </a:tr>
              <a:tr h="0">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結果</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作成したアンケート情報の設問情報から結果を取得し表示する。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結果表示スタイルに応じて結果を表示する。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結果表示スタイルで非表示を選択した場合は結果を表示しない。</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一行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、自由表記</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複数行</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を選択した場合は回答をそのまま表示する。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結果表示スタイルで標準、新着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件を選択した場合は新着</a:t>
                      </a: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件の回答のみ表示する。</a:t>
                      </a:r>
                      <a:endParaRPr kumimoji="1" lang="en-US" altLang="ja-JP" sz="900" dirty="0">
                        <a:latin typeface="Meiryo UI" panose="020B0604030504040204" pitchFamily="34" charset="-128"/>
                        <a:ea typeface="Meiryo UI" panose="020B0604030504040204" pitchFamily="34" charset="-128"/>
                      </a:endParaRPr>
                    </a:p>
                    <a:p>
                      <a:pPr marL="914400" lvl="2"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結果表示スタイルで全件表示を選択した場合は全回答を表示する。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回答形式で一個選択、複数選択を選択、かつ結果表示スタイルで棒グラフを選択した場合は結果を棒グラフで表示する。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回答形式で一個選択、複数選択を選択、かつ結果表示スタイルで棒グラフを選択した場合は結果を円グラフで表示する。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アンケート結果ダウンロード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管理者権限でのアクセスのみダウンロードを可能とする。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a:t>
                      </a:r>
                      <a:r>
                        <a:rPr kumimoji="1" lang="ja-JP" altLang="en-US" sz="900" dirty="0">
                          <a:latin typeface="Meiryo UI" panose="020B0604030504040204" pitchFamily="34" charset="-128"/>
                          <a:ea typeface="Meiryo UI" panose="020B0604030504040204" pitchFamily="34" charset="-128"/>
                        </a:rPr>
                        <a:t>するとアンケート結果</a:t>
                      </a:r>
                      <a:r>
                        <a:rPr kumimoji="1" lang="en-US" altLang="ja-JP" sz="900" dirty="0">
                          <a:latin typeface="Meiryo UI" panose="020B0604030504040204" pitchFamily="34" charset="-128"/>
                          <a:ea typeface="Meiryo UI" panose="020B0604030504040204" pitchFamily="34" charset="-128"/>
                        </a:rPr>
                        <a:t>CSV</a:t>
                      </a:r>
                      <a:r>
                        <a:rPr kumimoji="1" lang="ja-JP" altLang="en-US" sz="900" dirty="0">
                          <a:latin typeface="Meiryo UI" panose="020B0604030504040204" pitchFamily="34" charset="-128"/>
                          <a:ea typeface="Meiryo UI" panose="020B0604030504040204" pitchFamily="34" charset="-128"/>
                        </a:rPr>
                        <a:t>をダウンロードする。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a:t>
                      </a: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の情報を出力する。設問の数だけ列が増える。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回答者名：アンケート回答者の名前</a:t>
                      </a:r>
                      <a:endParaRPr kumimoji="1" lang="en-US" altLang="ja-JP" sz="900" dirty="0">
                        <a:latin typeface="Meiryo UI" panose="020B0604030504040204" pitchFamily="34" charset="-128"/>
                        <a:ea typeface="Meiryo UI" panose="020B0604030504040204" pitchFamily="34" charset="-128"/>
                      </a:endParaRP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会員の場合はニックネーム、会員でない場合はアンケート回答時に入力した名前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Email</a:t>
                      </a:r>
                      <a:r>
                        <a:rPr kumimoji="1" lang="ja-JP" altLang="en-US" sz="900" dirty="0">
                          <a:latin typeface="Meiryo UI" panose="020B0604030504040204" pitchFamily="34" charset="-128"/>
                          <a:ea typeface="Meiryo UI" panose="020B0604030504040204" pitchFamily="34" charset="-128"/>
                        </a:rPr>
                        <a:t>：アンケート回答者の</a:t>
                      </a:r>
                      <a:r>
                        <a:rPr kumimoji="1" lang="en-US" altLang="ja-JP" sz="900" dirty="0">
                          <a:latin typeface="Meiryo UI" panose="020B0604030504040204" pitchFamily="34" charset="-128"/>
                          <a:ea typeface="Meiryo UI" panose="020B0604030504040204" pitchFamily="34" charset="-128"/>
                        </a:rPr>
                        <a:t>Email</a:t>
                      </a:r>
                    </a:p>
                    <a:p>
                      <a:pPr marL="914400" marR="0" lvl="2"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会員の場合はなし、会員でない場合はアンケート回答時に入力した名前</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設定した設問</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：設問の回答</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03628751"/>
                  </a:ext>
                </a:extLst>
              </a:tr>
            </a:tbl>
          </a:graphicData>
        </a:graphic>
      </p:graphicFrame>
      <p:sp>
        <p:nvSpPr>
          <p:cNvPr id="56" name="正方形/長方形 55">
            <a:extLst>
              <a:ext uri="{FF2B5EF4-FFF2-40B4-BE49-F238E27FC236}">
                <a16:creationId xmlns:a16="http://schemas.microsoft.com/office/drawing/2014/main" id="{EB2949D5-8CC6-4554-9A9E-1D644CC0A0E1}"/>
              </a:ext>
            </a:extLst>
          </p:cNvPr>
          <p:cNvSpPr/>
          <p:nvPr/>
        </p:nvSpPr>
        <p:spPr>
          <a:xfrm>
            <a:off x="2119799" y="5779723"/>
            <a:ext cx="1497450"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アンケート結果ダウンロード</a:t>
            </a: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751258" y="57330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34" name="表 4">
            <a:extLst>
              <a:ext uri="{FF2B5EF4-FFF2-40B4-BE49-F238E27FC236}">
                <a16:creationId xmlns:a16="http://schemas.microsoft.com/office/drawing/2014/main" id="{B736A8BA-52C9-44B1-B4F9-E8E6010D53E6}"/>
              </a:ext>
            </a:extLst>
          </p:cNvPr>
          <p:cNvGraphicFramePr>
            <a:graphicFrameLocks noGrp="1"/>
          </p:cNvGraphicFramePr>
          <p:nvPr/>
        </p:nvGraphicFramePr>
        <p:xfrm>
          <a:off x="956941" y="1977548"/>
          <a:ext cx="3580591" cy="2932018"/>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1(</a:t>
                      </a:r>
                      <a:r>
                        <a:rPr kumimoji="1" lang="ja-JP" altLang="en-US" sz="900" b="1" dirty="0">
                          <a:solidFill>
                            <a:schemeClr val="bg1"/>
                          </a:solidFill>
                          <a:latin typeface="Meiryo UI" panose="020B0604030504040204" pitchFamily="34" charset="-128"/>
                          <a:ea typeface="Meiryo UI" panose="020B0604030504040204" pitchFamily="34" charset="-128"/>
                        </a:rPr>
                        <a:t>必須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endParaRPr kumimoji="1" lang="ja-JP" altLang="en-US"/>
                    </a:p>
                  </a:txBody>
                  <a:tcPr/>
                </a:tc>
                <a:extLst>
                  <a:ext uri="{0D108BD9-81ED-4DB2-BD59-A6C34878D82A}">
                    <a16:rowId xmlns:a16="http://schemas.microsoft.com/office/drawing/2014/main" val="3734990733"/>
                  </a:ext>
                </a:extLst>
              </a:tr>
              <a:tr h="746009">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2</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設問</a:t>
                      </a:r>
                      <a:r>
                        <a:rPr kumimoji="1" lang="en-US" altLang="ja-JP" sz="900" b="1" dirty="0">
                          <a:solidFill>
                            <a:schemeClr val="bg1"/>
                          </a:solidFill>
                          <a:latin typeface="Meiryo UI" panose="020B0604030504040204" pitchFamily="34" charset="-128"/>
                          <a:ea typeface="Meiryo UI" panose="020B0604030504040204" pitchFamily="34" charset="-128"/>
                        </a:rPr>
                        <a:t>3</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1386934604"/>
                  </a:ext>
                </a:extLst>
              </a:tr>
              <a:tr h="288000">
                <a:tc gridSpan="2">
                  <a:txBody>
                    <a:bodyPr/>
                    <a:lstStyle/>
                    <a:p>
                      <a:pPr algn="ctr"/>
                      <a:endParaRPr kumimoji="1" lang="en-US" altLang="ja-JP" sz="900" dirty="0">
                        <a:solidFill>
                          <a:schemeClr val="tx1"/>
                        </a:solidFill>
                        <a:latin typeface="Meiryo UI" panose="020B0604030504040204" pitchFamily="34" charset="-128"/>
                        <a:ea typeface="Meiryo UI" panose="020B0604030504040204" pitchFamily="34" charset="-128"/>
                      </a:endParaRPr>
                    </a:p>
                  </a:txBody>
                  <a:tcPr anchor="ctr">
                    <a:solidFill>
                      <a:schemeClr val="bg1"/>
                    </a:solidFill>
                  </a:tcPr>
                </a:tc>
                <a:tc hMerge="1">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27136390"/>
                  </a:ext>
                </a:extLst>
              </a:tr>
            </a:tbl>
          </a:graphicData>
        </a:graphic>
      </p:graphicFrame>
      <p:sp>
        <p:nvSpPr>
          <p:cNvPr id="35" name="テキスト ボックス 34">
            <a:extLst>
              <a:ext uri="{FF2B5EF4-FFF2-40B4-BE49-F238E27FC236}">
                <a16:creationId xmlns:a16="http://schemas.microsoft.com/office/drawing/2014/main" id="{15C78C03-E8AB-4543-ABAA-795E980E916F}"/>
              </a:ext>
            </a:extLst>
          </p:cNvPr>
          <p:cNvSpPr txBox="1"/>
          <p:nvPr/>
        </p:nvSpPr>
        <p:spPr>
          <a:xfrm>
            <a:off x="863842" y="1545110"/>
            <a:ext cx="761747" cy="230832"/>
          </a:xfrm>
          <a:prstGeom prst="rect">
            <a:avLst/>
          </a:prstGeom>
          <a:noFill/>
        </p:spPr>
        <p:txBody>
          <a:bodyPr wrap="none" rtlCol="0">
            <a:spAutoFit/>
          </a:bodyPr>
          <a:lstStyle/>
          <a:p>
            <a:r>
              <a:rPr kumimoji="1" lang="ja-JP" altLang="en-US" sz="900" dirty="0">
                <a:latin typeface="Meiryo UI" panose="020B0604030504040204" pitchFamily="34" charset="-128"/>
                <a:ea typeface="Meiryo UI" panose="020B0604030504040204" pitchFamily="34" charset="-128"/>
              </a:rPr>
              <a:t>回答者数：</a:t>
            </a:r>
            <a:endParaRPr kumimoji="1" lang="en-US" altLang="ja-JP" sz="900" dirty="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5EE32BD-CD25-4641-B6D6-1F5743A0F4FB}"/>
              </a:ext>
            </a:extLst>
          </p:cNvPr>
          <p:cNvSpPr/>
          <p:nvPr/>
        </p:nvSpPr>
        <p:spPr>
          <a:xfrm>
            <a:off x="1751258" y="1562708"/>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回答者数</a:t>
            </a:r>
          </a:p>
        </p:txBody>
      </p:sp>
      <p:sp>
        <p:nvSpPr>
          <p:cNvPr id="38" name="テキスト ボックス 37">
            <a:extLst>
              <a:ext uri="{FF2B5EF4-FFF2-40B4-BE49-F238E27FC236}">
                <a16:creationId xmlns:a16="http://schemas.microsoft.com/office/drawing/2014/main" id="{3F92C8BB-C3DF-4F1E-B624-C3CC22525A53}"/>
              </a:ext>
            </a:extLst>
          </p:cNvPr>
          <p:cNvSpPr txBox="1"/>
          <p:nvPr/>
        </p:nvSpPr>
        <p:spPr>
          <a:xfrm>
            <a:off x="1418624" y="152497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449BFA62-27F2-4ABF-9CEC-AC29A399D2C8}"/>
              </a:ext>
            </a:extLst>
          </p:cNvPr>
          <p:cNvSpPr/>
          <p:nvPr/>
        </p:nvSpPr>
        <p:spPr>
          <a:xfrm>
            <a:off x="2919939" y="2017422"/>
            <a:ext cx="761747" cy="213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設問</a:t>
            </a:r>
          </a:p>
        </p:txBody>
      </p:sp>
      <p:sp>
        <p:nvSpPr>
          <p:cNvPr id="42" name="テキスト ボックス 41">
            <a:extLst>
              <a:ext uri="{FF2B5EF4-FFF2-40B4-BE49-F238E27FC236}">
                <a16:creationId xmlns:a16="http://schemas.microsoft.com/office/drawing/2014/main" id="{A6CCB5DE-E5B5-41FD-AA2C-7009976890BF}"/>
              </a:ext>
            </a:extLst>
          </p:cNvPr>
          <p:cNvSpPr txBox="1"/>
          <p:nvPr/>
        </p:nvSpPr>
        <p:spPr>
          <a:xfrm>
            <a:off x="2470658" y="19932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09330C4F-4BB4-467B-ADA7-0BDB1E5DB117}"/>
              </a:ext>
            </a:extLst>
          </p:cNvPr>
          <p:cNvSpPr/>
          <p:nvPr/>
        </p:nvSpPr>
        <p:spPr>
          <a:xfrm>
            <a:off x="2495907" y="2342007"/>
            <a:ext cx="1023330"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画像</a:t>
            </a:r>
          </a:p>
        </p:txBody>
      </p:sp>
      <p:sp>
        <p:nvSpPr>
          <p:cNvPr id="46" name="テキスト ボックス 45">
            <a:extLst>
              <a:ext uri="{FF2B5EF4-FFF2-40B4-BE49-F238E27FC236}">
                <a16:creationId xmlns:a16="http://schemas.microsoft.com/office/drawing/2014/main" id="{1D1D85E4-732A-418B-8D02-826A5BEBB6BD}"/>
              </a:ext>
            </a:extLst>
          </p:cNvPr>
          <p:cNvSpPr txBox="1"/>
          <p:nvPr/>
        </p:nvSpPr>
        <p:spPr>
          <a:xfrm>
            <a:off x="1384265" y="2512243"/>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2DB71A25-4610-4F5D-818F-237DF7E0728F}"/>
              </a:ext>
            </a:extLst>
          </p:cNvPr>
          <p:cNvSpPr txBox="1"/>
          <p:nvPr/>
        </p:nvSpPr>
        <p:spPr>
          <a:xfrm>
            <a:off x="507660" y="188661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1483FA5A-D6AD-4E54-A30A-2ACB9E98E210}"/>
              </a:ext>
            </a:extLst>
          </p:cNvPr>
          <p:cNvSpPr/>
          <p:nvPr/>
        </p:nvSpPr>
        <p:spPr>
          <a:xfrm>
            <a:off x="1775320" y="3067325"/>
            <a:ext cx="2464504" cy="61163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a:t>
            </a:r>
          </a:p>
        </p:txBody>
      </p:sp>
      <p:sp>
        <p:nvSpPr>
          <p:cNvPr id="49" name="テキスト ボックス 48">
            <a:extLst>
              <a:ext uri="{FF2B5EF4-FFF2-40B4-BE49-F238E27FC236}">
                <a16:creationId xmlns:a16="http://schemas.microsoft.com/office/drawing/2014/main" id="{6F5324E8-5D93-4183-AE9F-8301038698C0}"/>
              </a:ext>
            </a:extLst>
          </p:cNvPr>
          <p:cNvSpPr txBox="1"/>
          <p:nvPr/>
        </p:nvSpPr>
        <p:spPr>
          <a:xfrm>
            <a:off x="1390019" y="3237561"/>
            <a:ext cx="397866"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0558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38_</a:t>
            </a:r>
            <a:r>
              <a:rPr lang="ja-JP" altLang="en-US"/>
              <a:t>画面</a:t>
            </a:r>
            <a:r>
              <a:rPr lang="en-US" altLang="ja-JP" dirty="0"/>
              <a:t>12</a:t>
            </a:r>
            <a:r>
              <a:rPr lang="ja-JP" altLang="en-US"/>
              <a:t>：アンケート削除ダイアログ画面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32</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https://dev-cm01-mase.kbb-id.co.jp/cmadmin.php/questionnaire</a:t>
            </a:r>
          </a:p>
        </p:txBody>
      </p:sp>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03746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アンケート管理</a:t>
            </a: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590054"/>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名称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状況</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期間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回答数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結果</a:t>
                      </a:r>
                      <a:endParaRPr kumimoji="1" lang="en-US" altLang="ja-JP" sz="900" b="1" dirty="0">
                        <a:solidFill>
                          <a:schemeClr val="bg1"/>
                        </a:solidFill>
                        <a:latin typeface="Meiryo UI" panose="020B0604030504040204" pitchFamily="34" charset="-128"/>
                        <a:ea typeface="Meiryo UI" panose="020B0604030504040204" pitchFamily="34" charset="-128"/>
                      </a:endParaRPr>
                    </a:p>
                    <a:p>
                      <a:pPr algn="ctr"/>
                      <a:r>
                        <a:rPr kumimoji="1" lang="ja-JP" altLang="en-US" sz="900" b="1" dirty="0">
                          <a:solidFill>
                            <a:schemeClr val="bg1"/>
                          </a:solidFill>
                          <a:latin typeface="Meiryo UI" panose="020B0604030504040204" pitchFamily="34" charset="-128"/>
                          <a:ea typeface="Meiryo UI" panose="020B0604030504040204" pitchFamily="34" charset="-128"/>
                        </a:rPr>
                        <a:t>表示</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操作</a:t>
                      </a: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636051" y="1373076"/>
            <a:ext cx="886069" cy="227661"/>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新規作成</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39698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タイ</a:t>
            </a:r>
            <a:endParaRPr kumimoji="1" lang="en-US" altLang="ja-JP" sz="900" b="1" dirty="0">
              <a:latin typeface="Meiryo UI" panose="020B0604030504040204" pitchFamily="34" charset="-128"/>
              <a:ea typeface="Meiryo UI" panose="020B0604030504040204" pitchFamily="34" charset="-128"/>
            </a:endParaRPr>
          </a:p>
          <a:p>
            <a:pPr algn="ctr"/>
            <a:r>
              <a:rPr kumimoji="1" lang="ja-JP" altLang="en-US" sz="900" b="1" dirty="0">
                <a:latin typeface="Meiryo UI" panose="020B0604030504040204" pitchFamily="34" charset="-128"/>
                <a:ea typeface="Meiryo UI" panose="020B0604030504040204" pitchFamily="34" charset="-128"/>
              </a:rPr>
              <a:t>トル</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39698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状況</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39698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回答期間</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39523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回答数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393856"/>
            <a:ext cx="520420" cy="291704"/>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結果表示</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9094" y="2329764"/>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編集</a:t>
            </a:r>
          </a:p>
        </p:txBody>
      </p:sp>
      <p:sp>
        <p:nvSpPr>
          <p:cNvPr id="46" name="正方形/長方形 45">
            <a:extLst>
              <a:ext uri="{FF2B5EF4-FFF2-40B4-BE49-F238E27FC236}">
                <a16:creationId xmlns:a16="http://schemas.microsoft.com/office/drawing/2014/main" id="{F262619C-A095-4C40-9CE1-5B31DF2A1908}"/>
              </a:ext>
            </a:extLst>
          </p:cNvPr>
          <p:cNvSpPr/>
          <p:nvPr/>
        </p:nvSpPr>
        <p:spPr>
          <a:xfrm>
            <a:off x="3952241" y="2700012"/>
            <a:ext cx="483830" cy="16549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52">
            <a:extLst>
              <a:ext uri="{FF2B5EF4-FFF2-40B4-BE49-F238E27FC236}">
                <a16:creationId xmlns:a16="http://schemas.microsoft.com/office/drawing/2014/main" id="{72DE179F-C7CD-416D-8626-6FD5D90D7156}"/>
              </a:ext>
            </a:extLst>
          </p:cNvPr>
          <p:cNvSpPr/>
          <p:nvPr/>
        </p:nvSpPr>
        <p:spPr>
          <a:xfrm>
            <a:off x="854110" y="1078607"/>
            <a:ext cx="3782207" cy="5283908"/>
          </a:xfrm>
          <a:prstGeom prst="rect">
            <a:avLst/>
          </a:prstGeom>
          <a:solidFill>
            <a:schemeClr val="tx1">
              <a:lumMod val="50000"/>
              <a:lumOff val="50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a:solidFill>
                <a:schemeClr val="tx1"/>
              </a:solidFill>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AA5E2723-A371-44C4-B919-A3D2F97C19A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EB12EB8A-FAAC-4988-8378-154285F9F045}"/>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62" name="正方形/長方形 61">
            <a:extLst>
              <a:ext uri="{FF2B5EF4-FFF2-40B4-BE49-F238E27FC236}">
                <a16:creationId xmlns:a16="http://schemas.microsoft.com/office/drawing/2014/main" id="{29044BD4-1333-488E-B8C8-6E0288FC558A}"/>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63" name="正方形/長方形 62">
            <a:extLst>
              <a:ext uri="{FF2B5EF4-FFF2-40B4-BE49-F238E27FC236}">
                <a16:creationId xmlns:a16="http://schemas.microsoft.com/office/drawing/2014/main" id="{26920EC9-557D-4146-8580-6B17E7227517}"/>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4" name="テキスト ボックス 63">
            <a:extLst>
              <a:ext uri="{FF2B5EF4-FFF2-40B4-BE49-F238E27FC236}">
                <a16:creationId xmlns:a16="http://schemas.microsoft.com/office/drawing/2014/main" id="{CF5E3406-E4C2-40E7-8053-67E3C6B472CE}"/>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65" name="テキスト ボックス 64">
            <a:extLst>
              <a:ext uri="{FF2B5EF4-FFF2-40B4-BE49-F238E27FC236}">
                <a16:creationId xmlns:a16="http://schemas.microsoft.com/office/drawing/2014/main" id="{09A9E6D2-DAF7-46AE-9B90-607BB45ED676}"/>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97A19D75-16FD-464D-B171-51CD78B32655}"/>
              </a:ext>
            </a:extLst>
          </p:cNvPr>
          <p:cNvGraphicFramePr>
            <a:graphicFrameLocks noGrp="1"/>
          </p:cNvGraphicFramePr>
          <p:nvPr>
            <p:extLst>
              <p:ext uri="{D42A27DB-BD31-4B8C-83A1-F6EECF244321}">
                <p14:modId xmlns:p14="http://schemas.microsoft.com/office/powerpoint/2010/main" val="3340626322"/>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押下することでアンケート削除処理を実行する。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407821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フリースペース管理プロセス</a:t>
            </a:r>
            <a:endParaRPr kumimoji="1" lang="en-US" altLang="ja-JP" sz="2800" b="1" dirty="0">
              <a:solidFill>
                <a:schemeClr val="accent1"/>
              </a:solidFill>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2553588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フリースペース管理プロセス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画面でフリースペース・エリアとして定義している場所に文字・画像を挿入する。</a:t>
            </a:r>
            <a:endParaRPr lang="en-US" altLang="ja-JP" dirty="0"/>
          </a:p>
          <a:p>
            <a:r>
              <a:rPr lang="ja-JP" altLang="en-US"/>
              <a:t>サービス開始後のフリースペース・エリアの追加はベンダー作業で実施する。</a:t>
            </a:r>
            <a:endParaRPr lang="en-US" altLang="ja-JP" dirty="0"/>
          </a:p>
          <a:p>
            <a:r>
              <a:rPr lang="ja-JP" altLang="en-US"/>
              <a:t>フリースペースの反映（作成、編集、削除）は即時行われる。</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34</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フリースペース作成／編集／削除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フリースペース確認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フリースペース反映確認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54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タイトル 1">
            <a:extLst>
              <a:ext uri="{FF2B5EF4-FFF2-40B4-BE49-F238E27FC236}">
                <a16:creationId xmlns:a16="http://schemas.microsoft.com/office/drawing/2014/main" id="{E9617526-0ABA-EB42-8D5B-283C8837EC2B}"/>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355310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2</a:t>
            </a:r>
            <a:r>
              <a:rPr lang="ja-JP" altLang="en-US"/>
              <a:t>：フリースペース画面の表示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14" name="表 8">
            <a:extLst>
              <a:ext uri="{FF2B5EF4-FFF2-40B4-BE49-F238E27FC236}">
                <a16:creationId xmlns:a16="http://schemas.microsoft.com/office/drawing/2014/main" id="{F070F1D7-E78F-6C42-B56F-E83F002EA34B}"/>
              </a:ext>
            </a:extLst>
          </p:cNvPr>
          <p:cNvGraphicFramePr>
            <a:graphicFrameLocks noGrp="1"/>
          </p:cNvGraphicFramePr>
          <p:nvPr>
            <p:extLst>
              <p:ext uri="{D42A27DB-BD31-4B8C-83A1-F6EECF244321}">
                <p14:modId xmlns:p14="http://schemas.microsoft.com/office/powerpoint/2010/main" val="3826042862"/>
              </p:ext>
            </p:extLst>
          </p:nvPr>
        </p:nvGraphicFramePr>
        <p:xfrm>
          <a:off x="4852032" y="1317932"/>
          <a:ext cx="4928072" cy="4866529"/>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フリースペース一覧</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フリースペース編集履歴</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フリースペース編集履歴の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dirty="0">
                          <a:solidFill>
                            <a:schemeClr val="tx1"/>
                          </a:solidFill>
                          <a:latin typeface="Meiryo UI" panose="020B0604030504040204" pitchFamily="34" charset="-128"/>
                          <a:ea typeface="Meiryo UI" panose="020B0604030504040204" pitchFamily="34" charset="-128"/>
                        </a:rPr>
                        <a:t>画面名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フリースペース部分がある画面を表示する。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a:t>
                      </a:r>
                      <a:r>
                        <a:rPr kumimoji="1" lang="ja-JP" altLang="en-US" sz="900" dirty="0">
                          <a:latin typeface="Meiryo UI" panose="020B0604030504040204" pitchFamily="34" charset="-128"/>
                          <a:ea typeface="Meiryo UI" panose="020B0604030504040204" pitchFamily="34" charset="-128"/>
                        </a:rPr>
                        <a:t>することで該当する画面へ遷移する。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dirty="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新規作成したフリースペースの日時を表示する。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作成していない場合、空に表示する。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編集日時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最後に編集したフリースペースの日時を表示する。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作成してから編集していない場合は、空白のままにする。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269422">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b="0" dirty="0">
                          <a:solidFill>
                            <a:schemeClr val="tx1"/>
                          </a:solidFill>
                          <a:latin typeface="Meiryo UI" panose="020B0604030504040204" pitchFamily="34" charset="-128"/>
                          <a:ea typeface="Meiryo UI" panose="020B0604030504040204" pitchFamily="34" charset="-128"/>
                        </a:rPr>
                        <a:t>操作</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dirty="0">
                          <a:solidFill>
                            <a:schemeClr val="tx1"/>
                          </a:solidFill>
                          <a:latin typeface="Meiryo UI" panose="020B0604030504040204" pitchFamily="34" charset="-128"/>
                          <a:ea typeface="Meiryo UI" panose="020B0604030504040204" pitchFamily="34" charset="-128"/>
                        </a:rPr>
                        <a:t>フリースペースの操作</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6452263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押下することでフリースペース作成もしくは編集画面へ遷移する。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押下することでフリースペース削除処理を実行する。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新規作成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押下することでフリースペース作成画面へ遷移する。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(9)</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263487"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フリースペース一覧</a:t>
            </a:r>
            <a:endParaRPr kumimoji="1" lang="ja-JP" altLang="en-US" sz="1100" b="1" dirty="0">
              <a:latin typeface="Meiryo UI" panose="020B0604030504040204" pitchFamily="34" charset="-128"/>
              <a:ea typeface="Meiryo UI" panose="020B0604030504040204" pitchFamily="34" charset="-128"/>
            </a:endParaRPr>
          </a:p>
        </p:txBody>
      </p:sp>
      <p:sp>
        <p:nvSpPr>
          <p:cNvPr id="16" name="テキスト ボックス 11">
            <a:extLst>
              <a:ext uri="{FF2B5EF4-FFF2-40B4-BE49-F238E27FC236}">
                <a16:creationId xmlns:a16="http://schemas.microsoft.com/office/drawing/2014/main" id="{00130020-33CC-9D41-B077-6ABBE3E04EC7}"/>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extLst>
              <p:ext uri="{D42A27DB-BD31-4B8C-83A1-F6EECF244321}">
                <p14:modId xmlns:p14="http://schemas.microsoft.com/office/powerpoint/2010/main" val="1123065899"/>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0" name="テキスト ボックス 32">
            <a:extLst>
              <a:ext uri="{FF2B5EF4-FFF2-40B4-BE49-F238E27FC236}">
                <a16:creationId xmlns:a16="http://schemas.microsoft.com/office/drawing/2014/main" id="{F265E5A4-406F-C542-9961-635CFDBB578B}"/>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38" name="テキスト ボックス 56">
            <a:extLst>
              <a:ext uri="{FF2B5EF4-FFF2-40B4-BE49-F238E27FC236}">
                <a16:creationId xmlns:a16="http://schemas.microsoft.com/office/drawing/2014/main" id="{EDC6C48A-E60C-3E4F-8AD7-68A5E4E457A6}"/>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テキスト ボックス 57">
            <a:extLst>
              <a:ext uri="{FF2B5EF4-FFF2-40B4-BE49-F238E27FC236}">
                <a16:creationId xmlns:a16="http://schemas.microsoft.com/office/drawing/2014/main" id="{B8A2A1F4-219B-1B4A-BF02-03E2864E3F33}"/>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0" name="テキスト ボックス 58">
            <a:extLst>
              <a:ext uri="{FF2B5EF4-FFF2-40B4-BE49-F238E27FC236}">
                <a16:creationId xmlns:a16="http://schemas.microsoft.com/office/drawing/2014/main" id="{232FFEB4-23BA-4640-A3B1-60522101552C}"/>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60">
            <a:extLst>
              <a:ext uri="{FF2B5EF4-FFF2-40B4-BE49-F238E27FC236}">
                <a16:creationId xmlns:a16="http://schemas.microsoft.com/office/drawing/2014/main" id="{5C5357FB-5D02-C549-92ED-5E482BB8DD20}"/>
              </a:ext>
            </a:extLst>
          </p:cNvPr>
          <p:cNvSpPr txBox="1"/>
          <p:nvPr/>
        </p:nvSpPr>
        <p:spPr>
          <a:xfrm>
            <a:off x="3868499"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画面名</a:t>
            </a: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0">
            <a:extLst>
              <a:ext uri="{FF2B5EF4-FFF2-40B4-BE49-F238E27FC236}">
                <a16:creationId xmlns:a16="http://schemas.microsoft.com/office/drawing/2014/main" id="{4A42338A-8B2F-9A42-AD91-EBF4DEFF6299}"/>
              </a:ext>
            </a:extLst>
          </p:cNvPr>
          <p:cNvSpPr txBox="1"/>
          <p:nvPr/>
        </p:nvSpPr>
        <p:spPr>
          <a:xfrm>
            <a:off x="3608752" y="22435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60">
            <a:extLst>
              <a:ext uri="{FF2B5EF4-FFF2-40B4-BE49-F238E27FC236}">
                <a16:creationId xmlns:a16="http://schemas.microsoft.com/office/drawing/2014/main" id="{D4BDD3CE-DA83-874A-9B8A-CA435BD47C4F}"/>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9" name="テキスト ボックス 56">
            <a:extLst>
              <a:ext uri="{FF2B5EF4-FFF2-40B4-BE49-F238E27FC236}">
                <a16:creationId xmlns:a16="http://schemas.microsoft.com/office/drawing/2014/main" id="{008F710A-CBB4-2E4A-9C3B-80BFDB8859FF}"/>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8</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pic>
        <p:nvPicPr>
          <p:cNvPr id="46" name="図 2">
            <a:extLst>
              <a:ext uri="{FF2B5EF4-FFF2-40B4-BE49-F238E27FC236}">
                <a16:creationId xmlns:a16="http://schemas.microsoft.com/office/drawing/2014/main" id="{B283AC07-5A05-4D79-A069-E21C77EFEA90}"/>
              </a:ext>
            </a:extLst>
          </p:cNvPr>
          <p:cNvPicPr>
            <a:picLocks noChangeAspect="1"/>
          </p:cNvPicPr>
          <p:nvPr/>
        </p:nvPicPr>
        <p:blipFill>
          <a:blip r:embed="rId3"/>
          <a:stretch>
            <a:fillRect/>
          </a:stretch>
        </p:blipFill>
        <p:spPr>
          <a:xfrm>
            <a:off x="1327439" y="6752327"/>
            <a:ext cx="6617756" cy="4326995"/>
          </a:xfrm>
          <a:prstGeom prst="rect">
            <a:avLst/>
          </a:prstGeom>
        </p:spPr>
      </p:pic>
    </p:spTree>
    <p:extLst>
      <p:ext uri="{BB962C8B-B14F-4D97-AF65-F5344CB8AC3E}">
        <p14:creationId xmlns:p14="http://schemas.microsoft.com/office/powerpoint/2010/main" val="3074535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3</a:t>
            </a:r>
            <a:r>
              <a:rPr lang="ja-JP" altLang="en-US"/>
              <a:t>：フリースペース削除ダイアログ画面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2" name="正方形/長方形 7">
            <a:extLst>
              <a:ext uri="{FF2B5EF4-FFF2-40B4-BE49-F238E27FC236}">
                <a16:creationId xmlns:a16="http://schemas.microsoft.com/office/drawing/2014/main" id="{0A74885E-829B-AC4C-A81B-488EF0EBAF08}"/>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3" name="正方形/長方形 8">
            <a:extLst>
              <a:ext uri="{FF2B5EF4-FFF2-40B4-BE49-F238E27FC236}">
                <a16:creationId xmlns:a16="http://schemas.microsoft.com/office/drawing/2014/main" id="{8C8EB57C-33FF-8249-A790-B3162A0F118D}"/>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AE598745-1E71-1E44-AE38-33A511341F84}"/>
              </a:ext>
            </a:extLst>
          </p:cNvPr>
          <p:cNvSpPr txBox="1"/>
          <p:nvPr/>
        </p:nvSpPr>
        <p:spPr>
          <a:xfrm>
            <a:off x="955200" y="1300355"/>
            <a:ext cx="1545616"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フリースペース編集履歴</a:t>
            </a:r>
            <a:endParaRPr kumimoji="1" lang="ja-JP" altLang="en-US" sz="1100" b="1" dirty="0">
              <a:latin typeface="Meiryo UI" panose="020B0604030504040204" pitchFamily="34" charset="-128"/>
              <a:ea typeface="Meiryo UI" panose="020B0604030504040204" pitchFamily="34" charset="-128"/>
            </a:endParaRPr>
          </a:p>
        </p:txBody>
      </p:sp>
      <p:graphicFrame>
        <p:nvGraphicFramePr>
          <p:cNvPr id="17" name="表 4">
            <a:extLst>
              <a:ext uri="{FF2B5EF4-FFF2-40B4-BE49-F238E27FC236}">
                <a16:creationId xmlns:a16="http://schemas.microsoft.com/office/drawing/2014/main" id="{B91E46C1-C0A7-1644-8185-C572C19E0998}"/>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編集画面</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8" name="正方形/長方形 20">
            <a:extLst>
              <a:ext uri="{FF2B5EF4-FFF2-40B4-BE49-F238E27FC236}">
                <a16:creationId xmlns:a16="http://schemas.microsoft.com/office/drawing/2014/main" id="{0ADA87C1-3670-3A4F-A73A-AE5C683D7EA8}"/>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9" name="正方形/長方形 21">
            <a:extLst>
              <a:ext uri="{FF2B5EF4-FFF2-40B4-BE49-F238E27FC236}">
                <a16:creationId xmlns:a16="http://schemas.microsoft.com/office/drawing/2014/main" id="{FDC78676-D8C0-534E-9FFE-DFAD4DABB274}"/>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21" name="正方形/長方形 33">
            <a:extLst>
              <a:ext uri="{FF2B5EF4-FFF2-40B4-BE49-F238E27FC236}">
                <a16:creationId xmlns:a16="http://schemas.microsoft.com/office/drawing/2014/main" id="{DC92CFD3-F4C2-464B-8C81-D9C2DD5DAC48}"/>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22" name="正方形/長方形 34">
            <a:extLst>
              <a:ext uri="{FF2B5EF4-FFF2-40B4-BE49-F238E27FC236}">
                <a16:creationId xmlns:a16="http://schemas.microsoft.com/office/drawing/2014/main" id="{9AD40FFE-23E0-AF4D-B834-6386724F9D5D}"/>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35">
            <a:extLst>
              <a:ext uri="{FF2B5EF4-FFF2-40B4-BE49-F238E27FC236}">
                <a16:creationId xmlns:a16="http://schemas.microsoft.com/office/drawing/2014/main" id="{0790D508-DF72-E143-81D3-9BB1686CB426}"/>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正方形/長方形 36">
            <a:extLst>
              <a:ext uri="{FF2B5EF4-FFF2-40B4-BE49-F238E27FC236}">
                <a16:creationId xmlns:a16="http://schemas.microsoft.com/office/drawing/2014/main" id="{AA7305D7-F40E-2346-9995-1C7146AEF375}"/>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正方形/長方形 37">
            <a:extLst>
              <a:ext uri="{FF2B5EF4-FFF2-40B4-BE49-F238E27FC236}">
                <a16:creationId xmlns:a16="http://schemas.microsoft.com/office/drawing/2014/main" id="{B6BC3A04-B181-3648-964C-215902BE52EF}"/>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正方形/長方形 38">
            <a:extLst>
              <a:ext uri="{FF2B5EF4-FFF2-40B4-BE49-F238E27FC236}">
                <a16:creationId xmlns:a16="http://schemas.microsoft.com/office/drawing/2014/main" id="{B5C17031-529F-014F-BC84-6D409B313B35}"/>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9">
            <a:extLst>
              <a:ext uri="{FF2B5EF4-FFF2-40B4-BE49-F238E27FC236}">
                <a16:creationId xmlns:a16="http://schemas.microsoft.com/office/drawing/2014/main" id="{19DB97A6-7A03-6A4F-B353-560F5FE0476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2" name="正方形/長方形 40">
            <a:extLst>
              <a:ext uri="{FF2B5EF4-FFF2-40B4-BE49-F238E27FC236}">
                <a16:creationId xmlns:a16="http://schemas.microsoft.com/office/drawing/2014/main" id="{8BF97B8A-2CFF-EF46-8035-E9E9878DADA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正方形/長方形 41">
            <a:extLst>
              <a:ext uri="{FF2B5EF4-FFF2-40B4-BE49-F238E27FC236}">
                <a16:creationId xmlns:a16="http://schemas.microsoft.com/office/drawing/2014/main" id="{644254DB-D33E-B541-949F-FDC68731475D}"/>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34" name="正方形/長方形 42">
            <a:extLst>
              <a:ext uri="{FF2B5EF4-FFF2-40B4-BE49-F238E27FC236}">
                <a16:creationId xmlns:a16="http://schemas.microsoft.com/office/drawing/2014/main" id="{9521233E-D15F-7041-9C1E-E01C55386724}"/>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35" name="正方形/長方形 43">
            <a:extLst>
              <a:ext uri="{FF2B5EF4-FFF2-40B4-BE49-F238E27FC236}">
                <a16:creationId xmlns:a16="http://schemas.microsoft.com/office/drawing/2014/main" id="{B83C553B-73A1-B547-973A-4CB15C6296A8}"/>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36" name="正方形/長方形 48">
            <a:extLst>
              <a:ext uri="{FF2B5EF4-FFF2-40B4-BE49-F238E27FC236}">
                <a16:creationId xmlns:a16="http://schemas.microsoft.com/office/drawing/2014/main" id="{551A7F2A-08DB-0C44-BCAE-B6FD16A135DF}"/>
              </a:ext>
            </a:extLst>
          </p:cNvPr>
          <p:cNvSpPr/>
          <p:nvPr/>
        </p:nvSpPr>
        <p:spPr>
          <a:xfrm>
            <a:off x="2834344"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37" name="正方形/長方形 50">
            <a:extLst>
              <a:ext uri="{FF2B5EF4-FFF2-40B4-BE49-F238E27FC236}">
                <a16:creationId xmlns:a16="http://schemas.microsoft.com/office/drawing/2014/main" id="{67794C20-DB2D-B04C-BB31-D4DC030E01DF}"/>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2" name="正方形/長方形 52">
            <a:extLst>
              <a:ext uri="{FF2B5EF4-FFF2-40B4-BE49-F238E27FC236}">
                <a16:creationId xmlns:a16="http://schemas.microsoft.com/office/drawing/2014/main" id="{10D21707-E1FD-1449-9A52-F51DDD46F767}"/>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43" name="正方形/長方形 53">
            <a:extLst>
              <a:ext uri="{FF2B5EF4-FFF2-40B4-BE49-F238E27FC236}">
                <a16:creationId xmlns:a16="http://schemas.microsoft.com/office/drawing/2014/main" id="{A096CB26-122F-AF49-A0E9-2E8369D604A7}"/>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編集画面</a:t>
            </a:r>
            <a:endParaRPr kumimoji="1" lang="ja-JP" altLang="en-US" sz="900" b="1" dirty="0">
              <a:latin typeface="Meiryo UI" panose="020B0604030504040204" pitchFamily="34" charset="-128"/>
              <a:ea typeface="Meiryo UI" panose="020B0604030504040204" pitchFamily="34" charset="-128"/>
            </a:endParaRPr>
          </a:p>
        </p:txBody>
      </p:sp>
      <p:sp>
        <p:nvSpPr>
          <p:cNvPr id="44" name="正方形/長方形 50">
            <a:extLst>
              <a:ext uri="{FF2B5EF4-FFF2-40B4-BE49-F238E27FC236}">
                <a16:creationId xmlns:a16="http://schemas.microsoft.com/office/drawing/2014/main" id="{E2E2D053-6080-B14E-B6B3-6F5EE59506AF}"/>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8" name="正方形/長方形 50">
            <a:extLst>
              <a:ext uri="{FF2B5EF4-FFF2-40B4-BE49-F238E27FC236}">
                <a16:creationId xmlns:a16="http://schemas.microsoft.com/office/drawing/2014/main" id="{155702AC-B904-B34B-BFD3-2FB0BD077973}"/>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新規作成</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50" name="正方形/長方形 53">
            <a:extLst>
              <a:ext uri="{FF2B5EF4-FFF2-40B4-BE49-F238E27FC236}">
                <a16:creationId xmlns:a16="http://schemas.microsoft.com/office/drawing/2014/main" id="{C47C1F5F-5382-2B48-BB44-679979F1551C}"/>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4">
            <a:extLst>
              <a:ext uri="{FF2B5EF4-FFF2-40B4-BE49-F238E27FC236}">
                <a16:creationId xmlns:a16="http://schemas.microsoft.com/office/drawing/2014/main" id="{2A4F007F-DD41-2E49-A5EE-8D69D34F96DF}"/>
              </a:ext>
            </a:extLst>
          </p:cNvPr>
          <p:cNvSpPr/>
          <p:nvPr/>
        </p:nvSpPr>
        <p:spPr>
          <a:xfrm>
            <a:off x="1974193" y="3173320"/>
            <a:ext cx="1587072" cy="385888"/>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削除しますか？</a:t>
            </a:r>
          </a:p>
        </p:txBody>
      </p:sp>
      <p:sp>
        <p:nvSpPr>
          <p:cNvPr id="52" name="正方形/長方形 61">
            <a:extLst>
              <a:ext uri="{FF2B5EF4-FFF2-40B4-BE49-F238E27FC236}">
                <a16:creationId xmlns:a16="http://schemas.microsoft.com/office/drawing/2014/main" id="{18485B3B-919C-5841-AE33-DC1F88DCD626}"/>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53" name="正方形/長方形 62">
            <a:extLst>
              <a:ext uri="{FF2B5EF4-FFF2-40B4-BE49-F238E27FC236}">
                <a16:creationId xmlns:a16="http://schemas.microsoft.com/office/drawing/2014/main" id="{B4F7BEE9-DD3A-AF44-BBEA-D0DB2DA987BE}"/>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54" name="テキスト ボックス 63">
            <a:extLst>
              <a:ext uri="{FF2B5EF4-FFF2-40B4-BE49-F238E27FC236}">
                <a16:creationId xmlns:a16="http://schemas.microsoft.com/office/drawing/2014/main" id="{5697622D-EFE3-D54F-9150-E6380F97FF87}"/>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55" name="テキスト ボックス 64">
            <a:extLst>
              <a:ext uri="{FF2B5EF4-FFF2-40B4-BE49-F238E27FC236}">
                <a16:creationId xmlns:a16="http://schemas.microsoft.com/office/drawing/2014/main" id="{13CF8C55-5EBF-FA4E-8088-EE11080B41AE}"/>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0CD43527-933E-B342-B0D2-0F97621D00AF}"/>
              </a:ext>
            </a:extLst>
          </p:cNvPr>
          <p:cNvGraphicFramePr>
            <a:graphicFrameLocks noGrp="1"/>
          </p:cNvGraphicFramePr>
          <p:nvPr>
            <p:extLst>
              <p:ext uri="{D42A27DB-BD31-4B8C-83A1-F6EECF244321}">
                <p14:modId xmlns:p14="http://schemas.microsoft.com/office/powerpoint/2010/main" val="2528234228"/>
              </p:ext>
            </p:extLst>
          </p:nvPr>
        </p:nvGraphicFramePr>
        <p:xfrm>
          <a:off x="4852032" y="1317929"/>
          <a:ext cx="4384606" cy="82296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ことでフリースペース削除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Tree>
    <p:extLst>
      <p:ext uri="{BB962C8B-B14F-4D97-AF65-F5344CB8AC3E}">
        <p14:creationId xmlns:p14="http://schemas.microsoft.com/office/powerpoint/2010/main" val="3573004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4</a:t>
            </a:r>
            <a:r>
              <a:rPr lang="ja-JP" altLang="en-US"/>
              <a:t>：フリースペース作成画面の表示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8">
            <a:extLst>
              <a:ext uri="{FF2B5EF4-FFF2-40B4-BE49-F238E27FC236}">
                <a16:creationId xmlns:a16="http://schemas.microsoft.com/office/drawing/2014/main" id="{D184F576-AA5A-604F-9F29-7422022F542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53B4C5B8-7AAC-594B-B6A4-CB23C62F1E3F}"/>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5" name="テキスト ボックス 10">
            <a:extLst>
              <a:ext uri="{FF2B5EF4-FFF2-40B4-BE49-F238E27FC236}">
                <a16:creationId xmlns:a16="http://schemas.microsoft.com/office/drawing/2014/main" id="{DD6E1A11-7B8E-034C-BFD6-4FE6719D5086}"/>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16" name="正方形/長方形 20">
            <a:extLst>
              <a:ext uri="{FF2B5EF4-FFF2-40B4-BE49-F238E27FC236}">
                <a16:creationId xmlns:a16="http://schemas.microsoft.com/office/drawing/2014/main" id="{EEA39C34-613C-584B-9533-36E5761E4B02}"/>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7" name="正方形/長方形 21">
            <a:extLst>
              <a:ext uri="{FF2B5EF4-FFF2-40B4-BE49-F238E27FC236}">
                <a16:creationId xmlns:a16="http://schemas.microsoft.com/office/drawing/2014/main" id="{64A05F66-3AA6-FD43-90AA-2A02E1138CCB}"/>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8" name="正方形/長方形 13">
            <a:extLst>
              <a:ext uri="{FF2B5EF4-FFF2-40B4-BE49-F238E27FC236}">
                <a16:creationId xmlns:a16="http://schemas.microsoft.com/office/drawing/2014/main" id="{2595ECDB-68BE-6B48-9C62-00109CFD5AAE}"/>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確認</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4">
            <a:extLst>
              <a:ext uri="{FF2B5EF4-FFF2-40B4-BE49-F238E27FC236}">
                <a16:creationId xmlns:a16="http://schemas.microsoft.com/office/drawing/2014/main" id="{1A8A3BBF-82E9-C64D-94EE-2F4AC7485BB3}"/>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20" name="テキスト ボックス 15">
            <a:extLst>
              <a:ext uri="{FF2B5EF4-FFF2-40B4-BE49-F238E27FC236}">
                <a16:creationId xmlns:a16="http://schemas.microsoft.com/office/drawing/2014/main" id="{390CCA53-3E56-2B4D-92FD-5F9A8D4864C0}"/>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2" name="テキスト ボックス 18">
            <a:extLst>
              <a:ext uri="{FF2B5EF4-FFF2-40B4-BE49-F238E27FC236}">
                <a16:creationId xmlns:a16="http://schemas.microsoft.com/office/drawing/2014/main" id="{8B4A8EC6-48A2-AE42-B824-2C8841F6A78B}"/>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3" name="テキスト ボックス 19">
            <a:extLst>
              <a:ext uri="{FF2B5EF4-FFF2-40B4-BE49-F238E27FC236}">
                <a16:creationId xmlns:a16="http://schemas.microsoft.com/office/drawing/2014/main" id="{42E0AA59-70EB-454F-8DBE-F35502ACBE89}"/>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24" name="テキスト ボックス 20">
            <a:extLst>
              <a:ext uri="{FF2B5EF4-FFF2-40B4-BE49-F238E27FC236}">
                <a16:creationId xmlns:a16="http://schemas.microsoft.com/office/drawing/2014/main" id="{05ED7D35-265C-9340-9AAC-E492E736880A}"/>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25" name="テキスト ボックス 21">
            <a:extLst>
              <a:ext uri="{FF2B5EF4-FFF2-40B4-BE49-F238E27FC236}">
                <a16:creationId xmlns:a16="http://schemas.microsoft.com/office/drawing/2014/main" id="{7EC3C43C-76A2-8540-9C44-C5092F4F7370}"/>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3014CF77-CEF4-C742-B260-4E69273CDCAA}"/>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2" name="テキスト ボックス 32">
            <a:extLst>
              <a:ext uri="{FF2B5EF4-FFF2-40B4-BE49-F238E27FC236}">
                <a16:creationId xmlns:a16="http://schemas.microsoft.com/office/drawing/2014/main" id="{BEAAB5AA-577A-B14B-88F3-CF7AB35D9F36}"/>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7" name="正方形/長方形 66">
            <a:extLst>
              <a:ext uri="{FF2B5EF4-FFF2-40B4-BE49-F238E27FC236}">
                <a16:creationId xmlns:a16="http://schemas.microsoft.com/office/drawing/2014/main" id="{C080D9BD-E268-7743-8307-9FE95ADB529C}"/>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38" name="テキスト ボックス 67">
            <a:extLst>
              <a:ext uri="{FF2B5EF4-FFF2-40B4-BE49-F238E27FC236}">
                <a16:creationId xmlns:a16="http://schemas.microsoft.com/office/drawing/2014/main" id="{94CCF8BA-D157-DF4F-B5BC-4093363B5FF8}"/>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9" name="正方形/長方形 68">
            <a:extLst>
              <a:ext uri="{FF2B5EF4-FFF2-40B4-BE49-F238E27FC236}">
                <a16:creationId xmlns:a16="http://schemas.microsoft.com/office/drawing/2014/main" id="{9C555D4E-9E2B-BE4F-A4BC-C374EEB660DA}"/>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r>
              <a:rPr kumimoji="1" lang="vi-VN" altLang="ja-JP" sz="900" b="1" dirty="0">
                <a:latin typeface="Meiryo UI" panose="020B0604030504040204" pitchFamily="34" charset="-128"/>
                <a:ea typeface="Meiryo UI" panose="020B0604030504040204" pitchFamily="34" charset="-128"/>
              </a:rPr>
              <a:t> (HTML)</a:t>
            </a:r>
            <a:endParaRPr kumimoji="1" lang="ja-JP" altLang="en-US" sz="900" b="1" dirty="0">
              <a:latin typeface="Meiryo UI" panose="020B0604030504040204" pitchFamily="34" charset="-128"/>
              <a:ea typeface="Meiryo UI" panose="020B0604030504040204" pitchFamily="34" charset="-128"/>
            </a:endParaRPr>
          </a:p>
        </p:txBody>
      </p:sp>
      <p:sp>
        <p:nvSpPr>
          <p:cNvPr id="40" name="正方形/長方形 69">
            <a:extLst>
              <a:ext uri="{FF2B5EF4-FFF2-40B4-BE49-F238E27FC236}">
                <a16:creationId xmlns:a16="http://schemas.microsoft.com/office/drawing/2014/main" id="{4C52ADCB-4B2F-C249-B30A-9B6DE34A5080}"/>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41" name="表 8">
            <a:extLst>
              <a:ext uri="{FF2B5EF4-FFF2-40B4-BE49-F238E27FC236}">
                <a16:creationId xmlns:a16="http://schemas.microsoft.com/office/drawing/2014/main" id="{EEC8EF01-4EE6-B04F-9B76-AF39FB5C3D29}"/>
              </a:ext>
            </a:extLst>
          </p:cNvPr>
          <p:cNvGraphicFramePr>
            <a:graphicFrameLocks noGrp="1"/>
          </p:cNvGraphicFramePr>
          <p:nvPr>
            <p:extLst>
              <p:ext uri="{D42A27DB-BD31-4B8C-83A1-F6EECF244321}">
                <p14:modId xmlns:p14="http://schemas.microsoft.com/office/powerpoint/2010/main" val="3799408233"/>
              </p:ext>
            </p:extLst>
          </p:nvPr>
        </p:nvGraphicFramePr>
        <p:xfrm>
          <a:off x="4852032" y="1317929"/>
          <a:ext cx="4384606" cy="24688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表示する画面</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フリースペースに設定した内容（テキスト）・画像を表示する画面を選びます。</a:t>
                      </a:r>
                      <a:br>
                        <a:rPr kumimoji="1" lang="en-US" altLang="ja-JP" sz="900" dirty="0">
                          <a:latin typeface="Meiryo UI" panose="020B0604030504040204" pitchFamily="34" charset="-128"/>
                          <a:ea typeface="Meiryo UI" panose="020B0604030504040204" pitchFamily="34" charset="-128"/>
                        </a:rPr>
                      </a:br>
                      <a:r>
                        <a:rPr kumimoji="1" lang="ja-JP" altLang="en-US" sz="900">
                          <a:latin typeface="Meiryo UI" panose="020B0604030504040204" pitchFamily="34" charset="-128"/>
                          <a:ea typeface="Meiryo UI" panose="020B0604030504040204" pitchFamily="34" charset="-128"/>
                        </a:rPr>
                        <a:t>例：</a:t>
                      </a:r>
                      <a:r>
                        <a:rPr kumimoji="1" lang="vi-VN" altLang="ja-JP" sz="900" dirty="0">
                          <a:latin typeface="Meiryo UI" panose="020B0604030504040204" pitchFamily="34" charset="-128"/>
                          <a:ea typeface="Meiryo UI" panose="020B0604030504040204" pitchFamily="34" charset="-128"/>
                        </a:rPr>
                        <a:t>TOP</a:t>
                      </a:r>
                      <a:r>
                        <a:rPr kumimoji="1" lang="ja-JP" altLang="en-US" sz="900">
                          <a:latin typeface="Meiryo UI" panose="020B0604030504040204" pitchFamily="34" charset="-128"/>
                          <a:ea typeface="Meiryo UI" panose="020B0604030504040204" pitchFamily="34" charset="-128"/>
                        </a:rPr>
                        <a:t>画面</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r>
                        <a:rPr kumimoji="1" lang="en-US" altLang="ja-JP" sz="900" b="0" dirty="0">
                          <a:latin typeface="Meiryo UI" panose="020B0604030504040204" pitchFamily="34" charset="-128"/>
                          <a:ea typeface="Meiryo UI" panose="020B0604030504040204" pitchFamily="34" charset="-128"/>
                        </a:rPr>
                        <a:t> (HTML)</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画像をアップロードする。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確認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a:t>
                      </a:r>
                      <a:r>
                        <a:rPr kumimoji="1" lang="vi-VN" altLang="ja-JP" sz="900" dirty="0">
                          <a:latin typeface="Meiryo UI" panose="020B0604030504040204" pitchFamily="34" charset="-128"/>
                          <a:ea typeface="Meiryo UI" panose="020B0604030504040204" pitchFamily="34" charset="-128"/>
                        </a:rPr>
                        <a:t>5</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フリースペース画面に</a:t>
                      </a:r>
                      <a:r>
                        <a:rPr kumimoji="1" lang="ja-JP" altLang="en-US" sz="900" dirty="0">
                          <a:latin typeface="Meiryo UI" panose="020B0604030504040204" pitchFamily="34" charset="-128"/>
                          <a:ea typeface="Meiryo UI" panose="020B0604030504040204" pitchFamily="34" charset="-128"/>
                        </a:rPr>
                        <a:t>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Tree>
    <p:extLst>
      <p:ext uri="{BB962C8B-B14F-4D97-AF65-F5344CB8AC3E}">
        <p14:creationId xmlns:p14="http://schemas.microsoft.com/office/powerpoint/2010/main" val="1612705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vi-VN" altLang="ja-JP" dirty="0"/>
              <a:t>5</a:t>
            </a:r>
            <a:r>
              <a:rPr lang="ja-JP" altLang="en-US"/>
              <a:t>：フリースペース確認画面の表示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39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54" name="正方形/長方形 8">
            <a:extLst>
              <a:ext uri="{FF2B5EF4-FFF2-40B4-BE49-F238E27FC236}">
                <a16:creationId xmlns:a16="http://schemas.microsoft.com/office/drawing/2014/main" id="{76D55953-A258-9E42-8FFB-C08F4FFFD9FB}"/>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55" name="正方形/長方形 9">
            <a:extLst>
              <a:ext uri="{FF2B5EF4-FFF2-40B4-BE49-F238E27FC236}">
                <a16:creationId xmlns:a16="http://schemas.microsoft.com/office/drawing/2014/main" id="{03D531C2-2F03-3442-8EFB-0C1E820DC314}"/>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56" name="テキスト ボックス 10">
            <a:extLst>
              <a:ext uri="{FF2B5EF4-FFF2-40B4-BE49-F238E27FC236}">
                <a16:creationId xmlns:a16="http://schemas.microsoft.com/office/drawing/2014/main" id="{BB774999-0765-AA48-852B-7A84D9F7E1BA}"/>
              </a:ext>
            </a:extLst>
          </p:cNvPr>
          <p:cNvSpPr txBox="1"/>
          <p:nvPr/>
        </p:nvSpPr>
        <p:spPr>
          <a:xfrm>
            <a:off x="955200" y="1300355"/>
            <a:ext cx="1619354" cy="261610"/>
          </a:xfrm>
          <a:prstGeom prst="rect">
            <a:avLst/>
          </a:prstGeom>
          <a:noFill/>
        </p:spPr>
        <p:txBody>
          <a:bodyPr wrap="none" rtlCol="0">
            <a:spAutoFit/>
          </a:bodyPr>
          <a:lstStyle/>
          <a:p>
            <a:r>
              <a:rPr lang="ja-JP" altLang="en-US" sz="1100" b="1">
                <a:latin typeface="Meiryo UI" panose="020B0604030504040204" pitchFamily="34" charset="-128"/>
                <a:ea typeface="Meiryo UI" panose="020B0604030504040204" pitchFamily="34" charset="-128"/>
              </a:rPr>
              <a:t>フリースペース作成・編集</a:t>
            </a:r>
            <a:endParaRPr kumimoji="1" lang="ja-JP" altLang="en-US" sz="1100" b="1" dirty="0">
              <a:latin typeface="Meiryo UI" panose="020B0604030504040204" pitchFamily="34" charset="-128"/>
              <a:ea typeface="Meiryo UI" panose="020B0604030504040204" pitchFamily="34" charset="-128"/>
            </a:endParaRPr>
          </a:p>
        </p:txBody>
      </p:sp>
      <p:sp>
        <p:nvSpPr>
          <p:cNvPr id="57" name="正方形/長方形 20">
            <a:extLst>
              <a:ext uri="{FF2B5EF4-FFF2-40B4-BE49-F238E27FC236}">
                <a16:creationId xmlns:a16="http://schemas.microsoft.com/office/drawing/2014/main" id="{74A09959-473D-2D40-9C76-720A207BEDAC}"/>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58" name="正方形/長方形 21">
            <a:extLst>
              <a:ext uri="{FF2B5EF4-FFF2-40B4-BE49-F238E27FC236}">
                <a16:creationId xmlns:a16="http://schemas.microsoft.com/office/drawing/2014/main" id="{A3674CF4-9185-9B4B-8916-A09C5161A937}"/>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59" name="正方形/長方形 13">
            <a:extLst>
              <a:ext uri="{FF2B5EF4-FFF2-40B4-BE49-F238E27FC236}">
                <a16:creationId xmlns:a16="http://schemas.microsoft.com/office/drawing/2014/main" id="{84FA356C-FDA6-034A-8EE5-18272C3DB4CC}"/>
              </a:ext>
            </a:extLst>
          </p:cNvPr>
          <p:cNvSpPr/>
          <p:nvPr/>
        </p:nvSpPr>
        <p:spPr>
          <a:xfrm>
            <a:off x="1957850" y="367409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作成</a:t>
            </a:r>
            <a:endParaRPr kumimoji="1" lang="ja-JP" altLang="en-US" sz="900" b="1" dirty="0">
              <a:latin typeface="Meiryo UI" panose="020B0604030504040204" pitchFamily="34" charset="-128"/>
              <a:ea typeface="Meiryo UI" panose="020B0604030504040204" pitchFamily="34" charset="-128"/>
            </a:endParaRPr>
          </a:p>
        </p:txBody>
      </p:sp>
      <p:sp>
        <p:nvSpPr>
          <p:cNvPr id="60" name="正方形/長方形 14">
            <a:extLst>
              <a:ext uri="{FF2B5EF4-FFF2-40B4-BE49-F238E27FC236}">
                <a16:creationId xmlns:a16="http://schemas.microsoft.com/office/drawing/2014/main" id="{1C7B39D3-F774-2D44-8D08-4483656B9138}"/>
              </a:ext>
            </a:extLst>
          </p:cNvPr>
          <p:cNvSpPr/>
          <p:nvPr/>
        </p:nvSpPr>
        <p:spPr>
          <a:xfrm>
            <a:off x="3246009" y="367905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61" name="テキスト ボックス 15">
            <a:extLst>
              <a:ext uri="{FF2B5EF4-FFF2-40B4-BE49-F238E27FC236}">
                <a16:creationId xmlns:a16="http://schemas.microsoft.com/office/drawing/2014/main" id="{C8A0FEFE-C018-7E43-848E-8E163414482A}"/>
              </a:ext>
            </a:extLst>
          </p:cNvPr>
          <p:cNvSpPr txBox="1"/>
          <p:nvPr/>
        </p:nvSpPr>
        <p:spPr>
          <a:xfrm>
            <a:off x="2848143" y="36416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62" name="テキスト ボックス 18">
            <a:extLst>
              <a:ext uri="{FF2B5EF4-FFF2-40B4-BE49-F238E27FC236}">
                <a16:creationId xmlns:a16="http://schemas.microsoft.com/office/drawing/2014/main" id="{B4ECCC78-5891-2F40-A890-55F90DC47858}"/>
              </a:ext>
            </a:extLst>
          </p:cNvPr>
          <p:cNvSpPr txBox="1"/>
          <p:nvPr/>
        </p:nvSpPr>
        <p:spPr>
          <a:xfrm>
            <a:off x="814704" y="1747623"/>
            <a:ext cx="1290738"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表示する画面</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63" name="テキスト ボックス 19">
            <a:extLst>
              <a:ext uri="{FF2B5EF4-FFF2-40B4-BE49-F238E27FC236}">
                <a16:creationId xmlns:a16="http://schemas.microsoft.com/office/drawing/2014/main" id="{4A0F724C-A70A-A54D-9571-B305BA17CB65}"/>
              </a:ext>
            </a:extLst>
          </p:cNvPr>
          <p:cNvSpPr txBox="1"/>
          <p:nvPr/>
        </p:nvSpPr>
        <p:spPr>
          <a:xfrm>
            <a:off x="821904" y="2309162"/>
            <a:ext cx="909223"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表示する内容</a:t>
            </a:r>
            <a:endParaRPr kumimoji="1" lang="ja-JP" altLang="en-US" sz="1000" b="1" dirty="0">
              <a:latin typeface="Meiryo UI" panose="020B0604030504040204" pitchFamily="34" charset="-128"/>
              <a:ea typeface="Meiryo UI" panose="020B0604030504040204" pitchFamily="34" charset="-128"/>
            </a:endParaRPr>
          </a:p>
        </p:txBody>
      </p:sp>
      <p:sp>
        <p:nvSpPr>
          <p:cNvPr id="64" name="テキスト ボックス 20">
            <a:extLst>
              <a:ext uri="{FF2B5EF4-FFF2-40B4-BE49-F238E27FC236}">
                <a16:creationId xmlns:a16="http://schemas.microsoft.com/office/drawing/2014/main" id="{8D2123D6-727F-4B49-B11E-0DC4A7328286}"/>
              </a:ext>
            </a:extLst>
          </p:cNvPr>
          <p:cNvSpPr txBox="1"/>
          <p:nvPr/>
        </p:nvSpPr>
        <p:spPr>
          <a:xfrm>
            <a:off x="814704" y="2827164"/>
            <a:ext cx="1055097"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画像アップロード</a:t>
            </a:r>
            <a:endParaRPr kumimoji="1" lang="ja-JP" altLang="en-US" sz="1000" b="1" dirty="0">
              <a:latin typeface="Meiryo UI" panose="020B0604030504040204" pitchFamily="34" charset="-128"/>
              <a:ea typeface="Meiryo UI" panose="020B0604030504040204" pitchFamily="34" charset="-128"/>
            </a:endParaRPr>
          </a:p>
        </p:txBody>
      </p:sp>
      <p:sp>
        <p:nvSpPr>
          <p:cNvPr id="65" name="テキスト ボックス 21">
            <a:extLst>
              <a:ext uri="{FF2B5EF4-FFF2-40B4-BE49-F238E27FC236}">
                <a16:creationId xmlns:a16="http://schemas.microsoft.com/office/drawing/2014/main" id="{52B33222-BB95-9142-8DC6-012A6E4BE6FC}"/>
              </a:ext>
            </a:extLst>
          </p:cNvPr>
          <p:cNvSpPr txBox="1"/>
          <p:nvPr/>
        </p:nvSpPr>
        <p:spPr>
          <a:xfrm>
            <a:off x="1971316" y="175084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29">
            <a:extLst>
              <a:ext uri="{FF2B5EF4-FFF2-40B4-BE49-F238E27FC236}">
                <a16:creationId xmlns:a16="http://schemas.microsoft.com/office/drawing/2014/main" id="{16593F6D-3B3B-AE48-81B9-274A35C173E2}"/>
              </a:ext>
            </a:extLst>
          </p:cNvPr>
          <p:cNvSpPr txBox="1"/>
          <p:nvPr/>
        </p:nvSpPr>
        <p:spPr>
          <a:xfrm>
            <a:off x="1931087" y="282395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32">
            <a:extLst>
              <a:ext uri="{FF2B5EF4-FFF2-40B4-BE49-F238E27FC236}">
                <a16:creationId xmlns:a16="http://schemas.microsoft.com/office/drawing/2014/main" id="{A14770E8-15A7-284E-947C-D570D3F4DBCB}"/>
              </a:ext>
            </a:extLst>
          </p:cNvPr>
          <p:cNvSpPr txBox="1"/>
          <p:nvPr/>
        </p:nvSpPr>
        <p:spPr>
          <a:xfrm>
            <a:off x="1573450" y="363251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8" name="正方形/長方形 66">
            <a:extLst>
              <a:ext uri="{FF2B5EF4-FFF2-40B4-BE49-F238E27FC236}">
                <a16:creationId xmlns:a16="http://schemas.microsoft.com/office/drawing/2014/main" id="{DCD44401-0ABD-BC46-A716-D1D53FF27557}"/>
              </a:ext>
            </a:extLst>
          </p:cNvPr>
          <p:cNvSpPr/>
          <p:nvPr/>
        </p:nvSpPr>
        <p:spPr>
          <a:xfrm>
            <a:off x="2323462" y="1693035"/>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表示する画面</a:t>
            </a:r>
            <a:endParaRPr kumimoji="1" lang="ja-JP" altLang="en-US" sz="900" b="1" dirty="0">
              <a:latin typeface="Meiryo UI" panose="020B0604030504040204" pitchFamily="34" charset="-128"/>
              <a:ea typeface="Meiryo UI" panose="020B0604030504040204" pitchFamily="34" charset="-128"/>
            </a:endParaRPr>
          </a:p>
        </p:txBody>
      </p:sp>
      <p:sp>
        <p:nvSpPr>
          <p:cNvPr id="69" name="テキスト ボックス 67">
            <a:extLst>
              <a:ext uri="{FF2B5EF4-FFF2-40B4-BE49-F238E27FC236}">
                <a16:creationId xmlns:a16="http://schemas.microsoft.com/office/drawing/2014/main" id="{8B9B01F7-6997-E849-BC2B-C9B90B9B4783}"/>
              </a:ext>
            </a:extLst>
          </p:cNvPr>
          <p:cNvSpPr txBox="1"/>
          <p:nvPr/>
        </p:nvSpPr>
        <p:spPr>
          <a:xfrm>
            <a:off x="1957850" y="227002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70" name="正方形/長方形 68">
            <a:extLst>
              <a:ext uri="{FF2B5EF4-FFF2-40B4-BE49-F238E27FC236}">
                <a16:creationId xmlns:a16="http://schemas.microsoft.com/office/drawing/2014/main" id="{86466710-FBA6-AD4F-878A-89ED3BBFAD7B}"/>
              </a:ext>
            </a:extLst>
          </p:cNvPr>
          <p:cNvSpPr/>
          <p:nvPr/>
        </p:nvSpPr>
        <p:spPr>
          <a:xfrm>
            <a:off x="2323463" y="2236939"/>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表示する内容</a:t>
            </a:r>
            <a:endParaRPr kumimoji="1" lang="ja-JP" altLang="en-US" sz="900" b="1" dirty="0">
              <a:latin typeface="Meiryo UI" panose="020B0604030504040204" pitchFamily="34" charset="-128"/>
              <a:ea typeface="Meiryo UI" panose="020B0604030504040204" pitchFamily="34" charset="-128"/>
            </a:endParaRPr>
          </a:p>
        </p:txBody>
      </p:sp>
      <p:sp>
        <p:nvSpPr>
          <p:cNvPr id="71" name="正方形/長方形 69">
            <a:extLst>
              <a:ext uri="{FF2B5EF4-FFF2-40B4-BE49-F238E27FC236}">
                <a16:creationId xmlns:a16="http://schemas.microsoft.com/office/drawing/2014/main" id="{AEF662BD-7C97-D645-8F1A-849264B6B3B3}"/>
              </a:ext>
            </a:extLst>
          </p:cNvPr>
          <p:cNvSpPr/>
          <p:nvPr/>
        </p:nvSpPr>
        <p:spPr>
          <a:xfrm>
            <a:off x="2323463" y="2783651"/>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画像アップロード</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73" name="表 8">
            <a:extLst>
              <a:ext uri="{FF2B5EF4-FFF2-40B4-BE49-F238E27FC236}">
                <a16:creationId xmlns:a16="http://schemas.microsoft.com/office/drawing/2014/main" id="{60EA0C84-42C4-C643-B221-5366001251AB}"/>
              </a:ext>
            </a:extLst>
          </p:cNvPr>
          <p:cNvGraphicFramePr>
            <a:graphicFrameLocks noGrp="1"/>
          </p:cNvGraphicFramePr>
          <p:nvPr>
            <p:extLst>
              <p:ext uri="{D42A27DB-BD31-4B8C-83A1-F6EECF244321}">
                <p14:modId xmlns:p14="http://schemas.microsoft.com/office/powerpoint/2010/main" val="3548248398"/>
              </p:ext>
            </p:extLst>
          </p:nvPr>
        </p:nvGraphicFramePr>
        <p:xfrm>
          <a:off x="4852032" y="1317929"/>
          <a:ext cx="4384606" cy="1783080"/>
        </p:xfrm>
        <a:graphic>
          <a:graphicData uri="http://schemas.openxmlformats.org/drawingml/2006/table">
            <a:tbl>
              <a:tblPr firstRow="1" bandRow="1">
                <a:tableStyleId>{5940675A-B579-460E-94D1-54222C63F5DA}</a:tableStyleId>
              </a:tblPr>
              <a:tblGrid>
                <a:gridCol w="1005560">
                  <a:extLst>
                    <a:ext uri="{9D8B030D-6E8A-4147-A177-3AD203B41FA5}">
                      <a16:colId xmlns:a16="http://schemas.microsoft.com/office/drawing/2014/main" val="1869668301"/>
                    </a:ext>
                  </a:extLst>
                </a:gridCol>
                <a:gridCol w="3379046">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en-US" altLang="ja-JP" sz="900" b="0" dirty="0">
                          <a:latin typeface="Meiryo UI" panose="020B0604030504040204" pitchFamily="34" charset="-128"/>
                          <a:ea typeface="Meiryo UI" panose="020B0604030504040204" pitchFamily="34" charset="-128"/>
                        </a:rPr>
                        <a:t>)</a:t>
                      </a:r>
                      <a:r>
                        <a:rPr kumimoji="1" lang="ja-JP" altLang="en-US" sz="900" b="0">
                          <a:latin typeface="Meiryo UI" panose="020B0604030504040204" pitchFamily="34" charset="-128"/>
                          <a:ea typeface="Meiryo UI" panose="020B0604030504040204" pitchFamily="34" charset="-128"/>
                        </a:rPr>
                        <a:t>表示する画面</a:t>
                      </a:r>
                      <a:endParaRPr kumimoji="1" lang="ja-JP" altLang="en-US" sz="900" b="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選択された画面を</a:t>
                      </a:r>
                      <a:r>
                        <a:rPr kumimoji="1" lang="ja-JP" altLang="en-US" sz="900" dirty="0">
                          <a:latin typeface="Meiryo UI" panose="020B0604030504040204" pitchFamily="34" charset="-128"/>
                          <a:ea typeface="Meiryo UI" panose="020B0604030504040204" pitchFamily="34" charset="-128"/>
                        </a:rPr>
                        <a:t>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表示する内容</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a:latin typeface="Meiryo UI" panose="020B0604030504040204" pitchFamily="34" charset="-128"/>
                          <a:ea typeface="Meiryo UI" panose="020B0604030504040204" pitchFamily="34" charset="-128"/>
                        </a:rPr>
                        <a:t>（テキスト）</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入力された文面</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画像アップロード</a:t>
                      </a:r>
                    </a:p>
                    <a:p>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アップロードされた画像を表示する。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900" kern="1200" dirty="0">
                          <a:solidFill>
                            <a:schemeClr val="tx1"/>
                          </a:solidFill>
                          <a:effectLst/>
                          <a:latin typeface="Meiryo UI" panose="020B0604030504040204" pitchFamily="34" charset="-128"/>
                          <a:ea typeface="Meiryo UI" panose="020B0604030504040204" pitchFamily="34" charset="-128"/>
                          <a:cs typeface="+mn-cs"/>
                        </a:rPr>
                        <a:t>JPG・GIF・PNG</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の形式、</a:t>
                      </a:r>
                      <a:r>
                        <a:rPr kumimoji="1" lang="en-US" altLang="ja-JP" sz="900" kern="1200" dirty="0">
                          <a:solidFill>
                            <a:schemeClr val="tx1"/>
                          </a:solidFill>
                          <a:effectLst/>
                          <a:latin typeface="Meiryo UI" panose="020B0604030504040204" pitchFamily="34" charset="-128"/>
                          <a:ea typeface="Meiryo UI" panose="020B0604030504040204" pitchFamily="34" charset="-128"/>
                          <a:cs typeface="+mn-cs"/>
                        </a:rPr>
                        <a:t>5</a:t>
                      </a:r>
                      <a:r>
                        <a:rPr kumimoji="1" lang="ja-JP" altLang="en-US" sz="900" kern="1200">
                          <a:solidFill>
                            <a:schemeClr val="tx1"/>
                          </a:solidFill>
                          <a:effectLst/>
                          <a:latin typeface="Meiryo UI" panose="020B0604030504040204" pitchFamily="34" charset="-128"/>
                          <a:ea typeface="Meiryo UI" panose="020B0604030504040204" pitchFamily="34" charset="-128"/>
                          <a:cs typeface="+mn-cs"/>
                        </a:rPr>
                        <a:t>メガバイト以内 </a:t>
                      </a:r>
                      <a:endParaRPr lang="ja-JP" altLang="en-US" sz="900">
                        <a:effectLs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作成</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フリースペース作成処理後、作成完了</a:t>
                      </a:r>
                      <a:r>
                        <a:rPr kumimoji="1" lang="ja-JP" altLang="en-US" sz="900" dirty="0">
                          <a:latin typeface="Meiryo UI" panose="020B0604030504040204" pitchFamily="34" charset="-128"/>
                          <a:ea typeface="Meiryo UI" panose="020B0604030504040204" pitchFamily="34" charset="-128"/>
                        </a:rPr>
                        <a:t>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Tree>
    <p:extLst>
      <p:ext uri="{BB962C8B-B14F-4D97-AF65-F5344CB8AC3E}">
        <p14:creationId xmlns:p14="http://schemas.microsoft.com/office/powerpoint/2010/main" val="117870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2</a:t>
            </a:r>
            <a:r>
              <a:rPr lang="ja-JP" altLang="en-US" dirty="0"/>
              <a:t>：送信対象者</a:t>
            </a:r>
            <a:r>
              <a:rPr lang="ja-JP" altLang="en-US"/>
              <a:t>設定画面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10" name="正方形/長方形 9">
            <a:extLst>
              <a:ext uri="{FF2B5EF4-FFF2-40B4-BE49-F238E27FC236}">
                <a16:creationId xmlns:a16="http://schemas.microsoft.com/office/drawing/2014/main" id="{A0546068-7F71-445C-8072-506F7A835A9C}"/>
              </a:ext>
            </a:extLst>
          </p:cNvPr>
          <p:cNvSpPr/>
          <p:nvPr/>
        </p:nvSpPr>
        <p:spPr>
          <a:xfrm>
            <a:off x="4780860" y="1032912"/>
            <a:ext cx="4668266"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https://dev-cm01-mase.kbb-id.co.jp/cmadmin.php/mail_magazine/sendStep1</a:t>
            </a:r>
          </a:p>
        </p:txBody>
      </p:sp>
      <p:sp>
        <p:nvSpPr>
          <p:cNvPr id="11" name="正方形/長方形 10">
            <a:extLst>
              <a:ext uri="{FF2B5EF4-FFF2-40B4-BE49-F238E27FC236}">
                <a16:creationId xmlns:a16="http://schemas.microsoft.com/office/drawing/2014/main" id="{7D0B3A4D-B1F1-4824-BB4F-90C851ED995A}"/>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2" name="表 8">
            <a:extLst>
              <a:ext uri="{FF2B5EF4-FFF2-40B4-BE49-F238E27FC236}">
                <a16:creationId xmlns:a16="http://schemas.microsoft.com/office/drawing/2014/main" id="{1A2AF1AB-0CA5-4C9E-817E-2F31F2EB7B77}"/>
              </a:ext>
            </a:extLst>
          </p:cNvPr>
          <p:cNvGraphicFramePr>
            <a:graphicFrameLocks noGrp="1"/>
          </p:cNvGraphicFramePr>
          <p:nvPr>
            <p:extLst>
              <p:ext uri="{D42A27DB-BD31-4B8C-83A1-F6EECF244321}">
                <p14:modId xmlns:p14="http://schemas.microsoft.com/office/powerpoint/2010/main" val="2840636024"/>
              </p:ext>
            </p:extLst>
          </p:nvPr>
        </p:nvGraphicFramePr>
        <p:xfrm>
          <a:off x="4852032" y="1317929"/>
          <a:ext cx="4384606" cy="28346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メール書式の選択。ラジオボタン。以下が選択肢。</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テキスト：テキスト形式のみのメール送信</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形式とテキスト形式のメール送信</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デフォルトでテキストが選択されている。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未選択状態にならないのでエラーメッセージは出ない想定。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伊那、富県、美篶、手良、東春近、⻄箕輪、⻄春近、高遠町、⻑谷、その他から選択する。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未選択の場合は全エリアを対象とする。</a:t>
                      </a: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20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30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40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50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60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70</a:t>
                      </a:r>
                      <a:r>
                        <a:rPr kumimoji="1" lang="ja-JP" altLang="en-US" sz="900" dirty="0">
                          <a:latin typeface="Meiryo UI" panose="020B0604030504040204" pitchFamily="34" charset="-128"/>
                          <a:ea typeface="Meiryo UI" panose="020B0604030504040204" pitchFamily="34" charset="-128"/>
                        </a:rPr>
                        <a:t>代、</a:t>
                      </a:r>
                      <a:r>
                        <a:rPr kumimoji="1" lang="en-US" altLang="ja-JP" sz="900" dirty="0">
                          <a:latin typeface="Meiryo UI" panose="020B0604030504040204" pitchFamily="34" charset="-128"/>
                          <a:ea typeface="Meiryo UI" panose="020B0604030504040204" pitchFamily="34" charset="-128"/>
                        </a:rPr>
                        <a:t>80</a:t>
                      </a:r>
                      <a:r>
                        <a:rPr kumimoji="1" lang="ja-JP" altLang="en-US" sz="900" dirty="0">
                          <a:latin typeface="Meiryo UI" panose="020B0604030504040204" pitchFamily="34" charset="-128"/>
                          <a:ea typeface="Meiryo UI" panose="020B0604030504040204" pitchFamily="34" charset="-128"/>
                        </a:rPr>
                        <a:t>代から選択する。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未選択の場合は全年代を対象とする。</a:t>
                      </a: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男性、女性、その他から選択する。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未選択の場合は全てを対象とする。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メール送信画面へ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メール送信履歴画面に遷移する。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71108943"/>
                  </a:ext>
                </a:extLst>
              </a:tr>
            </a:tbl>
          </a:graphicData>
        </a:graphic>
      </p:graphicFrame>
      <p:sp>
        <p:nvSpPr>
          <p:cNvPr id="13" name="テキスト ボックス 12">
            <a:extLst>
              <a:ext uri="{FF2B5EF4-FFF2-40B4-BE49-F238E27FC236}">
                <a16:creationId xmlns:a16="http://schemas.microsoft.com/office/drawing/2014/main" id="{B8018C14-D4D9-48B6-B905-E68F555BBA2D}"/>
              </a:ext>
            </a:extLst>
          </p:cNvPr>
          <p:cNvSpPr txBox="1"/>
          <p:nvPr/>
        </p:nvSpPr>
        <p:spPr>
          <a:xfrm>
            <a:off x="955200" y="1300355"/>
            <a:ext cx="1172116"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送信対象者設定</a:t>
            </a:r>
          </a:p>
        </p:txBody>
      </p:sp>
      <p:sp>
        <p:nvSpPr>
          <p:cNvPr id="14" name="正方形/長方形 13">
            <a:extLst>
              <a:ext uri="{FF2B5EF4-FFF2-40B4-BE49-F238E27FC236}">
                <a16:creationId xmlns:a16="http://schemas.microsoft.com/office/drawing/2014/main" id="{624B4298-9948-4B0E-9882-873D29548ECE}"/>
              </a:ext>
            </a:extLst>
          </p:cNvPr>
          <p:cNvSpPr/>
          <p:nvPr/>
        </p:nvSpPr>
        <p:spPr>
          <a:xfrm>
            <a:off x="1971316" y="3673577"/>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メール送信画面へ</a:t>
            </a:r>
          </a:p>
        </p:txBody>
      </p:sp>
      <p:sp>
        <p:nvSpPr>
          <p:cNvPr id="15" name="正方形/長方形 14">
            <a:extLst>
              <a:ext uri="{FF2B5EF4-FFF2-40B4-BE49-F238E27FC236}">
                <a16:creationId xmlns:a16="http://schemas.microsoft.com/office/drawing/2014/main" id="{4907729E-A87D-436A-84C8-6A63F5BF290E}"/>
              </a:ext>
            </a:extLst>
          </p:cNvPr>
          <p:cNvSpPr/>
          <p:nvPr/>
        </p:nvSpPr>
        <p:spPr>
          <a:xfrm>
            <a:off x="3420056" y="3675645"/>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16" name="テキスト ボックス 15">
            <a:extLst>
              <a:ext uri="{FF2B5EF4-FFF2-40B4-BE49-F238E27FC236}">
                <a16:creationId xmlns:a16="http://schemas.microsoft.com/office/drawing/2014/main" id="{8621BB6E-47AB-45EE-AC4F-E38B1F556FC6}"/>
              </a:ext>
            </a:extLst>
          </p:cNvPr>
          <p:cNvSpPr txBox="1"/>
          <p:nvPr/>
        </p:nvSpPr>
        <p:spPr>
          <a:xfrm>
            <a:off x="3039029" y="362055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12D10A0E-1C83-40C4-B466-BBD074DC9651}"/>
              </a:ext>
            </a:extLst>
          </p:cNvPr>
          <p:cNvSpPr txBox="1"/>
          <p:nvPr/>
        </p:nvSpPr>
        <p:spPr>
          <a:xfrm>
            <a:off x="1479549" y="36265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B7A20008-45B5-4AFA-B167-B5115F46C38D}"/>
              </a:ext>
            </a:extLst>
          </p:cNvPr>
          <p:cNvSpPr txBox="1"/>
          <p:nvPr/>
        </p:nvSpPr>
        <p:spPr>
          <a:xfrm>
            <a:off x="814704" y="1747623"/>
            <a:ext cx="1146468"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メール書式</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43F4031F-C1C6-4E4F-AA71-B8510E997866}"/>
              </a:ext>
            </a:extLst>
          </p:cNvPr>
          <p:cNvSpPr txBox="1"/>
          <p:nvPr/>
        </p:nvSpPr>
        <p:spPr>
          <a:xfrm>
            <a:off x="814704" y="2219136"/>
            <a:ext cx="962123"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お住いのエリア</a:t>
            </a:r>
          </a:p>
        </p:txBody>
      </p:sp>
      <p:sp>
        <p:nvSpPr>
          <p:cNvPr id="21" name="テキスト ボックス 20">
            <a:extLst>
              <a:ext uri="{FF2B5EF4-FFF2-40B4-BE49-F238E27FC236}">
                <a16:creationId xmlns:a16="http://schemas.microsoft.com/office/drawing/2014/main" id="{B6FC7986-178C-42DA-9713-7F02F90212B0}"/>
              </a:ext>
            </a:extLst>
          </p:cNvPr>
          <p:cNvSpPr txBox="1"/>
          <p:nvPr/>
        </p:nvSpPr>
        <p:spPr>
          <a:xfrm>
            <a:off x="814704" y="2656879"/>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年代</a:t>
            </a:r>
          </a:p>
        </p:txBody>
      </p:sp>
      <p:sp>
        <p:nvSpPr>
          <p:cNvPr id="22" name="テキスト ボックス 21">
            <a:extLst>
              <a:ext uri="{FF2B5EF4-FFF2-40B4-BE49-F238E27FC236}">
                <a16:creationId xmlns:a16="http://schemas.microsoft.com/office/drawing/2014/main" id="{C6EB50D4-6C12-403A-A608-694AD0D0F365}"/>
              </a:ext>
            </a:extLst>
          </p:cNvPr>
          <p:cNvSpPr txBox="1"/>
          <p:nvPr/>
        </p:nvSpPr>
        <p:spPr>
          <a:xfrm>
            <a:off x="1851290"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B2854542-44AF-41CF-84F9-0DE808D6A01A}"/>
              </a:ext>
            </a:extLst>
          </p:cNvPr>
          <p:cNvSpPr txBox="1"/>
          <p:nvPr/>
        </p:nvSpPr>
        <p:spPr>
          <a:xfrm>
            <a:off x="1851290" y="263442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31C9E433-1139-49C2-9871-9FAECEE95DBE}"/>
              </a:ext>
            </a:extLst>
          </p:cNvPr>
          <p:cNvSpPr txBox="1"/>
          <p:nvPr/>
        </p:nvSpPr>
        <p:spPr>
          <a:xfrm>
            <a:off x="814704" y="3120955"/>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性別</a:t>
            </a:r>
          </a:p>
        </p:txBody>
      </p:sp>
      <p:sp>
        <p:nvSpPr>
          <p:cNvPr id="33" name="テキスト ボックス 32">
            <a:extLst>
              <a:ext uri="{FF2B5EF4-FFF2-40B4-BE49-F238E27FC236}">
                <a16:creationId xmlns:a16="http://schemas.microsoft.com/office/drawing/2014/main" id="{C35C040F-B42B-4BD5-8258-AF425DB28C82}"/>
              </a:ext>
            </a:extLst>
          </p:cNvPr>
          <p:cNvSpPr txBox="1"/>
          <p:nvPr/>
        </p:nvSpPr>
        <p:spPr>
          <a:xfrm>
            <a:off x="1851290" y="309981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B105E7D4-B3BD-43F6-B49F-21DC0930A681}"/>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49" name="正方形/長方形 48">
            <a:extLst>
              <a:ext uri="{FF2B5EF4-FFF2-40B4-BE49-F238E27FC236}">
                <a16:creationId xmlns:a16="http://schemas.microsoft.com/office/drawing/2014/main" id="{94952AF8-9991-4B63-9A79-642572DB3779}"/>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61" name="楕円 4">
            <a:extLst>
              <a:ext uri="{FF2B5EF4-FFF2-40B4-BE49-F238E27FC236}">
                <a16:creationId xmlns:a16="http://schemas.microsoft.com/office/drawing/2014/main" id="{7081563E-6EA0-42A5-AAE1-4674414FBFAD}"/>
              </a:ext>
            </a:extLst>
          </p:cNvPr>
          <p:cNvSpPr/>
          <p:nvPr/>
        </p:nvSpPr>
        <p:spPr>
          <a:xfrm>
            <a:off x="2407367"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0D02E9A-6359-48AE-A07F-D9A7D16455A9}"/>
              </a:ext>
            </a:extLst>
          </p:cNvPr>
          <p:cNvSpPr txBox="1"/>
          <p:nvPr/>
        </p:nvSpPr>
        <p:spPr>
          <a:xfrm>
            <a:off x="2506841" y="1712970"/>
            <a:ext cx="609462" cy="261610"/>
          </a:xfrm>
          <a:prstGeom prst="rect">
            <a:avLst/>
          </a:prstGeom>
          <a:noFill/>
        </p:spPr>
        <p:txBody>
          <a:bodyPr wrap="none" rtlCol="0">
            <a:spAutoFit/>
          </a:bodyPr>
          <a:lstStyle/>
          <a:p>
            <a:r>
              <a:rPr kumimoji="1" lang="ja-JP" altLang="en-US" sz="1100" dirty="0">
                <a:latin typeface="Meiryo UI" panose="020B0604030504040204" pitchFamily="34" charset="-128"/>
                <a:ea typeface="Meiryo UI" panose="020B0604030504040204" pitchFamily="34" charset="-128"/>
              </a:rPr>
              <a:t>テキスト</a:t>
            </a:r>
            <a:endParaRPr kumimoji="1" lang="en-US" altLang="ja-JP" sz="1100" dirty="0">
              <a:latin typeface="Meiryo UI" panose="020B0604030504040204" pitchFamily="34" charset="-128"/>
              <a:ea typeface="Meiryo UI" panose="020B0604030504040204" pitchFamily="34" charset="-128"/>
            </a:endParaRPr>
          </a:p>
        </p:txBody>
      </p:sp>
      <p:sp>
        <p:nvSpPr>
          <p:cNvPr id="63" name="楕円 99">
            <a:extLst>
              <a:ext uri="{FF2B5EF4-FFF2-40B4-BE49-F238E27FC236}">
                <a16:creationId xmlns:a16="http://schemas.microsoft.com/office/drawing/2014/main" id="{444CCEE5-DABE-4C10-9D9D-5D63F273D002}"/>
              </a:ext>
            </a:extLst>
          </p:cNvPr>
          <p:cNvSpPr/>
          <p:nvPr/>
        </p:nvSpPr>
        <p:spPr>
          <a:xfrm>
            <a:off x="3149445" y="1788268"/>
            <a:ext cx="126703" cy="11101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47A815CB-BEF9-4107-9C4A-6020D597C535}"/>
              </a:ext>
            </a:extLst>
          </p:cNvPr>
          <p:cNvSpPr txBox="1"/>
          <p:nvPr/>
        </p:nvSpPr>
        <p:spPr>
          <a:xfrm>
            <a:off x="3243164" y="1712970"/>
            <a:ext cx="57419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HTML</a:t>
            </a:r>
          </a:p>
        </p:txBody>
      </p:sp>
      <p:sp>
        <p:nvSpPr>
          <p:cNvPr id="67" name="正方形/長方形 66">
            <a:extLst>
              <a:ext uri="{FF2B5EF4-FFF2-40B4-BE49-F238E27FC236}">
                <a16:creationId xmlns:a16="http://schemas.microsoft.com/office/drawing/2014/main" id="{145BA9E6-3021-47CC-B40A-52F4F5E88194}"/>
              </a:ext>
            </a:extLst>
          </p:cNvPr>
          <p:cNvSpPr/>
          <p:nvPr/>
        </p:nvSpPr>
        <p:spPr>
          <a:xfrm>
            <a:off x="2258655" y="2134967"/>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68" name="テキスト ボックス 67">
            <a:extLst>
              <a:ext uri="{FF2B5EF4-FFF2-40B4-BE49-F238E27FC236}">
                <a16:creationId xmlns:a16="http://schemas.microsoft.com/office/drawing/2014/main" id="{46AC76F9-0CD6-4857-B6D3-2014BF8A9A97}"/>
              </a:ext>
            </a:extLst>
          </p:cNvPr>
          <p:cNvSpPr txBox="1"/>
          <p:nvPr/>
        </p:nvSpPr>
        <p:spPr>
          <a:xfrm>
            <a:off x="1851290" y="218855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69" name="正方形/長方形 68">
            <a:extLst>
              <a:ext uri="{FF2B5EF4-FFF2-40B4-BE49-F238E27FC236}">
                <a16:creationId xmlns:a16="http://schemas.microsoft.com/office/drawing/2014/main" id="{EA548CB9-E882-45E5-B79D-75591CB1B073}"/>
              </a:ext>
            </a:extLst>
          </p:cNvPr>
          <p:cNvSpPr/>
          <p:nvPr/>
        </p:nvSpPr>
        <p:spPr>
          <a:xfrm>
            <a:off x="2258655" y="259776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70" name="正方形/長方形 69">
            <a:extLst>
              <a:ext uri="{FF2B5EF4-FFF2-40B4-BE49-F238E27FC236}">
                <a16:creationId xmlns:a16="http://schemas.microsoft.com/office/drawing/2014/main" id="{6EF27909-10A3-4420-A116-89BD49DD423F}"/>
              </a:ext>
            </a:extLst>
          </p:cNvPr>
          <p:cNvSpPr/>
          <p:nvPr/>
        </p:nvSpPr>
        <p:spPr>
          <a:xfrm>
            <a:off x="2249156" y="3048395"/>
            <a:ext cx="2052881"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Tree>
    <p:extLst>
      <p:ext uri="{BB962C8B-B14F-4D97-AF65-F5344CB8AC3E}">
        <p14:creationId xmlns:p14="http://schemas.microsoft.com/office/powerpoint/2010/main" val="2764583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41_</a:t>
            </a:r>
            <a:r>
              <a:rPr lang="ja-JP" altLang="en-US"/>
              <a:t>画面</a:t>
            </a:r>
            <a:r>
              <a:rPr lang="en-US" altLang="ja-JP" dirty="0"/>
              <a:t>6</a:t>
            </a:r>
            <a:r>
              <a:rPr lang="ja-JP" altLang="en-US"/>
              <a:t>：フリースペース作成完了画面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40</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57286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フリースペース作成完了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670402945"/>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フリースペース作成処理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フリースペース画面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フリースペース画面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64962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3" name="図 2">
            <a:extLst>
              <a:ext uri="{FF2B5EF4-FFF2-40B4-BE49-F238E27FC236}">
                <a16:creationId xmlns:a16="http://schemas.microsoft.com/office/drawing/2014/main" id="{3E935D82-2A87-6246-B26F-DE89C40BCEC7}"/>
              </a:ext>
            </a:extLst>
          </p:cNvPr>
          <p:cNvPicPr>
            <a:picLocks noChangeAspect="1"/>
          </p:cNvPicPr>
          <p:nvPr/>
        </p:nvPicPr>
        <p:blipFill>
          <a:blip r:embed="rId2"/>
          <a:stretch>
            <a:fillRect/>
          </a:stretch>
        </p:blipFill>
        <p:spPr>
          <a:xfrm>
            <a:off x="158631" y="1517908"/>
            <a:ext cx="4007881" cy="2620538"/>
          </a:xfrm>
          <a:prstGeom prst="rect">
            <a:avLst/>
          </a:prstGeom>
        </p:spPr>
      </p:pic>
      <p:pic>
        <p:nvPicPr>
          <p:cNvPr id="5" name="図 4">
            <a:extLst>
              <a:ext uri="{FF2B5EF4-FFF2-40B4-BE49-F238E27FC236}">
                <a16:creationId xmlns:a16="http://schemas.microsoft.com/office/drawing/2014/main" id="{5108CFE1-FDBE-7D45-92CC-ADE5C22EF39C}"/>
              </a:ext>
            </a:extLst>
          </p:cNvPr>
          <p:cNvPicPr>
            <a:picLocks noChangeAspect="1"/>
          </p:cNvPicPr>
          <p:nvPr/>
        </p:nvPicPr>
        <p:blipFill>
          <a:blip r:embed="rId3"/>
          <a:stretch>
            <a:fillRect/>
          </a:stretch>
        </p:blipFill>
        <p:spPr>
          <a:xfrm>
            <a:off x="4953000" y="1068121"/>
            <a:ext cx="4754137" cy="3275072"/>
          </a:xfrm>
          <a:prstGeom prst="rect">
            <a:avLst/>
          </a:prstGeom>
        </p:spPr>
      </p:pic>
      <p:pic>
        <p:nvPicPr>
          <p:cNvPr id="6" name="図 5">
            <a:extLst>
              <a:ext uri="{FF2B5EF4-FFF2-40B4-BE49-F238E27FC236}">
                <a16:creationId xmlns:a16="http://schemas.microsoft.com/office/drawing/2014/main" id="{0EC0A1D4-66A2-BB4A-8581-EEA1A0C5835D}"/>
              </a:ext>
            </a:extLst>
          </p:cNvPr>
          <p:cNvPicPr>
            <a:picLocks noChangeAspect="1"/>
          </p:cNvPicPr>
          <p:nvPr/>
        </p:nvPicPr>
        <p:blipFill>
          <a:blip r:embed="rId4"/>
          <a:stretch>
            <a:fillRect/>
          </a:stretch>
        </p:blipFill>
        <p:spPr>
          <a:xfrm>
            <a:off x="524107" y="4343193"/>
            <a:ext cx="4836563" cy="3592164"/>
          </a:xfrm>
          <a:prstGeom prst="rect">
            <a:avLst/>
          </a:prstGeom>
        </p:spPr>
      </p:pic>
      <p:pic>
        <p:nvPicPr>
          <p:cNvPr id="7" name="図 6">
            <a:extLst>
              <a:ext uri="{FF2B5EF4-FFF2-40B4-BE49-F238E27FC236}">
                <a16:creationId xmlns:a16="http://schemas.microsoft.com/office/drawing/2014/main" id="{5080405C-3191-8141-9FF6-4CF90C147440}"/>
              </a:ext>
            </a:extLst>
          </p:cNvPr>
          <p:cNvPicPr>
            <a:picLocks noChangeAspect="1"/>
          </p:cNvPicPr>
          <p:nvPr/>
        </p:nvPicPr>
        <p:blipFill>
          <a:blip r:embed="rId5"/>
          <a:stretch>
            <a:fillRect/>
          </a:stretch>
        </p:blipFill>
        <p:spPr>
          <a:xfrm>
            <a:off x="5173098" y="4613250"/>
            <a:ext cx="4534039" cy="2353257"/>
          </a:xfrm>
          <a:prstGeom prst="rect">
            <a:avLst/>
          </a:prstGeom>
        </p:spPr>
      </p:pic>
    </p:spTree>
    <p:extLst>
      <p:ext uri="{BB962C8B-B14F-4D97-AF65-F5344CB8AC3E}">
        <p14:creationId xmlns:p14="http://schemas.microsoft.com/office/powerpoint/2010/main" val="1092239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4988866"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a:t>
            </a:r>
            <a:r>
              <a:rPr kumimoji="1" lang="ja-JP" altLang="en-US" sz="2800">
                <a:latin typeface="Meiryo UI" panose="020B0604030504040204" pitchFamily="34" charset="-128"/>
                <a:ea typeface="Meiryo UI" panose="020B0604030504040204" pitchFamily="34" charset="-128"/>
              </a:rPr>
              <a:t>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b="1">
                <a:solidFill>
                  <a:schemeClr val="accent1"/>
                </a:solidFill>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a:latin typeface="Meiryo UI" panose="020B0604030504040204" pitchFamily="34" charset="-128"/>
                <a:ea typeface="Meiryo UI" panose="020B0604030504040204" pitchFamily="34" charset="-128"/>
              </a:rPr>
              <a:t>メールテンプレート管理プロセス</a:t>
            </a:r>
            <a:endParaRPr kumimoji="1" lang="ja-JP" altLang="en-US" sz="2800" b="1" dirty="0">
              <a:solidFill>
                <a:schemeClr val="accent1"/>
              </a:solidFill>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730162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フリーページ管理プロセス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ja-JP" altLang="en-US"/>
              <a:t>簡易的に画面を作成する。</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43</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フリーページ作成／編集／削除</a:t>
            </a:r>
            <a:endParaRPr kumimoji="1" lang="ja-JP" altLang="en-US" sz="9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フリーページ作成／編集／削除処理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フリーページ反映確認</a:t>
            </a:r>
          </a:p>
        </p:txBody>
      </p:sp>
      <p:sp>
        <p:nvSpPr>
          <p:cNvPr id="194" name="正方形/長方形 193">
            <a:extLst>
              <a:ext uri="{FF2B5EF4-FFF2-40B4-BE49-F238E27FC236}">
                <a16:creationId xmlns:a16="http://schemas.microsoft.com/office/drawing/2014/main" id="{96D742E7-E585-7541-A404-894FC18D9B9A}"/>
              </a:ext>
            </a:extLst>
          </p:cNvPr>
          <p:cNvSpPr/>
          <p:nvPr/>
        </p:nvSpPr>
        <p:spPr>
          <a:xfrm>
            <a:off x="3201155"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a:t>
            </a:r>
          </a:p>
        </p:txBody>
      </p:sp>
      <p:cxnSp>
        <p:nvCxnSpPr>
          <p:cNvPr id="195" name="直線矢印コネクタ 194">
            <a:extLst>
              <a:ext uri="{FF2B5EF4-FFF2-40B4-BE49-F238E27FC236}">
                <a16:creationId xmlns:a16="http://schemas.microsoft.com/office/drawing/2014/main" id="{D864798A-38A0-9248-A66D-F93D9DFE1C09}"/>
              </a:ext>
            </a:extLst>
          </p:cNvPr>
          <p:cNvCxnSpPr>
            <a:cxnSpLocks/>
            <a:stCxn id="190" idx="1"/>
            <a:endCxn id="194" idx="3"/>
          </p:cNvCxnSpPr>
          <p:nvPr/>
        </p:nvCxnSpPr>
        <p:spPr>
          <a:xfrm flipH="1">
            <a:off x="4860138" y="4265851"/>
            <a:ext cx="4819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正方形/長方形 196">
            <a:extLst>
              <a:ext uri="{FF2B5EF4-FFF2-40B4-BE49-F238E27FC236}">
                <a16:creationId xmlns:a16="http://schemas.microsoft.com/office/drawing/2014/main" id="{3DEFEEBE-3B0B-3047-95C6-EB79305B1A12}"/>
              </a:ext>
            </a:extLst>
          </p:cNvPr>
          <p:cNvSpPr/>
          <p:nvPr/>
        </p:nvSpPr>
        <p:spPr>
          <a:xfrm>
            <a:off x="1029613" y="4192226"/>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対象ページへアクセス</a:t>
            </a:r>
          </a:p>
        </p:txBody>
      </p:sp>
      <p:cxnSp>
        <p:nvCxnSpPr>
          <p:cNvPr id="198" name="直線矢印コネクタ 197">
            <a:extLst>
              <a:ext uri="{FF2B5EF4-FFF2-40B4-BE49-F238E27FC236}">
                <a16:creationId xmlns:a16="http://schemas.microsoft.com/office/drawing/2014/main" id="{5F626169-CDF9-DA4D-AA77-16317762D26E}"/>
              </a:ext>
            </a:extLst>
          </p:cNvPr>
          <p:cNvCxnSpPr>
            <a:cxnSpLocks/>
            <a:stCxn id="197" idx="3"/>
            <a:endCxn id="194" idx="1"/>
          </p:cNvCxnSpPr>
          <p:nvPr/>
        </p:nvCxnSpPr>
        <p:spPr>
          <a:xfrm flipV="1">
            <a:off x="2688596" y="4265851"/>
            <a:ext cx="512559"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05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44</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タイトル 1">
            <a:extLst>
              <a:ext uri="{FF2B5EF4-FFF2-40B4-BE49-F238E27FC236}">
                <a16:creationId xmlns:a16="http://schemas.microsoft.com/office/drawing/2014/main" id="{68347440-31B9-4D43-906E-EFCD3E72FB2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4012043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en-US" altLang="ja-JP" dirty="0"/>
              <a:t>2</a:t>
            </a:r>
            <a:r>
              <a:rPr lang="ja-JP" altLang="en-US"/>
              <a:t>：フリーページ画面の表示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68" name="表 8">
            <a:extLst>
              <a:ext uri="{FF2B5EF4-FFF2-40B4-BE49-F238E27FC236}">
                <a16:creationId xmlns:a16="http://schemas.microsoft.com/office/drawing/2014/main" id="{12D895F4-AAE0-CF4E-9196-5AD7B30B8545}"/>
              </a:ext>
            </a:extLst>
          </p:cNvPr>
          <p:cNvGraphicFramePr>
            <a:graphicFrameLocks noGrp="1"/>
          </p:cNvGraphicFramePr>
          <p:nvPr>
            <p:extLst>
              <p:ext uri="{D42A27DB-BD31-4B8C-83A1-F6EECF244321}">
                <p14:modId xmlns:p14="http://schemas.microsoft.com/office/powerpoint/2010/main" val="2282068487"/>
              </p:ext>
            </p:extLst>
          </p:nvPr>
        </p:nvGraphicFramePr>
        <p:xfrm>
          <a:off x="4852032" y="1317932"/>
          <a:ext cx="4928072" cy="4633902"/>
        </p:xfrm>
        <a:graphic>
          <a:graphicData uri="http://schemas.openxmlformats.org/drawingml/2006/table">
            <a:tbl>
              <a:tblPr firstRow="1" bandRow="1">
                <a:tableStyleId>{5940675A-B579-460E-94D1-54222C63F5DA}</a:tableStyleId>
              </a:tblPr>
              <a:tblGrid>
                <a:gridCol w="904856">
                  <a:extLst>
                    <a:ext uri="{9D8B030D-6E8A-4147-A177-3AD203B41FA5}">
                      <a16:colId xmlns:a16="http://schemas.microsoft.com/office/drawing/2014/main" val="1869668301"/>
                    </a:ext>
                  </a:extLst>
                </a:gridCol>
                <a:gridCol w="4023216">
                  <a:extLst>
                    <a:ext uri="{9D8B030D-6E8A-4147-A177-3AD203B41FA5}">
                      <a16:colId xmlns:a16="http://schemas.microsoft.com/office/drawing/2014/main" val="4148764813"/>
                    </a:ext>
                  </a:extLst>
                </a:gridCol>
              </a:tblGrid>
              <a:tr h="19986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575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lang="ja-JP" altLang="en-US" sz="900" b="0">
                          <a:latin typeface="Meiryo UI" panose="020B0604030504040204" pitchFamily="34" charset="-128"/>
                          <a:ea typeface="Meiryo UI" panose="020B0604030504040204" pitchFamily="34" charset="-128"/>
                        </a:rPr>
                        <a:t>フリーページ一覧</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lang="ja-JP" altLang="en-US" sz="900" b="0">
                          <a:solidFill>
                            <a:schemeClr val="tx1"/>
                          </a:solidFill>
                          <a:latin typeface="Meiryo UI" panose="020B0604030504040204" pitchFamily="34" charset="-128"/>
                          <a:ea typeface="Meiryo UI" panose="020B0604030504040204" pitchFamily="34" charset="-128"/>
                        </a:rPr>
                        <a:t>フリーページ一覧</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900" b="0">
                          <a:solidFill>
                            <a:schemeClr val="tx1"/>
                          </a:solidFill>
                          <a:latin typeface="Meiryo UI" panose="020B0604030504040204" pitchFamily="34" charset="-128"/>
                          <a:ea typeface="Meiryo UI" panose="020B0604030504040204" pitchFamily="34" charset="-128"/>
                        </a:rPr>
                        <a:t>フリーページ一覧の</a:t>
                      </a:r>
                      <a:r>
                        <a:rPr kumimoji="1" lang="ja-JP" altLang="en-US" sz="900">
                          <a:latin typeface="Meiryo UI" panose="020B0604030504040204" pitchFamily="34" charset="-128"/>
                          <a:ea typeface="Meiryo UI" panose="020B0604030504040204" pitchFamily="34" charset="-128"/>
                        </a:rPr>
                        <a:t>表示順は変更日時の降順で表示される。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ページに</a:t>
                      </a:r>
                      <a:r>
                        <a:rPr kumimoji="1" lang="en-US" altLang="ja-JP" sz="900" dirty="0">
                          <a:latin typeface="Meiryo UI" panose="020B0604030504040204" pitchFamily="34" charset="-128"/>
                          <a:ea typeface="Meiryo UI" panose="020B0604030504040204" pitchFamily="34" charset="-128"/>
                        </a:rPr>
                        <a:t>10</a:t>
                      </a:r>
                      <a:r>
                        <a:rPr kumimoji="1" lang="ja-JP" altLang="en-US" sz="900">
                          <a:latin typeface="Meiryo UI" panose="020B0604030504040204" pitchFamily="34" charset="-128"/>
                          <a:ea typeface="Meiryo UI" panose="020B0604030504040204" pitchFamily="34" charset="-128"/>
                        </a:rPr>
                        <a:t>個ずつ表示する。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31407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solidFill>
                            <a:schemeClr val="tx1"/>
                          </a:solidFill>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作成済みのページ名が表示されます。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フリーページ編集</a:t>
                      </a:r>
                      <a:r>
                        <a:rPr kumimoji="1" lang="ja-JP" altLang="en-US" sz="900" dirty="0">
                          <a:latin typeface="Meiryo UI" panose="020B0604030504040204" pitchFamily="34" charset="-128"/>
                          <a:ea typeface="Meiryo UI" panose="020B0604030504040204" pitchFamily="34" charset="-128"/>
                        </a:rPr>
                        <a:t>で変更</a:t>
                      </a:r>
                      <a:r>
                        <a:rPr kumimoji="1" lang="ja-JP" altLang="en-US" sz="900">
                          <a:latin typeface="Meiryo UI" panose="020B0604030504040204" pitchFamily="34" charset="-128"/>
                          <a:ea typeface="Meiryo UI" panose="020B0604030504040204" pitchFamily="34" charset="-128"/>
                        </a:rPr>
                        <a:t>可能なページで</a:t>
                      </a:r>
                      <a:r>
                        <a:rPr kumimoji="1" lang="ja-JP" altLang="en-US" sz="900" dirty="0">
                          <a:latin typeface="Meiryo UI" panose="020B0604030504040204" pitchFamily="34" charset="-128"/>
                          <a:ea typeface="Meiryo UI" panose="020B0604030504040204" pitchFamily="34" charset="-128"/>
                        </a:rPr>
                        <a:t>ある。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ことで追加したフリーページを表示する。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24906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solidFill>
                            <a:schemeClr val="tx1"/>
                          </a:solidFill>
                          <a:latin typeface="Meiryo UI" panose="020B0604030504040204" pitchFamily="34" charset="-128"/>
                          <a:ea typeface="Meiryo UI" panose="020B0604030504040204" pitchFamily="34" charset="-128"/>
                        </a:rPr>
                        <a:t>作成日時</a:t>
                      </a:r>
                      <a:endParaRPr kumimoji="1" lang="en-US" altLang="ja-JP" sz="900" b="0" dirty="0">
                        <a:solidFill>
                          <a:schemeClr val="tx1"/>
                        </a:solidFill>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新規作成したフリーページの日時を表示する。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24492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b="0">
                          <a:solidFill>
                            <a:schemeClr val="tx1"/>
                          </a:solidFill>
                          <a:latin typeface="Meiryo UI" panose="020B0604030504040204" pitchFamily="34" charset="-128"/>
                          <a:ea typeface="Meiryo UI" panose="020B0604030504040204" pitchFamily="34" charset="-128"/>
                        </a:rPr>
                        <a:t>ページ</a:t>
                      </a:r>
                      <a:r>
                        <a:rPr kumimoji="1" lang="en-US" altLang="ja-JP" sz="900" b="0" dirty="0">
                          <a:solidFill>
                            <a:schemeClr val="tx1"/>
                          </a:solidFill>
                          <a:latin typeface="Meiryo UI" panose="020B0604030504040204" pitchFamily="34" charset="-128"/>
                          <a:ea typeface="Meiryo UI" panose="020B0604030504040204" pitchFamily="34" charset="-128"/>
                        </a:rPr>
                        <a:t>URL</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作成したフリーページの</a:t>
                      </a:r>
                      <a:r>
                        <a:rPr kumimoji="1" lang="vi-VN" altLang="ja-JP" sz="900" dirty="0">
                          <a:latin typeface="Meiryo UI" panose="020B0604030504040204" pitchFamily="34" charset="-128"/>
                          <a:ea typeface="Meiryo UI" panose="020B0604030504040204" pitchFamily="34" charset="-128"/>
                        </a:rPr>
                        <a:t>URL</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編集</a:t>
                      </a:r>
                      <a:endParaRPr kumimoji="1" lang="en-US" altLang="ja-JP" sz="900" dirty="0">
                        <a:latin typeface="Meiryo UI" panose="020B0604030504040204" pitchFamily="34" charset="-128"/>
                        <a:ea typeface="Meiryo UI" panose="020B0604030504040204" pitchFamily="34"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押下することで編集画面へ遷移</a:t>
                      </a:r>
                      <a:r>
                        <a:rPr kumimoji="1" lang="ja-JP" altLang="en-US" sz="900">
                          <a:latin typeface="Meiryo UI" panose="020B0604030504040204" pitchFamily="34" charset="-128"/>
                          <a:ea typeface="Meiryo UI" panose="020B0604030504040204" pitchFamily="34" charset="-128"/>
                        </a:rPr>
                        <a:t>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34235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dirty="0">
                          <a:latin typeface="Meiryo UI" panose="020B0604030504040204" pitchFamily="34" charset="-128"/>
                          <a:ea typeface="Meiryo UI" panose="020B0604030504040204" pitchFamily="34" charset="-128"/>
                        </a:rPr>
                        <a:t>フリーページ削除処理を実行する。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834657"/>
                  </a:ext>
                </a:extLst>
              </a:tr>
              <a:tr h="43658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(7)</a:t>
                      </a:r>
                      <a:r>
                        <a:rPr kumimoji="1" lang="ja-JP" altLang="en-US" sz="900">
                          <a:latin typeface="Meiryo UI" panose="020B0604030504040204" pitchFamily="34" charset="-128"/>
                          <a:ea typeface="Meiryo UI" panose="020B0604030504040204" pitchFamily="34" charset="-128"/>
                        </a:rPr>
                        <a:t>ページ追加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フリースページを新規作成する。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押下することでフリースページ作成画面へ遷移する。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023055464"/>
                  </a:ext>
                </a:extLst>
              </a:tr>
              <a:tr h="11135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(8)</a:t>
                      </a:r>
                      <a:r>
                        <a:rPr kumimoji="1" lang="ja-JP" altLang="en-US" sz="900">
                          <a:latin typeface="Meiryo UI" panose="020B0604030504040204" pitchFamily="34" charset="-128"/>
                          <a:ea typeface="Meiryo UI" panose="020B0604030504040204" pitchFamily="34" charset="-128"/>
                        </a:rPr>
                        <a:t>ページャー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ページ番号の要素は最大</a:t>
                      </a:r>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ページ分とする。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最初へを選択で</a:t>
                      </a: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ページ目のデータを表示する。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最後へを選択で最後のページのデータを表示する。</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894859669"/>
                  </a:ext>
                </a:extLst>
              </a:tr>
            </a:tbl>
          </a:graphicData>
        </a:graphic>
      </p:graphicFrame>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0" name="テキスト ボックス 11">
            <a:extLst>
              <a:ext uri="{FF2B5EF4-FFF2-40B4-BE49-F238E27FC236}">
                <a16:creationId xmlns:a16="http://schemas.microsoft.com/office/drawing/2014/main" id="{236EE455-B04B-C443-B401-C286BA86F576}"/>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4" name="テキスト ボックス 32">
            <a:extLst>
              <a:ext uri="{FF2B5EF4-FFF2-40B4-BE49-F238E27FC236}">
                <a16:creationId xmlns:a16="http://schemas.microsoft.com/office/drawing/2014/main" id="{DD742D7C-ADC3-DE43-AA9B-61ECD08C5519}"/>
              </a:ext>
            </a:extLst>
          </p:cNvPr>
          <p:cNvSpPr txBox="1"/>
          <p:nvPr/>
        </p:nvSpPr>
        <p:spPr>
          <a:xfrm>
            <a:off x="905505" y="537587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98" name="テキスト ボックス 56">
            <a:extLst>
              <a:ext uri="{FF2B5EF4-FFF2-40B4-BE49-F238E27FC236}">
                <a16:creationId xmlns:a16="http://schemas.microsoft.com/office/drawing/2014/main" id="{2BA84268-DBBE-C646-89C8-A117F83B3F0C}"/>
              </a:ext>
            </a:extLst>
          </p:cNvPr>
          <p:cNvSpPr txBox="1"/>
          <p:nvPr/>
        </p:nvSpPr>
        <p:spPr>
          <a:xfrm>
            <a:off x="3470109" y="141109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7</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99" name="テキスト ボックス 11">
            <a:extLst>
              <a:ext uri="{FF2B5EF4-FFF2-40B4-BE49-F238E27FC236}">
                <a16:creationId xmlns:a16="http://schemas.microsoft.com/office/drawing/2014/main" id="{C38C0AA8-5D88-D140-9A28-8883AC7E9653}"/>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extLst>
              <p:ext uri="{D42A27DB-BD31-4B8C-83A1-F6EECF244321}">
                <p14:modId xmlns:p14="http://schemas.microsoft.com/office/powerpoint/2010/main" val="3591298316"/>
              </p:ext>
            </p:extLst>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JP" sz="900" b="1">
                <a:latin typeface="Meiryo UI" panose="020B0604030504040204" pitchFamily="34" charset="-128"/>
                <a:ea typeface="Meiryo UI" panose="020B0604030504040204" pitchFamily="34" charset="-128"/>
              </a:rPr>
              <a:t>ページ</a:t>
            </a:r>
            <a:r>
              <a:rPr kumimoji="1" lang="en-JP" altLang="ja-JP" sz="900" b="1" dirty="0">
                <a:latin typeface="Meiryo UI" panose="020B0604030504040204" pitchFamily="34" charset="-128"/>
                <a:ea typeface="Meiryo UI" panose="020B0604030504040204" pitchFamily="34" charset="-128"/>
              </a:rPr>
              <a:t>URL</a:t>
            </a:r>
            <a:endParaRPr kumimoji="1" lang="en-US" altLang="ja-JP" sz="900" b="1" dirty="0">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3" name="テキスト ボックス 56">
            <a:extLst>
              <a:ext uri="{FF2B5EF4-FFF2-40B4-BE49-F238E27FC236}">
                <a16:creationId xmlns:a16="http://schemas.microsoft.com/office/drawing/2014/main" id="{256C12AF-3FDD-2548-98BB-3469A7270CA0}"/>
              </a:ext>
            </a:extLst>
          </p:cNvPr>
          <p:cNvSpPr txBox="1"/>
          <p:nvPr/>
        </p:nvSpPr>
        <p:spPr>
          <a:xfrm>
            <a:off x="1251927"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104" name="テキスト ボックス 57">
            <a:extLst>
              <a:ext uri="{FF2B5EF4-FFF2-40B4-BE49-F238E27FC236}">
                <a16:creationId xmlns:a16="http://schemas.microsoft.com/office/drawing/2014/main" id="{58B91B21-6020-6342-89D3-E7DD309A9E06}"/>
              </a:ext>
            </a:extLst>
          </p:cNvPr>
          <p:cNvSpPr txBox="1"/>
          <p:nvPr/>
        </p:nvSpPr>
        <p:spPr>
          <a:xfrm>
            <a:off x="2154086" y="201106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105" name="テキスト ボックス 58">
            <a:extLst>
              <a:ext uri="{FF2B5EF4-FFF2-40B4-BE49-F238E27FC236}">
                <a16:creationId xmlns:a16="http://schemas.microsoft.com/office/drawing/2014/main" id="{7F808704-D01C-784F-85D9-8F9FC9A4936E}"/>
              </a:ext>
            </a:extLst>
          </p:cNvPr>
          <p:cNvSpPr txBox="1"/>
          <p:nvPr/>
        </p:nvSpPr>
        <p:spPr>
          <a:xfrm>
            <a:off x="2998662" y="2011061"/>
            <a:ext cx="394375" cy="261610"/>
          </a:xfrm>
          <a:prstGeom prst="rect">
            <a:avLst/>
          </a:prstGeom>
          <a:noFill/>
        </p:spPr>
        <p:txBody>
          <a:bodyPr wrap="squar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106" name="テキスト ボックス 60">
            <a:extLst>
              <a:ext uri="{FF2B5EF4-FFF2-40B4-BE49-F238E27FC236}">
                <a16:creationId xmlns:a16="http://schemas.microsoft.com/office/drawing/2014/main" id="{ED680176-5EED-3049-B770-EB2FF632B697}"/>
              </a:ext>
            </a:extLst>
          </p:cNvPr>
          <p:cNvSpPr txBox="1"/>
          <p:nvPr/>
        </p:nvSpPr>
        <p:spPr>
          <a:xfrm>
            <a:off x="3636207" y="223766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11" name="テキスト ボックス 60">
            <a:extLst>
              <a:ext uri="{FF2B5EF4-FFF2-40B4-BE49-F238E27FC236}">
                <a16:creationId xmlns:a16="http://schemas.microsoft.com/office/drawing/2014/main" id="{263EE2AA-F346-FD41-AE18-C495DF79F41A}"/>
              </a:ext>
            </a:extLst>
          </p:cNvPr>
          <p:cNvSpPr txBox="1"/>
          <p:nvPr/>
        </p:nvSpPr>
        <p:spPr>
          <a:xfrm>
            <a:off x="3605997" y="245407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78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3</a:t>
            </a:r>
            <a:r>
              <a:rPr lang="ja-JP" altLang="en-US"/>
              <a:t>：フリーページ削除ダイアログ画面</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51277"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フリーページ一覧</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75" name="正方形/長方形 33">
            <a:extLst>
              <a:ext uri="{FF2B5EF4-FFF2-40B4-BE49-F238E27FC236}">
                <a16:creationId xmlns:a16="http://schemas.microsoft.com/office/drawing/2014/main" id="{7E283A5C-4B7E-0346-B7BF-D4A4E8ACDE60}"/>
              </a:ext>
            </a:extLst>
          </p:cNvPr>
          <p:cNvSpPr/>
          <p:nvPr/>
        </p:nvSpPr>
        <p:spPr>
          <a:xfrm>
            <a:off x="4016039"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76" name="正方形/長方形 34">
            <a:extLst>
              <a:ext uri="{FF2B5EF4-FFF2-40B4-BE49-F238E27FC236}">
                <a16:creationId xmlns:a16="http://schemas.microsoft.com/office/drawing/2014/main" id="{10557D0E-29B2-C74C-A505-3C52EB4A0C19}"/>
              </a:ext>
            </a:extLst>
          </p:cNvPr>
          <p:cNvSpPr/>
          <p:nvPr/>
        </p:nvSpPr>
        <p:spPr>
          <a:xfrm>
            <a:off x="193770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7" name="正方形/長方形 35">
            <a:extLst>
              <a:ext uri="{FF2B5EF4-FFF2-40B4-BE49-F238E27FC236}">
                <a16:creationId xmlns:a16="http://schemas.microsoft.com/office/drawing/2014/main" id="{9B7E494C-0E08-824B-948A-02CF5730754C}"/>
              </a:ext>
            </a:extLst>
          </p:cNvPr>
          <p:cNvSpPr/>
          <p:nvPr/>
        </p:nvSpPr>
        <p:spPr>
          <a:xfrm>
            <a:off x="217281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36">
            <a:extLst>
              <a:ext uri="{FF2B5EF4-FFF2-40B4-BE49-F238E27FC236}">
                <a16:creationId xmlns:a16="http://schemas.microsoft.com/office/drawing/2014/main" id="{192AF3A9-9EEE-2D4D-AEFA-955BC427F6D9}"/>
              </a:ext>
            </a:extLst>
          </p:cNvPr>
          <p:cNvSpPr/>
          <p:nvPr/>
        </p:nvSpPr>
        <p:spPr>
          <a:xfrm>
            <a:off x="2404710"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正方形/長方形 37">
            <a:extLst>
              <a:ext uri="{FF2B5EF4-FFF2-40B4-BE49-F238E27FC236}">
                <a16:creationId xmlns:a16="http://schemas.microsoft.com/office/drawing/2014/main" id="{36299AA8-3789-6A42-AA2B-2A76A154A65E}"/>
              </a:ext>
            </a:extLst>
          </p:cNvPr>
          <p:cNvSpPr/>
          <p:nvPr/>
        </p:nvSpPr>
        <p:spPr>
          <a:xfrm>
            <a:off x="2641597"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0" name="正方形/長方形 38">
            <a:extLst>
              <a:ext uri="{FF2B5EF4-FFF2-40B4-BE49-F238E27FC236}">
                <a16:creationId xmlns:a16="http://schemas.microsoft.com/office/drawing/2014/main" id="{5A8CF6BB-540A-5D43-8A6E-9C1185ECFF02}"/>
              </a:ext>
            </a:extLst>
          </p:cNvPr>
          <p:cNvSpPr/>
          <p:nvPr/>
        </p:nvSpPr>
        <p:spPr>
          <a:xfrm>
            <a:off x="2872769"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1" name="正方形/長方形 39">
            <a:extLst>
              <a:ext uri="{FF2B5EF4-FFF2-40B4-BE49-F238E27FC236}">
                <a16:creationId xmlns:a16="http://schemas.microsoft.com/office/drawing/2014/main" id="{2DDD00C5-8243-FA44-A895-A8C1E81F9D59}"/>
              </a:ext>
            </a:extLst>
          </p:cNvPr>
          <p:cNvSpPr/>
          <p:nvPr/>
        </p:nvSpPr>
        <p:spPr>
          <a:xfrm>
            <a:off x="3103941"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2" name="正方形/長方形 40">
            <a:extLst>
              <a:ext uri="{FF2B5EF4-FFF2-40B4-BE49-F238E27FC236}">
                <a16:creationId xmlns:a16="http://schemas.microsoft.com/office/drawing/2014/main" id="{E59067FF-8AB9-6441-B5B9-2FF2FE74926C}"/>
              </a:ext>
            </a:extLst>
          </p:cNvPr>
          <p:cNvSpPr/>
          <p:nvPr/>
        </p:nvSpPr>
        <p:spPr>
          <a:xfrm>
            <a:off x="3335963" y="5667659"/>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正方形/長方形 41">
            <a:extLst>
              <a:ext uri="{FF2B5EF4-FFF2-40B4-BE49-F238E27FC236}">
                <a16:creationId xmlns:a16="http://schemas.microsoft.com/office/drawing/2014/main" id="{B695FC08-0FBF-974C-9E85-B0CE90DBF649}"/>
              </a:ext>
            </a:extLst>
          </p:cNvPr>
          <p:cNvSpPr/>
          <p:nvPr/>
        </p:nvSpPr>
        <p:spPr>
          <a:xfrm>
            <a:off x="357380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84" name="正方形/長方形 42">
            <a:extLst>
              <a:ext uri="{FF2B5EF4-FFF2-40B4-BE49-F238E27FC236}">
                <a16:creationId xmlns:a16="http://schemas.microsoft.com/office/drawing/2014/main" id="{6C74F3A1-4A13-7F4E-A103-DBC295A668F8}"/>
              </a:ext>
            </a:extLst>
          </p:cNvPr>
          <p:cNvSpPr/>
          <p:nvPr/>
        </p:nvSpPr>
        <p:spPr>
          <a:xfrm>
            <a:off x="963774" y="5675120"/>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85" name="正方形/長方形 43">
            <a:extLst>
              <a:ext uri="{FF2B5EF4-FFF2-40B4-BE49-F238E27FC236}">
                <a16:creationId xmlns:a16="http://schemas.microsoft.com/office/drawing/2014/main" id="{46D0D9EE-0D9D-E541-B569-8CE6AEC5DEC0}"/>
              </a:ext>
            </a:extLst>
          </p:cNvPr>
          <p:cNvSpPr/>
          <p:nvPr/>
        </p:nvSpPr>
        <p:spPr>
          <a:xfrm>
            <a:off x="1504124" y="5672444"/>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97" name="正方形/長方形 50">
            <a:extLst>
              <a:ext uri="{FF2B5EF4-FFF2-40B4-BE49-F238E27FC236}">
                <a16:creationId xmlns:a16="http://schemas.microsoft.com/office/drawing/2014/main" id="{E47920A6-7D7B-AC47-93D2-3117B525BFCB}"/>
              </a:ext>
            </a:extLst>
          </p:cNvPr>
          <p:cNvSpPr/>
          <p:nvPr/>
        </p:nvSpPr>
        <p:spPr>
          <a:xfrm>
            <a:off x="3800303" y="1479051"/>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ページ追加</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graphicFrame>
        <p:nvGraphicFramePr>
          <p:cNvPr id="100" name="表 4">
            <a:extLst>
              <a:ext uri="{FF2B5EF4-FFF2-40B4-BE49-F238E27FC236}">
                <a16:creationId xmlns:a16="http://schemas.microsoft.com/office/drawing/2014/main" id="{D108A147-F5F9-5940-9DAB-08D48888A58B}"/>
              </a:ext>
            </a:extLst>
          </p:cNvPr>
          <p:cNvGraphicFramePr>
            <a:graphicFrameLocks noGrp="1"/>
          </p:cNvGraphicFramePr>
          <p:nvPr/>
        </p:nvGraphicFramePr>
        <p:xfrm>
          <a:off x="1012324" y="1729071"/>
          <a:ext cx="3492732" cy="3489337"/>
        </p:xfrm>
        <a:graphic>
          <a:graphicData uri="http://schemas.openxmlformats.org/drawingml/2006/table">
            <a:tbl>
              <a:tblPr firstRow="1" bandRow="1">
                <a:tableStyleId>{5940675A-B579-460E-94D1-54222C63F5DA}</a:tableStyleId>
              </a:tblPr>
              <a:tblGrid>
                <a:gridCol w="873183">
                  <a:extLst>
                    <a:ext uri="{9D8B030D-6E8A-4147-A177-3AD203B41FA5}">
                      <a16:colId xmlns:a16="http://schemas.microsoft.com/office/drawing/2014/main" val="3210455914"/>
                    </a:ext>
                  </a:extLst>
                </a:gridCol>
                <a:gridCol w="873183">
                  <a:extLst>
                    <a:ext uri="{9D8B030D-6E8A-4147-A177-3AD203B41FA5}">
                      <a16:colId xmlns:a16="http://schemas.microsoft.com/office/drawing/2014/main" val="3477413776"/>
                    </a:ext>
                  </a:extLst>
                </a:gridCol>
                <a:gridCol w="873183">
                  <a:extLst>
                    <a:ext uri="{9D8B030D-6E8A-4147-A177-3AD203B41FA5}">
                      <a16:colId xmlns:a16="http://schemas.microsoft.com/office/drawing/2014/main" val="2235195884"/>
                    </a:ext>
                  </a:extLst>
                </a:gridCol>
                <a:gridCol w="873183">
                  <a:extLst>
                    <a:ext uri="{9D8B030D-6E8A-4147-A177-3AD203B41FA5}">
                      <a16:colId xmlns:a16="http://schemas.microsoft.com/office/drawing/2014/main" val="2877411356"/>
                    </a:ext>
                  </a:extLst>
                </a:gridCol>
              </a:tblGrid>
              <a:tr h="288572">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操作</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793805">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101" name="正方形/長方形 48">
            <a:extLst>
              <a:ext uri="{FF2B5EF4-FFF2-40B4-BE49-F238E27FC236}">
                <a16:creationId xmlns:a16="http://schemas.microsoft.com/office/drawing/2014/main" id="{5C6F29EE-D459-394A-BA14-F35343E338FA}"/>
              </a:ext>
            </a:extLst>
          </p:cNvPr>
          <p:cNvSpPr/>
          <p:nvPr/>
        </p:nvSpPr>
        <p:spPr>
          <a:xfrm>
            <a:off x="2789079" y="2293693"/>
            <a:ext cx="795465"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JP" sz="900" b="1">
                <a:solidFill>
                  <a:schemeClr val="bg1"/>
                </a:solidFill>
                <a:latin typeface="Meiryo UI" panose="020B0604030504040204" pitchFamily="34" charset="-128"/>
                <a:ea typeface="Meiryo UI" panose="020B0604030504040204" pitchFamily="34" charset="-128"/>
              </a:rPr>
              <a:t>ページ</a:t>
            </a:r>
            <a:r>
              <a:rPr kumimoji="1" lang="en-JP" altLang="ja-JP" sz="900" b="1" dirty="0">
                <a:solidFill>
                  <a:schemeClr val="bg1"/>
                </a:solidFill>
                <a:latin typeface="Meiryo UI" panose="020B0604030504040204" pitchFamily="34" charset="-128"/>
                <a:ea typeface="Meiryo UI" panose="020B0604030504040204" pitchFamily="34" charset="-128"/>
              </a:rPr>
              <a:t>URL</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2" name="正方形/長方形 50">
            <a:extLst>
              <a:ext uri="{FF2B5EF4-FFF2-40B4-BE49-F238E27FC236}">
                <a16:creationId xmlns:a16="http://schemas.microsoft.com/office/drawing/2014/main" id="{C52113D3-EFCE-3144-88F1-41ABE1AAE189}"/>
              </a:ext>
            </a:extLst>
          </p:cNvPr>
          <p:cNvSpPr/>
          <p:nvPr/>
        </p:nvSpPr>
        <p:spPr>
          <a:xfrm>
            <a:off x="3715056" y="2291329"/>
            <a:ext cx="704753" cy="14844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編集</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107" name="正方形/長方形 52">
            <a:extLst>
              <a:ext uri="{FF2B5EF4-FFF2-40B4-BE49-F238E27FC236}">
                <a16:creationId xmlns:a16="http://schemas.microsoft.com/office/drawing/2014/main" id="{F2937E71-B398-144F-8E5F-857810D80A02}"/>
              </a:ext>
            </a:extLst>
          </p:cNvPr>
          <p:cNvSpPr/>
          <p:nvPr/>
        </p:nvSpPr>
        <p:spPr>
          <a:xfrm>
            <a:off x="1979196" y="2293693"/>
            <a:ext cx="704753" cy="25688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作成日時</a:t>
            </a:r>
            <a:endParaRPr kumimoji="1" lang="en-US" altLang="ja-JP" sz="900" b="1" dirty="0">
              <a:solidFill>
                <a:schemeClr val="bg1"/>
              </a:solidFill>
              <a:latin typeface="Meiryo UI" panose="020B0604030504040204" pitchFamily="34" charset="-128"/>
              <a:ea typeface="Meiryo UI" panose="020B0604030504040204" pitchFamily="34" charset="-128"/>
            </a:endParaRPr>
          </a:p>
        </p:txBody>
      </p:sp>
      <p:sp>
        <p:nvSpPr>
          <p:cNvPr id="108" name="正方形/長方形 53">
            <a:extLst>
              <a:ext uri="{FF2B5EF4-FFF2-40B4-BE49-F238E27FC236}">
                <a16:creationId xmlns:a16="http://schemas.microsoft.com/office/drawing/2014/main" id="{3C383AC4-2769-684F-AD90-548E99465340}"/>
              </a:ext>
            </a:extLst>
          </p:cNvPr>
          <p:cNvSpPr/>
          <p:nvPr/>
        </p:nvSpPr>
        <p:spPr>
          <a:xfrm>
            <a:off x="1098484" y="2293693"/>
            <a:ext cx="704753" cy="25688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lvl="0" algn="ctr" defTabSz="742950">
              <a:defRPr/>
            </a:pPr>
            <a:r>
              <a:rPr kumimoji="1" lang="ja-JP" altLang="en-US" sz="900" b="1">
                <a:solidFill>
                  <a:schemeClr val="bg1"/>
                </a:solidFill>
                <a:latin typeface="Meiryo UI" panose="020B0604030504040204" pitchFamily="34" charset="-128"/>
                <a:ea typeface="Meiryo UI" panose="020B0604030504040204" pitchFamily="34" charset="-128"/>
              </a:rPr>
              <a:t>ページ名</a:t>
            </a:r>
          </a:p>
        </p:txBody>
      </p:sp>
      <p:sp>
        <p:nvSpPr>
          <p:cNvPr id="109" name="正方形/長方形 50">
            <a:extLst>
              <a:ext uri="{FF2B5EF4-FFF2-40B4-BE49-F238E27FC236}">
                <a16:creationId xmlns:a16="http://schemas.microsoft.com/office/drawing/2014/main" id="{C4967EFD-78C4-AF40-B235-21BCB96611DE}"/>
              </a:ext>
            </a:extLst>
          </p:cNvPr>
          <p:cNvSpPr/>
          <p:nvPr/>
        </p:nvSpPr>
        <p:spPr>
          <a:xfrm>
            <a:off x="3715056" y="2508772"/>
            <a:ext cx="704753" cy="1468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bg1"/>
                </a:solidFill>
                <a:latin typeface="Meiryo UI" panose="020B0604030504040204" pitchFamily="34" charset="-128"/>
                <a:ea typeface="Meiryo UI" panose="020B0604030504040204" pitchFamily="34" charset="-128"/>
              </a:rPr>
              <a:t>削除</a:t>
            </a:r>
            <a:endParaRPr kumimoji="1" lang="ja-JP" altLang="en-US" sz="900" b="1" dirty="0">
              <a:solidFill>
                <a:schemeClr val="bg1"/>
              </a:solidFill>
              <a:latin typeface="Meiryo UI" panose="020B0604030504040204" pitchFamily="34" charset="-128"/>
              <a:ea typeface="Meiryo UI" panose="020B0604030504040204" pitchFamily="34" charset="-128"/>
            </a:endParaRPr>
          </a:p>
        </p:txBody>
      </p:sp>
      <p:sp>
        <p:nvSpPr>
          <p:cNvPr id="41" name="正方形/長方形 53">
            <a:extLst>
              <a:ext uri="{FF2B5EF4-FFF2-40B4-BE49-F238E27FC236}">
                <a16:creationId xmlns:a16="http://schemas.microsoft.com/office/drawing/2014/main" id="{ADF8A80E-984D-DE43-90FD-0ACCB35D6AB7}"/>
              </a:ext>
            </a:extLst>
          </p:cNvPr>
          <p:cNvSpPr/>
          <p:nvPr/>
        </p:nvSpPr>
        <p:spPr>
          <a:xfrm>
            <a:off x="854107" y="2930872"/>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61">
            <a:extLst>
              <a:ext uri="{FF2B5EF4-FFF2-40B4-BE49-F238E27FC236}">
                <a16:creationId xmlns:a16="http://schemas.microsoft.com/office/drawing/2014/main" id="{AA1E0C4F-6BBE-AB4F-A67E-C5B2AD5A8212}"/>
              </a:ext>
            </a:extLst>
          </p:cNvPr>
          <p:cNvSpPr/>
          <p:nvPr/>
        </p:nvSpPr>
        <p:spPr>
          <a:xfrm>
            <a:off x="1954754"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3" name="正方形/長方形 62">
            <a:extLst>
              <a:ext uri="{FF2B5EF4-FFF2-40B4-BE49-F238E27FC236}">
                <a16:creationId xmlns:a16="http://schemas.microsoft.com/office/drawing/2014/main" id="{31018837-4EC6-464D-ADEC-35EAD710F72D}"/>
              </a:ext>
            </a:extLst>
          </p:cNvPr>
          <p:cNvSpPr/>
          <p:nvPr/>
        </p:nvSpPr>
        <p:spPr>
          <a:xfrm>
            <a:off x="3068556" y="3673080"/>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4" name="テキスト ボックス 63">
            <a:extLst>
              <a:ext uri="{FF2B5EF4-FFF2-40B4-BE49-F238E27FC236}">
                <a16:creationId xmlns:a16="http://schemas.microsoft.com/office/drawing/2014/main" id="{F4A63D2E-BB0D-1F4E-9B9A-614A45E9AC49}"/>
              </a:ext>
            </a:extLst>
          </p:cNvPr>
          <p:cNvSpPr txBox="1"/>
          <p:nvPr/>
        </p:nvSpPr>
        <p:spPr>
          <a:xfrm>
            <a:off x="2681881"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64">
            <a:extLst>
              <a:ext uri="{FF2B5EF4-FFF2-40B4-BE49-F238E27FC236}">
                <a16:creationId xmlns:a16="http://schemas.microsoft.com/office/drawing/2014/main" id="{32726DF7-8EC4-F749-B0B5-13E65326E0D0}"/>
              </a:ext>
            </a:extLst>
          </p:cNvPr>
          <p:cNvSpPr txBox="1"/>
          <p:nvPr/>
        </p:nvSpPr>
        <p:spPr>
          <a:xfrm>
            <a:off x="1611278" y="3688945"/>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graphicFrame>
        <p:nvGraphicFramePr>
          <p:cNvPr id="46" name="表 8">
            <a:extLst>
              <a:ext uri="{FF2B5EF4-FFF2-40B4-BE49-F238E27FC236}">
                <a16:creationId xmlns:a16="http://schemas.microsoft.com/office/drawing/2014/main" id="{32B32815-3035-D549-A155-66F153A22E9A}"/>
              </a:ext>
            </a:extLst>
          </p:cNvPr>
          <p:cNvGraphicFramePr>
            <a:graphicFrameLocks noGrp="1"/>
          </p:cNvGraphicFramePr>
          <p:nvPr>
            <p:extLst>
              <p:ext uri="{D42A27DB-BD31-4B8C-83A1-F6EECF244321}">
                <p14:modId xmlns:p14="http://schemas.microsoft.com/office/powerpoint/2010/main" val="853160178"/>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ことでフリーページ削除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
        <p:nvSpPr>
          <p:cNvPr id="47" name="正方形/長方形 54">
            <a:extLst>
              <a:ext uri="{FF2B5EF4-FFF2-40B4-BE49-F238E27FC236}">
                <a16:creationId xmlns:a16="http://schemas.microsoft.com/office/drawing/2014/main" id="{412D2779-E130-9546-A17A-911F50D2D7ED}"/>
              </a:ext>
            </a:extLst>
          </p:cNvPr>
          <p:cNvSpPr/>
          <p:nvPr/>
        </p:nvSpPr>
        <p:spPr>
          <a:xfrm>
            <a:off x="1323662" y="3048496"/>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0209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4</a:t>
            </a:r>
            <a:r>
              <a:rPr lang="ja-JP" altLang="en-US"/>
              <a:t>：フリーページ作成画面の表示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1208985"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 </a:t>
            </a:r>
            <a:r>
              <a:rPr kumimoji="1" lang="en-US" altLang="ja-JP" sz="1000" b="1" dirty="0">
                <a:latin typeface="Meiryo UI" panose="020B0604030504040204" pitchFamily="34" charset="-128"/>
                <a:ea typeface="Meiryo UI" panose="020B0604030504040204" pitchFamily="34" charset="-128"/>
              </a:rPr>
              <a:t>(</a:t>
            </a:r>
            <a:r>
              <a:rPr kumimoji="1" lang="ja-JP" altLang="en-US" sz="1000" b="1" dirty="0">
                <a:latin typeface="Meiryo UI" panose="020B0604030504040204" pitchFamily="34" charset="-128"/>
                <a:ea typeface="Meiryo UI" panose="020B0604030504040204" pitchFamily="34" charset="-128"/>
              </a:rPr>
              <a:t>必須</a:t>
            </a:r>
            <a:r>
              <a:rPr kumimoji="1" lang="en-US" altLang="ja-JP" sz="1000" b="1" dirty="0">
                <a:latin typeface="Meiryo UI" panose="020B0604030504040204" pitchFamily="34" charset="-128"/>
                <a:ea typeface="Meiryo UI" panose="020B0604030504040204" pitchFamily="34" charset="-128"/>
              </a:rPr>
              <a:t>)</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1503938"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本文（</a:t>
            </a:r>
            <a:r>
              <a:rPr kumimoji="1" lang="vi-VN" altLang="ja-JP" sz="1000" b="1" dirty="0">
                <a:latin typeface="Meiryo UI" panose="020B0604030504040204" pitchFamily="34" charset="-128"/>
                <a:ea typeface="Meiryo UI" panose="020B0604030504040204" pitchFamily="34" charset="-128"/>
              </a:rPr>
              <a:t>HTML</a:t>
            </a:r>
            <a:r>
              <a:rPr kumimoji="1" lang="ja-JP" altLang="en-US" sz="1000" b="1" dirty="0">
                <a:latin typeface="Meiryo UI" panose="020B0604030504040204" pitchFamily="34" charset="-128"/>
                <a:ea typeface="Meiryo UI" panose="020B0604030504040204" pitchFamily="34" charset="-128"/>
              </a:rPr>
              <a:t>）</a:t>
            </a:r>
            <a:r>
              <a:rPr kumimoji="1" lang="en-US" altLang="ja-JP" sz="1000" b="1" dirty="0">
                <a:latin typeface="Meiryo UI" panose="020B0604030504040204" pitchFamily="34" charset="-128"/>
                <a:ea typeface="Meiryo UI" panose="020B0604030504040204" pitchFamily="34" charset="-128"/>
              </a:rPr>
              <a:t> (</a:t>
            </a:r>
            <a:r>
              <a:rPr kumimoji="1" lang="ja-JP" altLang="en-US" sz="1000" b="1" dirty="0">
                <a:highlight>
                  <a:srgbClr val="FFFF00"/>
                </a:highlight>
                <a:latin typeface="Meiryo UI" panose="020B0604030504040204" pitchFamily="34" charset="-128"/>
                <a:ea typeface="Meiryo UI" panose="020B0604030504040204" pitchFamily="34" charset="-128"/>
              </a:rPr>
              <a:t>必須</a:t>
            </a:r>
            <a:r>
              <a:rPr kumimoji="1" lang="en-US" altLang="ja-JP" sz="1000" b="1" dirty="0">
                <a:highlight>
                  <a:srgbClr val="FFFF00"/>
                </a:highlight>
                <a:latin typeface="Meiryo UI" panose="020B0604030504040204" pitchFamily="34" charset="-128"/>
                <a:ea typeface="Meiryo UI" panose="020B0604030504040204" pitchFamily="34" charset="-128"/>
              </a:rPr>
              <a:t>)</a:t>
            </a: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4795" y="330339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2328952" y="2093087"/>
            <a:ext cx="1826263"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ページ名</a:t>
            </a: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r>
              <a:rPr kumimoji="1" lang="vi-VN" altLang="ja-JP" sz="900" b="1" dirty="0">
                <a:latin typeface="Meiryo UI" panose="020B0604030504040204" pitchFamily="34" charset="-128"/>
                <a:ea typeface="Meiryo UI" panose="020B0604030504040204" pitchFamily="34" charset="-128"/>
              </a:rPr>
              <a:t>HTML</a:t>
            </a:r>
            <a:r>
              <a:rPr kumimoji="1" lang="ja-JP" altLang="en-US" sz="900" b="1">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4280533724"/>
              </p:ext>
            </p:extLst>
          </p:nvPr>
        </p:nvGraphicFramePr>
        <p:xfrm>
          <a:off x="4852032" y="1317929"/>
          <a:ext cx="4384606" cy="4189286"/>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dirty="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r>
                        <a:rPr kumimoji="1" lang="en-US" altLang="ja-JP" sz="900" b="0" dirty="0">
                          <a:latin typeface="Meiryo UI" panose="020B0604030504040204" pitchFamily="34" charset="-128"/>
                          <a:ea typeface="Meiryo UI" panose="020B0604030504040204" pitchFamily="34" charset="-128"/>
                        </a:rPr>
                        <a:t>(</a:t>
                      </a:r>
                      <a:r>
                        <a:rPr kumimoji="1" lang="ja-JP" altLang="en-US" sz="900" b="0" dirty="0">
                          <a:latin typeface="Meiryo UI" panose="020B0604030504040204" pitchFamily="34" charset="-128"/>
                          <a:ea typeface="Meiryo UI" panose="020B0604030504040204" pitchFamily="34" charset="-128"/>
                        </a:rPr>
                        <a:t>必須</a:t>
                      </a:r>
                      <a:r>
                        <a:rPr kumimoji="1" lang="en-US" altLang="ja-JP" sz="900" b="0" dirty="0">
                          <a:latin typeface="Meiryo UI" panose="020B0604030504040204" pitchFamily="34" charset="-128"/>
                          <a:ea typeface="Meiryo UI" panose="020B0604030504040204" pitchFamily="34" charset="-128"/>
                        </a:rPr>
                        <a:t>)</a:t>
                      </a:r>
                      <a:endParaRPr kumimoji="1" lang="ja-JP" altLang="en-US" sz="900" b="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を入力します。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ドメイン名</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a:t>
                      </a:r>
                      <a:r>
                        <a:rPr kumimoji="1" lang="ja-JP" altLang="en-US"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ページ名）のように入力</a:t>
                      </a:r>
                      <a:endPar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highlight>
                            <a:srgbClr val="FFFF00"/>
                          </a:highlight>
                          <a:latin typeface="Meiryo UI" panose="020B0604030504040204" pitchFamily="34" charset="-128"/>
                          <a:ea typeface="Meiryo UI" panose="020B0604030504040204" pitchFamily="34" charset="-128"/>
                        </a:rPr>
                        <a:t>(2</a:t>
                      </a:r>
                      <a:r>
                        <a:rPr kumimoji="1" lang="ja-JP" altLang="en-US" sz="1463" b="1" i="0" kern="1200" dirty="0">
                          <a:solidFill>
                            <a:schemeClr val="tx1"/>
                          </a:solidFill>
                          <a:effectLst/>
                          <a:highlight>
                            <a:srgbClr val="FFFF00"/>
                          </a:highlight>
                          <a:latin typeface="+mn-lt"/>
                          <a:ea typeface="+mn-ea"/>
                          <a:cs typeface="+mn-cs"/>
                        </a:rPr>
                        <a:t>ページタイトル</a:t>
                      </a:r>
                      <a:endParaRPr kumimoji="1" lang="ja-JP" altLang="en-US" sz="900" b="0" dirty="0">
                        <a:highlight>
                          <a:srgbClr val="FFFF00"/>
                        </a:highlight>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ページタイトルを入力します。</a:t>
                      </a:r>
                      <a:endPar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dirty="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dirty="0">
                          <a:latin typeface="Meiryo UI" panose="020B0604030504040204" pitchFamily="34" charset="-128"/>
                          <a:ea typeface="Meiryo UI" panose="020B0604030504040204" pitchFamily="34" charset="-128"/>
                        </a:rPr>
                        <a:t>本文</a:t>
                      </a:r>
                      <a:r>
                        <a:rPr kumimoji="1" lang="en-US" altLang="ja-JP" sz="900" b="0" dirty="0">
                          <a:latin typeface="Meiryo UI" panose="020B0604030504040204" pitchFamily="34" charset="-128"/>
                          <a:ea typeface="Meiryo UI" panose="020B0604030504040204" pitchFamily="34" charset="-128"/>
                        </a:rPr>
                        <a:t>(</a:t>
                      </a:r>
                      <a:r>
                        <a:rPr kumimoji="1" lang="vi-VN" altLang="ja-JP" sz="900" b="0" dirty="0">
                          <a:latin typeface="Meiryo UI" panose="020B0604030504040204" pitchFamily="34" charset="-128"/>
                          <a:ea typeface="Meiryo UI" panose="020B0604030504040204" pitchFamily="34" charset="-128"/>
                        </a:rPr>
                        <a:t>HTML</a:t>
                      </a:r>
                      <a:r>
                        <a:rPr kumimoji="1" lang="en-US" altLang="ja-JP" sz="900" b="0" dirty="0">
                          <a:latin typeface="Meiryo UI" panose="020B0604030504040204" pitchFamily="34" charset="-128"/>
                          <a:ea typeface="Meiryo UI" panose="020B0604030504040204" pitchFamily="34" charset="-128"/>
                        </a:rPr>
                        <a:t>)</a:t>
                      </a:r>
                      <a:endParaRPr kumimoji="1" lang="ja-JP" altLang="en-US" sz="900" b="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a:t>
                      </a:r>
                      <a:r>
                        <a:rPr lang="en" altLang="ja-JP" sz="900" u="none" strike="noStrike" dirty="0">
                          <a:effectLst/>
                          <a:highlight>
                            <a:srgbClr val="FFFF00"/>
                          </a:highlight>
                          <a:latin typeface="Meiryo UI" panose="020B0604030504040204" pitchFamily="34" charset="-128"/>
                          <a:ea typeface="Meiryo UI" panose="020B0604030504040204" pitchFamily="34" charset="-128"/>
                        </a:rPr>
                        <a:t>8</a:t>
                      </a:r>
                      <a:r>
                        <a:rPr lang="ja-JP" altLang="en" sz="900" u="none" strike="noStrike" dirty="0">
                          <a:effectLst/>
                          <a:highlight>
                            <a:srgbClr val="FFFF00"/>
                          </a:highlight>
                          <a:latin typeface="Meiryo UI" panose="020B0604030504040204" pitchFamily="34" charset="-128"/>
                          <a:ea typeface="Meiryo UI" panose="020B0604030504040204" pitchFamily="34" charset="-128"/>
                        </a:rPr>
                        <a:t>、</a:t>
                      </a:r>
                      <a:r>
                        <a:rPr lang="ja-JP" altLang="en-US" sz="900" u="none" strike="noStrike" dirty="0">
                          <a:effectLst/>
                          <a:highlight>
                            <a:srgbClr val="FFFF00"/>
                          </a:highlight>
                          <a:latin typeface="Meiryo UI" panose="020B0604030504040204" pitchFamily="34" charset="-128"/>
                          <a:ea typeface="Meiryo UI" panose="020B0604030504040204" pitchFamily="34" charset="-128"/>
                        </a:rPr>
                        <a:t>改行不可</a:t>
                      </a:r>
                      <a:endParaRPr kumimoji="1" lang="en-US" altLang="ja-JP" sz="900" dirty="0">
                        <a:highlight>
                          <a:srgbClr val="FFFF00"/>
                        </a:highligh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highlight>
                            <a:srgbClr val="FFFF00"/>
                          </a:highlight>
                          <a:latin typeface="Meiryo UI" panose="020B0604030504040204" pitchFamily="34" charset="-128"/>
                          <a:ea typeface="Meiryo UI" panose="020B0604030504040204" pitchFamily="34" charset="-128"/>
                        </a:rPr>
                        <a:t>10000</a:t>
                      </a:r>
                      <a:r>
                        <a:rPr kumimoji="1" lang="ja-JP" altLang="en-US" sz="900" dirty="0">
                          <a:highlight>
                            <a:srgbClr val="FFFF00"/>
                          </a:highlight>
                          <a:latin typeface="Meiryo UI" panose="020B0604030504040204" pitchFamily="34" charset="-128"/>
                          <a:ea typeface="Meiryo UI" panose="020B0604030504040204" pitchFamily="34" charset="-128"/>
                        </a:rPr>
                        <a:t>文字以内とする。</a:t>
                      </a:r>
                      <a:endParaRPr kumimoji="1" lang="en-US" altLang="ja-JP" sz="900" dirty="0">
                        <a:highlight>
                          <a:srgbClr val="FFFF00"/>
                        </a:highligh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形式で入力</a:t>
                      </a:r>
                      <a:r>
                        <a:rPr kumimoji="1" lang="ja-JP" altLang="en-US" sz="900" dirty="0">
                          <a:highlight>
                            <a:srgbClr val="FFFF00"/>
                          </a:highlight>
                          <a:latin typeface="Meiryo UI" panose="020B0604030504040204" pitchFamily="34" charset="-128"/>
                          <a:ea typeface="Meiryo UI" panose="020B0604030504040204" pitchFamily="34" charset="-128"/>
                        </a:rPr>
                        <a:t>可能</a:t>
                      </a:r>
                      <a:r>
                        <a:rPr kumimoji="1" lang="ja-JP" altLang="en-US" sz="900" dirty="0">
                          <a:latin typeface="Meiryo UI" panose="020B0604030504040204" pitchFamily="34" charset="-128"/>
                          <a:ea typeface="Meiryo UI" panose="020B0604030504040204" pitchFamily="34" charset="-128"/>
                        </a:rPr>
                        <a:t>とする。（</a:t>
                      </a:r>
                      <a:r>
                        <a:rPr kumimoji="1" lang="en-US" altLang="ja-JP" sz="900" dirty="0" err="1">
                          <a:latin typeface="Meiryo UI" panose="020B0604030504040204" pitchFamily="34" charset="-128"/>
                          <a:ea typeface="Meiryo UI" panose="020B0604030504040204" pitchFamily="34" charset="-128"/>
                        </a:rPr>
                        <a:t>bỏ</a:t>
                      </a:r>
                      <a:r>
                        <a:rPr kumimoji="1" lang="en-US" altLang="ja-JP" sz="900" dirty="0">
                          <a:latin typeface="Meiryo UI" panose="020B0604030504040204" pitchFamily="34" charset="-128"/>
                          <a:ea typeface="Meiryo UI" panose="020B0604030504040204" pitchFamily="34" charset="-128"/>
                        </a:rPr>
                        <a:t> </a:t>
                      </a:r>
                      <a:r>
                        <a:rPr kumimoji="1" lang="en-US" altLang="ja-JP" sz="900" dirty="0" err="1">
                          <a:latin typeface="Meiryo UI" panose="020B0604030504040204" pitchFamily="34" charset="-128"/>
                          <a:ea typeface="Meiryo UI" panose="020B0604030504040204" pitchFamily="34" charset="-128"/>
                        </a:rPr>
                        <a:t>từ</a:t>
                      </a:r>
                      <a:r>
                        <a:rPr kumimoji="1" lang="en-US" altLang="ja-JP" sz="900" dirty="0">
                          <a:latin typeface="Meiryo UI" panose="020B0604030504040204" pitchFamily="34" charset="-128"/>
                          <a:ea typeface="Meiryo UI" panose="020B0604030504040204" pitchFamily="34" charset="-128"/>
                        </a:rPr>
                        <a:t> kano </a:t>
                      </a:r>
                      <a:r>
                        <a:rPr kumimoji="1" lang="en-US" altLang="ja-JP" sz="900" dirty="0" err="1">
                          <a:latin typeface="Meiryo UI" panose="020B0604030504040204" pitchFamily="34" charset="-128"/>
                          <a:ea typeface="Meiryo UI" panose="020B0604030504040204" pitchFamily="34" charset="-128"/>
                        </a:rPr>
                        <a:t>đi</a:t>
                      </a:r>
                      <a:r>
                        <a:rPr kumimoji="1" lang="en-US" altLang="ja-JP" sz="900" dirty="0">
                          <a:latin typeface="Meiryo UI" panose="020B0604030504040204" pitchFamily="34" charset="-128"/>
                          <a:ea typeface="Meiryo UI" panose="020B0604030504040204" pitchFamily="34" charset="-128"/>
                        </a:rPr>
                        <a:t> </a:t>
                      </a:r>
                      <a:r>
                        <a:rPr kumimoji="1" lang="en-US" altLang="ja-JP" sz="900" dirty="0" err="1">
                          <a:latin typeface="Meiryo UI" panose="020B0604030504040204" pitchFamily="34" charset="-128"/>
                          <a:ea typeface="Meiryo UI" panose="020B0604030504040204" pitchFamily="34" charset="-128"/>
                        </a:rPr>
                        <a:t>đc</a:t>
                      </a:r>
                      <a:r>
                        <a:rPr kumimoji="1" lang="en-US" altLang="ja-JP" sz="900" dirty="0">
                          <a:latin typeface="Meiryo UI" panose="020B0604030504040204" pitchFamily="34" charset="-128"/>
                          <a:ea typeface="Meiryo UI" panose="020B0604030504040204" pitchFamily="34" charset="-128"/>
                        </a:rPr>
                        <a:t> ko c</a:t>
                      </a:r>
                      <a:r>
                        <a:rPr kumimoji="1" lang="ja-JP" altLang="en-US" sz="900" dirty="0">
                          <a:latin typeface="Meiryo UI" panose="020B0604030504040204" pitchFamily="34" charset="-128"/>
                          <a:ea typeface="Meiryo UI" panose="020B0604030504040204" pitchFamily="34" charset="-128"/>
                        </a:rPr>
                        <a:t>）</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保存</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フリーページ画面へ遷移する。</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báo</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lỗi</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nếu</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error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và</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nếu</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không</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a:t>
                      </a:r>
                      <a:endParaRPr kumimoji="1" lang="vi-VN"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nên</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cho</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di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chuyển</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đến</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màn</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hình</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review,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và</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tạo</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màn</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a:t>
                      </a:r>
                      <a:r>
                        <a:rPr kumimoji="1" lang="en-US" altLang="ja-JP" sz="900" b="0" i="0" u="none" strike="noStrike" kern="1200" dirty="0" err="1">
                          <a:solidFill>
                            <a:schemeClr val="tx1"/>
                          </a:solidFill>
                          <a:effectLst/>
                          <a:highlight>
                            <a:srgbClr val="FFFF00"/>
                          </a:highlight>
                          <a:latin typeface="Meiryo UI" panose="020B0604030504040204" pitchFamily="34" charset="-128"/>
                          <a:ea typeface="Meiryo UI" panose="020B0604030504040204" pitchFamily="34" charset="-128"/>
                          <a:cs typeface="+mn-cs"/>
                        </a:rPr>
                        <a:t>hình</a:t>
                      </a:r>
                      <a:r>
                        <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 review)</a:t>
                      </a:r>
                      <a:endParaRPr kumimoji="1" lang="en-US" altLang="ja-JP" sz="900" b="0" dirty="0">
                        <a:highlight>
                          <a:srgbClr val="FFFF00"/>
                        </a:highlight>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pic>
        <p:nvPicPr>
          <p:cNvPr id="30" name="図 7">
            <a:extLst>
              <a:ext uri="{FF2B5EF4-FFF2-40B4-BE49-F238E27FC236}">
                <a16:creationId xmlns:a16="http://schemas.microsoft.com/office/drawing/2014/main" id="{28DD00EB-3EB0-43E0-929F-2F26FBECD4C9}"/>
              </a:ext>
            </a:extLst>
          </p:cNvPr>
          <p:cNvPicPr>
            <a:picLocks noChangeAspect="1"/>
          </p:cNvPicPr>
          <p:nvPr/>
        </p:nvPicPr>
        <p:blipFill>
          <a:blip r:embed="rId3"/>
          <a:stretch>
            <a:fillRect/>
          </a:stretch>
        </p:blipFill>
        <p:spPr>
          <a:xfrm>
            <a:off x="5039536" y="5406553"/>
            <a:ext cx="4953000" cy="2884805"/>
          </a:xfrm>
          <a:prstGeom prst="rect">
            <a:avLst/>
          </a:prstGeom>
        </p:spPr>
      </p:pic>
    </p:spTree>
    <p:extLst>
      <p:ext uri="{BB962C8B-B14F-4D97-AF65-F5344CB8AC3E}">
        <p14:creationId xmlns:p14="http://schemas.microsoft.com/office/powerpoint/2010/main" val="2700862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5</a:t>
            </a:r>
            <a:r>
              <a:rPr lang="ja-JP" altLang="en-US"/>
              <a:t>：フリーページ編集画面の表示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32" name="タイトル 1">
            <a:extLst>
              <a:ext uri="{FF2B5EF4-FFF2-40B4-BE49-F238E27FC236}">
                <a16:creationId xmlns:a16="http://schemas.microsoft.com/office/drawing/2014/main" id="{7E76DDA0-4E43-464F-9731-8434A6D1F7DB}"/>
              </a:ext>
            </a:extLst>
          </p:cNvPr>
          <p:cNvSpPr txBox="1">
            <a:spLocks/>
          </p:cNvSpPr>
          <p:nvPr/>
        </p:nvSpPr>
        <p:spPr>
          <a:xfrm>
            <a:off x="1964977" y="3229726"/>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r>
              <a:rPr lang="ja-JP" altLang="en-US" sz="2000" dirty="0"/>
              <a:t>プ</a:t>
            </a:r>
            <a:r>
              <a:rPr lang="en-US" altLang="ja-JP" sz="2000" dirty="0"/>
              <a:t>42_</a:t>
            </a:r>
            <a:r>
              <a:rPr lang="ja-JP" altLang="en-US" sz="2000" dirty="0"/>
              <a:t>画面</a:t>
            </a:r>
            <a:r>
              <a:rPr lang="vi-VN" altLang="ja-JP" sz="2000" dirty="0"/>
              <a:t>4</a:t>
            </a:r>
            <a:r>
              <a:rPr lang="ja-JP" altLang="en-US" sz="2000" dirty="0"/>
              <a:t>：フリーページ作成画面の表示と同様</a:t>
            </a:r>
            <a:endParaRPr lang="en-US" altLang="ja-JP" sz="2000" dirty="0"/>
          </a:p>
          <a:p>
            <a:r>
              <a:rPr lang="en-US" altLang="ja-JP" sz="2000" dirty="0" err="1">
                <a:highlight>
                  <a:srgbClr val="FFFF00"/>
                </a:highlight>
              </a:rPr>
              <a:t>Không</a:t>
            </a:r>
            <a:r>
              <a:rPr lang="en-US" altLang="ja-JP" sz="2000" dirty="0">
                <a:highlight>
                  <a:srgbClr val="FFFF00"/>
                </a:highlight>
              </a:rPr>
              <a:t> </a:t>
            </a:r>
            <a:r>
              <a:rPr lang="en-US" altLang="ja-JP" sz="2000" dirty="0" err="1">
                <a:highlight>
                  <a:srgbClr val="FFFF00"/>
                </a:highlight>
              </a:rPr>
              <a:t>thể</a:t>
            </a:r>
            <a:r>
              <a:rPr lang="en-US" altLang="ja-JP" sz="2000" dirty="0">
                <a:highlight>
                  <a:srgbClr val="FFFF00"/>
                </a:highlight>
              </a:rPr>
              <a:t> </a:t>
            </a:r>
            <a:r>
              <a:rPr lang="en-US" altLang="ja-JP" sz="2000" dirty="0" err="1">
                <a:highlight>
                  <a:srgbClr val="FFFF00"/>
                </a:highlight>
              </a:rPr>
              <a:t>giống</a:t>
            </a:r>
            <a:r>
              <a:rPr lang="en-US" altLang="ja-JP" sz="2000" dirty="0">
                <a:highlight>
                  <a:srgbClr val="FFFF00"/>
                </a:highlight>
              </a:rPr>
              <a:t> </a:t>
            </a:r>
            <a:r>
              <a:rPr lang="en-US" altLang="ja-JP" sz="2000" dirty="0" err="1">
                <a:highlight>
                  <a:srgbClr val="FFFF00"/>
                </a:highlight>
              </a:rPr>
              <a:t>duodwjc</a:t>
            </a:r>
            <a:endParaRPr lang="en-US" altLang="ja-JP" sz="2000" dirty="0">
              <a:highlight>
                <a:srgbClr val="FFFF00"/>
              </a:highlight>
            </a:endParaRPr>
          </a:p>
        </p:txBody>
      </p:sp>
    </p:spTree>
    <p:extLst>
      <p:ext uri="{BB962C8B-B14F-4D97-AF65-F5344CB8AC3E}">
        <p14:creationId xmlns:p14="http://schemas.microsoft.com/office/powerpoint/2010/main" val="55262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6</a:t>
            </a:r>
            <a:r>
              <a:rPr lang="ja-JP" altLang="en-US"/>
              <a:t>：フリーページ確認画面の表示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55200" y="1300355"/>
            <a:ext cx="1178528"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a:t>
            </a:r>
            <a:endParaRPr kumimoji="1" lang="ja-JP" altLang="en-US" sz="1100" b="1" dirty="0">
              <a:latin typeface="Meiryo UI" panose="020B0604030504040204" pitchFamily="34" charset="-128"/>
              <a:ea typeface="Meiryo UI" panose="020B0604030504040204" pitchFamily="34" charset="-128"/>
            </a:endParaRP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40" name="正方形/長方形 13">
            <a:extLst>
              <a:ext uri="{FF2B5EF4-FFF2-40B4-BE49-F238E27FC236}">
                <a16:creationId xmlns:a16="http://schemas.microsoft.com/office/drawing/2014/main" id="{D0029858-CABD-0B4D-ACEF-2CD657A1F257}"/>
              </a:ext>
            </a:extLst>
          </p:cNvPr>
          <p:cNvSpPr/>
          <p:nvPr/>
        </p:nvSpPr>
        <p:spPr>
          <a:xfrm>
            <a:off x="1631928" y="4045279"/>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43" name="テキスト ボックス 18">
            <a:extLst>
              <a:ext uri="{FF2B5EF4-FFF2-40B4-BE49-F238E27FC236}">
                <a16:creationId xmlns:a16="http://schemas.microsoft.com/office/drawing/2014/main" id="{DC64FF8B-42F3-0241-AC43-3741E18EA2B2}"/>
              </a:ext>
            </a:extLst>
          </p:cNvPr>
          <p:cNvSpPr txBox="1"/>
          <p:nvPr/>
        </p:nvSpPr>
        <p:spPr>
          <a:xfrm>
            <a:off x="814704" y="2118812"/>
            <a:ext cx="784189"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ページ</a:t>
            </a:r>
            <a:r>
              <a:rPr kumimoji="1" lang="vi-VN" altLang="ja-JP" sz="1000" b="1" dirty="0">
                <a:latin typeface="Meiryo UI" panose="020B0604030504040204" pitchFamily="34" charset="-128"/>
                <a:ea typeface="Meiryo UI" panose="020B0604030504040204" pitchFamily="34" charset="-128"/>
              </a:rPr>
              <a:t>URL</a:t>
            </a:r>
            <a:endParaRPr kumimoji="1" lang="ja-JP" altLang="en-US" sz="1000" b="1" dirty="0">
              <a:latin typeface="Meiryo UI" panose="020B0604030504040204" pitchFamily="34" charset="-128"/>
              <a:ea typeface="Meiryo UI" panose="020B0604030504040204" pitchFamily="34" charset="-128"/>
            </a:endParaRPr>
          </a:p>
        </p:txBody>
      </p:sp>
      <p:sp>
        <p:nvSpPr>
          <p:cNvPr id="44" name="テキスト ボックス 19">
            <a:extLst>
              <a:ext uri="{FF2B5EF4-FFF2-40B4-BE49-F238E27FC236}">
                <a16:creationId xmlns:a16="http://schemas.microsoft.com/office/drawing/2014/main" id="{290A5BA6-0870-124B-B628-E1FABAC6BFAC}"/>
              </a:ext>
            </a:extLst>
          </p:cNvPr>
          <p:cNvSpPr txBox="1"/>
          <p:nvPr/>
        </p:nvSpPr>
        <p:spPr>
          <a:xfrm>
            <a:off x="821904" y="2680351"/>
            <a:ext cx="641522"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ページ名</a:t>
            </a:r>
            <a:endParaRPr kumimoji="1" lang="ja-JP" altLang="en-US" sz="1000" b="1" dirty="0">
              <a:latin typeface="Meiryo UI" panose="020B0604030504040204" pitchFamily="34" charset="-128"/>
              <a:ea typeface="Meiryo UI" panose="020B0604030504040204" pitchFamily="34" charset="-128"/>
            </a:endParaRPr>
          </a:p>
        </p:txBody>
      </p:sp>
      <p:sp>
        <p:nvSpPr>
          <p:cNvPr id="45" name="テキスト ボックス 20">
            <a:extLst>
              <a:ext uri="{FF2B5EF4-FFF2-40B4-BE49-F238E27FC236}">
                <a16:creationId xmlns:a16="http://schemas.microsoft.com/office/drawing/2014/main" id="{46FEE3BA-79F8-2F49-8336-90656ABA5B87}"/>
              </a:ext>
            </a:extLst>
          </p:cNvPr>
          <p:cNvSpPr txBox="1"/>
          <p:nvPr/>
        </p:nvSpPr>
        <p:spPr>
          <a:xfrm>
            <a:off x="814704" y="3198353"/>
            <a:ext cx="441146"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本文</a:t>
            </a:r>
            <a:endParaRPr kumimoji="1" lang="en-US" altLang="ja-JP" sz="1000" b="1" dirty="0">
              <a:latin typeface="Meiryo UI" panose="020B0604030504040204" pitchFamily="34" charset="-128"/>
              <a:ea typeface="Meiryo UI" panose="020B0604030504040204" pitchFamily="34" charset="-128"/>
            </a:endParaRPr>
          </a:p>
        </p:txBody>
      </p:sp>
      <p:sp>
        <p:nvSpPr>
          <p:cNvPr id="46" name="テキスト ボックス 21">
            <a:extLst>
              <a:ext uri="{FF2B5EF4-FFF2-40B4-BE49-F238E27FC236}">
                <a16:creationId xmlns:a16="http://schemas.microsoft.com/office/drawing/2014/main" id="{01ABC7DA-4943-D740-90E6-12B9449234C5}"/>
              </a:ext>
            </a:extLst>
          </p:cNvPr>
          <p:cNvSpPr txBox="1"/>
          <p:nvPr/>
        </p:nvSpPr>
        <p:spPr>
          <a:xfrm>
            <a:off x="1971316" y="2122031"/>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47" name="テキスト ボックス 29">
            <a:extLst>
              <a:ext uri="{FF2B5EF4-FFF2-40B4-BE49-F238E27FC236}">
                <a16:creationId xmlns:a16="http://schemas.microsoft.com/office/drawing/2014/main" id="{BFF8AF0D-059A-284A-B409-EE2ADBC4E986}"/>
              </a:ext>
            </a:extLst>
          </p:cNvPr>
          <p:cNvSpPr txBox="1"/>
          <p:nvPr/>
        </p:nvSpPr>
        <p:spPr>
          <a:xfrm>
            <a:off x="1931087" y="319514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8" name="テキスト ボックス 32">
            <a:extLst>
              <a:ext uri="{FF2B5EF4-FFF2-40B4-BE49-F238E27FC236}">
                <a16:creationId xmlns:a16="http://schemas.microsoft.com/office/drawing/2014/main" id="{A26E4EB2-2E14-7B41-A1A1-2BF554CDCD2F}"/>
              </a:ext>
            </a:extLst>
          </p:cNvPr>
          <p:cNvSpPr txBox="1"/>
          <p:nvPr/>
        </p:nvSpPr>
        <p:spPr>
          <a:xfrm>
            <a:off x="1247528" y="400370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66">
            <a:extLst>
              <a:ext uri="{FF2B5EF4-FFF2-40B4-BE49-F238E27FC236}">
                <a16:creationId xmlns:a16="http://schemas.microsoft.com/office/drawing/2014/main" id="{FB020188-0E8D-4E43-85B5-9930FB6394E4}"/>
              </a:ext>
            </a:extLst>
          </p:cNvPr>
          <p:cNvSpPr/>
          <p:nvPr/>
        </p:nvSpPr>
        <p:spPr>
          <a:xfrm>
            <a:off x="2408588" y="2093087"/>
            <a:ext cx="1746627" cy="36236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a:t>
            </a:r>
            <a:r>
              <a:rPr kumimoji="1" lang="vi-VN" altLang="ja-JP" sz="900" b="1" dirty="0">
                <a:latin typeface="Meiryo UI" panose="020B0604030504040204" pitchFamily="34" charset="-128"/>
                <a:ea typeface="Meiryo UI" panose="020B0604030504040204" pitchFamily="34" charset="-128"/>
              </a:rPr>
              <a:t>URL</a:t>
            </a:r>
            <a:endParaRPr kumimoji="1" lang="ja-JP" altLang="en-US" sz="900" b="1" dirty="0">
              <a:latin typeface="Meiryo UI" panose="020B0604030504040204" pitchFamily="34" charset="-128"/>
              <a:ea typeface="Meiryo UI" panose="020B0604030504040204" pitchFamily="34" charset="-128"/>
            </a:endParaRPr>
          </a:p>
        </p:txBody>
      </p:sp>
      <p:sp>
        <p:nvSpPr>
          <p:cNvPr id="50" name="テキスト ボックス 67">
            <a:extLst>
              <a:ext uri="{FF2B5EF4-FFF2-40B4-BE49-F238E27FC236}">
                <a16:creationId xmlns:a16="http://schemas.microsoft.com/office/drawing/2014/main" id="{480691AB-F5EA-EC4B-9930-E3EEF5D300D6}"/>
              </a:ext>
            </a:extLst>
          </p:cNvPr>
          <p:cNvSpPr txBox="1"/>
          <p:nvPr/>
        </p:nvSpPr>
        <p:spPr>
          <a:xfrm>
            <a:off x="1957850" y="264120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68">
            <a:extLst>
              <a:ext uri="{FF2B5EF4-FFF2-40B4-BE49-F238E27FC236}">
                <a16:creationId xmlns:a16="http://schemas.microsoft.com/office/drawing/2014/main" id="{460CB6B8-10F5-6A47-A6EF-751295D5B230}"/>
              </a:ext>
            </a:extLst>
          </p:cNvPr>
          <p:cNvSpPr/>
          <p:nvPr/>
        </p:nvSpPr>
        <p:spPr>
          <a:xfrm>
            <a:off x="2323463" y="2608128"/>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ページ名</a:t>
            </a:r>
            <a:endParaRPr kumimoji="1" lang="ja-JP" altLang="en-US" sz="900" b="1" dirty="0">
              <a:latin typeface="Meiryo UI" panose="020B0604030504040204" pitchFamily="34" charset="-128"/>
              <a:ea typeface="Meiryo UI" panose="020B0604030504040204" pitchFamily="34" charset="-128"/>
            </a:endParaRPr>
          </a:p>
        </p:txBody>
      </p:sp>
      <p:sp>
        <p:nvSpPr>
          <p:cNvPr id="52" name="正方形/長方形 69">
            <a:extLst>
              <a:ext uri="{FF2B5EF4-FFF2-40B4-BE49-F238E27FC236}">
                <a16:creationId xmlns:a16="http://schemas.microsoft.com/office/drawing/2014/main" id="{15AEDC36-87BF-C04A-824A-2B67DCE998F7}"/>
              </a:ext>
            </a:extLst>
          </p:cNvPr>
          <p:cNvSpPr/>
          <p:nvPr/>
        </p:nvSpPr>
        <p:spPr>
          <a:xfrm>
            <a:off x="2323463" y="3154840"/>
            <a:ext cx="1845094" cy="364447"/>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本文</a:t>
            </a:r>
            <a:endParaRPr kumimoji="1" lang="ja-JP" altLang="en-US" sz="900" b="1" dirty="0">
              <a:latin typeface="Meiryo UI" panose="020B0604030504040204" pitchFamily="34" charset="-128"/>
              <a:ea typeface="Meiryo UI" panose="020B0604030504040204" pitchFamily="34" charset="-128"/>
            </a:endParaRP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746132747"/>
              </p:ext>
            </p:extLst>
          </p:nvPr>
        </p:nvGraphicFramePr>
        <p:xfrm>
          <a:off x="4852032" y="1317929"/>
          <a:ext cx="4384606" cy="36576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b="0">
                          <a:latin typeface="Meiryo UI" panose="020B0604030504040204" pitchFamily="34" charset="-128"/>
                          <a:ea typeface="Meiryo UI" panose="020B0604030504040204" pitchFamily="34" charset="-128"/>
                        </a:rPr>
                        <a:t>ページ</a:t>
                      </a:r>
                      <a:r>
                        <a:rPr kumimoji="1" lang="vi-VN" altLang="ja-JP" sz="900" b="0" dirty="0">
                          <a:latin typeface="Meiryo UI" panose="020B0604030504040204" pitchFamily="34" charset="-128"/>
                          <a:ea typeface="Meiryo UI" panose="020B0604030504040204" pitchFamily="34" charset="-128"/>
                        </a:rPr>
                        <a:t>URL </a:t>
                      </a:r>
                      <a:endParaRPr kumimoji="1" lang="ja-JP" altLang="en-US" sz="900" b="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作成するページの</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半角数字・半角小文字アルファベット・記号「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（ハイフン）」「 </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_</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（アンダーバー）」「</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 </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（ドット）」のみ最大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64</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入力した文字はリアルタイムで右側の文字列に反映されます。「</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p>
                    <a:p>
                      <a:pPr marL="171450" indent="-171450">
                        <a:buFont typeface="Arial" panose="020B0604020202020204" pitchFamily="34" charset="0"/>
                        <a:buChar char="•"/>
                      </a:pP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「/view/page/」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は固定となり変更できません。その後の文字列を</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URL</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として自由に設定することができます。</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b="0">
                          <a:latin typeface="Meiryo UI" panose="020B0604030504040204" pitchFamily="34" charset="-128"/>
                          <a:ea typeface="Meiryo UI" panose="020B0604030504040204" pitchFamily="34" charset="-128"/>
                        </a:rPr>
                        <a:t>ページ名</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ページ名を表示する。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半角・全角問わず、最大</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100</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文字入力可能</a:t>
                      </a:r>
                      <a:br>
                        <a:rPr lang="ja-JP" altLang="en-US" sz="900">
                          <a:latin typeface="Meiryo UI" panose="020B0604030504040204" pitchFamily="34" charset="-128"/>
                          <a:ea typeface="Meiryo UI" panose="020B0604030504040204" pitchFamily="34" charset="-128"/>
                        </a:rPr>
                      </a:b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出力されるページ名を変更したい場合は、</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title</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タグを</a:t>
                      </a:r>
                      <a:r>
                        <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rPr>
                        <a:t>&lt;</a:t>
                      </a:r>
                      <a:r>
                        <a:rPr kumimoji="1" 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head&gt;</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内に直接入力することで変更できる想定。</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a:latin typeface="Meiryo UI" panose="020B0604030504040204" pitchFamily="34" charset="-128"/>
                          <a:ea typeface="Meiryo UI" panose="020B0604030504040204" pitchFamily="34" charset="-128"/>
                        </a:rPr>
                        <a:t>本文</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フリーページの本文</a:t>
                      </a:r>
                      <a:r>
                        <a:rPr kumimoji="1" lang="ja-JP" altLang="en-US" sz="90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入力内容を保存します。</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0">
                <a:tc>
                  <a:txBody>
                    <a:bodyPr/>
                    <a:lstStyle/>
                    <a:p>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40123221"/>
                  </a:ext>
                </a:extLst>
              </a:tr>
              <a:tr h="0">
                <a:tc>
                  <a:txBody>
                    <a:bodyPr/>
                    <a:lstStyle/>
                    <a:p>
                      <a:r>
                        <a:rPr kumimoji="1" lang="vi-VN" altLang="ja-JP" sz="900" dirty="0">
                          <a:latin typeface="Meiryo UI" panose="020B0604030504040204" pitchFamily="34" charset="-128"/>
                          <a:ea typeface="Meiryo UI" panose="020B0604030504040204" pitchFamily="34" charset="-128"/>
                        </a:rPr>
                        <a:t>(6)</a:t>
                      </a:r>
                      <a:r>
                        <a:rPr kumimoji="1" lang="ja-JP" altLang="en-US" sz="900">
                          <a:latin typeface="Meiryo UI" panose="020B0604030504040204" pitchFamily="34" charset="-128"/>
                          <a:ea typeface="Meiryo UI" panose="020B0604030504040204" pitchFamily="34" charset="-128"/>
                        </a:rPr>
                        <a:t>プレビュー</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実際のサイト表示を確認しておくことができます。</a:t>
                      </a:r>
                      <a:endParaRPr kumimoji="1" lang="en-US" altLang="ja-JP" sz="900" b="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36839690"/>
                  </a:ext>
                </a:extLst>
              </a:tr>
            </a:tbl>
          </a:graphicData>
        </a:graphic>
      </p:graphicFrame>
      <p:sp>
        <p:nvSpPr>
          <p:cNvPr id="54" name="正方形/長方形 25">
            <a:extLst>
              <a:ext uri="{FF2B5EF4-FFF2-40B4-BE49-F238E27FC236}">
                <a16:creationId xmlns:a16="http://schemas.microsoft.com/office/drawing/2014/main" id="{F944EC35-3A48-0940-8823-CCF414E95FD5}"/>
              </a:ext>
            </a:extLst>
          </p:cNvPr>
          <p:cNvSpPr/>
          <p:nvPr/>
        </p:nvSpPr>
        <p:spPr>
          <a:xfrm>
            <a:off x="3550120" y="1597588"/>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highlight>
                  <a:srgbClr val="FFFF00"/>
                </a:highlight>
                <a:latin typeface="Meiryo UI" panose="020B0604030504040204" pitchFamily="34" charset="-128"/>
                <a:ea typeface="Meiryo UI" panose="020B0604030504040204" pitchFamily="34" charset="-128"/>
              </a:rPr>
              <a:t>プレビュー</a:t>
            </a:r>
          </a:p>
        </p:txBody>
      </p:sp>
      <p:sp>
        <p:nvSpPr>
          <p:cNvPr id="56" name="テキスト ボックス 15">
            <a:extLst>
              <a:ext uri="{FF2B5EF4-FFF2-40B4-BE49-F238E27FC236}">
                <a16:creationId xmlns:a16="http://schemas.microsoft.com/office/drawing/2014/main" id="{9519740C-DA7A-094E-85E0-2443CDF76A32}"/>
              </a:ext>
            </a:extLst>
          </p:cNvPr>
          <p:cNvSpPr txBox="1"/>
          <p:nvPr/>
        </p:nvSpPr>
        <p:spPr>
          <a:xfrm>
            <a:off x="3152254" y="16053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6</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14">
            <a:extLst>
              <a:ext uri="{FF2B5EF4-FFF2-40B4-BE49-F238E27FC236}">
                <a16:creationId xmlns:a16="http://schemas.microsoft.com/office/drawing/2014/main" id="{2DD72F5B-6C08-F74A-A839-D4127C4B6A67}"/>
              </a:ext>
            </a:extLst>
          </p:cNvPr>
          <p:cNvSpPr/>
          <p:nvPr/>
        </p:nvSpPr>
        <p:spPr>
          <a:xfrm>
            <a:off x="2790276" y="4041673"/>
            <a:ext cx="1276111" cy="21507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58" name="テキスト ボックス 15">
            <a:extLst>
              <a:ext uri="{FF2B5EF4-FFF2-40B4-BE49-F238E27FC236}">
                <a16:creationId xmlns:a16="http://schemas.microsoft.com/office/drawing/2014/main" id="{30461DA7-2CB0-6A48-816B-363FC51361C9}"/>
              </a:ext>
            </a:extLst>
          </p:cNvPr>
          <p:cNvSpPr txBox="1"/>
          <p:nvPr/>
        </p:nvSpPr>
        <p:spPr>
          <a:xfrm>
            <a:off x="2392410" y="40042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21">
            <a:extLst>
              <a:ext uri="{FF2B5EF4-FFF2-40B4-BE49-F238E27FC236}">
                <a16:creationId xmlns:a16="http://schemas.microsoft.com/office/drawing/2014/main" id="{6237194B-9281-7849-8623-01F18576E71A}"/>
              </a:ext>
            </a:extLst>
          </p:cNvPr>
          <p:cNvSpPr txBox="1"/>
          <p:nvPr/>
        </p:nvSpPr>
        <p:spPr>
          <a:xfrm>
            <a:off x="2186722" y="1845112"/>
            <a:ext cx="1026243" cy="261610"/>
          </a:xfrm>
          <a:prstGeom prst="rect">
            <a:avLst/>
          </a:prstGeom>
          <a:noFill/>
        </p:spPr>
        <p:txBody>
          <a:bodyPr wrap="none" rtlCol="0">
            <a:spAutoFit/>
          </a:bodyPr>
          <a:lstStyle/>
          <a:p>
            <a:r>
              <a:rPr kumimoji="1" lang="en-US" altLang="ja-JP" sz="1100" dirty="0">
                <a:solidFill>
                  <a:srgbClr val="FF0000"/>
                </a:solidFill>
                <a:latin typeface="Meiryo UI" panose="020B0604030504040204" pitchFamily="34" charset="-128"/>
                <a:ea typeface="Meiryo UI" panose="020B0604030504040204" pitchFamily="34" charset="-128"/>
              </a:rPr>
              <a:t>/</a:t>
            </a:r>
            <a:r>
              <a:rPr kumimoji="1" lang="en-US" altLang="ja-JP" sz="1100" dirty="0">
                <a:solidFill>
                  <a:srgbClr val="FF0000"/>
                </a:solidFill>
                <a:highlight>
                  <a:srgbClr val="FFFF00"/>
                </a:highlight>
                <a:latin typeface="Meiryo UI" panose="020B0604030504040204" pitchFamily="34" charset="-128"/>
                <a:ea typeface="Meiryo UI" panose="020B0604030504040204" pitchFamily="34" charset="-128"/>
              </a:rPr>
              <a:t>view/page</a:t>
            </a:r>
            <a:r>
              <a:rPr kumimoji="1" lang="en-US" altLang="ja-JP" sz="1100" dirty="0">
                <a:solidFill>
                  <a:srgbClr val="FF0000"/>
                </a:solidFill>
                <a:latin typeface="Meiryo UI" panose="020B0604030504040204" pitchFamily="34" charset="-128"/>
                <a:ea typeface="Meiryo UI" panose="020B0604030504040204" pitchFamily="34" charset="-128"/>
              </a:rPr>
              <a:t>/</a:t>
            </a:r>
            <a:endParaRPr kumimoji="1" lang="ja-JP" altLang="en-US" sz="11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20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3</a:t>
            </a:r>
            <a:r>
              <a:rPr lang="ja-JP" altLang="en-US" dirty="0"/>
              <a:t>：メール</a:t>
            </a:r>
            <a:r>
              <a:rPr lang="ja-JP" altLang="en-US"/>
              <a:t>送信画面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388522"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メール送信内容入力</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951990"/>
            <a:ext cx="1048685"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メール件名</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必須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3487403"/>
            <a:ext cx="1364476"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(HTML)(</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3469109"/>
            <a:ext cx="2202353" cy="106667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86630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6A27A8E5-3FC1-4B2C-A96C-BFF3F0983975}"/>
              </a:ext>
            </a:extLst>
          </p:cNvPr>
          <p:cNvSpPr/>
          <p:nvPr/>
        </p:nvSpPr>
        <p:spPr>
          <a:xfrm>
            <a:off x="876585" y="1516123"/>
            <a:ext cx="2220281"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pPr algn="ctr"/>
            <a:r>
              <a:rPr lang="en-US" altLang="ja-JP" sz="700" dirty="0">
                <a:solidFill>
                  <a:srgbClr val="FF5045"/>
                </a:solidFill>
                <a:latin typeface="Meiryo UI" panose="020B0604030504040204" pitchFamily="34" charset="-128"/>
                <a:ea typeface="Meiryo UI" panose="020B0604030504040204" pitchFamily="34" charset="-128"/>
              </a:rPr>
              <a:t>(a)</a:t>
            </a:r>
            <a:r>
              <a:rPr lang="ja-JP" altLang="en-US" sz="700" dirty="0">
                <a:solidFill>
                  <a:srgbClr val="FF5045"/>
                </a:solidFill>
                <a:latin typeface="Meiryo UI" panose="020B0604030504040204" pitchFamily="34" charset="-128"/>
                <a:ea typeface="Meiryo UI" panose="020B0604030504040204" pitchFamily="34" charset="-128"/>
              </a:rPr>
              <a:t>入力項目に誤りがあります。再度内容をご確認ください。</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1" name="正方形/長方形 30">
            <a:extLst>
              <a:ext uri="{FF2B5EF4-FFF2-40B4-BE49-F238E27FC236}">
                <a16:creationId xmlns:a16="http://schemas.microsoft.com/office/drawing/2014/main" id="{4D374B2F-8ADB-4F3F-A450-236DBFD433B1}"/>
              </a:ext>
            </a:extLst>
          </p:cNvPr>
          <p:cNvSpPr/>
          <p:nvPr/>
        </p:nvSpPr>
        <p:spPr>
          <a:xfrm>
            <a:off x="906713" y="3141329"/>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2" name="正方形/長方形 31">
            <a:extLst>
              <a:ext uri="{FF2B5EF4-FFF2-40B4-BE49-F238E27FC236}">
                <a16:creationId xmlns:a16="http://schemas.microsoft.com/office/drawing/2014/main" id="{CF2618CC-B372-421E-B1E0-D8E52988D345}"/>
              </a:ext>
            </a:extLst>
          </p:cNvPr>
          <p:cNvSpPr/>
          <p:nvPr/>
        </p:nvSpPr>
        <p:spPr>
          <a:xfrm>
            <a:off x="906713" y="3309437"/>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3" name="正方形/長方形 32">
            <a:extLst>
              <a:ext uri="{FF2B5EF4-FFF2-40B4-BE49-F238E27FC236}">
                <a16:creationId xmlns:a16="http://schemas.microsoft.com/office/drawing/2014/main" id="{5615BF2C-8234-4C2D-9E8C-64D3A652F61D}"/>
              </a:ext>
            </a:extLst>
          </p:cNvPr>
          <p:cNvSpPr/>
          <p:nvPr/>
        </p:nvSpPr>
        <p:spPr>
          <a:xfrm>
            <a:off x="911909" y="3675096"/>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34" name="正方形/長方形 33">
            <a:extLst>
              <a:ext uri="{FF2B5EF4-FFF2-40B4-BE49-F238E27FC236}">
                <a16:creationId xmlns:a16="http://schemas.microsoft.com/office/drawing/2014/main" id="{14F3C85C-0B7A-47D2-9C72-99C929EDE44B}"/>
              </a:ext>
            </a:extLst>
          </p:cNvPr>
          <p:cNvSpPr/>
          <p:nvPr/>
        </p:nvSpPr>
        <p:spPr>
          <a:xfrm>
            <a:off x="911909" y="3843204"/>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564402"/>
            <a:ext cx="457368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448534886"/>
              </p:ext>
            </p:extLst>
          </p:nvPr>
        </p:nvGraphicFramePr>
        <p:xfrm>
          <a:off x="4852031" y="1072444"/>
          <a:ext cx="4619959" cy="5394960"/>
        </p:xfrm>
        <a:graphic>
          <a:graphicData uri="http://schemas.openxmlformats.org/drawingml/2006/table">
            <a:tbl>
              <a:tblPr firstRow="1" bandRow="1">
                <a:tableStyleId>{5940675A-B579-460E-94D1-54222C63F5DA}</a:tableStyleId>
              </a:tblPr>
              <a:tblGrid>
                <a:gridCol w="848283">
                  <a:extLst>
                    <a:ext uri="{9D8B030D-6E8A-4147-A177-3AD203B41FA5}">
                      <a16:colId xmlns:a16="http://schemas.microsoft.com/office/drawing/2014/main" val="1869668301"/>
                    </a:ext>
                  </a:extLst>
                </a:gridCol>
                <a:gridCol w="3771676">
                  <a:extLst>
                    <a:ext uri="{9D8B030D-6E8A-4147-A177-3AD203B41FA5}">
                      <a16:colId xmlns:a16="http://schemas.microsoft.com/office/drawing/2014/main" val="4148764813"/>
                    </a:ext>
                  </a:extLst>
                </a:gridCol>
              </a:tblGrid>
              <a:tr h="118384">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選択されたメール書式を表示する。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189414">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選択されたお住いのエリアを表示する。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未選択の場合は全エリアと表示する。</a:t>
                      </a:r>
                    </a:p>
                  </a:txBody>
                  <a:tcPr marL="45720" marR="45720"/>
                </a:tc>
                <a:extLst>
                  <a:ext uri="{0D108BD9-81ED-4DB2-BD59-A6C34878D82A}">
                    <a16:rowId xmlns:a16="http://schemas.microsoft.com/office/drawing/2014/main" val="1293555072"/>
                  </a:ext>
                </a:extLst>
              </a:tr>
              <a:tr h="189414">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選択された年代を表示する。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未選択の場合は全年代と表示する。</a:t>
                      </a:r>
                    </a:p>
                  </a:txBody>
                  <a:tcPr marL="45720" marR="45720"/>
                </a:tc>
                <a:extLst>
                  <a:ext uri="{0D108BD9-81ED-4DB2-BD59-A6C34878D82A}">
                    <a16:rowId xmlns:a16="http://schemas.microsoft.com/office/drawing/2014/main" val="1119862203"/>
                  </a:ext>
                </a:extLst>
              </a:tr>
              <a:tr h="189414">
                <a:tc>
                  <a:txBody>
                    <a:bodyPr/>
                    <a:lstStyle/>
                    <a:p>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選択された性別を表示する。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未選択の場合は全てと表示する。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331475">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メール件名を入力する。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u="none" strike="noStrike" dirty="0">
                        <a:effectLst/>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u="none" strike="noStrike" dirty="0">
                          <a:effectLst/>
                          <a:latin typeface="Meiryo UI" panose="020B0604030504040204" pitchFamily="34" charset="-128"/>
                          <a:ea typeface="Meiryo UI" panose="020B0604030504040204" pitchFamily="34" charset="-128"/>
                        </a:rPr>
                        <a:t>100</a:t>
                      </a:r>
                      <a:r>
                        <a:rPr kumimoji="1" lang="ja-JP" altLang="en-US" sz="900" u="none" strike="noStrike" dirty="0">
                          <a:effectLst/>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14665757"/>
                  </a:ext>
                </a:extLst>
              </a:tr>
              <a:tr h="473536">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97246134"/>
                  </a:ext>
                </a:extLst>
              </a:tr>
              <a:tr h="331475">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を入力する。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dirty="0">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dirty="0">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dirty="0">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dirty="0">
                          <a:effectLst/>
                          <a:latin typeface="Meiryo UI" panose="020B0604030504040204" pitchFamily="34" charset="-128"/>
                          <a:ea typeface="Meiryo UI" panose="020B0604030504040204" pitchFamily="34" charset="-128"/>
                        </a:rPr>
                        <a:t>、</a:t>
                      </a:r>
                      <a:r>
                        <a:rPr lang="ja-JP" altLang="en-US" sz="900" u="none" strike="noStrike" dirty="0">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dirty="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817426469"/>
                  </a:ext>
                </a:extLst>
              </a:tr>
              <a:tr h="615597">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メール送信確認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押下時に必須は入力データが存在すること、</a:t>
                      </a:r>
                      <a:r>
                        <a:rPr kumimoji="1" lang="en-US" altLang="ja-JP" sz="900" dirty="0">
                          <a:latin typeface="Meiryo UI" panose="020B0604030504040204" pitchFamily="34" charset="-128"/>
                          <a:ea typeface="Meiryo UI" panose="020B0604030504040204" pitchFamily="34" charset="-128"/>
                        </a:rPr>
                        <a:t>(6)〜(7)</a:t>
                      </a:r>
                      <a:r>
                        <a:rPr kumimoji="1" lang="ja-JP" altLang="en-US" sz="900" dirty="0">
                          <a:latin typeface="Meiryo UI" panose="020B0604030504040204" pitchFamily="34" charset="-128"/>
                          <a:ea typeface="Meiryo UI" panose="020B0604030504040204" pitchFamily="34" charset="-128"/>
                        </a:rPr>
                        <a:t>の入力値の条件を満たしていることをチェックする。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入力値を満たしていない場合、画面タイトルの下に</a:t>
                      </a:r>
                      <a:r>
                        <a:rPr kumimoji="1" lang="en-US" altLang="ja-JP" sz="900" dirty="0">
                          <a:latin typeface="Meiryo UI" panose="020B0604030504040204" pitchFamily="34" charset="-128"/>
                          <a:ea typeface="Meiryo UI" panose="020B0604030504040204" pitchFamily="34" charset="-128"/>
                        </a:rPr>
                        <a:t>(a)</a:t>
                      </a:r>
                      <a:r>
                        <a:rPr kumimoji="1" lang="ja-JP" altLang="en-US" sz="900" dirty="0">
                          <a:latin typeface="Meiryo UI" panose="020B0604030504040204" pitchFamily="34" charset="-128"/>
                          <a:ea typeface="Meiryo UI" panose="020B0604030504040204" pitchFamily="34" charset="-128"/>
                        </a:rPr>
                        <a:t>の「入力項目に誤りがあります。再度内容をご確認ください」のメッセージを表示し、エラーのある入力項目の下メッセージを表示する。</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必須項目：</a:t>
                      </a:r>
                      <a:r>
                        <a:rPr kumimoji="1" lang="en" altLang="ja-JP" sz="900" dirty="0">
                          <a:latin typeface="Meiryo UI" panose="020B0604030504040204" pitchFamily="34" charset="-128"/>
                          <a:ea typeface="Meiryo UI" panose="020B0604030504040204" pitchFamily="34" charset="-128"/>
                        </a:rPr>
                        <a:t>(b)</a:t>
                      </a:r>
                      <a:r>
                        <a:rPr kumimoji="1" lang="ja-JP" altLang="en-US" sz="900" dirty="0">
                          <a:latin typeface="Meiryo UI" panose="020B0604030504040204" pitchFamily="34" charset="-128"/>
                          <a:ea typeface="Meiryo UI" panose="020B0604030504040204" pitchFamily="34" charset="-128"/>
                        </a:rPr>
                        <a:t>空であってはなりません。</a:t>
                      </a:r>
                      <a:endParaRPr kumimoji="1" lang="en-US" altLang="ja-JP" sz="9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入力値不正：</a:t>
                      </a:r>
                      <a:r>
                        <a:rPr kumimoji="1" lang="en" altLang="ja-JP" sz="900" dirty="0">
                          <a:latin typeface="Meiryo UI" panose="020B0604030504040204" pitchFamily="34" charset="-128"/>
                          <a:ea typeface="Meiryo UI" panose="020B0604030504040204" pitchFamily="34" charset="-128"/>
                        </a:rPr>
                        <a:t>(c)</a:t>
                      </a:r>
                      <a:r>
                        <a:rPr kumimoji="1" lang="ja-JP" altLang="en-US" sz="900" dirty="0">
                          <a:latin typeface="Meiryo UI" panose="020B0604030504040204" pitchFamily="34" charset="-128"/>
                          <a:ea typeface="Meiryo UI" panose="020B0604030504040204" pitchFamily="34" charset="-128"/>
                        </a:rPr>
                        <a:t>入力値に誤りがあります。</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チェックで問題ない場合はメール送信確認画面へ遷移する。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11838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送信対象者設定画面へ遷移する。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986582742"/>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945230"/>
            <a:ext cx="2192396" cy="244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522073" y="292121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46" name="表 4">
            <a:extLst>
              <a:ext uri="{FF2B5EF4-FFF2-40B4-BE49-F238E27FC236}">
                <a16:creationId xmlns:a16="http://schemas.microsoft.com/office/drawing/2014/main" id="{1197FB07-CC13-47AB-9D77-3EA6B6F60E03}"/>
              </a:ext>
            </a:extLst>
          </p:cNvPr>
          <p:cNvGraphicFramePr>
            <a:graphicFrameLocks noGrp="1"/>
          </p:cNvGraphicFramePr>
          <p:nvPr/>
        </p:nvGraphicFramePr>
        <p:xfrm>
          <a:off x="956941" y="1729071"/>
          <a:ext cx="3580591" cy="1152000"/>
        </p:xfrm>
        <a:graphic>
          <a:graphicData uri="http://schemas.openxmlformats.org/drawingml/2006/table">
            <a:tbl>
              <a:tblPr firstRow="1" bandRow="1">
                <a:tableStyleId>{5940675A-B579-460E-94D1-54222C63F5DA}</a:tableStyleId>
              </a:tblPr>
              <a:tblGrid>
                <a:gridCol w="1160094">
                  <a:extLst>
                    <a:ext uri="{9D8B030D-6E8A-4147-A177-3AD203B41FA5}">
                      <a16:colId xmlns:a16="http://schemas.microsoft.com/office/drawing/2014/main" val="3210455914"/>
                    </a:ext>
                  </a:extLst>
                </a:gridCol>
                <a:gridCol w="2420497">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47" name="正方形/長方形 46">
            <a:extLst>
              <a:ext uri="{FF2B5EF4-FFF2-40B4-BE49-F238E27FC236}">
                <a16:creationId xmlns:a16="http://schemas.microsoft.com/office/drawing/2014/main" id="{1B52853F-09E8-4E24-B84D-15A685766549}"/>
              </a:ext>
            </a:extLst>
          </p:cNvPr>
          <p:cNvSpPr/>
          <p:nvPr/>
        </p:nvSpPr>
        <p:spPr>
          <a:xfrm>
            <a:off x="2753579" y="175568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8" name="テキスト ボックス 47">
            <a:extLst>
              <a:ext uri="{FF2B5EF4-FFF2-40B4-BE49-F238E27FC236}">
                <a16:creationId xmlns:a16="http://schemas.microsoft.com/office/drawing/2014/main" id="{3D2D6F06-0C7C-41A3-A0DD-D8ED481B827C}"/>
              </a:ext>
            </a:extLst>
          </p:cNvPr>
          <p:cNvSpPr txBox="1"/>
          <p:nvPr/>
        </p:nvSpPr>
        <p:spPr>
          <a:xfrm>
            <a:off x="2410103" y="171700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885E699B-C897-4E77-AC9D-79ACA0B76E15}"/>
              </a:ext>
            </a:extLst>
          </p:cNvPr>
          <p:cNvSpPr/>
          <p:nvPr/>
        </p:nvSpPr>
        <p:spPr>
          <a:xfrm>
            <a:off x="2753579" y="204789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0" name="テキスト ボックス 49">
            <a:extLst>
              <a:ext uri="{FF2B5EF4-FFF2-40B4-BE49-F238E27FC236}">
                <a16:creationId xmlns:a16="http://schemas.microsoft.com/office/drawing/2014/main" id="{518CF436-66A0-494A-86BA-8710DBDB572D}"/>
              </a:ext>
            </a:extLst>
          </p:cNvPr>
          <p:cNvSpPr txBox="1"/>
          <p:nvPr/>
        </p:nvSpPr>
        <p:spPr>
          <a:xfrm>
            <a:off x="2410103" y="200921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0379284D-C50F-4DDA-9E50-6ED493B101B6}"/>
              </a:ext>
            </a:extLst>
          </p:cNvPr>
          <p:cNvSpPr/>
          <p:nvPr/>
        </p:nvSpPr>
        <p:spPr>
          <a:xfrm>
            <a:off x="2753579" y="234010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2" name="テキスト ボックス 51">
            <a:extLst>
              <a:ext uri="{FF2B5EF4-FFF2-40B4-BE49-F238E27FC236}">
                <a16:creationId xmlns:a16="http://schemas.microsoft.com/office/drawing/2014/main" id="{5BBA0ADC-60FE-4C74-9A81-CE1965D12BEC}"/>
              </a:ext>
            </a:extLst>
          </p:cNvPr>
          <p:cNvSpPr txBox="1"/>
          <p:nvPr/>
        </p:nvSpPr>
        <p:spPr>
          <a:xfrm>
            <a:off x="2410103" y="2301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C43130A2-5DA7-4CC5-8895-CFD673694A1B}"/>
              </a:ext>
            </a:extLst>
          </p:cNvPr>
          <p:cNvSpPr/>
          <p:nvPr/>
        </p:nvSpPr>
        <p:spPr>
          <a:xfrm>
            <a:off x="2753579" y="2612274"/>
            <a:ext cx="1112301" cy="2289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4" name="テキスト ボックス 53">
            <a:extLst>
              <a:ext uri="{FF2B5EF4-FFF2-40B4-BE49-F238E27FC236}">
                <a16:creationId xmlns:a16="http://schemas.microsoft.com/office/drawing/2014/main" id="{73963A23-0B98-4FBA-AFE0-717408EF5ADD}"/>
              </a:ext>
            </a:extLst>
          </p:cNvPr>
          <p:cNvSpPr txBox="1"/>
          <p:nvPr/>
        </p:nvSpPr>
        <p:spPr>
          <a:xfrm>
            <a:off x="2410103" y="25735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BA74B97E-6B6A-46C9-A558-664E70776A33}"/>
              </a:ext>
            </a:extLst>
          </p:cNvPr>
          <p:cNvSpPr txBox="1"/>
          <p:nvPr/>
        </p:nvSpPr>
        <p:spPr>
          <a:xfrm>
            <a:off x="507660" y="16756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924841" y="5831342"/>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メール送信確認</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04564" y="5833410"/>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023537" y="577832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433074" y="578435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1" name="テキスト ボックス 40">
            <a:extLst>
              <a:ext uri="{FF2B5EF4-FFF2-40B4-BE49-F238E27FC236}">
                <a16:creationId xmlns:a16="http://schemas.microsoft.com/office/drawing/2014/main" id="{1F53610C-72F8-432B-AB0D-7E66DFA1E1B1}"/>
              </a:ext>
            </a:extLst>
          </p:cNvPr>
          <p:cNvSpPr txBox="1"/>
          <p:nvPr/>
        </p:nvSpPr>
        <p:spPr>
          <a:xfrm>
            <a:off x="824625" y="4633217"/>
            <a:ext cx="1383712" cy="215444"/>
          </a:xfrm>
          <a:prstGeom prst="rect">
            <a:avLst/>
          </a:prstGeom>
          <a:noFill/>
        </p:spPr>
        <p:txBody>
          <a:bodyPr wrap="none" rtlCol="0">
            <a:spAutoFit/>
          </a:bodyPr>
          <a:lstStyle/>
          <a:p>
            <a:r>
              <a:rPr kumimoji="1" lang="ja-JP" altLang="en-US" sz="800" b="1" dirty="0">
                <a:latin typeface="Meiryo UI" panose="020B0604030504040204" pitchFamily="34" charset="-128"/>
                <a:ea typeface="Meiryo UI" panose="020B0604030504040204" pitchFamily="34" charset="-128"/>
              </a:rPr>
              <a:t>メール文面</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テキスト</a:t>
            </a:r>
            <a:r>
              <a:rPr kumimoji="1" lang="en-US" altLang="ja-JP" sz="800" b="1" dirty="0">
                <a:latin typeface="Meiryo UI" panose="020B0604030504040204" pitchFamily="34" charset="-128"/>
                <a:ea typeface="Meiryo UI" panose="020B0604030504040204" pitchFamily="34" charset="-128"/>
              </a:rPr>
              <a:t>)(</a:t>
            </a:r>
            <a:r>
              <a:rPr kumimoji="1" lang="ja-JP" altLang="en-US" sz="800" b="1" dirty="0">
                <a:latin typeface="Meiryo UI" panose="020B0604030504040204" pitchFamily="34" charset="-128"/>
                <a:ea typeface="Meiryo UI" panose="020B0604030504040204" pitchFamily="34" charset="-128"/>
              </a:rPr>
              <a:t>必須</a:t>
            </a:r>
            <a:r>
              <a:rPr kumimoji="1" lang="en-US" altLang="ja-JP" sz="800" b="1" dirty="0">
                <a:latin typeface="Meiryo UI" panose="020B0604030504040204" pitchFamily="34" charset="-128"/>
                <a:ea typeface="Meiryo UI" panose="020B0604030504040204" pitchFamily="34" charset="-128"/>
              </a:rPr>
              <a:t>)</a:t>
            </a:r>
            <a:endParaRPr kumimoji="1" lang="ja-JP" altLang="en-US" sz="800" b="1" dirty="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8B9C55E-7325-4ECA-A17E-190565C929B1}"/>
              </a:ext>
            </a:extLst>
          </p:cNvPr>
          <p:cNvSpPr/>
          <p:nvPr/>
        </p:nvSpPr>
        <p:spPr>
          <a:xfrm>
            <a:off x="2208337" y="4614922"/>
            <a:ext cx="2202353" cy="106566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5" name="テキスト ボックス 44">
            <a:extLst>
              <a:ext uri="{FF2B5EF4-FFF2-40B4-BE49-F238E27FC236}">
                <a16:creationId xmlns:a16="http://schemas.microsoft.com/office/drawing/2014/main" id="{743B0EF6-EA36-4266-AFD2-9A9353184A2D}"/>
              </a:ext>
            </a:extLst>
          </p:cNvPr>
          <p:cNvSpPr txBox="1"/>
          <p:nvPr/>
        </p:nvSpPr>
        <p:spPr>
          <a:xfrm>
            <a:off x="2476707" y="501694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60" name="正方形/長方形 59">
            <a:extLst>
              <a:ext uri="{FF2B5EF4-FFF2-40B4-BE49-F238E27FC236}">
                <a16:creationId xmlns:a16="http://schemas.microsoft.com/office/drawing/2014/main" id="{9CC3FB3F-D7E9-46A9-BF62-A039F26404D0}"/>
              </a:ext>
            </a:extLst>
          </p:cNvPr>
          <p:cNvSpPr/>
          <p:nvPr/>
        </p:nvSpPr>
        <p:spPr>
          <a:xfrm>
            <a:off x="901952" y="4820910"/>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(b)</a:t>
            </a:r>
            <a:r>
              <a:rPr lang="ja-JP" altLang="en-US" sz="700" dirty="0">
                <a:solidFill>
                  <a:srgbClr val="FF5045"/>
                </a:solidFill>
                <a:latin typeface="Meiryo UI" panose="020B0604030504040204" pitchFamily="34" charset="-128"/>
                <a:ea typeface="Meiryo UI" panose="020B0604030504040204" pitchFamily="34" charset="-128"/>
              </a:rPr>
              <a:t>空であってはなりません。</a:t>
            </a:r>
          </a:p>
        </p:txBody>
      </p:sp>
      <p:sp>
        <p:nvSpPr>
          <p:cNvPr id="61" name="正方形/長方形 60">
            <a:extLst>
              <a:ext uri="{FF2B5EF4-FFF2-40B4-BE49-F238E27FC236}">
                <a16:creationId xmlns:a16="http://schemas.microsoft.com/office/drawing/2014/main" id="{2D11936E-0B67-45E1-A80B-360E492D9F94}"/>
              </a:ext>
            </a:extLst>
          </p:cNvPr>
          <p:cNvSpPr/>
          <p:nvPr/>
        </p:nvSpPr>
        <p:spPr>
          <a:xfrm>
            <a:off x="901952" y="4989018"/>
            <a:ext cx="1080000" cy="159496"/>
          </a:xfrm>
          <a:prstGeom prst="rect">
            <a:avLst/>
          </a:prstGeom>
          <a:noFill/>
          <a:ln w="9525">
            <a:solidFill>
              <a:schemeClr val="bg1">
                <a:lumMod val="50000"/>
              </a:schemeClr>
            </a:solidFill>
            <a:prstDash val="dash"/>
          </a:ln>
        </p:spPr>
        <p:style>
          <a:lnRef idx="3">
            <a:schemeClr val="lt1"/>
          </a:lnRef>
          <a:fillRef idx="1">
            <a:schemeClr val="accent1"/>
          </a:fillRef>
          <a:effectRef idx="1">
            <a:schemeClr val="accent1"/>
          </a:effectRef>
          <a:fontRef idx="minor">
            <a:schemeClr val="lt1"/>
          </a:fontRef>
        </p:style>
        <p:txBody>
          <a:bodyPr lIns="18000" tIns="18000" rIns="18000" bIns="18000" rtlCol="0" anchor="ctr"/>
          <a:lstStyle/>
          <a:p>
            <a:r>
              <a:rPr lang="en-US" altLang="ja-JP" sz="700" dirty="0">
                <a:solidFill>
                  <a:srgbClr val="FF5045"/>
                </a:solidFill>
                <a:latin typeface="Meiryo UI" panose="020B0604030504040204" pitchFamily="34" charset="-128"/>
                <a:ea typeface="Meiryo UI" panose="020B0604030504040204" pitchFamily="34" charset="-128"/>
              </a:rPr>
              <a:t>(c)</a:t>
            </a:r>
            <a:r>
              <a:rPr lang="ja-JP" altLang="en-US" sz="700" dirty="0">
                <a:solidFill>
                  <a:srgbClr val="FF5045"/>
                </a:solidFill>
                <a:latin typeface="Meiryo UI" panose="020B0604030504040204" pitchFamily="34" charset="-128"/>
                <a:ea typeface="Meiryo UI" panose="020B0604030504040204" pitchFamily="34" charset="-128"/>
              </a:rPr>
              <a:t>入力値に誤りがあります。</a:t>
            </a:r>
          </a:p>
        </p:txBody>
      </p:sp>
    </p:spTree>
    <p:extLst>
      <p:ext uri="{BB962C8B-B14F-4D97-AF65-F5344CB8AC3E}">
        <p14:creationId xmlns:p14="http://schemas.microsoft.com/office/powerpoint/2010/main" val="4014032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42_</a:t>
            </a:r>
            <a:r>
              <a:rPr lang="ja-JP" altLang="en-US"/>
              <a:t>画面</a:t>
            </a:r>
            <a:r>
              <a:rPr lang="vi-VN" altLang="ja-JP" dirty="0"/>
              <a:t>6</a:t>
            </a:r>
            <a:r>
              <a:rPr lang="ja-JP" altLang="en-US"/>
              <a:t>：フリーページ確認画面の表示</a:t>
            </a:r>
            <a:endParaRPr kumimoji="1" lang="ja-JP" altLang="en-US" dirty="0"/>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66" name="正方形/長方形 7">
            <a:extLst>
              <a:ext uri="{FF2B5EF4-FFF2-40B4-BE49-F238E27FC236}">
                <a16:creationId xmlns:a16="http://schemas.microsoft.com/office/drawing/2014/main" id="{F68A433D-73C4-0A4E-8A7C-1D2741FE68BC}"/>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67" name="正方形/長方形 8">
            <a:extLst>
              <a:ext uri="{FF2B5EF4-FFF2-40B4-BE49-F238E27FC236}">
                <a16:creationId xmlns:a16="http://schemas.microsoft.com/office/drawing/2014/main" id="{C4454550-83BF-C946-9686-AE3252331DB8}"/>
              </a:ext>
            </a:extLst>
          </p:cNvPr>
          <p:cNvSpPr/>
          <p:nvPr/>
        </p:nvSpPr>
        <p:spPr>
          <a:xfrm>
            <a:off x="4780860" y="1032912"/>
            <a:ext cx="901209"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69" name="テキスト ボックス 10">
            <a:extLst>
              <a:ext uri="{FF2B5EF4-FFF2-40B4-BE49-F238E27FC236}">
                <a16:creationId xmlns:a16="http://schemas.microsoft.com/office/drawing/2014/main" id="{2FA5DC5B-882A-3541-921B-DEB8D6CAEAFD}"/>
              </a:ext>
            </a:extLst>
          </p:cNvPr>
          <p:cNvSpPr txBox="1"/>
          <p:nvPr/>
        </p:nvSpPr>
        <p:spPr>
          <a:xfrm>
            <a:off x="968307" y="1315595"/>
            <a:ext cx="1580882"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フリーページリビュー画面</a:t>
            </a:r>
          </a:p>
        </p:txBody>
      </p:sp>
      <p:sp>
        <p:nvSpPr>
          <p:cNvPr id="72" name="正方形/長方形 20">
            <a:extLst>
              <a:ext uri="{FF2B5EF4-FFF2-40B4-BE49-F238E27FC236}">
                <a16:creationId xmlns:a16="http://schemas.microsoft.com/office/drawing/2014/main" id="{C18DBB1B-AB39-EB4D-96BC-64BACB75578D}"/>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73" name="正方形/長方形 21">
            <a:extLst>
              <a:ext uri="{FF2B5EF4-FFF2-40B4-BE49-F238E27FC236}">
                <a16:creationId xmlns:a16="http://schemas.microsoft.com/office/drawing/2014/main" id="{7C738E1A-ED29-774D-91B5-05FBE18A3C1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52" name="正方形/長方形 69">
            <a:extLst>
              <a:ext uri="{FF2B5EF4-FFF2-40B4-BE49-F238E27FC236}">
                <a16:creationId xmlns:a16="http://schemas.microsoft.com/office/drawing/2014/main" id="{15AEDC36-87BF-C04A-824A-2B67DCE998F7}"/>
              </a:ext>
            </a:extLst>
          </p:cNvPr>
          <p:cNvSpPr/>
          <p:nvPr/>
        </p:nvSpPr>
        <p:spPr>
          <a:xfrm>
            <a:off x="955200" y="1614048"/>
            <a:ext cx="3566920" cy="369709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p>
        </p:txBody>
      </p:sp>
      <p:graphicFrame>
        <p:nvGraphicFramePr>
          <p:cNvPr id="53" name="表 8">
            <a:extLst>
              <a:ext uri="{FF2B5EF4-FFF2-40B4-BE49-F238E27FC236}">
                <a16:creationId xmlns:a16="http://schemas.microsoft.com/office/drawing/2014/main" id="{A4624472-55BC-D548-A766-9B5ACBF56F72}"/>
              </a:ext>
            </a:extLst>
          </p:cNvPr>
          <p:cNvGraphicFramePr>
            <a:graphicFrameLocks noGrp="1"/>
          </p:cNvGraphicFramePr>
          <p:nvPr>
            <p:extLst>
              <p:ext uri="{D42A27DB-BD31-4B8C-83A1-F6EECF244321}">
                <p14:modId xmlns:p14="http://schemas.microsoft.com/office/powerpoint/2010/main" val="2674355836"/>
              </p:ext>
            </p:extLst>
          </p:nvPr>
        </p:nvGraphicFramePr>
        <p:xfrm>
          <a:off x="4852032" y="1317929"/>
          <a:ext cx="4384606" cy="45720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(3)</a:t>
                      </a:r>
                      <a:r>
                        <a:rPr kumimoji="1" lang="ja-JP" altLang="en-US" sz="900" b="0" dirty="0">
                          <a:latin typeface="Meiryo UI" panose="020B0604030504040204" pitchFamily="34" charset="-128"/>
                          <a:ea typeface="Meiryo UI" panose="020B0604030504040204" pitchFamily="34" charset="-128"/>
                        </a:rPr>
                        <a:t>本文</a:t>
                      </a:r>
                    </a:p>
                  </a:txBody>
                  <a:tcPr marL="45720" marR="45720"/>
                </a:tc>
                <a:tc>
                  <a:txBody>
                    <a:bodyPr/>
                    <a:lstStyle/>
                    <a:p>
                      <a:pPr marL="171450" indent="-171450">
                        <a:buFont typeface="Arial" panose="020B0604020202020204" pitchFamily="34" charset="0"/>
                        <a:buChar char="•"/>
                      </a:pPr>
                      <a:r>
                        <a:rPr kumimoji="1" lang="ja-JP" altLang="en-US"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rPr>
                        <a:t>コンテンツを表示する。</a:t>
                      </a:r>
                      <a:endParaRPr kumimoji="1" lang="en-US" altLang="ja-JP" sz="900" b="0" i="0" u="none" strike="noStrike" kern="1200" dirty="0">
                        <a:solidFill>
                          <a:schemeClr val="tx1"/>
                        </a:solidFill>
                        <a:effectLst/>
                        <a:highlight>
                          <a:srgbClr val="FFFF00"/>
                        </a:highligh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1119862203"/>
                  </a:ext>
                </a:extLst>
              </a:tr>
            </a:tbl>
          </a:graphicData>
        </a:graphic>
      </p:graphicFrame>
    </p:spTree>
    <p:extLst>
      <p:ext uri="{BB962C8B-B14F-4D97-AF65-F5344CB8AC3E}">
        <p14:creationId xmlns:p14="http://schemas.microsoft.com/office/powerpoint/2010/main" val="2377307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a:t>
            </a:r>
            <a:r>
              <a:rPr lang="vi-VN" altLang="ja-JP" dirty="0"/>
              <a:t>2</a:t>
            </a:r>
            <a:r>
              <a:rPr lang="en-US" altLang="ja-JP" dirty="0"/>
              <a:t>_</a:t>
            </a:r>
            <a:r>
              <a:rPr lang="ja-JP" altLang="en-US"/>
              <a:t>画面</a:t>
            </a:r>
            <a:r>
              <a:rPr lang="en-US" altLang="ja-JP" dirty="0"/>
              <a:t>7</a:t>
            </a:r>
            <a:r>
              <a:rPr lang="ja-JP" altLang="en-US"/>
              <a:t>：フリーページ確認画面の表示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51</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433406" cy="261610"/>
          </a:xfrm>
          <a:prstGeom prst="rect">
            <a:avLst/>
          </a:prstGeom>
          <a:noFill/>
        </p:spPr>
        <p:txBody>
          <a:bodyPr wrap="none" rtlCol="0">
            <a:spAutoFit/>
          </a:bodyPr>
          <a:lstStyle/>
          <a:p>
            <a:r>
              <a:rPr kumimoji="1" lang="ja-JP" altLang="en-US" sz="1100" b="1">
                <a:latin typeface="Meiryo UI" panose="020B0604030504040204" pitchFamily="34" charset="-128"/>
                <a:ea typeface="Meiryo UI" panose="020B0604030504040204" pitchFamily="34" charset="-128"/>
              </a:rPr>
              <a:t>フリーページ作成完了</a:t>
            </a:r>
            <a:endParaRPr kumimoji="1" lang="ja-JP" altLang="en-US" sz="1100" b="1"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2303358249"/>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作成完了</a:t>
                      </a:r>
                      <a:r>
                        <a:rPr kumimoji="1" lang="ja-JP" altLang="en-US" sz="900" dirty="0">
                          <a:latin typeface="Meiryo UI" panose="020B0604030504040204" pitchFamily="34" charset="-128"/>
                          <a:ea typeface="Meiryo UI" panose="020B0604030504040204" pitchFamily="34" charset="-128"/>
                        </a:rPr>
                        <a:t>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highlight>
                            <a:srgbClr val="FFFF00"/>
                          </a:highlight>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フリーページ画面へ遷移する。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242648"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フリーページ画面</a:t>
            </a:r>
            <a:r>
              <a:rPr kumimoji="1" lang="ja-JP" altLang="en-US" sz="900" b="1" dirty="0">
                <a:latin typeface="Meiryo UI" panose="020B0604030504040204" pitchFamily="34" charset="-128"/>
                <a:ea typeface="Meiryo UI" panose="020B0604030504040204" pitchFamily="34" charset="-128"/>
              </a:rPr>
              <a:t>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42648" cy="261610"/>
          </a:xfrm>
          <a:prstGeom prst="rect">
            <a:avLst/>
          </a:prstGeom>
          <a:noFill/>
        </p:spPr>
        <p:txBody>
          <a:bodyPr wrap="none" rtlCol="0">
            <a:spAutoFit/>
          </a:bodyPr>
          <a:lstStyle/>
          <a:p>
            <a:r>
              <a:rPr kumimoji="1" lang="ja-JP" altLang="en-US" sz="1000">
                <a:latin typeface="Meiryo UI" panose="020B0604030504040204" pitchFamily="34" charset="-128"/>
                <a:ea typeface="Meiryo UI" panose="020B0604030504040204" pitchFamily="34" charset="-128"/>
              </a:rPr>
              <a:t>作成</a:t>
            </a:r>
            <a:r>
              <a:rPr kumimoji="1" lang="ja-JP" altLang="en-US" sz="1100">
                <a:latin typeface="Meiryo UI" panose="020B0604030504040204" pitchFamily="34" charset="-128"/>
                <a:ea typeface="Meiryo UI" panose="020B0604030504040204" pitchFamily="34" charset="-128"/>
              </a:rPr>
              <a:t>完了</a:t>
            </a:r>
            <a:r>
              <a:rPr kumimoji="1" lang="ja-JP" altLang="en-US" sz="1100" dirty="0">
                <a:latin typeface="Meiryo UI" panose="020B0604030504040204" pitchFamily="34" charset="-128"/>
                <a:ea typeface="Meiryo UI" panose="020B0604030504040204" pitchFamily="34" charset="-128"/>
              </a:rPr>
              <a:t>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65590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85E0F8-BE84-4640-9357-9E6AF07B68A6}"/>
              </a:ext>
            </a:extLst>
          </p:cNvPr>
          <p:cNvSpPr txBox="1"/>
          <p:nvPr/>
        </p:nvSpPr>
        <p:spPr>
          <a:xfrm>
            <a:off x="1215483" y="1148576"/>
            <a:ext cx="646331" cy="369332"/>
          </a:xfrm>
          <a:prstGeom prst="rect">
            <a:avLst/>
          </a:prstGeom>
          <a:noFill/>
        </p:spPr>
        <p:txBody>
          <a:bodyPr wrap="none" rtlCol="0">
            <a:spAutoFit/>
          </a:bodyPr>
          <a:lstStyle/>
          <a:p>
            <a:r>
              <a:rPr kumimoji="1" lang="ja-JP" altLang="en-US"/>
              <a:t>参考</a:t>
            </a:r>
          </a:p>
        </p:txBody>
      </p:sp>
      <p:pic>
        <p:nvPicPr>
          <p:cNvPr id="4" name="図 3">
            <a:extLst>
              <a:ext uri="{FF2B5EF4-FFF2-40B4-BE49-F238E27FC236}">
                <a16:creationId xmlns:a16="http://schemas.microsoft.com/office/drawing/2014/main" id="{6D21E229-A4C1-5D45-BD1E-AFF77F81B65D}"/>
              </a:ext>
            </a:extLst>
          </p:cNvPr>
          <p:cNvPicPr>
            <a:picLocks noChangeAspect="1"/>
          </p:cNvPicPr>
          <p:nvPr/>
        </p:nvPicPr>
        <p:blipFill>
          <a:blip r:embed="rId2"/>
          <a:stretch>
            <a:fillRect/>
          </a:stretch>
        </p:blipFill>
        <p:spPr>
          <a:xfrm>
            <a:off x="661181" y="1706109"/>
            <a:ext cx="4291819" cy="3022008"/>
          </a:xfrm>
          <a:prstGeom prst="rect">
            <a:avLst/>
          </a:prstGeom>
        </p:spPr>
      </p:pic>
      <p:pic>
        <p:nvPicPr>
          <p:cNvPr id="8" name="図 7">
            <a:extLst>
              <a:ext uri="{FF2B5EF4-FFF2-40B4-BE49-F238E27FC236}">
                <a16:creationId xmlns:a16="http://schemas.microsoft.com/office/drawing/2014/main" id="{F875BEB9-FC5B-FA42-92C9-8C7764FD2925}"/>
              </a:ext>
            </a:extLst>
          </p:cNvPr>
          <p:cNvPicPr>
            <a:picLocks noChangeAspect="1"/>
          </p:cNvPicPr>
          <p:nvPr/>
        </p:nvPicPr>
        <p:blipFill>
          <a:blip r:embed="rId3"/>
          <a:stretch>
            <a:fillRect/>
          </a:stretch>
        </p:blipFill>
        <p:spPr>
          <a:xfrm>
            <a:off x="436757" y="4044252"/>
            <a:ext cx="4953000" cy="2884805"/>
          </a:xfrm>
          <a:prstGeom prst="rect">
            <a:avLst/>
          </a:prstGeom>
        </p:spPr>
      </p:pic>
      <p:pic>
        <p:nvPicPr>
          <p:cNvPr id="9" name="図 8">
            <a:extLst>
              <a:ext uri="{FF2B5EF4-FFF2-40B4-BE49-F238E27FC236}">
                <a16:creationId xmlns:a16="http://schemas.microsoft.com/office/drawing/2014/main" id="{AF79FB90-23B5-DC4E-9011-DBA848B047FC}"/>
              </a:ext>
            </a:extLst>
          </p:cNvPr>
          <p:cNvPicPr>
            <a:picLocks noChangeAspect="1"/>
          </p:cNvPicPr>
          <p:nvPr/>
        </p:nvPicPr>
        <p:blipFill>
          <a:blip r:embed="rId4"/>
          <a:stretch>
            <a:fillRect/>
          </a:stretch>
        </p:blipFill>
        <p:spPr>
          <a:xfrm>
            <a:off x="5274526" y="409986"/>
            <a:ext cx="5490117" cy="1846512"/>
          </a:xfrm>
          <a:prstGeom prst="rect">
            <a:avLst/>
          </a:prstGeom>
        </p:spPr>
      </p:pic>
      <p:pic>
        <p:nvPicPr>
          <p:cNvPr id="10" name="図 9">
            <a:extLst>
              <a:ext uri="{FF2B5EF4-FFF2-40B4-BE49-F238E27FC236}">
                <a16:creationId xmlns:a16="http://schemas.microsoft.com/office/drawing/2014/main" id="{3A37ADED-A279-B14F-A1C9-494FD1667B2D}"/>
              </a:ext>
            </a:extLst>
          </p:cNvPr>
          <p:cNvPicPr>
            <a:picLocks noChangeAspect="1"/>
          </p:cNvPicPr>
          <p:nvPr/>
        </p:nvPicPr>
        <p:blipFill>
          <a:blip r:embed="rId5"/>
          <a:stretch>
            <a:fillRect/>
          </a:stretch>
        </p:blipFill>
        <p:spPr>
          <a:xfrm>
            <a:off x="5185317" y="1941682"/>
            <a:ext cx="6482576" cy="2318518"/>
          </a:xfrm>
          <a:prstGeom prst="rect">
            <a:avLst/>
          </a:prstGeom>
        </p:spPr>
      </p:pic>
      <p:pic>
        <p:nvPicPr>
          <p:cNvPr id="11" name="図 10">
            <a:extLst>
              <a:ext uri="{FF2B5EF4-FFF2-40B4-BE49-F238E27FC236}">
                <a16:creationId xmlns:a16="http://schemas.microsoft.com/office/drawing/2014/main" id="{38C28179-A752-3241-A2FB-0F9904C4281E}"/>
              </a:ext>
            </a:extLst>
          </p:cNvPr>
          <p:cNvPicPr>
            <a:picLocks noChangeAspect="1"/>
          </p:cNvPicPr>
          <p:nvPr/>
        </p:nvPicPr>
        <p:blipFill>
          <a:blip r:embed="rId6"/>
          <a:stretch>
            <a:fillRect/>
          </a:stretch>
        </p:blipFill>
        <p:spPr>
          <a:xfrm>
            <a:off x="5703847" y="4537300"/>
            <a:ext cx="4631474" cy="2150559"/>
          </a:xfrm>
          <a:prstGeom prst="rect">
            <a:avLst/>
          </a:prstGeom>
        </p:spPr>
      </p:pic>
    </p:spTree>
    <p:extLst>
      <p:ext uri="{BB962C8B-B14F-4D97-AF65-F5344CB8AC3E}">
        <p14:creationId xmlns:p14="http://schemas.microsoft.com/office/powerpoint/2010/main" val="2469283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F2AAB-7FB8-D143-8834-D4D8C3E8AFF2}"/>
              </a:ext>
            </a:extLst>
          </p:cNvPr>
          <p:cNvSpPr>
            <a:spLocks noGrp="1"/>
          </p:cNvSpPr>
          <p:nvPr>
            <p:ph type="title"/>
          </p:nvPr>
        </p:nvSpPr>
        <p:spPr/>
        <p:txBody>
          <a:bodyPr anchor="t"/>
          <a:lstStyle/>
          <a:p>
            <a:pPr algn="l"/>
            <a:r>
              <a:rPr lang="ja-JP" altLang="en-US" b="1" u="sng" dirty="0"/>
              <a:t>機能要件</a:t>
            </a:r>
            <a:r>
              <a:rPr lang="ja-JP" altLang="en-US" b="1" u="sng"/>
              <a:t>の定義</a:t>
            </a:r>
            <a:br>
              <a:rPr lang="en-US" altLang="ja-JP" sz="4000" b="1" dirty="0"/>
            </a:br>
            <a:endParaRPr kumimoji="1" lang="ja-JP" altLang="en-US" dirty="0"/>
          </a:p>
        </p:txBody>
      </p:sp>
      <p:sp>
        <p:nvSpPr>
          <p:cNvPr id="5" name="テキスト ボックス 4">
            <a:extLst>
              <a:ext uri="{FF2B5EF4-FFF2-40B4-BE49-F238E27FC236}">
                <a16:creationId xmlns:a16="http://schemas.microsoft.com/office/drawing/2014/main" id="{0356E73C-3F6A-E847-95DA-2A740063CF1A}"/>
              </a:ext>
            </a:extLst>
          </p:cNvPr>
          <p:cNvSpPr txBox="1"/>
          <p:nvPr/>
        </p:nvSpPr>
        <p:spPr>
          <a:xfrm>
            <a:off x="1366221" y="3149255"/>
            <a:ext cx="5240537" cy="3108543"/>
          </a:xfrm>
          <a:prstGeom prst="rect">
            <a:avLst/>
          </a:prstGeom>
          <a:noFill/>
        </p:spPr>
        <p:txBody>
          <a:bodyPr wrap="none" rtlCol="0">
            <a:spAutoFit/>
          </a:bodyPr>
          <a:lstStyle/>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一斉メール送信プロセス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ピックアップ機能プロセス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成り代わり機能プロセス</a:t>
            </a: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アンケート機能プロセス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フリースペース管理プロセス</a:t>
            </a:r>
            <a:endParaRPr kumimoji="1" lang="en-US" altLang="ja-JP" sz="2800" dirty="0">
              <a:latin typeface="Meiryo UI" panose="020B0604030504040204" pitchFamily="34" charset="-128"/>
              <a:ea typeface="Meiryo UI" panose="020B0604030504040204" pitchFamily="34" charset="-128"/>
            </a:endParaRPr>
          </a:p>
          <a:p>
            <a:pPr marL="514350" indent="-514350">
              <a:buSzPct val="104000"/>
              <a:buFont typeface="+mj-lt"/>
              <a:buAutoNum type="arabicPeriod"/>
            </a:pPr>
            <a:r>
              <a:rPr kumimoji="1" lang="ja-JP" altLang="en-US" sz="2800" dirty="0">
                <a:latin typeface="Meiryo UI" panose="020B0604030504040204" pitchFamily="34" charset="-128"/>
                <a:ea typeface="Meiryo UI" panose="020B0604030504040204" pitchFamily="34" charset="-128"/>
              </a:rPr>
              <a:t>フリーページ管理プロセス</a:t>
            </a:r>
          </a:p>
          <a:p>
            <a:pPr marL="514350" indent="-514350">
              <a:buSzPct val="104000"/>
              <a:buFont typeface="+mj-lt"/>
              <a:buAutoNum type="arabicPeriod"/>
            </a:pPr>
            <a:r>
              <a:rPr kumimoji="1" lang="ja-JP" altLang="en-US" sz="2800" b="1" dirty="0">
                <a:solidFill>
                  <a:schemeClr val="accent1"/>
                </a:solidFill>
                <a:latin typeface="Meiryo UI" panose="020B0604030504040204" pitchFamily="34" charset="-128"/>
                <a:ea typeface="Meiryo UI" panose="020B0604030504040204" pitchFamily="34" charset="-128"/>
              </a:rPr>
              <a:t>メールテンプレート管理プロセス</a:t>
            </a:r>
          </a:p>
        </p:txBody>
      </p:sp>
      <p:sp>
        <p:nvSpPr>
          <p:cNvPr id="7" name="正方形/長方形 6">
            <a:extLst>
              <a:ext uri="{FF2B5EF4-FFF2-40B4-BE49-F238E27FC236}">
                <a16:creationId xmlns:a16="http://schemas.microsoft.com/office/drawing/2014/main" id="{AB2DAF9E-F2FA-EA4F-B8BA-2C3D0FFFF478}"/>
              </a:ext>
            </a:extLst>
          </p:cNvPr>
          <p:cNvSpPr/>
          <p:nvPr/>
        </p:nvSpPr>
        <p:spPr>
          <a:xfrm>
            <a:off x="675879" y="2169746"/>
            <a:ext cx="2236510" cy="584775"/>
          </a:xfrm>
          <a:prstGeom prst="rect">
            <a:avLst/>
          </a:prstGeom>
        </p:spPr>
        <p:txBody>
          <a:bodyPr wrap="none">
            <a:spAutoFit/>
          </a:bodyPr>
          <a:lstStyle/>
          <a:p>
            <a:r>
              <a:rPr lang="ja-JP" altLang="en-US" sz="3200" b="1" dirty="0">
                <a:latin typeface="Meiryo UI" panose="020B0604030504040204" pitchFamily="34" charset="-128"/>
                <a:ea typeface="Meiryo UI" panose="020B0604030504040204" pitchFamily="34" charset="-128"/>
              </a:rPr>
              <a:t>管理者機能</a:t>
            </a:r>
          </a:p>
        </p:txBody>
      </p:sp>
    </p:spTree>
    <p:extLst>
      <p:ext uri="{BB962C8B-B14F-4D97-AF65-F5344CB8AC3E}">
        <p14:creationId xmlns:p14="http://schemas.microsoft.com/office/powerpoint/2010/main" val="1383585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カギ線コネクタ 77">
            <a:extLst>
              <a:ext uri="{FF2B5EF4-FFF2-40B4-BE49-F238E27FC236}">
                <a16:creationId xmlns:a16="http://schemas.microsoft.com/office/drawing/2014/main" id="{FB635F2A-FC9B-5940-A30C-EEA3C3C52D4A}"/>
              </a:ext>
            </a:extLst>
          </p:cNvPr>
          <p:cNvCxnSpPr>
            <a:cxnSpLocks/>
            <a:stCxn id="82" idx="2"/>
            <a:endCxn id="76" idx="0"/>
          </p:cNvCxnSpPr>
          <p:nvPr/>
        </p:nvCxnSpPr>
        <p:spPr>
          <a:xfrm rot="16200000" flipH="1">
            <a:off x="7123421" y="1865494"/>
            <a:ext cx="232383"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A1155B61-7C7A-DE4F-8055-86C0CB368139}"/>
              </a:ext>
            </a:extLst>
          </p:cNvPr>
          <p:cNvSpPr>
            <a:spLocks noGrp="1"/>
          </p:cNvSpPr>
          <p:nvPr>
            <p:ph type="title"/>
          </p:nvPr>
        </p:nvSpPr>
        <p:spPr/>
        <p:txBody>
          <a:bodyPr/>
          <a:lstStyle/>
          <a:p>
            <a:r>
              <a:rPr lang="ja-JP" altLang="en-US" b="1" dirty="0"/>
              <a:t>管理者機能</a:t>
            </a:r>
            <a:br>
              <a:rPr lang="en-US" altLang="ja-JP" b="1" dirty="0"/>
            </a:br>
            <a:r>
              <a:rPr lang="ja-JP" altLang="en-US" b="1"/>
              <a:t>メールテンプレート管理プロセス</a:t>
            </a:r>
            <a:endParaRPr kumimoji="1" lang="ja-JP" altLang="en-US" b="1" dirty="0"/>
          </a:p>
        </p:txBody>
      </p:sp>
      <p:sp>
        <p:nvSpPr>
          <p:cNvPr id="3" name="コンテンツ プレースホルダー 2">
            <a:extLst>
              <a:ext uri="{FF2B5EF4-FFF2-40B4-BE49-F238E27FC236}">
                <a16:creationId xmlns:a16="http://schemas.microsoft.com/office/drawing/2014/main" id="{866D5B51-15B9-CE46-9B0E-7C6CCBCDF548}"/>
              </a:ext>
            </a:extLst>
          </p:cNvPr>
          <p:cNvSpPr>
            <a:spLocks noGrp="1"/>
          </p:cNvSpPr>
          <p:nvPr>
            <p:ph idx="1"/>
          </p:nvPr>
        </p:nvSpPr>
        <p:spPr>
          <a:xfrm>
            <a:off x="681038" y="1045030"/>
            <a:ext cx="8543925" cy="1136381"/>
          </a:xfrm>
        </p:spPr>
        <p:txBody>
          <a:bodyPr>
            <a:normAutofit/>
          </a:bodyPr>
          <a:lstStyle/>
          <a:p>
            <a:r>
              <a:rPr lang="en-US" altLang="ja-JP" dirty="0"/>
              <a:t>Web</a:t>
            </a:r>
            <a:r>
              <a:rPr lang="ja-JP" altLang="en-US"/>
              <a:t>サイト（システム）から送信するメールのテンプレートを変更する。</a:t>
            </a:r>
            <a:endParaRPr lang="en-US" altLang="ja-JP" dirty="0"/>
          </a:p>
          <a:p>
            <a:r>
              <a:rPr lang="ja-JP" altLang="en-US"/>
              <a:t>メールはフッターを設定できる。</a:t>
            </a:r>
            <a:endParaRPr lang="en-US" altLang="ja-JP" dirty="0"/>
          </a:p>
          <a:p>
            <a:r>
              <a:rPr lang="ja-JP" altLang="en-US"/>
              <a:t>メールテンプレート管理はメールの送信タイミングの変更できない。（ベンダーー依頼）</a:t>
            </a:r>
            <a:endParaRPr lang="en-US" altLang="ja-JP" dirty="0"/>
          </a:p>
        </p:txBody>
      </p:sp>
      <p:sp>
        <p:nvSpPr>
          <p:cNvPr id="4" name="スライド番号プレースホルダー 3">
            <a:extLst>
              <a:ext uri="{FF2B5EF4-FFF2-40B4-BE49-F238E27FC236}">
                <a16:creationId xmlns:a16="http://schemas.microsoft.com/office/drawing/2014/main" id="{C36DCDFD-37E9-2746-B57F-D03E0502955A}"/>
              </a:ext>
            </a:extLst>
          </p:cNvPr>
          <p:cNvSpPr>
            <a:spLocks noGrp="1"/>
          </p:cNvSpPr>
          <p:nvPr>
            <p:ph type="sldNum" sz="quarter" idx="4"/>
          </p:nvPr>
        </p:nvSpPr>
        <p:spPr/>
        <p:txBody>
          <a:bodyPr/>
          <a:lstStyle/>
          <a:p>
            <a:fld id="{F30DD6FD-6AE0-D748-9D23-01258D872A5D}" type="slidenum">
              <a:rPr kumimoji="1" lang="ja-JP" altLang="en-US" smtClean="0"/>
              <a:t>54</a:t>
            </a:fld>
            <a:endParaRPr kumimoji="1" lang="ja-JP" altLang="en-US"/>
          </a:p>
        </p:txBody>
      </p:sp>
      <p:graphicFrame>
        <p:nvGraphicFramePr>
          <p:cNvPr id="7" name="表 7">
            <a:extLst>
              <a:ext uri="{FF2B5EF4-FFF2-40B4-BE49-F238E27FC236}">
                <a16:creationId xmlns:a16="http://schemas.microsoft.com/office/drawing/2014/main" id="{5B91F2EA-CD02-F042-8A13-BFBD5D265AEA}"/>
              </a:ext>
            </a:extLst>
          </p:cNvPr>
          <p:cNvGraphicFramePr>
            <a:graphicFrameLocks noGrp="1"/>
          </p:cNvGraphicFramePr>
          <p:nvPr/>
        </p:nvGraphicFramePr>
        <p:xfrm>
          <a:off x="854110" y="2168434"/>
          <a:ext cx="8370852" cy="4023360"/>
        </p:xfrm>
        <a:graphic>
          <a:graphicData uri="http://schemas.openxmlformats.org/drawingml/2006/table">
            <a:tbl>
              <a:tblPr firstRow="1" bandRow="1">
                <a:tableStyleId>{5940675A-B579-460E-94D1-54222C63F5DA}</a:tableStyleId>
              </a:tblPr>
              <a:tblGrid>
                <a:gridCol w="1993262">
                  <a:extLst>
                    <a:ext uri="{9D8B030D-6E8A-4147-A177-3AD203B41FA5}">
                      <a16:colId xmlns:a16="http://schemas.microsoft.com/office/drawing/2014/main" val="2037436302"/>
                    </a:ext>
                  </a:extLst>
                </a:gridCol>
                <a:gridCol w="4479403">
                  <a:extLst>
                    <a:ext uri="{9D8B030D-6E8A-4147-A177-3AD203B41FA5}">
                      <a16:colId xmlns:a16="http://schemas.microsoft.com/office/drawing/2014/main" val="1983588033"/>
                    </a:ext>
                  </a:extLst>
                </a:gridCol>
                <a:gridCol w="1898187">
                  <a:extLst>
                    <a:ext uri="{9D8B030D-6E8A-4147-A177-3AD203B41FA5}">
                      <a16:colId xmlns:a16="http://schemas.microsoft.com/office/drawing/2014/main" val="1355239986"/>
                    </a:ext>
                  </a:extLst>
                </a:gridCol>
              </a:tblGrid>
              <a:tr h="0">
                <a:tc>
                  <a:txBody>
                    <a:bodyPr/>
                    <a:lstStyle/>
                    <a:p>
                      <a:pPr algn="ctr"/>
                      <a:r>
                        <a:rPr kumimoji="1" lang="ja-JP" altLang="en-US" sz="1400" b="1" dirty="0">
                          <a:solidFill>
                            <a:schemeClr val="bg1"/>
                          </a:solidFill>
                          <a:latin typeface="Meiryo UI" panose="020B0604030504040204" pitchFamily="34" charset="-128"/>
                          <a:ea typeface="Meiryo UI" panose="020B0604030504040204" pitchFamily="34" charset="-128"/>
                        </a:rPr>
                        <a:t>利用者</a:t>
                      </a:r>
                    </a:p>
                  </a:txBody>
                  <a:tcPr>
                    <a:solidFill>
                      <a:schemeClr val="bg1">
                        <a:lumMod val="50000"/>
                      </a:schemeClr>
                    </a:solidFill>
                  </a:tcPr>
                </a:tc>
                <a:tc>
                  <a:txBody>
                    <a:bodyPr/>
                    <a:lstStyle/>
                    <a:p>
                      <a:pPr algn="ctr"/>
                      <a:r>
                        <a:rPr kumimoji="1" lang="en-US" altLang="ja-JP" sz="1400" b="1" dirty="0">
                          <a:solidFill>
                            <a:schemeClr val="bg1"/>
                          </a:solidFill>
                          <a:latin typeface="Meiryo UI" panose="020B0604030504040204" pitchFamily="34" charset="-128"/>
                          <a:ea typeface="Meiryo UI" panose="020B0604030504040204" pitchFamily="34" charset="-128"/>
                        </a:rPr>
                        <a:t>Web</a:t>
                      </a:r>
                      <a:r>
                        <a:rPr kumimoji="1" lang="ja-JP" altLang="en-US" sz="1400" b="1" dirty="0">
                          <a:solidFill>
                            <a:schemeClr val="bg1"/>
                          </a:solidFill>
                          <a:latin typeface="Meiryo UI" panose="020B0604030504040204" pitchFamily="34" charset="-128"/>
                          <a:ea typeface="Meiryo UI" panose="020B0604030504040204" pitchFamily="34" charset="-128"/>
                        </a:rPr>
                        <a:t>サイト</a:t>
                      </a:r>
                    </a:p>
                  </a:txBody>
                  <a:tcPr>
                    <a:solidFill>
                      <a:schemeClr val="bg1">
                        <a:lumMod val="50000"/>
                      </a:schemeClr>
                    </a:solidFill>
                  </a:tcPr>
                </a:tc>
                <a:tc>
                  <a:txBody>
                    <a:bodyPr/>
                    <a:lstStyle/>
                    <a:p>
                      <a:pPr algn="ctr"/>
                      <a:r>
                        <a:rPr kumimoji="1" lang="ja-JP" altLang="en-US" sz="1200" b="1" dirty="0">
                          <a:solidFill>
                            <a:schemeClr val="bg1"/>
                          </a:solidFill>
                          <a:latin typeface="Meiryo UI" panose="020B0604030504040204" pitchFamily="34" charset="-128"/>
                          <a:ea typeface="Meiryo UI" panose="020B0604030504040204" pitchFamily="34" charset="-128"/>
                        </a:rPr>
                        <a:t>伊那市役所（管理者）</a:t>
                      </a:r>
                    </a:p>
                  </a:txBody>
                  <a:tcPr>
                    <a:solidFill>
                      <a:schemeClr val="bg1">
                        <a:lumMod val="50000"/>
                      </a:schemeClr>
                    </a:solidFill>
                  </a:tcPr>
                </a:tc>
                <a:extLst>
                  <a:ext uri="{0D108BD9-81ED-4DB2-BD59-A6C34878D82A}">
                    <a16:rowId xmlns:a16="http://schemas.microsoft.com/office/drawing/2014/main" val="445418927"/>
                  </a:ext>
                </a:extLst>
              </a:tr>
              <a:tr h="0">
                <a:tc>
                  <a:txBody>
                    <a:bodyPr/>
                    <a:lstStyle/>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en-US" altLang="ja-JP" sz="1400" dirty="0">
                        <a:latin typeface="Meiryo UI" panose="020B0604030504040204" pitchFamily="34" charset="-128"/>
                        <a:ea typeface="Meiryo UI" panose="020B0604030504040204" pitchFamily="34" charset="-128"/>
                      </a:endParaRPr>
                    </a:p>
                    <a:p>
                      <a:endParaRPr kumimoji="1" lang="ja-JP" altLang="en-US" sz="140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tc>
                  <a:txBody>
                    <a:bodyPr/>
                    <a:lstStyle/>
                    <a:p>
                      <a:endParaRPr kumimoji="1" lang="ja-JP" altLang="en-US" sz="1400"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900348068"/>
                  </a:ext>
                </a:extLst>
              </a:tr>
            </a:tbl>
          </a:graphicData>
        </a:graphic>
      </p:graphicFrame>
      <p:sp>
        <p:nvSpPr>
          <p:cNvPr id="37" name="正方形/長方形 36">
            <a:extLst>
              <a:ext uri="{FF2B5EF4-FFF2-40B4-BE49-F238E27FC236}">
                <a16:creationId xmlns:a16="http://schemas.microsoft.com/office/drawing/2014/main" id="{7499C48C-96CE-5A44-A142-A93B5CCB85B3}"/>
              </a:ext>
            </a:extLst>
          </p:cNvPr>
          <p:cNvSpPr/>
          <p:nvPr/>
        </p:nvSpPr>
        <p:spPr>
          <a:xfrm>
            <a:off x="7483113"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管理者画面へアクセス</a:t>
            </a:r>
          </a:p>
        </p:txBody>
      </p:sp>
      <p:cxnSp>
        <p:nvCxnSpPr>
          <p:cNvPr id="51" name="直線矢印コネクタ 50">
            <a:extLst>
              <a:ext uri="{FF2B5EF4-FFF2-40B4-BE49-F238E27FC236}">
                <a16:creationId xmlns:a16="http://schemas.microsoft.com/office/drawing/2014/main" id="{09973EF2-C70D-8C4E-B513-88DBB7DD4089}"/>
              </a:ext>
            </a:extLst>
          </p:cNvPr>
          <p:cNvCxnSpPr>
            <a:cxnSpLocks/>
            <a:stCxn id="37" idx="1"/>
            <a:endCxn id="82" idx="3"/>
          </p:cNvCxnSpPr>
          <p:nvPr/>
        </p:nvCxnSpPr>
        <p:spPr>
          <a:xfrm flipH="1">
            <a:off x="6996113" y="2748494"/>
            <a:ext cx="487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014AA4E-0117-614A-97AD-1E42A423D852}"/>
              </a:ext>
            </a:extLst>
          </p:cNvPr>
          <p:cNvSpPr/>
          <p:nvPr/>
        </p:nvSpPr>
        <p:spPr>
          <a:xfrm>
            <a:off x="5337130" y="2674694"/>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34" charset="-128"/>
                <a:ea typeface="Meiryo UI" panose="020B0604030504040204" pitchFamily="34" charset="-128"/>
              </a:rPr>
              <a:t>管理者画面の表示</a:t>
            </a:r>
          </a:p>
        </p:txBody>
      </p:sp>
      <p:sp>
        <p:nvSpPr>
          <p:cNvPr id="83" name="正方形/長方形 82">
            <a:extLst>
              <a:ext uri="{FF2B5EF4-FFF2-40B4-BE49-F238E27FC236}">
                <a16:creationId xmlns:a16="http://schemas.microsoft.com/office/drawing/2014/main" id="{947027D5-0AFF-A34C-8FE4-F5D12F287FD8}"/>
              </a:ext>
            </a:extLst>
          </p:cNvPr>
          <p:cNvSpPr/>
          <p:nvPr/>
        </p:nvSpPr>
        <p:spPr>
          <a:xfrm>
            <a:off x="7483113" y="3434660"/>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メールテンプレート作成画面へアクセス</a:t>
            </a:r>
          </a:p>
        </p:txBody>
      </p:sp>
      <p:sp>
        <p:nvSpPr>
          <p:cNvPr id="84" name="正方形/長方形 83">
            <a:extLst>
              <a:ext uri="{FF2B5EF4-FFF2-40B4-BE49-F238E27FC236}">
                <a16:creationId xmlns:a16="http://schemas.microsoft.com/office/drawing/2014/main" id="{48612EE6-A145-B242-BA54-F4906FCABF5C}"/>
              </a:ext>
            </a:extLst>
          </p:cNvPr>
          <p:cNvSpPr/>
          <p:nvPr/>
        </p:nvSpPr>
        <p:spPr>
          <a:xfrm>
            <a:off x="5337130" y="3433372"/>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メールテンプレート作成画面の表示</a:t>
            </a:r>
          </a:p>
        </p:txBody>
      </p:sp>
      <p:cxnSp>
        <p:nvCxnSpPr>
          <p:cNvPr id="98" name="直線矢印コネクタ 97">
            <a:extLst>
              <a:ext uri="{FF2B5EF4-FFF2-40B4-BE49-F238E27FC236}">
                <a16:creationId xmlns:a16="http://schemas.microsoft.com/office/drawing/2014/main" id="{2B9B7457-0EA8-E948-A902-17DF48A99CDE}"/>
              </a:ext>
            </a:extLst>
          </p:cNvPr>
          <p:cNvCxnSpPr>
            <a:cxnSpLocks/>
            <a:stCxn id="83" idx="1"/>
            <a:endCxn id="84" idx="3"/>
          </p:cNvCxnSpPr>
          <p:nvPr/>
        </p:nvCxnSpPr>
        <p:spPr>
          <a:xfrm flipH="1" flipV="1">
            <a:off x="6996113" y="3507172"/>
            <a:ext cx="487000" cy="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円/楕円 142">
            <a:extLst>
              <a:ext uri="{FF2B5EF4-FFF2-40B4-BE49-F238E27FC236}">
                <a16:creationId xmlns:a16="http://schemas.microsoft.com/office/drawing/2014/main" id="{8BCBBFD8-B634-5046-A4BA-65514095BE62}"/>
              </a:ext>
            </a:extLst>
          </p:cNvPr>
          <p:cNvSpPr/>
          <p:nvPr/>
        </p:nvSpPr>
        <p:spPr>
          <a:xfrm>
            <a:off x="6795366" y="256349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1</a:t>
            </a:r>
          </a:p>
        </p:txBody>
      </p:sp>
      <p:sp>
        <p:nvSpPr>
          <p:cNvPr id="57" name="円/楕円 56">
            <a:extLst>
              <a:ext uri="{FF2B5EF4-FFF2-40B4-BE49-F238E27FC236}">
                <a16:creationId xmlns:a16="http://schemas.microsoft.com/office/drawing/2014/main" id="{2ECC5395-14ED-4C4C-A6A0-37793F9234D7}"/>
              </a:ext>
            </a:extLst>
          </p:cNvPr>
          <p:cNvSpPr/>
          <p:nvPr/>
        </p:nvSpPr>
        <p:spPr>
          <a:xfrm>
            <a:off x="9289769" y="2428500"/>
            <a:ext cx="579392" cy="1973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アプリ版プッシュ通知</a:t>
            </a:r>
          </a:p>
        </p:txBody>
      </p:sp>
      <p:sp>
        <p:nvSpPr>
          <p:cNvPr id="58" name="円/楕円 57">
            <a:extLst>
              <a:ext uri="{FF2B5EF4-FFF2-40B4-BE49-F238E27FC236}">
                <a16:creationId xmlns:a16="http://schemas.microsoft.com/office/drawing/2014/main" id="{17E4068A-B323-494C-9698-B162F9124B83}"/>
              </a:ext>
            </a:extLst>
          </p:cNvPr>
          <p:cNvSpPr/>
          <p:nvPr/>
        </p:nvSpPr>
        <p:spPr>
          <a:xfrm>
            <a:off x="9289769" y="2679843"/>
            <a:ext cx="579392" cy="1973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kumimoji="1" lang="ja-JP" altLang="en-US" sz="700">
                <a:latin typeface="Meiryo UI" panose="020B0604030504040204" pitchFamily="34" charset="-128"/>
                <a:ea typeface="Meiryo UI" panose="020B0604030504040204" pitchFamily="34" charset="-128"/>
              </a:rPr>
              <a:t>サイト内メッセージ</a:t>
            </a:r>
          </a:p>
        </p:txBody>
      </p:sp>
      <p:sp>
        <p:nvSpPr>
          <p:cNvPr id="61" name="円/楕円 60">
            <a:extLst>
              <a:ext uri="{FF2B5EF4-FFF2-40B4-BE49-F238E27FC236}">
                <a16:creationId xmlns:a16="http://schemas.microsoft.com/office/drawing/2014/main" id="{B7DFD124-4724-854B-AABC-2EAED02308DB}"/>
              </a:ext>
            </a:extLst>
          </p:cNvPr>
          <p:cNvSpPr/>
          <p:nvPr/>
        </p:nvSpPr>
        <p:spPr>
          <a:xfrm>
            <a:off x="9289769" y="2931185"/>
            <a:ext cx="579392" cy="1973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en-US" altLang="ja-JP" sz="900" dirty="0">
                <a:latin typeface="Meiryo UI" panose="020B0604030504040204" pitchFamily="34" charset="-128"/>
                <a:ea typeface="Meiryo UI" panose="020B0604030504040204" pitchFamily="34" charset="-128"/>
              </a:rPr>
              <a:t>E</a:t>
            </a:r>
            <a:r>
              <a:rPr kumimoji="1" lang="ja-JP" altLang="en-US" sz="900">
                <a:latin typeface="Meiryo UI" panose="020B0604030504040204" pitchFamily="34" charset="-128"/>
                <a:ea typeface="Meiryo UI" panose="020B0604030504040204" pitchFamily="34" charset="-128"/>
              </a:rPr>
              <a:t>メール</a:t>
            </a:r>
          </a:p>
        </p:txBody>
      </p:sp>
      <p:sp>
        <p:nvSpPr>
          <p:cNvPr id="62" name="円/楕円 61">
            <a:extLst>
              <a:ext uri="{FF2B5EF4-FFF2-40B4-BE49-F238E27FC236}">
                <a16:creationId xmlns:a16="http://schemas.microsoft.com/office/drawing/2014/main" id="{277CCFBC-8E56-FF4A-91EA-7CF62AB01313}"/>
              </a:ext>
            </a:extLst>
          </p:cNvPr>
          <p:cNvSpPr/>
          <p:nvPr/>
        </p:nvSpPr>
        <p:spPr>
          <a:xfrm>
            <a:off x="9289769" y="2177157"/>
            <a:ext cx="579392" cy="197329"/>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a:latin typeface="Meiryo UI" panose="020B0604030504040204" pitchFamily="34" charset="-128"/>
                <a:ea typeface="Meiryo UI" panose="020B0604030504040204" pitchFamily="34" charset="-128"/>
              </a:rPr>
              <a:t>画面</a:t>
            </a:r>
          </a:p>
        </p:txBody>
      </p:sp>
      <p:sp>
        <p:nvSpPr>
          <p:cNvPr id="75" name="正方形/長方形 74">
            <a:extLst>
              <a:ext uri="{FF2B5EF4-FFF2-40B4-BE49-F238E27FC236}">
                <a16:creationId xmlns:a16="http://schemas.microsoft.com/office/drawing/2014/main" id="{827D0E3A-72C1-7C4B-9F3D-33594D5A3B1E}"/>
              </a:ext>
            </a:extLst>
          </p:cNvPr>
          <p:cNvSpPr/>
          <p:nvPr/>
        </p:nvSpPr>
        <p:spPr>
          <a:xfrm>
            <a:off x="5340306" y="305403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a:t>
            </a:r>
            <a:r>
              <a:rPr kumimoji="1" lang="ja-JP" altLang="en-US" sz="900" dirty="0">
                <a:latin typeface="Meiryo UI" panose="020B0604030504040204" pitchFamily="34" charset="-128"/>
                <a:ea typeface="Meiryo UI" panose="020B0604030504040204" pitchFamily="34" charset="-128"/>
              </a:rPr>
              <a:t>の表示</a:t>
            </a:r>
          </a:p>
        </p:txBody>
      </p:sp>
      <p:sp>
        <p:nvSpPr>
          <p:cNvPr id="76" name="正方形/長方形 75">
            <a:extLst>
              <a:ext uri="{FF2B5EF4-FFF2-40B4-BE49-F238E27FC236}">
                <a16:creationId xmlns:a16="http://schemas.microsoft.com/office/drawing/2014/main" id="{B3238069-981C-4240-B6CD-52373925F7CD}"/>
              </a:ext>
            </a:extLst>
          </p:cNvPr>
          <p:cNvSpPr/>
          <p:nvPr/>
        </p:nvSpPr>
        <p:spPr>
          <a:xfrm>
            <a:off x="7483111" y="305467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メールテンプレート画面へアクセス</a:t>
            </a:r>
            <a:endParaRPr kumimoji="1" lang="ja-JP" altLang="en-US" sz="900" dirty="0">
              <a:latin typeface="Meiryo UI" panose="020B0604030504040204" pitchFamily="34" charset="-128"/>
              <a:ea typeface="Meiryo UI" panose="020B0604030504040204" pitchFamily="34" charset="-128"/>
            </a:endParaRPr>
          </a:p>
        </p:txBody>
      </p:sp>
      <p:cxnSp>
        <p:nvCxnSpPr>
          <p:cNvPr id="79" name="直線矢印コネクタ 78">
            <a:extLst>
              <a:ext uri="{FF2B5EF4-FFF2-40B4-BE49-F238E27FC236}">
                <a16:creationId xmlns:a16="http://schemas.microsoft.com/office/drawing/2014/main" id="{533B24C9-5F6E-5648-A2A7-8EC2224DC56A}"/>
              </a:ext>
            </a:extLst>
          </p:cNvPr>
          <p:cNvCxnSpPr>
            <a:cxnSpLocks/>
            <a:stCxn id="76" idx="1"/>
            <a:endCxn id="75" idx="3"/>
          </p:cNvCxnSpPr>
          <p:nvPr/>
        </p:nvCxnSpPr>
        <p:spPr>
          <a:xfrm flipH="1" flipV="1">
            <a:off x="6999289" y="3127833"/>
            <a:ext cx="483822" cy="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円/楕円 143">
            <a:extLst>
              <a:ext uri="{FF2B5EF4-FFF2-40B4-BE49-F238E27FC236}">
                <a16:creationId xmlns:a16="http://schemas.microsoft.com/office/drawing/2014/main" id="{E01BF107-E161-2E4B-A616-E055D760BD94}"/>
              </a:ext>
            </a:extLst>
          </p:cNvPr>
          <p:cNvSpPr/>
          <p:nvPr/>
        </p:nvSpPr>
        <p:spPr>
          <a:xfrm>
            <a:off x="6795366" y="2930767"/>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2</a:t>
            </a:r>
          </a:p>
        </p:txBody>
      </p:sp>
      <p:cxnSp>
        <p:nvCxnSpPr>
          <p:cNvPr id="183" name="カギ線コネクタ 182">
            <a:extLst>
              <a:ext uri="{FF2B5EF4-FFF2-40B4-BE49-F238E27FC236}">
                <a16:creationId xmlns:a16="http://schemas.microsoft.com/office/drawing/2014/main" id="{37147431-6A1C-0A4B-805C-367BB16564E4}"/>
              </a:ext>
            </a:extLst>
          </p:cNvPr>
          <p:cNvCxnSpPr>
            <a:cxnSpLocks/>
            <a:stCxn id="76" idx="2"/>
            <a:endCxn id="84" idx="0"/>
          </p:cNvCxnSpPr>
          <p:nvPr/>
        </p:nvCxnSpPr>
        <p:spPr>
          <a:xfrm rot="5400000">
            <a:off x="7124066" y="2244834"/>
            <a:ext cx="231095" cy="214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円/楕円 144">
            <a:extLst>
              <a:ext uri="{FF2B5EF4-FFF2-40B4-BE49-F238E27FC236}">
                <a16:creationId xmlns:a16="http://schemas.microsoft.com/office/drawing/2014/main" id="{C2B56FB3-2F9E-EF49-8116-DA4751C5CF47}"/>
              </a:ext>
            </a:extLst>
          </p:cNvPr>
          <p:cNvSpPr/>
          <p:nvPr/>
        </p:nvSpPr>
        <p:spPr>
          <a:xfrm>
            <a:off x="6795366" y="3298042"/>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3</a:t>
            </a:r>
          </a:p>
        </p:txBody>
      </p:sp>
      <p:sp>
        <p:nvSpPr>
          <p:cNvPr id="184" name="正方形/長方形 183">
            <a:extLst>
              <a:ext uri="{FF2B5EF4-FFF2-40B4-BE49-F238E27FC236}">
                <a16:creationId xmlns:a16="http://schemas.microsoft.com/office/drawing/2014/main" id="{D4BF04FE-EAED-FA40-9EBD-5757DECC6B58}"/>
              </a:ext>
            </a:extLst>
          </p:cNvPr>
          <p:cNvSpPr/>
          <p:nvPr/>
        </p:nvSpPr>
        <p:spPr>
          <a:xfrm>
            <a:off x="7483110" y="3814643"/>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メールテンプレート作成／編集／削除</a:t>
            </a:r>
            <a:endParaRPr kumimoji="1" lang="ja-JP" altLang="en-US" sz="800">
              <a:latin typeface="Meiryo UI" panose="020B0604030504040204" pitchFamily="34" charset="-128"/>
              <a:ea typeface="Meiryo UI" panose="020B0604030504040204" pitchFamily="34" charset="-128"/>
            </a:endParaRPr>
          </a:p>
        </p:txBody>
      </p:sp>
      <p:sp>
        <p:nvSpPr>
          <p:cNvPr id="185" name="正方形/長方形 184">
            <a:extLst>
              <a:ext uri="{FF2B5EF4-FFF2-40B4-BE49-F238E27FC236}">
                <a16:creationId xmlns:a16="http://schemas.microsoft.com/office/drawing/2014/main" id="{5B5CBF1E-AE91-4E49-93FB-871476BA0995}"/>
              </a:ext>
            </a:extLst>
          </p:cNvPr>
          <p:cNvSpPr/>
          <p:nvPr/>
        </p:nvSpPr>
        <p:spPr>
          <a:xfrm>
            <a:off x="5337130" y="381271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34" charset="-128"/>
                <a:ea typeface="Meiryo UI" panose="020B0604030504040204" pitchFamily="34" charset="-128"/>
              </a:rPr>
              <a:t>メールテンプレート確認画面の表示</a:t>
            </a:r>
          </a:p>
        </p:txBody>
      </p:sp>
      <p:cxnSp>
        <p:nvCxnSpPr>
          <p:cNvPr id="186" name="カギ線コネクタ 185">
            <a:extLst>
              <a:ext uri="{FF2B5EF4-FFF2-40B4-BE49-F238E27FC236}">
                <a16:creationId xmlns:a16="http://schemas.microsoft.com/office/drawing/2014/main" id="{D2E39AAF-F989-2D4E-8171-B85E61AC2BF0}"/>
              </a:ext>
            </a:extLst>
          </p:cNvPr>
          <p:cNvCxnSpPr>
            <a:cxnSpLocks/>
            <a:stCxn id="84" idx="2"/>
            <a:endCxn id="184" idx="0"/>
          </p:cNvCxnSpPr>
          <p:nvPr/>
        </p:nvCxnSpPr>
        <p:spPr>
          <a:xfrm rot="16200000" flipH="1">
            <a:off x="7122777" y="2624817"/>
            <a:ext cx="233671"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7668F1B-A210-604C-97A4-D05F1E07E022}"/>
              </a:ext>
            </a:extLst>
          </p:cNvPr>
          <p:cNvCxnSpPr>
            <a:cxnSpLocks/>
            <a:stCxn id="184" idx="1"/>
            <a:endCxn id="185" idx="3"/>
          </p:cNvCxnSpPr>
          <p:nvPr/>
        </p:nvCxnSpPr>
        <p:spPr>
          <a:xfrm flipH="1" flipV="1">
            <a:off x="6996113" y="3886511"/>
            <a:ext cx="486997" cy="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円/楕円 187">
            <a:extLst>
              <a:ext uri="{FF2B5EF4-FFF2-40B4-BE49-F238E27FC236}">
                <a16:creationId xmlns:a16="http://schemas.microsoft.com/office/drawing/2014/main" id="{211A84A4-FDA1-2848-B683-FCD829DE6CA4}"/>
              </a:ext>
            </a:extLst>
          </p:cNvPr>
          <p:cNvSpPr/>
          <p:nvPr/>
        </p:nvSpPr>
        <p:spPr>
          <a:xfrm>
            <a:off x="6795366" y="3665316"/>
            <a:ext cx="579392" cy="241255"/>
          </a:xfrm>
          <a:prstGeom prst="ellipse">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kumimoji="1" lang="ja-JP" altLang="en-US" sz="900" b="1">
                <a:latin typeface="Meiryo UI" panose="020B0604030504040204" pitchFamily="34" charset="-128"/>
                <a:ea typeface="Meiryo UI" panose="020B0604030504040204" pitchFamily="34" charset="-128"/>
              </a:rPr>
              <a:t>画面</a:t>
            </a:r>
            <a:r>
              <a:rPr kumimoji="1" lang="en-US" altLang="ja-JP" sz="900" b="1" dirty="0">
                <a:latin typeface="Meiryo UI" panose="020B0604030504040204" pitchFamily="34" charset="-128"/>
                <a:ea typeface="Meiryo UI" panose="020B0604030504040204" pitchFamily="34" charset="-128"/>
              </a:rPr>
              <a:t>4</a:t>
            </a:r>
          </a:p>
        </p:txBody>
      </p:sp>
      <p:sp>
        <p:nvSpPr>
          <p:cNvPr id="189" name="正方形/長方形 188">
            <a:extLst>
              <a:ext uri="{FF2B5EF4-FFF2-40B4-BE49-F238E27FC236}">
                <a16:creationId xmlns:a16="http://schemas.microsoft.com/office/drawing/2014/main" id="{6480991A-8FD8-BB43-A7A7-0588F42CEEC2}"/>
              </a:ext>
            </a:extLst>
          </p:cNvPr>
          <p:cNvSpPr/>
          <p:nvPr/>
        </p:nvSpPr>
        <p:spPr>
          <a:xfrm>
            <a:off x="7483110" y="4194627"/>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メールテンプレート確認</a:t>
            </a:r>
          </a:p>
        </p:txBody>
      </p:sp>
      <p:sp>
        <p:nvSpPr>
          <p:cNvPr id="190" name="正方形/長方形 189">
            <a:extLst>
              <a:ext uri="{FF2B5EF4-FFF2-40B4-BE49-F238E27FC236}">
                <a16:creationId xmlns:a16="http://schemas.microsoft.com/office/drawing/2014/main" id="{CBCDD9D4-FB91-CB47-8FF0-FEAC3C9895B3}"/>
              </a:ext>
            </a:extLst>
          </p:cNvPr>
          <p:cNvSpPr/>
          <p:nvPr/>
        </p:nvSpPr>
        <p:spPr>
          <a:xfrm>
            <a:off x="5342133" y="419205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a:latin typeface="Meiryo UI" panose="020B0604030504040204" pitchFamily="34" charset="-128"/>
                <a:ea typeface="Meiryo UI" panose="020B0604030504040204" pitchFamily="34" charset="-128"/>
              </a:rPr>
              <a:t>メールテンプレート</a:t>
            </a:r>
            <a:r>
              <a:rPr kumimoji="1" lang="ja-JP" altLang="en-US" sz="600">
                <a:latin typeface="Meiryo UI" panose="020B0604030504040204" pitchFamily="34" charset="-128"/>
                <a:ea typeface="Meiryo UI" panose="020B0604030504040204" pitchFamily="34" charset="-128"/>
              </a:rPr>
              <a:t>作成／編集／削除処理</a:t>
            </a:r>
          </a:p>
        </p:txBody>
      </p:sp>
      <p:cxnSp>
        <p:nvCxnSpPr>
          <p:cNvPr id="191" name="カギ線コネクタ 190">
            <a:extLst>
              <a:ext uri="{FF2B5EF4-FFF2-40B4-BE49-F238E27FC236}">
                <a16:creationId xmlns:a16="http://schemas.microsoft.com/office/drawing/2014/main" id="{B220B07A-7011-7644-889D-412F61EE1C9A}"/>
              </a:ext>
            </a:extLst>
          </p:cNvPr>
          <p:cNvCxnSpPr>
            <a:cxnSpLocks/>
            <a:stCxn id="185" idx="2"/>
            <a:endCxn id="189" idx="0"/>
          </p:cNvCxnSpPr>
          <p:nvPr/>
        </p:nvCxnSpPr>
        <p:spPr>
          <a:xfrm rot="16200000" flipH="1">
            <a:off x="7122454" y="3004479"/>
            <a:ext cx="234316" cy="2145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144402FC-71EA-7F44-9EF3-F6DC68B6D2F2}"/>
              </a:ext>
            </a:extLst>
          </p:cNvPr>
          <p:cNvCxnSpPr>
            <a:cxnSpLocks/>
            <a:stCxn id="189" idx="1"/>
            <a:endCxn id="190" idx="3"/>
          </p:cNvCxnSpPr>
          <p:nvPr/>
        </p:nvCxnSpPr>
        <p:spPr>
          <a:xfrm flipH="1" flipV="1">
            <a:off x="7001116" y="4265851"/>
            <a:ext cx="481994"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正方形/長方形 192">
            <a:extLst>
              <a:ext uri="{FF2B5EF4-FFF2-40B4-BE49-F238E27FC236}">
                <a16:creationId xmlns:a16="http://schemas.microsoft.com/office/drawing/2014/main" id="{7EB9CAE1-4CC9-0C40-AB74-D2DB76CABC83}"/>
              </a:ext>
            </a:extLst>
          </p:cNvPr>
          <p:cNvSpPr/>
          <p:nvPr/>
        </p:nvSpPr>
        <p:spPr>
          <a:xfrm>
            <a:off x="7483109" y="4552481"/>
            <a:ext cx="1658983" cy="14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Meiryo UI" panose="020B0604030504040204" pitchFamily="34" charset="-128"/>
                <a:ea typeface="Meiryo UI" panose="020B0604030504040204" pitchFamily="34" charset="-128"/>
              </a:rPr>
              <a:t>メールテンプレート反映確認</a:t>
            </a:r>
          </a:p>
        </p:txBody>
      </p:sp>
      <p:cxnSp>
        <p:nvCxnSpPr>
          <p:cNvPr id="196" name="カギ線コネクタ 195">
            <a:extLst>
              <a:ext uri="{FF2B5EF4-FFF2-40B4-BE49-F238E27FC236}">
                <a16:creationId xmlns:a16="http://schemas.microsoft.com/office/drawing/2014/main" id="{2A267DCC-3EC8-8B46-BCDD-5BB988C602B7}"/>
              </a:ext>
            </a:extLst>
          </p:cNvPr>
          <p:cNvCxnSpPr>
            <a:cxnSpLocks/>
            <a:stCxn id="190" idx="2"/>
            <a:endCxn id="193" idx="1"/>
          </p:cNvCxnSpPr>
          <p:nvPr/>
        </p:nvCxnSpPr>
        <p:spPr>
          <a:xfrm rot="16200000" flipH="1">
            <a:off x="6684052" y="3827224"/>
            <a:ext cx="286630" cy="131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45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dirty="0"/>
              <a:t>画面</a:t>
            </a:r>
            <a:r>
              <a:rPr lang="en-US" altLang="ja-JP" dirty="0"/>
              <a:t>1</a:t>
            </a:r>
            <a:r>
              <a:rPr lang="ja-JP" altLang="en-US"/>
              <a:t>：管理者画面の表示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55</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タイトル 1">
            <a:extLst>
              <a:ext uri="{FF2B5EF4-FFF2-40B4-BE49-F238E27FC236}">
                <a16:creationId xmlns:a16="http://schemas.microsoft.com/office/drawing/2014/main" id="{C9B3A719-D824-9947-8119-13B9F9B4B1C9}"/>
              </a:ext>
            </a:extLst>
          </p:cNvPr>
          <p:cNvSpPr txBox="1">
            <a:spLocks/>
          </p:cNvSpPr>
          <p:nvPr/>
        </p:nvSpPr>
        <p:spPr>
          <a:xfrm>
            <a:off x="767573" y="3240157"/>
            <a:ext cx="8370853" cy="398548"/>
          </a:xfrm>
          <a:prstGeom prst="rect">
            <a:avLst/>
          </a:prstGeom>
        </p:spPr>
        <p:txBody>
          <a:bodyPr vert="horz" lIns="91440" tIns="45720" rIns="91440" bIns="45720" rtlCol="0" anchor="ctr">
            <a:noAutofit/>
          </a:bodyPr>
          <a:lstStyle>
            <a:lvl1pPr algn="l" defTabSz="742950" rtl="0" eaLnBrk="1" latinLnBrk="0" hangingPunct="1">
              <a:lnSpc>
                <a:spcPct val="90000"/>
              </a:lnSpc>
              <a:spcBef>
                <a:spcPct val="0"/>
              </a:spcBef>
              <a:buNone/>
              <a:defRPr kumimoji="1" sz="2400" b="1" kern="1200">
                <a:solidFill>
                  <a:schemeClr val="tx1"/>
                </a:solidFill>
                <a:latin typeface="Meiryo UI" panose="020B0604030504040204" pitchFamily="34" charset="-128"/>
                <a:ea typeface="Meiryo UI" panose="020B0604030504040204" pitchFamily="34" charset="-128"/>
                <a:cs typeface="+mj-cs"/>
              </a:defRPr>
            </a:lvl1pPr>
          </a:lstStyle>
          <a:p>
            <a:pPr algn="ctr"/>
            <a:r>
              <a:rPr lang="ja-JP" altLang="en-US" sz="2000" dirty="0"/>
              <a:t>プ</a:t>
            </a:r>
            <a:r>
              <a:rPr lang="en-US" altLang="ja-JP" sz="2000" dirty="0"/>
              <a:t>7_</a:t>
            </a:r>
            <a:r>
              <a:rPr lang="ja-JP" altLang="en-US" sz="2000" dirty="0"/>
              <a:t>画面</a:t>
            </a:r>
            <a:r>
              <a:rPr lang="en-US" altLang="ja-JP" sz="2000" dirty="0"/>
              <a:t>1</a:t>
            </a:r>
            <a:r>
              <a:rPr lang="ja-JP" altLang="en-US" sz="2000" dirty="0"/>
              <a:t>：</a:t>
            </a:r>
            <a:r>
              <a:rPr lang="ja-JP" altLang="en-US" sz="2000"/>
              <a:t>管理者画面と同様</a:t>
            </a:r>
            <a:endParaRPr lang="ja-JP" altLang="en-US" sz="2000" dirty="0"/>
          </a:p>
        </p:txBody>
      </p:sp>
    </p:spTree>
    <p:extLst>
      <p:ext uri="{BB962C8B-B14F-4D97-AF65-F5344CB8AC3E}">
        <p14:creationId xmlns:p14="http://schemas.microsoft.com/office/powerpoint/2010/main" val="1632199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937267735"/>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メールテンプレート名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メールテンプレート名をリストから選べる。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a:t>
                      </a:r>
                      <a:r>
                        <a:rPr lang="ja-JP" altLang="en-US" sz="900" b="0">
                          <a:solidFill>
                            <a:schemeClr val="tx1"/>
                          </a:solidFill>
                          <a:latin typeface="Meiryo UI" panose="020B0604030504040204" pitchFamily="34" charset="-128"/>
                          <a:ea typeface="Meiryo UI" panose="020B0604030504040204" pitchFamily="34" charset="-128"/>
                        </a:rPr>
                        <a:t>の</a:t>
                      </a:r>
                      <a:r>
                        <a:rPr kumimoji="1" lang="ja-JP" altLang="en-US" sz="900">
                          <a:latin typeface="Meiryo UI" panose="020B0604030504040204" pitchFamily="34" charset="-128"/>
                          <a:ea typeface="Meiryo UI" panose="020B0604030504040204" pitchFamily="34" charset="-128"/>
                        </a:rPr>
                        <a:t>表示順は作成日時の降順で表示される。</a:t>
                      </a:r>
                      <a:r>
                        <a:rPr kumimoji="1" lang="en-US" altLang="ja-JP" sz="900" dirty="0">
                          <a:latin typeface="Meiryo UI" panose="020B0604030504040204" pitchFamily="34" charset="-128"/>
                          <a:ea typeface="Meiryo UI" panose="020B0604030504040204" pitchFamily="34" charset="-128"/>
                        </a:rPr>
                        <a:t>(</a:t>
                      </a:r>
                      <a:r>
                        <a:rPr kumimoji="1" lang="ja-JP" altLang="en-US" sz="900">
                          <a:latin typeface="Meiryo UI" panose="020B0604030504040204" pitchFamily="34" charset="-128"/>
                          <a:ea typeface="Meiryo UI" panose="020B0604030504040204" pitchFamily="34" charset="-128"/>
                        </a:rPr>
                        <a:t>最も新しく作成した項目が先頭にくる</a:t>
                      </a:r>
                      <a:r>
                        <a:rPr kumimoji="1" lang="en-US" altLang="ja-JP" sz="900" dirty="0">
                          <a:latin typeface="Meiryo UI" panose="020B0604030504040204" pitchFamily="34" charset="-128"/>
                          <a:ea typeface="Meiryo UI" panose="020B0604030504040204" pitchFamily="34" charset="-128"/>
                        </a:rPr>
                        <a:t>)</a:t>
                      </a: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a:latin typeface="Meiryo UI" panose="020B0604030504040204" pitchFamily="34" charset="-128"/>
                          <a:ea typeface="Meiryo UI" panose="020B0604030504040204" pitchFamily="34" charset="-128"/>
                        </a:rPr>
                        <a:t>するテンプレートを「</a:t>
                      </a:r>
                      <a:r>
                        <a:rPr kumimoji="1" lang="ja-JP" altLang="en-US" sz="900" b="0">
                          <a:latin typeface="Meiryo UI" panose="020B0604030504040204" pitchFamily="34" charset="-128"/>
                          <a:ea typeface="Meiryo UI" panose="020B0604030504040204" pitchFamily="34" charset="-128"/>
                        </a:rPr>
                        <a:t>メールテンプレートプレビュー</a:t>
                      </a:r>
                      <a:r>
                        <a:rPr kumimoji="1" lang="ja-JP" altLang="en-US" sz="900">
                          <a:latin typeface="Meiryo UI" panose="020B0604030504040204" pitchFamily="34" charset="-128"/>
                          <a:ea typeface="Meiryo UI" panose="020B0604030504040204" pitchFamily="34" charset="-128"/>
                        </a:rPr>
                        <a:t>」のエリアに表示する。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追加</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新しいメールテンプレートを作成する。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押下することでメールテンプレート作成画面へ遷移する。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削除</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押下することで</a:t>
                      </a: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該当メールテンプレート</a:t>
                      </a:r>
                      <a:r>
                        <a:rPr kumimoji="1" lang="ja-JP" altLang="en-US" sz="900">
                          <a:latin typeface="Meiryo UI" panose="020B0604030504040204" pitchFamily="34" charset="-128"/>
                          <a:ea typeface="Meiryo UI" panose="020B0604030504040204" pitchFamily="34" charset="-128"/>
                        </a:rPr>
                        <a:t>削除処理を実行する。</a:t>
                      </a:r>
                      <a:endParaRPr kumimoji="1" lang="en-US" altLang="ja-JP" sz="90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処理実行後ダイアログを閉じる。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618439510"/>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a:latin typeface="Meiryo UI" panose="020B0604030504040204" pitchFamily="34" charset="-128"/>
                          <a:ea typeface="Meiryo UI" panose="020B0604030504040204" pitchFamily="34" charset="-128"/>
                        </a:rPr>
                        <a:t>(4)</a:t>
                      </a:r>
                      <a:r>
                        <a:rPr kumimoji="1" lang="ja-JP" altLang="en-US" sz="900" b="0">
                          <a:latin typeface="Meiryo UI" panose="020B0604030504040204" pitchFamily="34" charset="-128"/>
                          <a:ea typeface="Meiryo UI" panose="020B0604030504040204" pitchFamily="34" charset="-128"/>
                        </a:rPr>
                        <a:t>メールテンプレートプレビュー</a:t>
                      </a:r>
                      <a:endParaRPr kumimoji="1" lang="en-US" altLang="ja-JP" sz="900" b="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選択したメールテンプレート名に</a:t>
                      </a:r>
                      <a:r>
                        <a:rPr kumimoji="1" lang="ja-JP" altLang="en-US" sz="900" b="0" i="0" u="none" strike="noStrike" kern="1200" dirty="0">
                          <a:solidFill>
                            <a:schemeClr val="tx1"/>
                          </a:solidFill>
                          <a:effectLst/>
                          <a:latin typeface="Meiryo UI" panose="020B0604030504040204" pitchFamily="34" charset="-128"/>
                          <a:ea typeface="Meiryo UI" panose="020B0604030504040204" pitchFamily="34" charset="-128"/>
                          <a:cs typeface="+mn-cs"/>
                        </a:rPr>
                        <a:t>該当</a:t>
                      </a:r>
                      <a:r>
                        <a:rPr kumimoji="1" lang="ja-JP" altLang="en-US" sz="900" dirty="0">
                          <a:latin typeface="Meiryo UI" panose="020B0604030504040204" pitchFamily="34" charset="-128"/>
                          <a:ea typeface="Meiryo UI" panose="020B0604030504040204" pitchFamily="34" charset="-128"/>
                        </a:rPr>
                        <a:t>するテンプレートを表示する。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826287936"/>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06576"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585617"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30499" y="257670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3</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91267"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83483"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35" name="テキスト ボックス 15">
            <a:extLst>
              <a:ext uri="{FF2B5EF4-FFF2-40B4-BE49-F238E27FC236}">
                <a16:creationId xmlns:a16="http://schemas.microsoft.com/office/drawing/2014/main" id="{8AE6BE2C-7541-334F-A77A-344AF102BDDF}"/>
              </a:ext>
            </a:extLst>
          </p:cNvPr>
          <p:cNvSpPr txBox="1"/>
          <p:nvPr/>
        </p:nvSpPr>
        <p:spPr>
          <a:xfrm>
            <a:off x="1568835" y="366876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1051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en-US" altLang="ja-JP" dirty="0"/>
              <a:t>2</a:t>
            </a:r>
            <a:r>
              <a:rPr lang="ja-JP" altLang="en-US"/>
              <a:t>：メールテンプレート削除ダイアログ画面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454244" cy="261610"/>
          </a:xfrm>
          <a:prstGeom prst="rect">
            <a:avLst/>
          </a:prstGeom>
          <a:noFill/>
        </p:spPr>
        <p:txBody>
          <a:bodyPr wrap="none" rtlCol="0">
            <a:spAutoFit/>
          </a:bodyPr>
          <a:lstStyle/>
          <a:p>
            <a:r>
              <a:rPr lang="ja-JP" altLang="en-US" sz="1100" b="1"/>
              <a:t>メールテンプレート</a:t>
            </a:r>
            <a:endParaRPr kumimoji="1" lang="vi-VN" altLang="ja-JP" sz="1100" b="1" dirty="0">
              <a:latin typeface="Meiryo UI" panose="020B0604030504040204" pitchFamily="34" charset="-128"/>
              <a:ea typeface="Meiryo UI" panose="020B0604030504040204" pitchFamily="34" charset="-128"/>
            </a:endParaRPr>
          </a:p>
        </p:txBody>
      </p:sp>
      <p:sp>
        <p:nvSpPr>
          <p:cNvPr id="21" name="テキスト ボックス 19">
            <a:extLst>
              <a:ext uri="{FF2B5EF4-FFF2-40B4-BE49-F238E27FC236}">
                <a16:creationId xmlns:a16="http://schemas.microsoft.com/office/drawing/2014/main" id="{DEE56053-7914-1443-BCEF-DC87CDC7F111}"/>
              </a:ext>
            </a:extLst>
          </p:cNvPr>
          <p:cNvSpPr txBox="1"/>
          <p:nvPr/>
        </p:nvSpPr>
        <p:spPr>
          <a:xfrm>
            <a:off x="968307" y="1760732"/>
            <a:ext cx="1382110"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メールテンプレート編集</a:t>
            </a:r>
            <a:endParaRPr kumimoji="1" lang="en-US" altLang="ja-JP" sz="1000" b="1"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メールテンプレート名</a:t>
            </a: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1970017" y="2618283"/>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追加</a:t>
            </a:r>
            <a:endParaRPr kumimoji="1" lang="ja-JP" altLang="en-US" sz="900" b="1"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149914" y="2623273"/>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削除</a:t>
            </a:r>
            <a:endParaRPr kumimoji="1" lang="en-US" altLang="ja-JP" sz="900" b="1" dirty="0">
              <a:latin typeface="Meiryo UI" panose="020B0604030504040204" pitchFamily="34" charset="-128"/>
              <a:ea typeface="Meiryo UI" panose="020B0604030504040204" pitchFamily="34" charset="-128"/>
            </a:endParaRPr>
          </a:p>
        </p:txBody>
      </p:sp>
      <p:sp>
        <p:nvSpPr>
          <p:cNvPr id="33" name="テキスト ボックス 19">
            <a:extLst>
              <a:ext uri="{FF2B5EF4-FFF2-40B4-BE49-F238E27FC236}">
                <a16:creationId xmlns:a16="http://schemas.microsoft.com/office/drawing/2014/main" id="{F098CC59-F7AE-C247-9401-59CDE2A300E4}"/>
              </a:ext>
            </a:extLst>
          </p:cNvPr>
          <p:cNvSpPr txBox="1"/>
          <p:nvPr/>
        </p:nvSpPr>
        <p:spPr>
          <a:xfrm>
            <a:off x="927896" y="3118761"/>
            <a:ext cx="1635384" cy="246221"/>
          </a:xfrm>
          <a:prstGeom prst="rect">
            <a:avLst/>
          </a:prstGeom>
          <a:noFill/>
        </p:spPr>
        <p:txBody>
          <a:bodyPr wrap="none" rtlCol="0">
            <a:spAutoFit/>
          </a:bodyPr>
          <a:lstStyle/>
          <a:p>
            <a:r>
              <a:rPr kumimoji="1" lang="ja-JP" altLang="en-US" sz="1000" b="1">
                <a:latin typeface="Meiryo UI" panose="020B0604030504040204" pitchFamily="34" charset="-128"/>
                <a:ea typeface="Meiryo UI" panose="020B0604030504040204" pitchFamily="34" charset="-128"/>
              </a:rPr>
              <a:t>メールテンプレートプレビュー</a:t>
            </a:r>
            <a:endParaRPr kumimoji="1" lang="en-US" altLang="ja-JP" sz="1000" b="1" dirty="0">
              <a:latin typeface="Meiryo UI" panose="020B0604030504040204" pitchFamily="34" charset="-128"/>
              <a:ea typeface="Meiryo UI" panose="020B0604030504040204" pitchFamily="34" charset="-128"/>
            </a:endParaRPr>
          </a:p>
        </p:txBody>
      </p:sp>
      <p:sp>
        <p:nvSpPr>
          <p:cNvPr id="34" name="正方形/長方形 68">
            <a:extLst>
              <a:ext uri="{FF2B5EF4-FFF2-40B4-BE49-F238E27FC236}">
                <a16:creationId xmlns:a16="http://schemas.microsoft.com/office/drawing/2014/main" id="{9C3EC473-F3F9-D341-BE4D-66AC14D1D87A}"/>
              </a:ext>
            </a:extLst>
          </p:cNvPr>
          <p:cNvSpPr/>
          <p:nvPr/>
        </p:nvSpPr>
        <p:spPr>
          <a:xfrm>
            <a:off x="1920112" y="3490214"/>
            <a:ext cx="1556513" cy="56165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メールテンプレートプレビュー</a:t>
            </a:r>
            <a:endParaRPr kumimoji="1" lang="en-US" altLang="ja-JP" sz="900" b="1" dirty="0">
              <a:latin typeface="Meiryo UI" panose="020B0604030504040204" pitchFamily="34" charset="-128"/>
              <a:ea typeface="Meiryo UI" panose="020B0604030504040204" pitchFamily="34" charset="-128"/>
            </a:endParaRPr>
          </a:p>
        </p:txBody>
      </p:sp>
      <p:sp>
        <p:nvSpPr>
          <p:cNvPr id="42" name="正方形/長方形 53">
            <a:extLst>
              <a:ext uri="{FF2B5EF4-FFF2-40B4-BE49-F238E27FC236}">
                <a16:creationId xmlns:a16="http://schemas.microsoft.com/office/drawing/2014/main" id="{E82391AF-2D09-7F44-8E13-DAE4D2B05359}"/>
              </a:ext>
            </a:extLst>
          </p:cNvPr>
          <p:cNvSpPr/>
          <p:nvPr/>
        </p:nvSpPr>
        <p:spPr>
          <a:xfrm>
            <a:off x="863010" y="2954690"/>
            <a:ext cx="3782207" cy="1224259"/>
          </a:xfrm>
          <a:prstGeom prst="rect">
            <a:avLst/>
          </a:prstGeom>
          <a:solidFill>
            <a:schemeClr val="tx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61">
            <a:extLst>
              <a:ext uri="{FF2B5EF4-FFF2-40B4-BE49-F238E27FC236}">
                <a16:creationId xmlns:a16="http://schemas.microsoft.com/office/drawing/2014/main" id="{87324006-168D-8548-850D-E2481A67E0DA}"/>
              </a:ext>
            </a:extLst>
          </p:cNvPr>
          <p:cNvSpPr/>
          <p:nvPr/>
        </p:nvSpPr>
        <p:spPr>
          <a:xfrm>
            <a:off x="1963657"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削除</a:t>
            </a:r>
          </a:p>
        </p:txBody>
      </p:sp>
      <p:sp>
        <p:nvSpPr>
          <p:cNvPr id="44" name="正方形/長方形 62">
            <a:extLst>
              <a:ext uri="{FF2B5EF4-FFF2-40B4-BE49-F238E27FC236}">
                <a16:creationId xmlns:a16="http://schemas.microsoft.com/office/drawing/2014/main" id="{F1986851-1261-8647-8F91-EE26D413640C}"/>
              </a:ext>
            </a:extLst>
          </p:cNvPr>
          <p:cNvSpPr/>
          <p:nvPr/>
        </p:nvSpPr>
        <p:spPr>
          <a:xfrm>
            <a:off x="3077459" y="3696898"/>
            <a:ext cx="638277" cy="293341"/>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キャンセル</a:t>
            </a:r>
          </a:p>
        </p:txBody>
      </p:sp>
      <p:sp>
        <p:nvSpPr>
          <p:cNvPr id="45" name="テキスト ボックス 63">
            <a:extLst>
              <a:ext uri="{FF2B5EF4-FFF2-40B4-BE49-F238E27FC236}">
                <a16:creationId xmlns:a16="http://schemas.microsoft.com/office/drawing/2014/main" id="{04E0292B-B5D0-8045-BB45-734D2A5729B4}"/>
              </a:ext>
            </a:extLst>
          </p:cNvPr>
          <p:cNvSpPr txBox="1"/>
          <p:nvPr/>
        </p:nvSpPr>
        <p:spPr>
          <a:xfrm>
            <a:off x="2690784"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(2)</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6" name="テキスト ボックス 64">
            <a:extLst>
              <a:ext uri="{FF2B5EF4-FFF2-40B4-BE49-F238E27FC236}">
                <a16:creationId xmlns:a16="http://schemas.microsoft.com/office/drawing/2014/main" id="{D55B5343-D98D-1948-AFA9-CC9166742C68}"/>
              </a:ext>
            </a:extLst>
          </p:cNvPr>
          <p:cNvSpPr txBox="1"/>
          <p:nvPr/>
        </p:nvSpPr>
        <p:spPr>
          <a:xfrm>
            <a:off x="1620181" y="3712763"/>
            <a:ext cx="397866" cy="261610"/>
          </a:xfrm>
          <a:prstGeom prst="rect">
            <a:avLst/>
          </a:prstGeom>
          <a:noFill/>
        </p:spPr>
        <p:txBody>
          <a:bodyPr wrap="none" rtlCol="0">
            <a:spAutoFit/>
          </a:bodyPr>
          <a:lstStyle/>
          <a:p>
            <a:r>
              <a:rPr kumimoji="1" lang="en-US" altLang="ja-JP" sz="1100" dirty="0">
                <a:solidFill>
                  <a:schemeClr val="bg1"/>
                </a:solidFill>
                <a:latin typeface="Meiryo UI" panose="020B0604030504040204" pitchFamily="34" charset="-128"/>
                <a:ea typeface="Meiryo UI" panose="020B0604030504040204" pitchFamily="34" charset="-128"/>
              </a:rPr>
              <a:t>(1)</a:t>
            </a:r>
            <a:endParaRPr kumimoji="1" lang="ja-JP" altLang="en-US" sz="1100" dirty="0">
              <a:solidFill>
                <a:schemeClr val="bg1"/>
              </a:solidFill>
              <a:latin typeface="Meiryo UI" panose="020B0604030504040204" pitchFamily="34" charset="-128"/>
              <a:ea typeface="Meiryo UI" panose="020B0604030504040204" pitchFamily="34" charset="-128"/>
            </a:endParaRPr>
          </a:p>
        </p:txBody>
      </p:sp>
      <p:sp>
        <p:nvSpPr>
          <p:cNvPr id="47" name="正方形/長方形 54">
            <a:extLst>
              <a:ext uri="{FF2B5EF4-FFF2-40B4-BE49-F238E27FC236}">
                <a16:creationId xmlns:a16="http://schemas.microsoft.com/office/drawing/2014/main" id="{0DB7A1E6-B9AB-2047-BFA7-47F1D5961F27}"/>
              </a:ext>
            </a:extLst>
          </p:cNvPr>
          <p:cNvSpPr/>
          <p:nvPr/>
        </p:nvSpPr>
        <p:spPr>
          <a:xfrm>
            <a:off x="1332565" y="3072314"/>
            <a:ext cx="2870056" cy="48857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削除します</a:t>
            </a:r>
            <a:r>
              <a:rPr kumimoji="1" lang="ja-JP" altLang="en-US" sz="1100">
                <a:solidFill>
                  <a:schemeClr val="bg1"/>
                </a:solidFill>
                <a:latin typeface="Meiryo UI" panose="020B0604030504040204" pitchFamily="50" charset="-128"/>
                <a:ea typeface="Meiryo UI" panose="020B0604030504040204" pitchFamily="50" charset="-128"/>
              </a:rPr>
              <a:t>か？</a:t>
            </a:r>
            <a:endParaRPr kumimoji="1" lang="en-US" altLang="ja-JP" sz="1100" dirty="0">
              <a:solidFill>
                <a:schemeClr val="bg1"/>
              </a:solidFill>
              <a:latin typeface="Meiryo UI" panose="020B0604030504040204" pitchFamily="50" charset="-128"/>
              <a:ea typeface="Meiryo UI" panose="020B0604030504040204" pitchFamily="50" charset="-128"/>
            </a:endParaRPr>
          </a:p>
          <a:p>
            <a:pPr algn="ctr"/>
            <a:r>
              <a:rPr kumimoji="1" lang="en-US" altLang="ja-JP" sz="1100" dirty="0">
                <a:solidFill>
                  <a:schemeClr val="bg1"/>
                </a:solidFill>
                <a:latin typeface="Meiryo UI" panose="020B0604030504040204" pitchFamily="34" charset="-128"/>
                <a:ea typeface="Meiryo UI" panose="020B0604030504040204" pitchFamily="34" charset="-128"/>
              </a:rPr>
              <a:t>※</a:t>
            </a:r>
            <a:r>
              <a:rPr kumimoji="1" lang="ja-JP" altLang="en-US" sz="1100">
                <a:solidFill>
                  <a:schemeClr val="bg1"/>
                </a:solidFill>
                <a:latin typeface="Meiryo UI" panose="020B0604030504040204" pitchFamily="34" charset="-128"/>
                <a:ea typeface="Meiryo UI" panose="020B0604030504040204" pitchFamily="34" charset="-128"/>
              </a:rPr>
              <a:t>削除後は、復元できませんのでご注意ください。</a:t>
            </a:r>
            <a:endParaRPr kumimoji="1" lang="en-US" altLang="ja-JP" sz="1100" dirty="0">
              <a:solidFill>
                <a:schemeClr val="bg1"/>
              </a:solidFill>
              <a:latin typeface="Meiryo UI" panose="020B0604030504040204" pitchFamily="34" charset="-128"/>
              <a:ea typeface="Meiryo UI" panose="020B0604030504040204" pitchFamily="34" charset="-128"/>
            </a:endParaRPr>
          </a:p>
        </p:txBody>
      </p:sp>
      <p:graphicFrame>
        <p:nvGraphicFramePr>
          <p:cNvPr id="48" name="表 8">
            <a:extLst>
              <a:ext uri="{FF2B5EF4-FFF2-40B4-BE49-F238E27FC236}">
                <a16:creationId xmlns:a16="http://schemas.microsoft.com/office/drawing/2014/main" id="{FB047A63-CD49-4E41-9454-7546D96A03B1}"/>
              </a:ext>
            </a:extLst>
          </p:cNvPr>
          <p:cNvGraphicFramePr>
            <a:graphicFrameLocks noGrp="1"/>
          </p:cNvGraphicFramePr>
          <p:nvPr>
            <p:extLst>
              <p:ext uri="{D42A27DB-BD31-4B8C-83A1-F6EECF244321}">
                <p14:modId xmlns:p14="http://schemas.microsoft.com/office/powerpoint/2010/main" val="4252864514"/>
              </p:ext>
            </p:extLst>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削除</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a:t>
                      </a:r>
                      <a:r>
                        <a:rPr kumimoji="1" lang="ja-JP" altLang="en-US" sz="900">
                          <a:latin typeface="Meiryo UI" panose="020B0604030504040204" pitchFamily="34" charset="-128"/>
                          <a:ea typeface="Meiryo UI" panose="020B0604030504040204" pitchFamily="34" charset="-128"/>
                        </a:rPr>
                        <a:t>ことでメールテンプレート削除</a:t>
                      </a:r>
                      <a:r>
                        <a:rPr kumimoji="1" lang="ja-JP" altLang="en-US" sz="900" dirty="0">
                          <a:latin typeface="Meiryo UI" panose="020B0604030504040204" pitchFamily="34" charset="-128"/>
                          <a:ea typeface="Meiryo UI" panose="020B0604030504040204" pitchFamily="34" charset="-128"/>
                        </a:rPr>
                        <a:t>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処理実行後ダイアログを</a:t>
                      </a:r>
                      <a:r>
                        <a:rPr kumimoji="1" lang="ja-JP" altLang="en-US" sz="900">
                          <a:latin typeface="Meiryo UI" panose="020B0604030504040204" pitchFamily="34" charset="-128"/>
                          <a:ea typeface="Meiryo UI" panose="020B0604030504040204" pitchFamily="34" charset="-128"/>
                        </a:rPr>
                        <a:t>閉じる。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削除後は、復元できませんのでご注意ください。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キャンセル</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ダイアログを閉じる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215747194"/>
                  </a:ext>
                </a:extLst>
              </a:tr>
            </a:tbl>
          </a:graphicData>
        </a:graphic>
      </p:graphicFrame>
      <p:sp>
        <p:nvSpPr>
          <p:cNvPr id="3" name="Speech Bubble: Rectangle 2">
            <a:extLst>
              <a:ext uri="{FF2B5EF4-FFF2-40B4-BE49-F238E27FC236}">
                <a16:creationId xmlns:a16="http://schemas.microsoft.com/office/drawing/2014/main" id="{8C20633C-7F68-4092-A734-4920F246B700}"/>
              </a:ext>
            </a:extLst>
          </p:cNvPr>
          <p:cNvSpPr/>
          <p:nvPr/>
        </p:nvSpPr>
        <p:spPr>
          <a:xfrm>
            <a:off x="6042660" y="2814983"/>
            <a:ext cx="1943228" cy="1665577"/>
          </a:xfrm>
          <a:prstGeom prst="wedgeRectCallout">
            <a:avLst>
              <a:gd name="adj1" fmla="val -122003"/>
              <a:gd name="adj2" fmla="val 11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Nên</a:t>
            </a:r>
            <a:r>
              <a:rPr kumimoji="1" lang="en-US" altLang="ja-JP" dirty="0">
                <a:solidFill>
                  <a:schemeClr val="tx1"/>
                </a:solidFill>
              </a:rPr>
              <a:t> </a:t>
            </a:r>
            <a:r>
              <a:rPr kumimoji="1" lang="en-US" altLang="ja-JP" dirty="0" err="1">
                <a:solidFill>
                  <a:schemeClr val="tx1"/>
                </a:solidFill>
              </a:rPr>
              <a:t>cho</a:t>
            </a:r>
            <a:r>
              <a:rPr kumimoji="1" lang="en-US" altLang="ja-JP" dirty="0">
                <a:solidFill>
                  <a:schemeClr val="tx1"/>
                </a:solidFill>
              </a:rPr>
              <a:t> </a:t>
            </a:r>
            <a:r>
              <a:rPr kumimoji="1" lang="en-US" altLang="ja-JP" dirty="0" err="1">
                <a:solidFill>
                  <a:schemeClr val="tx1"/>
                </a:solidFill>
              </a:rPr>
              <a:t>cái</a:t>
            </a:r>
            <a:r>
              <a:rPr kumimoji="1" lang="en-US" altLang="ja-JP" dirty="0">
                <a:solidFill>
                  <a:schemeClr val="tx1"/>
                </a:solidFill>
              </a:rPr>
              <a:t> </a:t>
            </a:r>
            <a:r>
              <a:rPr kumimoji="1" lang="en-US" altLang="ja-JP" dirty="0" err="1">
                <a:solidFill>
                  <a:schemeClr val="tx1"/>
                </a:solidFill>
              </a:rPr>
              <a:t>này</a:t>
            </a:r>
            <a:r>
              <a:rPr kumimoji="1" lang="en-US" altLang="ja-JP" dirty="0">
                <a:solidFill>
                  <a:schemeClr val="tx1"/>
                </a:solidFill>
              </a:rPr>
              <a:t> </a:t>
            </a:r>
            <a:r>
              <a:rPr kumimoji="1" lang="en-US" altLang="ja-JP" dirty="0" err="1">
                <a:solidFill>
                  <a:schemeClr val="tx1"/>
                </a:solidFill>
              </a:rPr>
              <a:t>vào</a:t>
            </a:r>
            <a:r>
              <a:rPr kumimoji="1" lang="en-US" altLang="ja-JP" dirty="0">
                <a:solidFill>
                  <a:schemeClr val="tx1"/>
                </a:solidFill>
              </a:rPr>
              <a:t> </a:t>
            </a:r>
            <a:r>
              <a:rPr kumimoji="1" lang="en-US" altLang="ja-JP" dirty="0" err="1">
                <a:solidFill>
                  <a:schemeClr val="tx1"/>
                </a:solidFill>
              </a:rPr>
              <a:t>màn</a:t>
            </a:r>
            <a:r>
              <a:rPr kumimoji="1" lang="en-US" altLang="ja-JP" dirty="0">
                <a:solidFill>
                  <a:schemeClr val="tx1"/>
                </a:solidFill>
              </a:rPr>
              <a:t> </a:t>
            </a:r>
            <a:r>
              <a:rPr kumimoji="1" lang="en-US" altLang="ja-JP" dirty="0" err="1">
                <a:solidFill>
                  <a:schemeClr val="tx1"/>
                </a:solidFill>
              </a:rPr>
              <a:t>hình</a:t>
            </a:r>
            <a:r>
              <a:rPr kumimoji="1" lang="en-US" altLang="ja-JP" dirty="0">
                <a:solidFill>
                  <a:schemeClr val="tx1"/>
                </a:solidFill>
              </a:rPr>
              <a:t> tr</a:t>
            </a:r>
            <a:r>
              <a:rPr kumimoji="1" lang="vi-VN" altLang="ja-JP" dirty="0">
                <a:solidFill>
                  <a:schemeClr val="tx1"/>
                </a:solidFill>
              </a:rPr>
              <a:t>ư</a:t>
            </a:r>
            <a:r>
              <a:rPr kumimoji="1" lang="en-US" altLang="ja-JP" dirty="0" err="1">
                <a:solidFill>
                  <a:schemeClr val="tx1"/>
                </a:solidFill>
              </a:rPr>
              <a:t>ớc</a:t>
            </a:r>
            <a:endParaRPr kumimoji="1" lang="ja-JP" altLang="en-US" dirty="0">
              <a:solidFill>
                <a:schemeClr val="tx1"/>
              </a:solidFill>
            </a:endParaRPr>
          </a:p>
        </p:txBody>
      </p:sp>
    </p:spTree>
    <p:extLst>
      <p:ext uri="{BB962C8B-B14F-4D97-AF65-F5344CB8AC3E}">
        <p14:creationId xmlns:p14="http://schemas.microsoft.com/office/powerpoint/2010/main" val="1672705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3</a:t>
            </a:r>
            <a:r>
              <a:rPr lang="ja-JP" altLang="en-US"/>
              <a:t>：メールテンプレート作成画面の表示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4082401500"/>
              </p:ext>
            </p:extLst>
          </p:nvPr>
        </p:nvGraphicFramePr>
        <p:xfrm>
          <a:off x="4852032" y="1317929"/>
          <a:ext cx="4384606" cy="16459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フリーページ作成処理</a:t>
                      </a:r>
                      <a:r>
                        <a:rPr kumimoji="1" lang="ja-JP" altLang="en-US" sz="900" dirty="0">
                          <a:latin typeface="Meiryo UI" panose="020B0604030504040204" pitchFamily="34" charset="-128"/>
                          <a:ea typeface="Meiryo UI" panose="020B0604030504040204" pitchFamily="34" charset="-128"/>
                        </a:rPr>
                        <a:t>が完了した旨</a:t>
                      </a:r>
                      <a:r>
                        <a:rPr kumimoji="1" lang="ja-JP" altLang="en-US" sz="900">
                          <a:latin typeface="Meiryo UI" panose="020B0604030504040204" pitchFamily="34" charset="-128"/>
                          <a:ea typeface="Meiryo UI" panose="020B0604030504040204" pitchFamily="34" charset="-128"/>
                        </a:rPr>
                        <a:t>の「作成完了</a:t>
                      </a:r>
                      <a:r>
                        <a:rPr kumimoji="1" lang="ja-JP" altLang="en-US" sz="900" dirty="0">
                          <a:latin typeface="Meiryo UI" panose="020B0604030504040204" pitchFamily="34" charset="-128"/>
                          <a:ea typeface="Meiryo UI" panose="020B0604030504040204" pitchFamily="34" charset="-128"/>
                        </a:rPr>
                        <a:t>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フリーページ画面</a:t>
                      </a:r>
                      <a:r>
                        <a:rPr kumimoji="1" lang="ja-JP" altLang="en-US" sz="900" dirty="0">
                          <a:latin typeface="Meiryo UI" panose="020B0604030504040204" pitchFamily="34" charset="-128"/>
                          <a:ea typeface="Meiryo UI" panose="020B0604030504040204" pitchFamily="34" charset="-128"/>
                        </a:rPr>
                        <a:t>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フッター有　</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フッター（署名）を表示する・表示しないの選択。チェックボックス。</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76612692"/>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(4)</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メールテンプレート作成</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5</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i="1">
                <a:latin typeface="Meiryo UI" panose="020B0604030504040204" pitchFamily="34" charset="-128"/>
                <a:ea typeface="Meiryo UI" panose="020B0604030504040204" pitchFamily="34" charset="-128"/>
              </a:rPr>
              <a:t>内容</a:t>
            </a:r>
            <a:endParaRPr kumimoji="1" lang="ja-JP" altLang="en-US" sz="900" b="1" i="1" dirty="0">
              <a:latin typeface="Meiryo UI" panose="020B0604030504040204" pitchFamily="34" charset="-128"/>
              <a:ea typeface="Meiryo UI" panose="020B0604030504040204" pitchFamily="34" charset="-128"/>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
        <p:nvSpPr>
          <p:cNvPr id="38" name="テキスト ボックス 21">
            <a:extLst>
              <a:ext uri="{FF2B5EF4-FFF2-40B4-BE49-F238E27FC236}">
                <a16:creationId xmlns:a16="http://schemas.microsoft.com/office/drawing/2014/main" id="{0C876D83-3B2A-2B4C-87E3-0112DBF02B2A}"/>
              </a:ext>
            </a:extLst>
          </p:cNvPr>
          <p:cNvSpPr txBox="1"/>
          <p:nvPr/>
        </p:nvSpPr>
        <p:spPr>
          <a:xfrm>
            <a:off x="1243615" y="288886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13">
            <a:extLst>
              <a:ext uri="{FF2B5EF4-FFF2-40B4-BE49-F238E27FC236}">
                <a16:creationId xmlns:a16="http://schemas.microsoft.com/office/drawing/2014/main" id="{057FEE60-8BAD-2E4B-816D-6F7DA6B72F23}"/>
              </a:ext>
            </a:extLst>
          </p:cNvPr>
          <p:cNvSpPr/>
          <p:nvPr/>
        </p:nvSpPr>
        <p:spPr>
          <a:xfrm>
            <a:off x="1648926" y="2911807"/>
            <a:ext cx="84207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sz="900">
                <a:latin typeface="Meiryo UI" panose="020B0604030504040204" pitchFamily="34" charset="-128"/>
                <a:ea typeface="Meiryo UI" panose="020B0604030504040204" pitchFamily="34" charset="-128"/>
              </a:rPr>
              <a:t>フッター有　□</a:t>
            </a:r>
            <a:endParaRPr kumimoji="1" lang="en-US" altLang="ja-JP" sz="9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93679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a:t>プ</a:t>
            </a:r>
            <a:r>
              <a:rPr lang="en-US" altLang="ja-JP" dirty="0"/>
              <a:t>43_</a:t>
            </a:r>
            <a:r>
              <a:rPr lang="ja-JP" altLang="en-US"/>
              <a:t>画面</a:t>
            </a:r>
            <a:r>
              <a:rPr lang="vi-VN" altLang="ja-JP" dirty="0"/>
              <a:t>4</a:t>
            </a:r>
            <a:r>
              <a:rPr lang="ja-JP" altLang="en-US"/>
              <a:t>：メールテンプレート確認画面の表示</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59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9" name="正方形/長方形 38">
            <a:extLst>
              <a:ext uri="{FF2B5EF4-FFF2-40B4-BE49-F238E27FC236}">
                <a16:creationId xmlns:a16="http://schemas.microsoft.com/office/drawing/2014/main" id="{4BAAEB52-57B0-7F4F-8838-1664E9F308F6}"/>
              </a:ext>
            </a:extLst>
          </p:cNvPr>
          <p:cNvSpPr/>
          <p:nvPr/>
        </p:nvSpPr>
        <p:spPr>
          <a:xfrm>
            <a:off x="4780860" y="1032912"/>
            <a:ext cx="93647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a:t>
            </a:r>
            <a:r>
              <a:rPr kumimoji="1" lang="ja-JP" altLang="en-US" sz="800">
                <a:latin typeface="Meiryo UI" panose="020B0604030504040204" pitchFamily="34" charset="-128"/>
                <a:ea typeface="Meiryo UI" panose="020B0604030504040204" pitchFamily="34" charset="-128"/>
              </a:rPr>
              <a:t>不明</a:t>
            </a:r>
            <a:endParaRPr kumimoji="1" lang="en-US" altLang="ja-JP" sz="800" dirty="0">
              <a:latin typeface="Meiryo UI" panose="020B0604030504040204" pitchFamily="34" charset="-128"/>
              <a:ea typeface="Meiryo UI" panose="020B0604030504040204" pitchFamily="34" charset="-128"/>
            </a:endParaRPr>
          </a:p>
        </p:txBody>
      </p:sp>
      <p:sp>
        <p:nvSpPr>
          <p:cNvPr id="10" name="正方形/長方形 7">
            <a:extLst>
              <a:ext uri="{FF2B5EF4-FFF2-40B4-BE49-F238E27FC236}">
                <a16:creationId xmlns:a16="http://schemas.microsoft.com/office/drawing/2014/main" id="{31E10B01-D511-2F4A-888C-485F536658F3}"/>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graphicFrame>
        <p:nvGraphicFramePr>
          <p:cNvPr id="11" name="表 8">
            <a:extLst>
              <a:ext uri="{FF2B5EF4-FFF2-40B4-BE49-F238E27FC236}">
                <a16:creationId xmlns:a16="http://schemas.microsoft.com/office/drawing/2014/main" id="{15AEB0FA-119A-9043-9046-3B704350CC45}"/>
              </a:ext>
            </a:extLst>
          </p:cNvPr>
          <p:cNvGraphicFramePr>
            <a:graphicFrameLocks noGrp="1"/>
          </p:cNvGraphicFramePr>
          <p:nvPr>
            <p:extLst>
              <p:ext uri="{D42A27DB-BD31-4B8C-83A1-F6EECF244321}">
                <p14:modId xmlns:p14="http://schemas.microsoft.com/office/powerpoint/2010/main" val="1688998331"/>
              </p:ext>
            </p:extLst>
          </p:nvPr>
        </p:nvGraphicFramePr>
        <p:xfrm>
          <a:off x="4852032" y="1317929"/>
          <a:ext cx="4384606" cy="2103120"/>
        </p:xfrm>
        <a:graphic>
          <a:graphicData uri="http://schemas.openxmlformats.org/drawingml/2006/table">
            <a:tbl>
              <a:tblPr firstRow="1" bandRow="1">
                <a:tableStyleId>{5940675A-B579-460E-94D1-54222C63F5DA}</a:tableStyleId>
              </a:tblPr>
              <a:tblGrid>
                <a:gridCol w="905972">
                  <a:extLst>
                    <a:ext uri="{9D8B030D-6E8A-4147-A177-3AD203B41FA5}">
                      <a16:colId xmlns:a16="http://schemas.microsoft.com/office/drawing/2014/main" val="1869668301"/>
                    </a:ext>
                  </a:extLst>
                </a:gridCol>
                <a:gridCol w="3478634">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a:latin typeface="Meiryo UI" panose="020B0604030504040204" pitchFamily="34" charset="-128"/>
                          <a:ea typeface="Meiryo UI" panose="020B0604030504040204" pitchFamily="34" charset="-128"/>
                        </a:rPr>
                        <a:t>テンプレート名</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メールテンプレート名を表示する。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a:latin typeface="Meiryo UI" panose="020B0604030504040204" pitchFamily="34" charset="-128"/>
                          <a:ea typeface="Meiryo UI" panose="020B0604030504040204" pitchFamily="34" charset="-128"/>
                        </a:rPr>
                        <a:t>内容</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メールテンプレートの内容を表示する。フッター（署名）が有る場合、含めて表示する。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ja-JP" altLang="en-US" sz="900" u="none" strike="noStrike">
                          <a:effectLst/>
                          <a:latin typeface="Meiryo UI" panose="020B0604030504040204" pitchFamily="34" charset="-128"/>
                          <a:ea typeface="Meiryo UI" panose="020B0604030504040204" pitchFamily="34" charset="-128"/>
                        </a:rPr>
                        <a:t>半角英数字 </a:t>
                      </a:r>
                      <a:r>
                        <a:rPr lang="en-US" altLang="ja-JP" sz="900" u="none" strike="noStrike" dirty="0">
                          <a:effectLst/>
                          <a:latin typeface="Meiryo UI" panose="020B0604030504040204" pitchFamily="34" charset="-128"/>
                          <a:ea typeface="Meiryo UI" panose="020B0604030504040204" pitchFamily="34" charset="-128"/>
                        </a:rPr>
                        <a:t>+ </a:t>
                      </a:r>
                      <a:r>
                        <a:rPr lang="ja-JP" altLang="en-US" sz="900" u="none" strike="noStrike">
                          <a:effectLst/>
                          <a:latin typeface="Meiryo UI" panose="020B0604030504040204" pitchFamily="34" charset="-128"/>
                          <a:ea typeface="Meiryo UI" panose="020B0604030504040204" pitchFamily="34" charset="-128"/>
                        </a:rPr>
                        <a:t>半角記号</a:t>
                      </a:r>
                      <a:r>
                        <a:rPr lang="en-US" altLang="ja-JP" sz="900" u="none" strike="noStrike" dirty="0">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除く </a:t>
                      </a:r>
                      <a:r>
                        <a:rPr lang="en-US" altLang="ja-JP" sz="900" u="none" strike="noStrike" dirty="0">
                          <a:effectLst/>
                          <a:latin typeface="Meiryo UI" panose="020B0604030504040204" pitchFamily="34" charset="-128"/>
                          <a:ea typeface="Meiryo UI" panose="020B0604030504040204" pitchFamily="34" charset="-128"/>
                        </a:rPr>
                        <a:t>^ ` { | } ~ &amp; &lt; &gt; " ‘ )</a:t>
                      </a:r>
                    </a:p>
                    <a:p>
                      <a:pPr marL="171450" indent="-171450">
                        <a:buFont typeface="Arial" panose="020B0604020202020204" pitchFamily="34" charset="0"/>
                        <a:buChar char="•"/>
                      </a:pPr>
                      <a:r>
                        <a:rPr lang="en-US" altLang="ja-JP" sz="900" u="none" strike="noStrike" dirty="0">
                          <a:effectLst/>
                          <a:latin typeface="Meiryo UI" panose="020B0604030504040204" pitchFamily="34" charset="-128"/>
                          <a:ea typeface="Meiryo UI" panose="020B0604030504040204" pitchFamily="34" charset="-128"/>
                        </a:rPr>
                        <a:t>4</a:t>
                      </a:r>
                      <a:r>
                        <a:rPr lang="ja-JP" altLang="en-US" sz="900" u="none" strike="noStrike">
                          <a:effectLst/>
                          <a:latin typeface="Meiryo UI" panose="020B0604030504040204" pitchFamily="34" charset="-128"/>
                          <a:ea typeface="Meiryo UI" panose="020B0604030504040204" pitchFamily="34" charset="-128"/>
                        </a:rPr>
                        <a:t>バイト対応</a:t>
                      </a:r>
                      <a:r>
                        <a:rPr lang="en" altLang="ja-JP" sz="900" u="none" strike="noStrike" dirty="0">
                          <a:effectLst/>
                          <a:latin typeface="Meiryo UI" panose="020B0604030504040204" pitchFamily="34" charset="-128"/>
                          <a:ea typeface="Meiryo UI" panose="020B0604030504040204" pitchFamily="34" charset="-128"/>
                        </a:rPr>
                        <a:t>UTF-8</a:t>
                      </a:r>
                      <a:r>
                        <a:rPr lang="ja-JP" altLang="en" sz="900" u="none" strike="noStrike">
                          <a:effectLst/>
                          <a:latin typeface="Meiryo UI" panose="020B0604030504040204" pitchFamily="34" charset="-128"/>
                          <a:ea typeface="Meiryo UI" panose="020B0604030504040204" pitchFamily="34" charset="-128"/>
                        </a:rPr>
                        <a:t>、</a:t>
                      </a:r>
                      <a:r>
                        <a:rPr lang="ja-JP" altLang="en-US" sz="900" u="none" strike="noStrike">
                          <a:effectLst/>
                          <a:latin typeface="Meiryo UI" panose="020B0604030504040204" pitchFamily="34" charset="-128"/>
                          <a:ea typeface="Meiryo UI" panose="020B0604030504040204" pitchFamily="34" charset="-128"/>
                        </a:rPr>
                        <a:t>改行不可</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10000</a:t>
                      </a:r>
                      <a:r>
                        <a:rPr kumimoji="1" lang="ja-JP" altLang="en-US" sz="900">
                          <a:latin typeface="Meiryo UI" panose="020B0604030504040204" pitchFamily="34" charset="-128"/>
                          <a:ea typeface="Meiryo UI" panose="020B0604030504040204" pitchFamily="34" charset="-128"/>
                        </a:rPr>
                        <a:t>文字以内とする。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900" dirty="0">
                          <a:latin typeface="Meiryo UI" panose="020B0604030504040204" pitchFamily="34" charset="-128"/>
                          <a:ea typeface="Meiryo UI" panose="020B0604030504040204" pitchFamily="34" charset="-128"/>
                        </a:rPr>
                        <a:t>HTML</a:t>
                      </a:r>
                      <a:r>
                        <a:rPr kumimoji="1" lang="ja-JP" altLang="en-US" sz="900">
                          <a:latin typeface="Meiryo UI" panose="020B0604030504040204" pitchFamily="34" charset="-128"/>
                          <a:ea typeface="Meiryo UI" panose="020B0604030504040204" pitchFamily="34" charset="-128"/>
                        </a:rPr>
                        <a:t>形式で入力可能とする。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a:latin typeface="Meiryo UI" panose="020B0604030504040204" pitchFamily="34" charset="-128"/>
                          <a:ea typeface="Meiryo UI" panose="020B0604030504040204" pitchFamily="34" charset="-128"/>
                        </a:rPr>
                        <a:t>書式がテキストの場合は表示しない。</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txBody>
                  <a:tcPr marL="45720" marR="45720"/>
                </a:tc>
                <a:extLst>
                  <a:ext uri="{0D108BD9-81ED-4DB2-BD59-A6C34878D82A}">
                    <a16:rowId xmlns:a16="http://schemas.microsoft.com/office/drawing/2014/main" val="2757271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(3)</a:t>
                      </a:r>
                      <a:r>
                        <a:rPr kumimoji="1" lang="ja-JP" altLang="en-US" sz="900">
                          <a:latin typeface="Meiryo UI" panose="020B0604030504040204" pitchFamily="34" charset="-128"/>
                          <a:ea typeface="Meiryo UI" panose="020B0604030504040204" pitchFamily="34" charset="-128"/>
                        </a:rPr>
                        <a:t>保存</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入力内容を保存する。</a:t>
                      </a:r>
                      <a:endParaRPr kumimoji="1" lang="en-US" altLang="ja-JP" sz="900" b="0" i="0" u="none" strike="noStrike" kern="1200" dirty="0">
                        <a:solidFill>
                          <a:schemeClr val="tx1"/>
                        </a:solidFill>
                        <a:effectLst/>
                        <a:latin typeface="Meiryo UI" panose="020B0604030504040204" pitchFamily="34" charset="-128"/>
                        <a:ea typeface="Meiryo UI" panose="020B0604030504040204" pitchFamily="34" charset="-128"/>
                        <a:cs typeface="+mn-cs"/>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b="0" i="0" u="none" strike="noStrike" kern="1200">
                          <a:solidFill>
                            <a:schemeClr val="tx1"/>
                          </a:solidFill>
                          <a:effectLst/>
                          <a:latin typeface="Meiryo UI" panose="020B0604030504040204" pitchFamily="34" charset="-128"/>
                          <a:ea typeface="Meiryo UI" panose="020B0604030504040204" pitchFamily="34" charset="-128"/>
                          <a:cs typeface="+mn-cs"/>
                        </a:rPr>
                        <a:t>メールテンプレート確認画面へ遷移する。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90749487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vi-VN" altLang="ja-JP" sz="900" dirty="0">
                          <a:latin typeface="Meiryo UI" panose="020B0604030504040204" pitchFamily="34" charset="-128"/>
                          <a:ea typeface="Meiryo UI" panose="020B0604030504040204" pitchFamily="34" charset="-128"/>
                        </a:rPr>
                        <a:t>(5)</a:t>
                      </a:r>
                      <a:r>
                        <a:rPr kumimoji="1" lang="ja-JP" altLang="en-US" sz="900">
                          <a:latin typeface="Meiryo UI" panose="020B0604030504040204" pitchFamily="34" charset="-128"/>
                          <a:ea typeface="Meiryo UI" panose="020B0604030504040204" pitchFamily="34" charset="-128"/>
                        </a:rPr>
                        <a:t>キャンセル</a:t>
                      </a:r>
                      <a:endParaRPr kumimoji="1" lang="ja-JP" altLang="en-US"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a:latin typeface="Meiryo UI" panose="020B0604030504040204" pitchFamily="34" charset="-128"/>
                          <a:ea typeface="Meiryo UI" panose="020B0604030504040204" pitchFamily="34" charset="-128"/>
                        </a:rPr>
                        <a:t>メールテンプレート画面へ遷移する。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107794964"/>
                  </a:ext>
                </a:extLst>
              </a:tr>
            </a:tbl>
          </a:graphicData>
        </a:graphic>
      </p:graphicFrame>
      <p:sp>
        <p:nvSpPr>
          <p:cNvPr id="12" name="正方形/長方形 24">
            <a:extLst>
              <a:ext uri="{FF2B5EF4-FFF2-40B4-BE49-F238E27FC236}">
                <a16:creationId xmlns:a16="http://schemas.microsoft.com/office/drawing/2014/main" id="{ED9EE454-34C8-3A4E-A87F-CE296F6B141A}"/>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13" name="正方形/長方形 29">
            <a:extLst>
              <a:ext uri="{FF2B5EF4-FFF2-40B4-BE49-F238E27FC236}">
                <a16:creationId xmlns:a16="http://schemas.microsoft.com/office/drawing/2014/main" id="{8F0FB84E-C1CD-B24F-AB86-BF3A04655F68}"/>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14" name="テキスト ボックス 8">
            <a:extLst>
              <a:ext uri="{FF2B5EF4-FFF2-40B4-BE49-F238E27FC236}">
                <a16:creationId xmlns:a16="http://schemas.microsoft.com/office/drawing/2014/main" id="{80ABD46A-D7E5-5E42-B6F0-E0237A3E0AA6}"/>
              </a:ext>
            </a:extLst>
          </p:cNvPr>
          <p:cNvSpPr txBox="1"/>
          <p:nvPr/>
        </p:nvSpPr>
        <p:spPr>
          <a:xfrm>
            <a:off x="955200" y="1300355"/>
            <a:ext cx="1736373" cy="261610"/>
          </a:xfrm>
          <a:prstGeom prst="rect">
            <a:avLst/>
          </a:prstGeom>
          <a:noFill/>
        </p:spPr>
        <p:txBody>
          <a:bodyPr wrap="none" rtlCol="0">
            <a:spAutoFit/>
          </a:bodyPr>
          <a:lstStyle/>
          <a:p>
            <a:r>
              <a:rPr lang="ja-JP" altLang="en-US" sz="1100" b="1"/>
              <a:t>メールテンプレート確認</a:t>
            </a:r>
            <a:endParaRPr kumimoji="1" lang="vi-VN" altLang="ja-JP" sz="1100" b="1" dirty="0">
              <a:latin typeface="Meiryo UI" panose="020B0604030504040204" pitchFamily="34" charset="-128"/>
              <a:ea typeface="Meiryo UI" panose="020B0604030504040204" pitchFamily="34" charset="-128"/>
            </a:endParaRPr>
          </a:p>
        </p:txBody>
      </p:sp>
      <p:sp>
        <p:nvSpPr>
          <p:cNvPr id="22" name="テキスト ボックス 67">
            <a:extLst>
              <a:ext uri="{FF2B5EF4-FFF2-40B4-BE49-F238E27FC236}">
                <a16:creationId xmlns:a16="http://schemas.microsoft.com/office/drawing/2014/main" id="{EB4B4CBB-2F80-194C-8656-26462972F7CB}"/>
              </a:ext>
            </a:extLst>
          </p:cNvPr>
          <p:cNvSpPr txBox="1"/>
          <p:nvPr/>
        </p:nvSpPr>
        <p:spPr>
          <a:xfrm>
            <a:off x="2292072" y="20528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1</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23" name="正方形/長方形 68">
            <a:extLst>
              <a:ext uri="{FF2B5EF4-FFF2-40B4-BE49-F238E27FC236}">
                <a16:creationId xmlns:a16="http://schemas.microsoft.com/office/drawing/2014/main" id="{FD23733E-D66E-3745-857D-7AB0ED1D0C40}"/>
              </a:ext>
            </a:extLst>
          </p:cNvPr>
          <p:cNvSpPr/>
          <p:nvPr/>
        </p:nvSpPr>
        <p:spPr>
          <a:xfrm>
            <a:off x="2689938" y="2057182"/>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メールテンプレート名</a:t>
            </a:r>
            <a:endParaRPr kumimoji="1" lang="ja-JP" altLang="en-US" sz="900" b="1" dirty="0">
              <a:latin typeface="Meiryo UI" panose="020B0604030504040204" pitchFamily="34" charset="-128"/>
              <a:ea typeface="Meiryo UI" panose="020B0604030504040204" pitchFamily="34" charset="-128"/>
            </a:endParaRPr>
          </a:p>
        </p:txBody>
      </p:sp>
      <p:sp>
        <p:nvSpPr>
          <p:cNvPr id="24" name="テキスト ボックス 67">
            <a:extLst>
              <a:ext uri="{FF2B5EF4-FFF2-40B4-BE49-F238E27FC236}">
                <a16:creationId xmlns:a16="http://schemas.microsoft.com/office/drawing/2014/main" id="{E043430B-A029-C14C-A3DD-48FC8EDF272A}"/>
              </a:ext>
            </a:extLst>
          </p:cNvPr>
          <p:cNvSpPr txBox="1"/>
          <p:nvPr/>
        </p:nvSpPr>
        <p:spPr>
          <a:xfrm>
            <a:off x="1062885" y="2052895"/>
            <a:ext cx="1287532"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メールテンプレート名</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13">
            <a:extLst>
              <a:ext uri="{FF2B5EF4-FFF2-40B4-BE49-F238E27FC236}">
                <a16:creationId xmlns:a16="http://schemas.microsoft.com/office/drawing/2014/main" id="{2E335947-5276-D844-AF79-0116B0F8CA16}"/>
              </a:ext>
            </a:extLst>
          </p:cNvPr>
          <p:cNvSpPr/>
          <p:nvPr/>
        </p:nvSpPr>
        <p:spPr>
          <a:xfrm>
            <a:off x="2028503" y="3242112"/>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保存</a:t>
            </a:r>
            <a:endParaRPr kumimoji="1" lang="ja-JP" altLang="en-US" sz="900" b="1" dirty="0">
              <a:latin typeface="Meiryo UI" panose="020B0604030504040204" pitchFamily="34" charset="-128"/>
              <a:ea typeface="Meiryo UI" panose="020B0604030504040204" pitchFamily="34" charset="-128"/>
            </a:endParaRPr>
          </a:p>
        </p:txBody>
      </p:sp>
      <p:sp>
        <p:nvSpPr>
          <p:cNvPr id="30" name="テキスト ボックス 32">
            <a:extLst>
              <a:ext uri="{FF2B5EF4-FFF2-40B4-BE49-F238E27FC236}">
                <a16:creationId xmlns:a16="http://schemas.microsoft.com/office/drawing/2014/main" id="{479AA8BD-916B-CC49-B462-C50B9E53A402}"/>
              </a:ext>
            </a:extLst>
          </p:cNvPr>
          <p:cNvSpPr txBox="1"/>
          <p:nvPr/>
        </p:nvSpPr>
        <p:spPr>
          <a:xfrm>
            <a:off x="1644103"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31" name="正方形/長方形 14">
            <a:extLst>
              <a:ext uri="{FF2B5EF4-FFF2-40B4-BE49-F238E27FC236}">
                <a16:creationId xmlns:a16="http://schemas.microsoft.com/office/drawing/2014/main" id="{8CCB8E98-D990-054D-82E7-5EC8DDF6432D}"/>
              </a:ext>
            </a:extLst>
          </p:cNvPr>
          <p:cNvSpPr/>
          <p:nvPr/>
        </p:nvSpPr>
        <p:spPr>
          <a:xfrm>
            <a:off x="3208400" y="3247102"/>
            <a:ext cx="636559" cy="19171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キャンセル</a:t>
            </a:r>
            <a:endParaRPr kumimoji="1" lang="en-US" altLang="ja-JP" sz="900" b="1" dirty="0">
              <a:latin typeface="Meiryo UI" panose="020B0604030504040204" pitchFamily="34" charset="-128"/>
              <a:ea typeface="Meiryo UI" panose="020B0604030504040204" pitchFamily="34" charset="-128"/>
            </a:endParaRPr>
          </a:p>
        </p:txBody>
      </p:sp>
      <p:sp>
        <p:nvSpPr>
          <p:cNvPr id="32" name="テキスト ボックス 15">
            <a:extLst>
              <a:ext uri="{FF2B5EF4-FFF2-40B4-BE49-F238E27FC236}">
                <a16:creationId xmlns:a16="http://schemas.microsoft.com/office/drawing/2014/main" id="{95C5B776-2415-0645-97E0-68CB66CA35DD}"/>
              </a:ext>
            </a:extLst>
          </p:cNvPr>
          <p:cNvSpPr txBox="1"/>
          <p:nvPr/>
        </p:nvSpPr>
        <p:spPr>
          <a:xfrm>
            <a:off x="2788985" y="320053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t>
            </a:r>
            <a:r>
              <a:rPr kumimoji="1" lang="vi-VN" altLang="ja-JP" sz="1100" dirty="0">
                <a:latin typeface="Meiryo UI" panose="020B0604030504040204" pitchFamily="34" charset="-128"/>
                <a:ea typeface="Meiryo UI" panose="020B0604030504040204" pitchFamily="34" charset="-128"/>
              </a:rPr>
              <a:t>4</a:t>
            </a:r>
            <a:r>
              <a:rPr kumimoji="1" lang="en-US" altLang="ja-JP" sz="1100" dirty="0">
                <a:latin typeface="Meiryo UI" panose="020B0604030504040204" pitchFamily="34" charset="-128"/>
                <a:ea typeface="Meiryo UI" panose="020B0604030504040204" pitchFamily="34" charset="-128"/>
              </a:rPr>
              <a:t>)</a:t>
            </a:r>
            <a:endParaRPr kumimoji="1" lang="ja-JP" altLang="en-US" sz="1100" dirty="0">
              <a:latin typeface="Meiryo UI" panose="020B0604030504040204" pitchFamily="34" charset="-128"/>
              <a:ea typeface="Meiryo UI" panose="020B0604030504040204" pitchFamily="34" charset="-128"/>
            </a:endParaRPr>
          </a:p>
        </p:txBody>
      </p:sp>
      <p:sp>
        <p:nvSpPr>
          <p:cNvPr id="35" name="テキスト ボックス 67">
            <a:extLst>
              <a:ext uri="{FF2B5EF4-FFF2-40B4-BE49-F238E27FC236}">
                <a16:creationId xmlns:a16="http://schemas.microsoft.com/office/drawing/2014/main" id="{34DDD737-B7DA-6845-B229-EB0231B0F7D9}"/>
              </a:ext>
            </a:extLst>
          </p:cNvPr>
          <p:cNvSpPr txBox="1"/>
          <p:nvPr/>
        </p:nvSpPr>
        <p:spPr>
          <a:xfrm>
            <a:off x="2292072" y="25174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正方形/長方形 68">
            <a:extLst>
              <a:ext uri="{FF2B5EF4-FFF2-40B4-BE49-F238E27FC236}">
                <a16:creationId xmlns:a16="http://schemas.microsoft.com/office/drawing/2014/main" id="{007F9885-02EA-1C48-B308-3C233E45BC15}"/>
              </a:ext>
            </a:extLst>
          </p:cNvPr>
          <p:cNvSpPr/>
          <p:nvPr/>
        </p:nvSpPr>
        <p:spPr>
          <a:xfrm>
            <a:off x="2689938" y="2521713"/>
            <a:ext cx="1556513" cy="261610"/>
          </a:xfrm>
          <a:prstGeom prst="rect">
            <a:avLst/>
          </a:prstGeom>
          <a:ln>
            <a:noFill/>
          </a:ln>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kumimoji="1" lang="ja-JP" altLang="en-US" sz="900" b="1">
                <a:latin typeface="Meiryo UI"/>
                <a:ea typeface="Meiryo UI"/>
              </a:rPr>
              <a:t>内容</a:t>
            </a:r>
            <a:endParaRPr lang="vi-VN" altLang="ja-JP" sz="900" b="1">
              <a:latin typeface="Meiryo UI" panose="020B0604030504040204" pitchFamily="34" charset="-128"/>
              <a:ea typeface="Meiryo UI"/>
            </a:endParaRPr>
          </a:p>
        </p:txBody>
      </p:sp>
      <p:sp>
        <p:nvSpPr>
          <p:cNvPr id="37" name="テキスト ボックス 67">
            <a:extLst>
              <a:ext uri="{FF2B5EF4-FFF2-40B4-BE49-F238E27FC236}">
                <a16:creationId xmlns:a16="http://schemas.microsoft.com/office/drawing/2014/main" id="{E7CFF9A8-A60F-2C40-9156-0D3DE5C66324}"/>
              </a:ext>
            </a:extLst>
          </p:cNvPr>
          <p:cNvSpPr txBox="1"/>
          <p:nvPr/>
        </p:nvSpPr>
        <p:spPr>
          <a:xfrm>
            <a:off x="1062885" y="2517426"/>
            <a:ext cx="466794" cy="261610"/>
          </a:xfrm>
          <a:prstGeom prst="rect">
            <a:avLst/>
          </a:prstGeom>
          <a:noFill/>
        </p:spPr>
        <p:txBody>
          <a:bodyPr wrap="none" rtlCol="0">
            <a:spAutoFit/>
          </a:bodyPr>
          <a:lstStyle/>
          <a:p>
            <a:r>
              <a:rPr kumimoji="1" lang="ja-JP" altLang="en-US" sz="1100">
                <a:latin typeface="Meiryo UI" panose="020B0604030504040204" pitchFamily="34" charset="-128"/>
                <a:ea typeface="Meiryo UI" panose="020B0604030504040204" pitchFamily="34" charset="-128"/>
              </a:rPr>
              <a:t>内容</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8875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4</a:t>
            </a:r>
            <a:r>
              <a:rPr lang="ja-JP" altLang="en-US" dirty="0"/>
              <a:t>：メール送信</a:t>
            </a:r>
            <a:r>
              <a:rPr lang="ja-JP" altLang="en-US"/>
              <a:t>確認画面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6</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メール送信確認</a:t>
            </a:r>
          </a:p>
        </p:txBody>
      </p:sp>
      <p:sp>
        <p:nvSpPr>
          <p:cNvPr id="17" name="テキスト ボックス 16">
            <a:extLst>
              <a:ext uri="{FF2B5EF4-FFF2-40B4-BE49-F238E27FC236}">
                <a16:creationId xmlns:a16="http://schemas.microsoft.com/office/drawing/2014/main" id="{9DD4273F-06C3-4150-ADFB-5CFBDE197A42}"/>
              </a:ext>
            </a:extLst>
          </p:cNvPr>
          <p:cNvSpPr txBox="1"/>
          <p:nvPr/>
        </p:nvSpPr>
        <p:spPr>
          <a:xfrm>
            <a:off x="834582" y="2077347"/>
            <a:ext cx="441146"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件名</a:t>
            </a:r>
          </a:p>
        </p:txBody>
      </p:sp>
      <p:sp>
        <p:nvSpPr>
          <p:cNvPr id="18" name="テキスト ボックス 17">
            <a:extLst>
              <a:ext uri="{FF2B5EF4-FFF2-40B4-BE49-F238E27FC236}">
                <a16:creationId xmlns:a16="http://schemas.microsoft.com/office/drawing/2014/main" id="{580DBE2E-69F5-4F5C-9BA9-CBA6B343D8C3}"/>
              </a:ext>
            </a:extLst>
          </p:cNvPr>
          <p:cNvSpPr txBox="1"/>
          <p:nvPr/>
        </p:nvSpPr>
        <p:spPr>
          <a:xfrm>
            <a:off x="834582" y="2642577"/>
            <a:ext cx="870751"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32618C4D-EE0D-44D3-A9F7-0DEE1F51CA38}"/>
              </a:ext>
            </a:extLst>
          </p:cNvPr>
          <p:cNvSpPr/>
          <p:nvPr/>
        </p:nvSpPr>
        <p:spPr>
          <a:xfrm>
            <a:off x="2218294" y="2627457"/>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A47781F8-B69F-42E3-B040-9B68A4B88EED}"/>
              </a:ext>
            </a:extLst>
          </p:cNvPr>
          <p:cNvSpPr txBox="1"/>
          <p:nvPr/>
        </p:nvSpPr>
        <p:spPr>
          <a:xfrm>
            <a:off x="2476707" y="3172924"/>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01314"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https://dev-cm01-mase.kbb-id.co.jp/cmadmin.php/mail_magazine/sendMailConf</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extLst>
              <p:ext uri="{D42A27DB-BD31-4B8C-83A1-F6EECF244321}">
                <p14:modId xmlns:p14="http://schemas.microsoft.com/office/powerpoint/2010/main" val="1717033319"/>
              </p:ext>
            </p:extLst>
          </p:nvPr>
        </p:nvGraphicFramePr>
        <p:xfrm>
          <a:off x="4852032" y="1317929"/>
          <a:ext cx="4384606" cy="214884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送信対象者</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送信対象者設定で設定した情報から送信対象者数取得処理を実行し送信対象者数を表示する。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入力されたメール件名を表示する。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293555072"/>
                  </a:ext>
                </a:extLst>
              </a:tr>
              <a:tr h="0">
                <a:tc>
                  <a:txBody>
                    <a:bodyPr/>
                    <a:lstStyle/>
                    <a:p>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入力されたメール文面</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を表示する。</a:t>
                      </a:r>
                    </a:p>
                  </a:txBody>
                  <a:tcPr marL="45720" marR="45720"/>
                </a:tc>
                <a:extLst>
                  <a:ext uri="{0D108BD9-81ED-4DB2-BD59-A6C34878D82A}">
                    <a16:rowId xmlns:a16="http://schemas.microsoft.com/office/drawing/2014/main" val="170630619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送信</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一斉メール送信処理を実行する。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一斉メール送信処理後、メール送信完了画面を表示する。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43934348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戻る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メール送信画面へ遷移する。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940483904"/>
                  </a:ext>
                </a:extLst>
              </a:tr>
            </a:tbl>
          </a:graphicData>
        </a:graphic>
      </p:graphicFrame>
      <p:sp>
        <p:nvSpPr>
          <p:cNvPr id="43" name="正方形/長方形 42">
            <a:extLst>
              <a:ext uri="{FF2B5EF4-FFF2-40B4-BE49-F238E27FC236}">
                <a16:creationId xmlns:a16="http://schemas.microsoft.com/office/drawing/2014/main" id="{F84FD099-3824-45E2-A874-25C12150AB10}"/>
              </a:ext>
            </a:extLst>
          </p:cNvPr>
          <p:cNvSpPr/>
          <p:nvPr/>
        </p:nvSpPr>
        <p:spPr>
          <a:xfrm>
            <a:off x="2218294" y="2070586"/>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44" name="テキスト ボックス 43">
            <a:extLst>
              <a:ext uri="{FF2B5EF4-FFF2-40B4-BE49-F238E27FC236}">
                <a16:creationId xmlns:a16="http://schemas.microsoft.com/office/drawing/2014/main" id="{501138E0-C617-4CE0-8442-644BBD48E467}"/>
              </a:ext>
            </a:extLst>
          </p:cNvPr>
          <p:cNvSpPr txBox="1"/>
          <p:nvPr/>
        </p:nvSpPr>
        <p:spPr>
          <a:xfrm>
            <a:off x="2476707" y="209531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EB2949D5-8CC6-4554-9A9E-1D644CC0A0E1}"/>
              </a:ext>
            </a:extLst>
          </p:cNvPr>
          <p:cNvSpPr/>
          <p:nvPr/>
        </p:nvSpPr>
        <p:spPr>
          <a:xfrm>
            <a:off x="1775877" y="5741888"/>
            <a:ext cx="1098696"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a:t>
            </a:r>
          </a:p>
        </p:txBody>
      </p:sp>
      <p:sp>
        <p:nvSpPr>
          <p:cNvPr id="57" name="正方形/長方形 56">
            <a:extLst>
              <a:ext uri="{FF2B5EF4-FFF2-40B4-BE49-F238E27FC236}">
                <a16:creationId xmlns:a16="http://schemas.microsoft.com/office/drawing/2014/main" id="{0CD96B86-3D4E-4679-9660-7C6C6D128473}"/>
              </a:ext>
            </a:extLst>
          </p:cNvPr>
          <p:cNvSpPr/>
          <p:nvPr/>
        </p:nvSpPr>
        <p:spPr>
          <a:xfrm>
            <a:off x="3488610" y="5743956"/>
            <a:ext cx="636559" cy="1967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戻る</a:t>
            </a:r>
          </a:p>
        </p:txBody>
      </p:sp>
      <p:sp>
        <p:nvSpPr>
          <p:cNvPr id="58" name="テキスト ボックス 57">
            <a:extLst>
              <a:ext uri="{FF2B5EF4-FFF2-40B4-BE49-F238E27FC236}">
                <a16:creationId xmlns:a16="http://schemas.microsoft.com/office/drawing/2014/main" id="{111873CF-510A-411D-B321-25F0376D45E9}"/>
              </a:ext>
            </a:extLst>
          </p:cNvPr>
          <p:cNvSpPr txBox="1"/>
          <p:nvPr/>
        </p:nvSpPr>
        <p:spPr>
          <a:xfrm>
            <a:off x="3107583" y="568886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0329648C-EAB2-49C5-A34B-753313ABC65A}"/>
              </a:ext>
            </a:extLst>
          </p:cNvPr>
          <p:cNvSpPr txBox="1"/>
          <p:nvPr/>
        </p:nvSpPr>
        <p:spPr>
          <a:xfrm>
            <a:off x="1284110" y="569489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D3AA084F-0282-49E3-A4D2-3F50631A8CB2}"/>
              </a:ext>
            </a:extLst>
          </p:cNvPr>
          <p:cNvSpPr txBox="1"/>
          <p:nvPr/>
        </p:nvSpPr>
        <p:spPr>
          <a:xfrm>
            <a:off x="834582" y="1652654"/>
            <a:ext cx="825867" cy="246221"/>
          </a:xfrm>
          <a:prstGeom prst="rect">
            <a:avLst/>
          </a:prstGeom>
          <a:noFill/>
        </p:spPr>
        <p:txBody>
          <a:bodyPr wrap="none" rtlCol="0">
            <a:spAutoFit/>
          </a:bodyPr>
          <a:lstStyle/>
          <a:p>
            <a:r>
              <a:rPr kumimoji="1" lang="ja-JP" altLang="en-US" sz="1000" b="1" dirty="0">
                <a:latin typeface="Meiryo UI" panose="020B0604030504040204" pitchFamily="34" charset="-128"/>
                <a:ea typeface="Meiryo UI" panose="020B0604030504040204" pitchFamily="34" charset="-128"/>
              </a:rPr>
              <a:t>送信対象者</a:t>
            </a:r>
          </a:p>
        </p:txBody>
      </p:sp>
      <p:sp>
        <p:nvSpPr>
          <p:cNvPr id="61" name="正方形/長方形 60">
            <a:extLst>
              <a:ext uri="{FF2B5EF4-FFF2-40B4-BE49-F238E27FC236}">
                <a16:creationId xmlns:a16="http://schemas.microsoft.com/office/drawing/2014/main" id="{E78BE2D4-1689-4BC9-8E1D-F605AC579E2A}"/>
              </a:ext>
            </a:extLst>
          </p:cNvPr>
          <p:cNvSpPr/>
          <p:nvPr/>
        </p:nvSpPr>
        <p:spPr>
          <a:xfrm>
            <a:off x="2218294" y="1645893"/>
            <a:ext cx="2222544" cy="31499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送信対象者</a:t>
            </a:r>
          </a:p>
        </p:txBody>
      </p:sp>
      <p:sp>
        <p:nvSpPr>
          <p:cNvPr id="62" name="テキスト ボックス 61">
            <a:extLst>
              <a:ext uri="{FF2B5EF4-FFF2-40B4-BE49-F238E27FC236}">
                <a16:creationId xmlns:a16="http://schemas.microsoft.com/office/drawing/2014/main" id="{648449D1-C262-4630-B1F3-F7EF2D9ED4FC}"/>
              </a:ext>
            </a:extLst>
          </p:cNvPr>
          <p:cNvSpPr txBox="1"/>
          <p:nvPr/>
        </p:nvSpPr>
        <p:spPr>
          <a:xfrm>
            <a:off x="2476707" y="16706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9B04D28B-11FB-49BB-BE20-85169D777023}"/>
              </a:ext>
            </a:extLst>
          </p:cNvPr>
          <p:cNvSpPr txBox="1"/>
          <p:nvPr/>
        </p:nvSpPr>
        <p:spPr>
          <a:xfrm>
            <a:off x="834582" y="4153999"/>
            <a:ext cx="894797" cy="230832"/>
          </a:xfrm>
          <a:prstGeom prst="rect">
            <a:avLst/>
          </a:prstGeom>
          <a:noFill/>
        </p:spPr>
        <p:txBody>
          <a:bodyPr wrap="none" rtlCol="0">
            <a:spAutoFit/>
          </a:bodyPr>
          <a:lstStyle/>
          <a:p>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A9F3D4F9-3AD0-497E-9313-6CBB3DF59800}"/>
              </a:ext>
            </a:extLst>
          </p:cNvPr>
          <p:cNvSpPr/>
          <p:nvPr/>
        </p:nvSpPr>
        <p:spPr>
          <a:xfrm>
            <a:off x="2218294" y="4138879"/>
            <a:ext cx="2202353" cy="13525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メール文面</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33" name="テキスト ボックス 32">
            <a:extLst>
              <a:ext uri="{FF2B5EF4-FFF2-40B4-BE49-F238E27FC236}">
                <a16:creationId xmlns:a16="http://schemas.microsoft.com/office/drawing/2014/main" id="{A5BCF411-0D22-4D7B-8FC7-2B2407CE85B6}"/>
              </a:ext>
            </a:extLst>
          </p:cNvPr>
          <p:cNvSpPr txBox="1"/>
          <p:nvPr/>
        </p:nvSpPr>
        <p:spPr>
          <a:xfrm>
            <a:off x="2476707" y="468434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80691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19055F4-FE5C-EA46-8A7C-DF8968EB44FF}"/>
              </a:ext>
            </a:extLst>
          </p:cNvPr>
          <p:cNvSpPr>
            <a:spLocks noGrp="1"/>
          </p:cNvSpPr>
          <p:nvPr>
            <p:ph type="sldNum" sz="quarter" idx="4"/>
          </p:nvPr>
        </p:nvSpPr>
        <p:spPr/>
        <p:txBody>
          <a:bodyPr/>
          <a:lstStyle/>
          <a:p>
            <a:fld id="{F30DD6FD-6AE0-D748-9D23-01258D872A5D}" type="slidenum">
              <a:rPr kumimoji="1" lang="ja-JP" altLang="en-US" smtClean="0"/>
              <a:t>60</a:t>
            </a:fld>
            <a:endParaRPr kumimoji="1" lang="ja-JP" altLang="en-US"/>
          </a:p>
        </p:txBody>
      </p:sp>
      <p:pic>
        <p:nvPicPr>
          <p:cNvPr id="6" name="図 5">
            <a:extLst>
              <a:ext uri="{FF2B5EF4-FFF2-40B4-BE49-F238E27FC236}">
                <a16:creationId xmlns:a16="http://schemas.microsoft.com/office/drawing/2014/main" id="{F3DFA59D-5C8B-E642-8518-4D7E90FFDB12}"/>
              </a:ext>
            </a:extLst>
          </p:cNvPr>
          <p:cNvPicPr>
            <a:picLocks noChangeAspect="1"/>
          </p:cNvPicPr>
          <p:nvPr/>
        </p:nvPicPr>
        <p:blipFill>
          <a:blip r:embed="rId2"/>
          <a:stretch>
            <a:fillRect/>
          </a:stretch>
        </p:blipFill>
        <p:spPr>
          <a:xfrm>
            <a:off x="446049" y="1054324"/>
            <a:ext cx="5669781" cy="5078846"/>
          </a:xfrm>
          <a:prstGeom prst="rect">
            <a:avLst/>
          </a:prstGeom>
        </p:spPr>
      </p:pic>
      <p:pic>
        <p:nvPicPr>
          <p:cNvPr id="7" name="図 6">
            <a:extLst>
              <a:ext uri="{FF2B5EF4-FFF2-40B4-BE49-F238E27FC236}">
                <a16:creationId xmlns:a16="http://schemas.microsoft.com/office/drawing/2014/main" id="{265382DA-0B99-8E4C-AF5B-B7CD1DF7D67E}"/>
              </a:ext>
            </a:extLst>
          </p:cNvPr>
          <p:cNvPicPr>
            <a:picLocks noChangeAspect="1"/>
          </p:cNvPicPr>
          <p:nvPr/>
        </p:nvPicPr>
        <p:blipFill>
          <a:blip r:embed="rId3"/>
          <a:stretch>
            <a:fillRect/>
          </a:stretch>
        </p:blipFill>
        <p:spPr>
          <a:xfrm>
            <a:off x="4879903" y="136523"/>
            <a:ext cx="4152585" cy="4433436"/>
          </a:xfrm>
          <a:prstGeom prst="rect">
            <a:avLst/>
          </a:prstGeom>
        </p:spPr>
      </p:pic>
      <p:sp>
        <p:nvSpPr>
          <p:cNvPr id="8" name="右矢印 7">
            <a:extLst>
              <a:ext uri="{FF2B5EF4-FFF2-40B4-BE49-F238E27FC236}">
                <a16:creationId xmlns:a16="http://schemas.microsoft.com/office/drawing/2014/main" id="{C8BFF056-3D9C-C24D-816B-56020FD3F58B}"/>
              </a:ext>
            </a:extLst>
          </p:cNvPr>
          <p:cNvSpPr/>
          <p:nvPr/>
        </p:nvSpPr>
        <p:spPr>
          <a:xfrm>
            <a:off x="2762055" y="1502874"/>
            <a:ext cx="2787805" cy="13308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変数の一覧から顧客が選択できないのか</a:t>
            </a:r>
          </a:p>
        </p:txBody>
      </p:sp>
    </p:spTree>
    <p:extLst>
      <p:ext uri="{BB962C8B-B14F-4D97-AF65-F5344CB8AC3E}">
        <p14:creationId xmlns:p14="http://schemas.microsoft.com/office/powerpoint/2010/main" val="199060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5</a:t>
            </a:r>
            <a:r>
              <a:rPr lang="ja-JP" altLang="en-US" dirty="0"/>
              <a:t>：メール送信</a:t>
            </a:r>
            <a:r>
              <a:rPr lang="ja-JP" altLang="en-US"/>
              <a:t>完了画面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7</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メール送信完了</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96012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送信完了メッセージ</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一斉メール送信処理が完了した旨の「送信完了しました。」というメッセージを表示する。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bl>
          </a:graphicData>
        </a:graphic>
      </p:graphicFrame>
      <p:sp>
        <p:nvSpPr>
          <p:cNvPr id="34" name="正方形/長方形 33">
            <a:extLst>
              <a:ext uri="{FF2B5EF4-FFF2-40B4-BE49-F238E27FC236}">
                <a16:creationId xmlns:a16="http://schemas.microsoft.com/office/drawing/2014/main" id="{B3E6E5CE-07CC-4C0F-8A9E-C7197F30B659}"/>
              </a:ext>
            </a:extLst>
          </p:cNvPr>
          <p:cNvSpPr/>
          <p:nvPr/>
        </p:nvSpPr>
        <p:spPr>
          <a:xfrm>
            <a:off x="1178539" y="1870370"/>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35" name="テキスト ボックス 34">
            <a:extLst>
              <a:ext uri="{FF2B5EF4-FFF2-40B4-BE49-F238E27FC236}">
                <a16:creationId xmlns:a16="http://schemas.microsoft.com/office/drawing/2014/main" id="{77F4CD40-1A0C-47F3-83A5-1F2338EC1853}"/>
              </a:ext>
            </a:extLst>
          </p:cNvPr>
          <p:cNvSpPr txBox="1"/>
          <p:nvPr/>
        </p:nvSpPr>
        <p:spPr>
          <a:xfrm>
            <a:off x="780673" y="1852630"/>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36" name="テキスト ボックス 35">
            <a:extLst>
              <a:ext uri="{FF2B5EF4-FFF2-40B4-BE49-F238E27FC236}">
                <a16:creationId xmlns:a16="http://schemas.microsoft.com/office/drawing/2014/main" id="{4D22BCAB-6B25-499B-9432-8A666C63A385}"/>
              </a:ext>
            </a:extLst>
          </p:cNvPr>
          <p:cNvSpPr txBox="1"/>
          <p:nvPr/>
        </p:nvSpPr>
        <p:spPr>
          <a:xfrm>
            <a:off x="1098289" y="1540459"/>
            <a:ext cx="1263487" cy="261610"/>
          </a:xfrm>
          <a:prstGeom prst="rect">
            <a:avLst/>
          </a:prstGeom>
          <a:noFill/>
        </p:spPr>
        <p:txBody>
          <a:bodyPr wrap="none" rtlCol="0">
            <a:spAutoFit/>
          </a:bodyPr>
          <a:lstStyle/>
          <a:p>
            <a:r>
              <a:rPr kumimoji="1" lang="ja-JP" altLang="en-US" sz="1000" dirty="0">
                <a:latin typeface="Meiryo UI" panose="020B0604030504040204" pitchFamily="34" charset="-128"/>
                <a:ea typeface="Meiryo UI" panose="020B0604030504040204" pitchFamily="34" charset="-128"/>
              </a:rPr>
              <a:t>送信</a:t>
            </a:r>
            <a:r>
              <a:rPr kumimoji="1" lang="ja-JP" altLang="en-US" sz="1100" dirty="0">
                <a:latin typeface="Meiryo UI" panose="020B0604030504040204" pitchFamily="34" charset="-128"/>
                <a:ea typeface="Meiryo UI" panose="020B0604030504040204" pitchFamily="34" charset="-128"/>
              </a:rPr>
              <a:t>完了しました。</a:t>
            </a:r>
            <a:endParaRPr kumimoji="1" lang="en-US" altLang="ja-JP" sz="1100" dirty="0">
              <a:latin typeface="Meiryo UI" panose="020B0604030504040204" pitchFamily="34" charset="-128"/>
              <a:ea typeface="Meiryo UI" panose="020B0604030504040204" pitchFamily="34" charset="-128"/>
            </a:endParaRPr>
          </a:p>
        </p:txBody>
      </p:sp>
      <p:sp>
        <p:nvSpPr>
          <p:cNvPr id="37" name="テキスト ボックス 36">
            <a:extLst>
              <a:ext uri="{FF2B5EF4-FFF2-40B4-BE49-F238E27FC236}">
                <a16:creationId xmlns:a16="http://schemas.microsoft.com/office/drawing/2014/main" id="{C648EC8E-2670-4268-BB9B-FA6867BE30D3}"/>
              </a:ext>
            </a:extLst>
          </p:cNvPr>
          <p:cNvSpPr txBox="1"/>
          <p:nvPr/>
        </p:nvSpPr>
        <p:spPr>
          <a:xfrm>
            <a:off x="784013" y="1540459"/>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5205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6</a:t>
            </a:r>
            <a:r>
              <a:rPr lang="ja-JP" altLang="en-US" dirty="0"/>
              <a:t>：送信</a:t>
            </a:r>
            <a:r>
              <a:rPr lang="ja-JP" altLang="en-US"/>
              <a:t>履歴画面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8</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FACD0CC1-26BD-462C-81E7-B8D6F1B89C2F}"/>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39766029-B544-4574-836D-4AEA0C31ECCE}"/>
              </a:ext>
            </a:extLst>
          </p:cNvPr>
          <p:cNvSpPr/>
          <p:nvPr/>
        </p:nvSpPr>
        <p:spPr>
          <a:xfrm>
            <a:off x="4780860" y="1032912"/>
            <a:ext cx="4059125"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https://dev-cm01-mase.kbb-id.co.jp/cmadmin.php/mail_magazine</a:t>
            </a:r>
          </a:p>
        </p:txBody>
      </p:sp>
      <p:graphicFrame>
        <p:nvGraphicFramePr>
          <p:cNvPr id="10" name="表 8">
            <a:extLst>
              <a:ext uri="{FF2B5EF4-FFF2-40B4-BE49-F238E27FC236}">
                <a16:creationId xmlns:a16="http://schemas.microsoft.com/office/drawing/2014/main" id="{03577232-97DE-42BA-AA01-6F7A662BEB2E}"/>
              </a:ext>
            </a:extLst>
          </p:cNvPr>
          <p:cNvGraphicFramePr>
            <a:graphicFrameLocks noGrp="1"/>
          </p:cNvGraphicFramePr>
          <p:nvPr>
            <p:extLst>
              <p:ext uri="{D42A27DB-BD31-4B8C-83A1-F6EECF244321}">
                <p14:modId xmlns:p14="http://schemas.microsoft.com/office/powerpoint/2010/main" val="228361837"/>
              </p:ext>
            </p:extLst>
          </p:nvPr>
        </p:nvGraphicFramePr>
        <p:xfrm>
          <a:off x="4852033" y="1317928"/>
          <a:ext cx="4372930" cy="5044440"/>
        </p:xfrm>
        <a:graphic>
          <a:graphicData uri="http://schemas.openxmlformats.org/drawingml/2006/table">
            <a:tbl>
              <a:tblPr firstRow="1" bandRow="1">
                <a:tableStyleId>{5940675A-B579-460E-94D1-54222C63F5DA}</a:tableStyleId>
              </a:tblPr>
              <a:tblGrid>
                <a:gridCol w="802925">
                  <a:extLst>
                    <a:ext uri="{9D8B030D-6E8A-4147-A177-3AD203B41FA5}">
                      <a16:colId xmlns:a16="http://schemas.microsoft.com/office/drawing/2014/main" val="1869668301"/>
                    </a:ext>
                  </a:extLst>
                </a:gridCol>
                <a:gridCol w="3570005">
                  <a:extLst>
                    <a:ext uri="{9D8B030D-6E8A-4147-A177-3AD203B41FA5}">
                      <a16:colId xmlns:a16="http://schemas.microsoft.com/office/drawing/2014/main" val="4148764813"/>
                    </a:ext>
                  </a:extLst>
                </a:gridCol>
              </a:tblGrid>
              <a:tr h="16844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47163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送信履歴一覧</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一斉メール送信した履歴一覧を表示する。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履歴の表示順は送信時間の降順で表示される。</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最も新しく送信した履歴が先頭にくる</a:t>
                      </a:r>
                      <a:r>
                        <a:rPr kumimoji="1" lang="en-US" altLang="ja-JP" sz="800" dirty="0">
                          <a:latin typeface="Meiryo UI" panose="020B0604030504040204" pitchFamily="34" charset="-128"/>
                          <a:ea typeface="Meiryo UI" panose="020B0604030504040204" pitchFamily="34" charset="-128"/>
                        </a:rPr>
                        <a:t>)</a:t>
                      </a:r>
                    </a:p>
                    <a:p>
                      <a:pPr marL="171450" indent="-171450">
                        <a:buFont typeface="Arial" panose="020B0604020202020204" pitchFamily="34" charset="0"/>
                        <a:buChar cha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a:t>
                      </a:r>
                      <a:r>
                        <a:rPr kumimoji="1" lang="en-US" altLang="ja-JP" sz="800" dirty="0">
                          <a:latin typeface="Meiryo UI" panose="020B0604030504040204" pitchFamily="34" charset="-128"/>
                          <a:ea typeface="Meiryo UI" panose="020B0604030504040204" pitchFamily="34" charset="-128"/>
                        </a:rPr>
                        <a:t>10</a:t>
                      </a:r>
                      <a:r>
                        <a:rPr kumimoji="1" lang="ja-JP" altLang="en-US" sz="800" dirty="0">
                          <a:latin typeface="Meiryo UI" panose="020B0604030504040204" pitchFamily="34" charset="-128"/>
                          <a:ea typeface="Meiryo UI" panose="020B0604030504040204" pitchFamily="34" charset="-128"/>
                        </a:rPr>
                        <a:t>個ずつ表示する。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269505">
                <a:tc>
                  <a:txBody>
                    <a:bodyPr/>
                    <a:lstStyle/>
                    <a:p>
                      <a:r>
                        <a:rPr kumimoji="1" lang="en-US" altLang="ja-JP" sz="800" dirty="0">
                          <a:latin typeface="Meiryo UI" panose="020B0604030504040204" pitchFamily="34" charset="-128"/>
                          <a:ea typeface="Meiryo UI" panose="020B0604030504040204" pitchFamily="34" charset="-128"/>
                        </a:rPr>
                        <a:t>(2)</a:t>
                      </a:r>
                      <a:r>
                        <a:rPr kumimoji="1" lang="ja-JP" altLang="en-US" sz="8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8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119862203"/>
                  </a:ext>
                </a:extLst>
              </a:tr>
              <a:tr h="168440">
                <a:tc>
                  <a:txBody>
                    <a:bodyPr/>
                    <a:lstStyle/>
                    <a:p>
                      <a:r>
                        <a:rPr kumimoji="1" lang="en-US" altLang="ja-JP" sz="800" dirty="0">
                          <a:latin typeface="Meiryo UI" panose="020B0604030504040204" pitchFamily="34" charset="-128"/>
                          <a:ea typeface="Meiryo UI" panose="020B0604030504040204" pitchFamily="34" charset="-128"/>
                        </a:rPr>
                        <a:t>(3)</a:t>
                      </a:r>
                      <a:r>
                        <a:rPr kumimoji="1" lang="ja-JP" altLang="en-US" sz="8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62562175"/>
                  </a:ext>
                </a:extLst>
              </a:tr>
              <a:tr h="168440">
                <a:tc>
                  <a:txBody>
                    <a:bodyPr/>
                    <a:lstStyle/>
                    <a:p>
                      <a:r>
                        <a:rPr kumimoji="1" lang="en-US" altLang="ja-JP" sz="800" dirty="0">
                          <a:latin typeface="Meiryo UI" panose="020B0604030504040204" pitchFamily="34" charset="-128"/>
                          <a:ea typeface="Meiryo UI" panose="020B0604030504040204" pitchFamily="34" charset="-128"/>
                        </a:rPr>
                        <a:t>(4)</a:t>
                      </a:r>
                      <a:r>
                        <a:rPr kumimoji="1" lang="ja-JP" altLang="en-US" sz="8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896060814"/>
                  </a:ext>
                </a:extLst>
              </a:tr>
              <a:tr h="1684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(5)</a:t>
                      </a:r>
                      <a:r>
                        <a:rPr kumimoji="1" lang="ja-JP" altLang="en-US" sz="8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415959107"/>
                  </a:ext>
                </a:extLst>
              </a:tr>
              <a:tr h="370569">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(6)</a:t>
                      </a:r>
                      <a:r>
                        <a:rPr kumimoji="1" lang="ja-JP" altLang="en-US" sz="8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」と表示する。</a:t>
                      </a:r>
                      <a:endParaRPr kumimoji="1" lang="en-US" altLang="ja-JP" sz="8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800" dirty="0">
                          <a:latin typeface="Meiryo UI" panose="020B0604030504040204" pitchFamily="34" charset="-128"/>
                          <a:ea typeface="Meiryo UI" panose="020B0604030504040204" pitchFamily="34" charset="-128"/>
                        </a:rPr>
                        <a:t>開封者数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配信者数 </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 </a:t>
                      </a:r>
                      <a:r>
                        <a:rPr kumimoji="1" lang="en-US" altLang="ja-JP" sz="800" dirty="0">
                          <a:latin typeface="Meiryo UI" panose="020B0604030504040204" pitchFamily="34" charset="-128"/>
                          <a:ea typeface="Meiryo UI" panose="020B0604030504040204" pitchFamily="34" charset="-128"/>
                        </a:rPr>
                        <a:t>100</a:t>
                      </a:r>
                      <a:r>
                        <a:rPr kumimoji="1" lang="ja-JP" altLang="en-US" sz="800" dirty="0">
                          <a:latin typeface="Meiryo UI" panose="020B0604030504040204" pitchFamily="34" charset="-128"/>
                          <a:ea typeface="Meiryo UI" panose="020B0604030504040204" pitchFamily="34" charset="-128"/>
                        </a:rPr>
                        <a:t> ＝ 開封率</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1164522631"/>
                  </a:ext>
                </a:extLst>
              </a:tr>
              <a:tr h="774826">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(7)CSV</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押下すると配信者情報</a:t>
                      </a:r>
                      <a:r>
                        <a:rPr kumimoji="1" lang="en-US" altLang="ja-JP" sz="800" dirty="0">
                          <a:latin typeface="Meiryo UI" panose="020B0604030504040204" pitchFamily="34" charset="-128"/>
                          <a:ea typeface="Meiryo UI" panose="020B0604030504040204" pitchFamily="34" charset="-128"/>
                        </a:rPr>
                        <a:t>CSV</a:t>
                      </a:r>
                      <a:r>
                        <a:rPr kumimoji="1" lang="ja-JP" altLang="en-US" sz="800" dirty="0">
                          <a:latin typeface="Meiryo UI" panose="020B0604030504040204" pitchFamily="34" charset="-128"/>
                          <a:ea typeface="Meiryo UI" panose="020B0604030504040204" pitchFamily="34" charset="-128"/>
                        </a:rPr>
                        <a:t>をダウンロードする。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、送信日時、開封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未開封の情報を出力する。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a:latin typeface="Meiryo UI" panose="020B0604030504040204" pitchFamily="34" charset="-128"/>
                          <a:ea typeface="Meiryo UI" panose="020B0604030504040204" pitchFamily="34" charset="-128"/>
                        </a:rPr>
                        <a:t>サイト内ネーム：</a:t>
                      </a:r>
                      <a:r>
                        <a:rPr kumimoji="1" lang="ja-JP" altLang="en-US" sz="800" dirty="0">
                          <a:latin typeface="Meiryo UI" panose="020B0604030504040204" pitchFamily="34" charset="-128"/>
                          <a:ea typeface="Meiryo UI" panose="020B0604030504040204" pitchFamily="34" charset="-128"/>
                        </a:rPr>
                        <a:t>配信者のユーザ</a:t>
                      </a:r>
                      <a:r>
                        <a:rPr kumimoji="1" lang="ja-JP" altLang="en-US" sz="800">
                          <a:latin typeface="Meiryo UI" panose="020B0604030504040204" pitchFamily="34" charset="-128"/>
                          <a:ea typeface="Meiryo UI" panose="020B0604030504040204" pitchFamily="34" charset="-128"/>
                        </a:rPr>
                        <a:t>情報のサイト内ネーム</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ログイン</a:t>
                      </a:r>
                      <a:r>
                        <a:rPr kumimoji="1" lang="en-US" altLang="ja-JP" sz="800" dirty="0">
                          <a:latin typeface="Meiryo UI" panose="020B0604030504040204" pitchFamily="34" charset="-128"/>
                          <a:ea typeface="Meiryo UI" panose="020B0604030504040204" pitchFamily="34" charset="-128"/>
                        </a:rPr>
                        <a:t>ID</a:t>
                      </a:r>
                      <a:r>
                        <a:rPr kumimoji="1" lang="ja-JP" altLang="en-US" sz="800" dirty="0">
                          <a:latin typeface="Meiryo UI" panose="020B0604030504040204" pitchFamily="34" charset="-128"/>
                          <a:ea typeface="Meiryo UI" panose="020B0604030504040204" pitchFamily="34" charset="-128"/>
                        </a:rPr>
                        <a:t>：配信者のユーザ情報のログイン</a:t>
                      </a:r>
                      <a:r>
                        <a:rPr kumimoji="1" lang="en-US" altLang="ja-JP" sz="800" dirty="0">
                          <a:latin typeface="Meiryo UI" panose="020B0604030504040204" pitchFamily="34" charset="-128"/>
                          <a:ea typeface="Meiryo UI" panose="020B0604030504040204" pitchFamily="34" charset="-128"/>
                        </a:rPr>
                        <a:t>ID</a:t>
                      </a: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送信日時：メールが送信された日時。送信されていない場合は未送信となる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開封</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未開封：配信者のメール開封有無</a:t>
                      </a:r>
                      <a:r>
                        <a:rPr kumimoji="1" lang="en-US" altLang="ja-JP" sz="800" dirty="0">
                          <a:latin typeface="Meiryo UI" panose="020B0604030504040204" pitchFamily="34" charset="-128"/>
                          <a:ea typeface="Meiryo UI" panose="020B0604030504040204" pitchFamily="34" charset="-128"/>
                        </a:rPr>
                        <a:t>(</a:t>
                      </a:r>
                      <a:r>
                        <a:rPr kumimoji="1" lang="ja-JP" altLang="en-US" sz="800" dirty="0">
                          <a:latin typeface="Meiryo UI" panose="020B0604030504040204" pitchFamily="34" charset="-128"/>
                          <a:ea typeface="Meiryo UI" panose="020B0604030504040204" pitchFamily="34" charset="-128"/>
                        </a:rPr>
                        <a:t>開封 </a:t>
                      </a:r>
                      <a:r>
                        <a:rPr kumimoji="1" lang="en-US" altLang="ja-JP" sz="800" dirty="0">
                          <a:latin typeface="Meiryo UI" panose="020B0604030504040204" pitchFamily="34" charset="-128"/>
                          <a:ea typeface="Meiryo UI" panose="020B0604030504040204" pitchFamily="34" charset="-128"/>
                        </a:rPr>
                        <a:t>or </a:t>
                      </a:r>
                      <a:r>
                        <a:rPr kumimoji="1" lang="ja-JP" altLang="en-US" sz="800" dirty="0">
                          <a:latin typeface="Meiryo UI" panose="020B0604030504040204" pitchFamily="34" charset="-128"/>
                          <a:ea typeface="Meiryo UI" panose="020B0604030504040204" pitchFamily="34" charset="-128"/>
                        </a:rPr>
                        <a:t>未開封</a:t>
                      </a:r>
                      <a:r>
                        <a:rPr kumimoji="1" lang="en-US" altLang="ja-JP" sz="8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3807117865"/>
                  </a:ext>
                </a:extLst>
              </a:tr>
              <a:tr h="976954">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(8)</a:t>
                      </a:r>
                      <a:r>
                        <a:rPr kumimoji="1" lang="ja-JP" altLang="en-US" sz="800" dirty="0">
                          <a:latin typeface="Meiryo UI" panose="020B0604030504040204" pitchFamily="34" charset="-128"/>
                          <a:ea typeface="Meiryo UI" panose="020B0604030504040204" pitchFamily="34" charset="-128"/>
                        </a:rPr>
                        <a:t>ページャー</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ページ目を表示している場合は「最初へ」と「前へ」は非表示にする。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最後のページを表示している場合は「最後へ」と「次へ」は非表示にする。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ページ番号の要素は最大</a:t>
                      </a:r>
                      <a:r>
                        <a:rPr kumimoji="1" lang="en-US" altLang="ja-JP" sz="800" dirty="0">
                          <a:latin typeface="Meiryo UI" panose="020B0604030504040204" pitchFamily="34" charset="-128"/>
                          <a:ea typeface="Meiryo UI" panose="020B0604030504040204" pitchFamily="34" charset="-128"/>
                        </a:rPr>
                        <a:t>7</a:t>
                      </a:r>
                      <a:r>
                        <a:rPr kumimoji="1" lang="ja-JP" altLang="en-US" sz="800" dirty="0">
                          <a:latin typeface="Meiryo UI" panose="020B0604030504040204" pitchFamily="34" charset="-128"/>
                          <a:ea typeface="Meiryo UI" panose="020B0604030504040204" pitchFamily="34" charset="-128"/>
                        </a:rPr>
                        <a:t>ページ分とする。</a:t>
                      </a:r>
                      <a:endParaRPr kumimoji="1" lang="en-US" altLang="ja-JP" sz="800" dirty="0">
                        <a:latin typeface="Meiryo UI" panose="020B0604030504040204" pitchFamily="34" charset="-128"/>
                        <a:ea typeface="Meiryo UI" panose="020B0604030504040204" pitchFamily="34" charset="-128"/>
                      </a:endParaRPr>
                    </a:p>
                    <a:p>
                      <a:pPr marL="542925" marR="0" lvl="1"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ページに表示する件数とデータ数に応じて変わる。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ページ番号選択で指定のページのデータを表示する。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最初へを選択で</a:t>
                      </a:r>
                      <a:r>
                        <a:rPr kumimoji="1" lang="en-US" altLang="ja-JP" sz="800" dirty="0">
                          <a:latin typeface="Meiryo UI" panose="020B0604030504040204" pitchFamily="34" charset="-128"/>
                          <a:ea typeface="Meiryo UI" panose="020B0604030504040204" pitchFamily="34" charset="-128"/>
                        </a:rPr>
                        <a:t>1</a:t>
                      </a:r>
                      <a:r>
                        <a:rPr kumimoji="1" lang="ja-JP" altLang="en-US" sz="800" dirty="0">
                          <a:latin typeface="Meiryo UI" panose="020B0604030504040204" pitchFamily="34" charset="-128"/>
                          <a:ea typeface="Meiryo UI" panose="020B0604030504040204" pitchFamily="34" charset="-128"/>
                        </a:rPr>
                        <a:t>ページ目のデータを表示する。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前へを選択で現在のページの前のページのデータを表示する。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次へを選択で現在のページの次のページのデータを表示する。</a:t>
                      </a:r>
                      <a:endParaRPr kumimoji="1" lang="en-US" altLang="ja-JP" sz="8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最後へを選択で最後のページのデータを表示する。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60798801"/>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(9)</a:t>
                      </a:r>
                      <a:r>
                        <a:rPr kumimoji="1" lang="ja-JP" altLang="en-US" sz="800" dirty="0">
                          <a:latin typeface="Meiryo UI" panose="020B0604030504040204" pitchFamily="34" charset="-128"/>
                          <a:ea typeface="Meiryo UI" panose="020B0604030504040204" pitchFamily="34" charset="-128"/>
                        </a:rPr>
                        <a:t>メールを送信する</a:t>
                      </a: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送信対象者設定画面へ遷移する。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14038869"/>
                  </a:ext>
                </a:extLst>
              </a:tr>
              <a:tr h="2695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34" charset="-128"/>
                          <a:ea typeface="Meiryo UI" panose="020B0604030504040204" pitchFamily="34" charset="-128"/>
                        </a:rPr>
                        <a:t>(10)</a:t>
                      </a:r>
                      <a:r>
                        <a:rPr kumimoji="1" lang="ja-JP" altLang="en-US" sz="800">
                          <a:latin typeface="Meiryo UI" panose="020B0604030504040204" pitchFamily="34" charset="-128"/>
                          <a:ea typeface="Meiryo UI" panose="020B0604030504040204" pitchFamily="34" charset="-128"/>
                        </a:rPr>
                        <a:t>管理者画面</a:t>
                      </a:r>
                      <a:endParaRPr kumimoji="1" lang="ja-JP" altLang="en-US" sz="800" dirty="0">
                        <a:latin typeface="Meiryo UI" panose="020B0604030504040204" pitchFamily="34" charset="-128"/>
                        <a:ea typeface="Meiryo UI" panose="020B0604030504040204" pitchFamily="34" charset="-128"/>
                      </a:endParaRPr>
                    </a:p>
                  </a:txBody>
                  <a:tcPr marL="45720" marR="45720"/>
                </a:tc>
                <a:tc>
                  <a:txBody>
                    <a:bodyPr/>
                    <a:lstStyle/>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800" dirty="0">
                          <a:latin typeface="Meiryo UI" panose="020B0604030504040204" pitchFamily="34" charset="-128"/>
                          <a:ea typeface="Meiryo UI" panose="020B0604030504040204" pitchFamily="34" charset="-128"/>
                        </a:rPr>
                        <a:t>管理者画面へ遷移する。</a:t>
                      </a:r>
                      <a:endParaRPr kumimoji="1" lang="en-US" altLang="ja-JP" sz="8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429832663"/>
                  </a:ext>
                </a:extLst>
              </a:tr>
            </a:tbl>
          </a:graphicData>
        </a:graphic>
      </p:graphicFrame>
      <p:sp>
        <p:nvSpPr>
          <p:cNvPr id="11" name="テキスト ボックス 10">
            <a:extLst>
              <a:ext uri="{FF2B5EF4-FFF2-40B4-BE49-F238E27FC236}">
                <a16:creationId xmlns:a16="http://schemas.microsoft.com/office/drawing/2014/main" id="{5842481D-B7F9-4EC9-8716-64272292153A}"/>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メール送信履歴</a:t>
            </a:r>
          </a:p>
        </p:txBody>
      </p:sp>
      <p:sp>
        <p:nvSpPr>
          <p:cNvPr id="12" name="テキスト ボックス 11">
            <a:extLst>
              <a:ext uri="{FF2B5EF4-FFF2-40B4-BE49-F238E27FC236}">
                <a16:creationId xmlns:a16="http://schemas.microsoft.com/office/drawing/2014/main" id="{2C3723B8-FF3C-4A76-8FE7-01CDC874AA9A}"/>
              </a:ext>
            </a:extLst>
          </p:cNvPr>
          <p:cNvSpPr txBox="1"/>
          <p:nvPr/>
        </p:nvSpPr>
        <p:spPr>
          <a:xfrm>
            <a:off x="535798" y="16937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13" name="表 4">
            <a:extLst>
              <a:ext uri="{FF2B5EF4-FFF2-40B4-BE49-F238E27FC236}">
                <a16:creationId xmlns:a16="http://schemas.microsoft.com/office/drawing/2014/main" id="{A6A62600-0907-4E57-B350-6E52EAC3C7E9}"/>
              </a:ext>
            </a:extLst>
          </p:cNvPr>
          <p:cNvGraphicFramePr>
            <a:graphicFrameLocks noGrp="1"/>
          </p:cNvGraphicFramePr>
          <p:nvPr/>
        </p:nvGraphicFramePr>
        <p:xfrm>
          <a:off x="1012325" y="1729071"/>
          <a:ext cx="3457776" cy="3395610"/>
        </p:xfrm>
        <a:graphic>
          <a:graphicData uri="http://schemas.openxmlformats.org/drawingml/2006/table">
            <a:tbl>
              <a:tblPr firstRow="1" bandRow="1">
                <a:tableStyleId>{5940675A-B579-460E-94D1-54222C63F5DA}</a:tableStyleId>
              </a:tblPr>
              <a:tblGrid>
                <a:gridCol w="576296">
                  <a:extLst>
                    <a:ext uri="{9D8B030D-6E8A-4147-A177-3AD203B41FA5}">
                      <a16:colId xmlns:a16="http://schemas.microsoft.com/office/drawing/2014/main" val="3210455914"/>
                    </a:ext>
                  </a:extLst>
                </a:gridCol>
                <a:gridCol w="576296">
                  <a:extLst>
                    <a:ext uri="{9D8B030D-6E8A-4147-A177-3AD203B41FA5}">
                      <a16:colId xmlns:a16="http://schemas.microsoft.com/office/drawing/2014/main" val="3477413776"/>
                    </a:ext>
                  </a:extLst>
                </a:gridCol>
                <a:gridCol w="576296">
                  <a:extLst>
                    <a:ext uri="{9D8B030D-6E8A-4147-A177-3AD203B41FA5}">
                      <a16:colId xmlns:a16="http://schemas.microsoft.com/office/drawing/2014/main" val="2235195884"/>
                    </a:ext>
                  </a:extLst>
                </a:gridCol>
                <a:gridCol w="576296">
                  <a:extLst>
                    <a:ext uri="{9D8B030D-6E8A-4147-A177-3AD203B41FA5}">
                      <a16:colId xmlns:a16="http://schemas.microsoft.com/office/drawing/2014/main" val="370655436"/>
                    </a:ext>
                  </a:extLst>
                </a:gridCol>
                <a:gridCol w="576296">
                  <a:extLst>
                    <a:ext uri="{9D8B030D-6E8A-4147-A177-3AD203B41FA5}">
                      <a16:colId xmlns:a16="http://schemas.microsoft.com/office/drawing/2014/main" val="2877411356"/>
                    </a:ext>
                  </a:extLst>
                </a:gridCol>
                <a:gridCol w="576296">
                  <a:extLst>
                    <a:ext uri="{9D8B030D-6E8A-4147-A177-3AD203B41FA5}">
                      <a16:colId xmlns:a16="http://schemas.microsoft.com/office/drawing/2014/main" val="3483971644"/>
                    </a:ext>
                  </a:extLst>
                </a:gridCol>
              </a:tblGrid>
              <a:tr h="38928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タイトル</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tc>
                  <a:txBody>
                    <a:bodyPr/>
                    <a:lstStyle/>
                    <a:p>
                      <a:pPr algn="ctr"/>
                      <a:r>
                        <a:rPr kumimoji="1" lang="en-US" altLang="ja-JP" sz="900" b="1" dirty="0">
                          <a:solidFill>
                            <a:schemeClr val="bg1"/>
                          </a:solidFill>
                          <a:latin typeface="Meiryo UI" panose="020B0604030504040204" pitchFamily="34" charset="-128"/>
                          <a:ea typeface="Meiryo UI" panose="020B0604030504040204" pitchFamily="34" charset="-128"/>
                        </a:rPr>
                        <a:t>CSV</a:t>
                      </a:r>
                      <a:endParaRPr kumimoji="1" lang="ja-JP" altLang="en-US"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extLst>
                  <a:ext uri="{0D108BD9-81ED-4DB2-BD59-A6C34878D82A}">
                    <a16:rowId xmlns:a16="http://schemas.microsoft.com/office/drawing/2014/main" val="1228003680"/>
                  </a:ext>
                </a:extLst>
              </a:tr>
              <a:tr h="59936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441103211"/>
                  </a:ext>
                </a:extLst>
              </a:tr>
              <a:tr h="396000">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2835827868"/>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9359127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526866363"/>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961375909"/>
                  </a:ext>
                </a:extLst>
              </a:tr>
              <a:tr h="396000">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1744580012"/>
                  </a:ext>
                </a:extLst>
              </a:tr>
            </a:tbl>
          </a:graphicData>
        </a:graphic>
      </p:graphicFrame>
      <p:sp>
        <p:nvSpPr>
          <p:cNvPr id="21" name="正方形/長方形 20">
            <a:extLst>
              <a:ext uri="{FF2B5EF4-FFF2-40B4-BE49-F238E27FC236}">
                <a16:creationId xmlns:a16="http://schemas.microsoft.com/office/drawing/2014/main" id="{1F03124F-2FB6-4D9A-9C34-50539B521296}"/>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22" name="正方形/長方形 21">
            <a:extLst>
              <a:ext uri="{FF2B5EF4-FFF2-40B4-BE49-F238E27FC236}">
                <a16:creationId xmlns:a16="http://schemas.microsoft.com/office/drawing/2014/main" id="{5763A6BC-BD33-4271-81B2-CC5D91823036}"/>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3" name="テキスト ボックス 32">
            <a:extLst>
              <a:ext uri="{FF2B5EF4-FFF2-40B4-BE49-F238E27FC236}">
                <a16:creationId xmlns:a16="http://schemas.microsoft.com/office/drawing/2014/main" id="{D7751047-537F-44A1-A918-2DF04ED5D9AA}"/>
              </a:ext>
            </a:extLst>
          </p:cNvPr>
          <p:cNvSpPr txBox="1"/>
          <p:nvPr/>
        </p:nvSpPr>
        <p:spPr>
          <a:xfrm>
            <a:off x="905505" y="510828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31AF82A4-0188-4584-BEEA-5EF9A5F21A95}"/>
              </a:ext>
            </a:extLst>
          </p:cNvPr>
          <p:cNvSpPr/>
          <p:nvPr/>
        </p:nvSpPr>
        <p:spPr>
          <a:xfrm>
            <a:off x="4016039"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最後へ</a:t>
            </a:r>
          </a:p>
        </p:txBody>
      </p:sp>
      <p:sp>
        <p:nvSpPr>
          <p:cNvPr id="35" name="正方形/長方形 34">
            <a:extLst>
              <a:ext uri="{FF2B5EF4-FFF2-40B4-BE49-F238E27FC236}">
                <a16:creationId xmlns:a16="http://schemas.microsoft.com/office/drawing/2014/main" id="{7A2AB495-6712-4CDE-BB36-DD8BDEE45B91}"/>
              </a:ext>
            </a:extLst>
          </p:cNvPr>
          <p:cNvSpPr/>
          <p:nvPr/>
        </p:nvSpPr>
        <p:spPr>
          <a:xfrm>
            <a:off x="193770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60B2AD02-A7B5-4D34-88FA-13F89F34A0FB}"/>
              </a:ext>
            </a:extLst>
          </p:cNvPr>
          <p:cNvSpPr/>
          <p:nvPr/>
        </p:nvSpPr>
        <p:spPr>
          <a:xfrm>
            <a:off x="217281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62EBC795-8E9B-4831-BC01-610F992D585E}"/>
              </a:ext>
            </a:extLst>
          </p:cNvPr>
          <p:cNvSpPr/>
          <p:nvPr/>
        </p:nvSpPr>
        <p:spPr>
          <a:xfrm>
            <a:off x="2404710"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337C6CD0-E4C2-458A-A238-637B27DA081B}"/>
              </a:ext>
            </a:extLst>
          </p:cNvPr>
          <p:cNvSpPr/>
          <p:nvPr/>
        </p:nvSpPr>
        <p:spPr>
          <a:xfrm>
            <a:off x="2641597"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正方形/長方形 38">
            <a:extLst>
              <a:ext uri="{FF2B5EF4-FFF2-40B4-BE49-F238E27FC236}">
                <a16:creationId xmlns:a16="http://schemas.microsoft.com/office/drawing/2014/main" id="{6C493B23-82D2-4D99-BE8D-E8A7C0076A35}"/>
              </a:ext>
            </a:extLst>
          </p:cNvPr>
          <p:cNvSpPr/>
          <p:nvPr/>
        </p:nvSpPr>
        <p:spPr>
          <a:xfrm>
            <a:off x="2872769"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正方形/長方形 39">
            <a:extLst>
              <a:ext uri="{FF2B5EF4-FFF2-40B4-BE49-F238E27FC236}">
                <a16:creationId xmlns:a16="http://schemas.microsoft.com/office/drawing/2014/main" id="{D9DD7EF0-AC79-4DC1-B591-0D09218899A2}"/>
              </a:ext>
            </a:extLst>
          </p:cNvPr>
          <p:cNvSpPr/>
          <p:nvPr/>
        </p:nvSpPr>
        <p:spPr>
          <a:xfrm>
            <a:off x="3103941"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AB181BE3-7F82-4B9E-BDED-10DFA266BC37}"/>
              </a:ext>
            </a:extLst>
          </p:cNvPr>
          <p:cNvSpPr/>
          <p:nvPr/>
        </p:nvSpPr>
        <p:spPr>
          <a:xfrm>
            <a:off x="3335963" y="5400074"/>
            <a:ext cx="180208" cy="19040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正方形/長方形 41">
            <a:extLst>
              <a:ext uri="{FF2B5EF4-FFF2-40B4-BE49-F238E27FC236}">
                <a16:creationId xmlns:a16="http://schemas.microsoft.com/office/drawing/2014/main" id="{3D258B15-A56E-4FE9-80A3-E2A1B2611B8F}"/>
              </a:ext>
            </a:extLst>
          </p:cNvPr>
          <p:cNvSpPr/>
          <p:nvPr/>
        </p:nvSpPr>
        <p:spPr>
          <a:xfrm>
            <a:off x="357380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次へ</a:t>
            </a:r>
          </a:p>
        </p:txBody>
      </p:sp>
      <p:sp>
        <p:nvSpPr>
          <p:cNvPr id="43" name="正方形/長方形 42">
            <a:extLst>
              <a:ext uri="{FF2B5EF4-FFF2-40B4-BE49-F238E27FC236}">
                <a16:creationId xmlns:a16="http://schemas.microsoft.com/office/drawing/2014/main" id="{4797B098-333B-4735-8E24-D468ADC949DC}"/>
              </a:ext>
            </a:extLst>
          </p:cNvPr>
          <p:cNvSpPr/>
          <p:nvPr/>
        </p:nvSpPr>
        <p:spPr>
          <a:xfrm>
            <a:off x="963774" y="5407535"/>
            <a:ext cx="489017" cy="175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最初へ</a:t>
            </a:r>
          </a:p>
        </p:txBody>
      </p:sp>
      <p:sp>
        <p:nvSpPr>
          <p:cNvPr id="44" name="正方形/長方形 43">
            <a:extLst>
              <a:ext uri="{FF2B5EF4-FFF2-40B4-BE49-F238E27FC236}">
                <a16:creationId xmlns:a16="http://schemas.microsoft.com/office/drawing/2014/main" id="{5C4E8C35-BC95-4728-9C05-26320A25F177}"/>
              </a:ext>
            </a:extLst>
          </p:cNvPr>
          <p:cNvSpPr/>
          <p:nvPr/>
        </p:nvSpPr>
        <p:spPr>
          <a:xfrm>
            <a:off x="1504124" y="5404859"/>
            <a:ext cx="381888" cy="1808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latin typeface="Meiryo UI" panose="020B0604030504040204" pitchFamily="50" charset="-128"/>
                <a:ea typeface="Meiryo UI" panose="020B0604030504040204" pitchFamily="50" charset="-128"/>
              </a:rPr>
              <a:t>前へ</a:t>
            </a:r>
          </a:p>
        </p:txBody>
      </p:sp>
      <p:sp>
        <p:nvSpPr>
          <p:cNvPr id="45" name="正方形/長方形 44">
            <a:extLst>
              <a:ext uri="{FF2B5EF4-FFF2-40B4-BE49-F238E27FC236}">
                <a16:creationId xmlns:a16="http://schemas.microsoft.com/office/drawing/2014/main" id="{6420A3DE-5FE4-4812-9FD0-8EF8394B5D84}"/>
              </a:ext>
            </a:extLst>
          </p:cNvPr>
          <p:cNvSpPr/>
          <p:nvPr/>
        </p:nvSpPr>
        <p:spPr>
          <a:xfrm>
            <a:off x="3516171" y="1362724"/>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メールを送信する</a:t>
            </a:r>
          </a:p>
        </p:txBody>
      </p:sp>
      <p:sp>
        <p:nvSpPr>
          <p:cNvPr id="47" name="正方形/長方形 46">
            <a:extLst>
              <a:ext uri="{FF2B5EF4-FFF2-40B4-BE49-F238E27FC236}">
                <a16:creationId xmlns:a16="http://schemas.microsoft.com/office/drawing/2014/main" id="{61657195-1556-49B2-965E-F096B43235CE}"/>
              </a:ext>
            </a:extLst>
          </p:cNvPr>
          <p:cNvSpPr/>
          <p:nvPr/>
        </p:nvSpPr>
        <p:spPr>
          <a:xfrm>
            <a:off x="1043222" y="2178325"/>
            <a:ext cx="501429" cy="28544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700" b="1" dirty="0">
                <a:latin typeface="Meiryo UI" panose="020B0604030504040204" pitchFamily="34" charset="-128"/>
                <a:ea typeface="Meiryo UI" panose="020B0604030504040204" pitchFamily="34" charset="-128"/>
              </a:rPr>
              <a:t>メール</a:t>
            </a:r>
            <a:endParaRPr kumimoji="1" lang="en-US" altLang="ja-JP" sz="700" b="1" dirty="0">
              <a:latin typeface="Meiryo UI" panose="020B0604030504040204" pitchFamily="34" charset="-128"/>
              <a:ea typeface="Meiryo UI" panose="020B0604030504040204" pitchFamily="34" charset="-128"/>
            </a:endParaRPr>
          </a:p>
          <a:p>
            <a:pPr algn="ctr"/>
            <a:r>
              <a:rPr kumimoji="1" lang="ja-JP" altLang="en-US" sz="700" b="1" dirty="0">
                <a:latin typeface="Meiryo UI" panose="020B0604030504040204" pitchFamily="34" charset="-128"/>
                <a:ea typeface="Meiryo UI" panose="020B0604030504040204" pitchFamily="34" charset="-128"/>
              </a:rPr>
              <a:t>件名</a:t>
            </a:r>
          </a:p>
        </p:txBody>
      </p:sp>
      <p:sp>
        <p:nvSpPr>
          <p:cNvPr id="48" name="正方形/長方形 47">
            <a:extLst>
              <a:ext uri="{FF2B5EF4-FFF2-40B4-BE49-F238E27FC236}">
                <a16:creationId xmlns:a16="http://schemas.microsoft.com/office/drawing/2014/main" id="{505ECA5F-5393-4BCA-B23E-B5FADCCAA25F}"/>
              </a:ext>
            </a:extLst>
          </p:cNvPr>
          <p:cNvSpPr/>
          <p:nvPr/>
        </p:nvSpPr>
        <p:spPr>
          <a:xfrm>
            <a:off x="1614859" y="2178325"/>
            <a:ext cx="506471"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49" name="正方形/長方形 48">
            <a:extLst>
              <a:ext uri="{FF2B5EF4-FFF2-40B4-BE49-F238E27FC236}">
                <a16:creationId xmlns:a16="http://schemas.microsoft.com/office/drawing/2014/main" id="{DA1D5114-8E59-40FD-85D3-944F95C9BB43}"/>
              </a:ext>
            </a:extLst>
          </p:cNvPr>
          <p:cNvSpPr/>
          <p:nvPr/>
        </p:nvSpPr>
        <p:spPr>
          <a:xfrm>
            <a:off x="2184533" y="2178325"/>
            <a:ext cx="520295" cy="28544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50" name="正方形/長方形 49">
            <a:extLst>
              <a:ext uri="{FF2B5EF4-FFF2-40B4-BE49-F238E27FC236}">
                <a16:creationId xmlns:a16="http://schemas.microsoft.com/office/drawing/2014/main" id="{6CDF6C4D-440B-4410-A70F-D3ED71E7E0E3}"/>
              </a:ext>
            </a:extLst>
          </p:cNvPr>
          <p:cNvSpPr/>
          <p:nvPr/>
        </p:nvSpPr>
        <p:spPr>
          <a:xfrm>
            <a:off x="2770305" y="2176579"/>
            <a:ext cx="520420" cy="28893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1" name="正方形/長方形 50">
            <a:extLst>
              <a:ext uri="{FF2B5EF4-FFF2-40B4-BE49-F238E27FC236}">
                <a16:creationId xmlns:a16="http://schemas.microsoft.com/office/drawing/2014/main" id="{DE0CE883-078C-4AA8-9A9E-348332C5F16C}"/>
              </a:ext>
            </a:extLst>
          </p:cNvPr>
          <p:cNvSpPr/>
          <p:nvPr/>
        </p:nvSpPr>
        <p:spPr>
          <a:xfrm>
            <a:off x="3335248" y="2175196"/>
            <a:ext cx="520420" cy="29170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6" name="正方形/長方形 55">
            <a:extLst>
              <a:ext uri="{FF2B5EF4-FFF2-40B4-BE49-F238E27FC236}">
                <a16:creationId xmlns:a16="http://schemas.microsoft.com/office/drawing/2014/main" id="{F2237544-40E1-4364-9559-E377D8B2DA9E}"/>
              </a:ext>
            </a:extLst>
          </p:cNvPr>
          <p:cNvSpPr/>
          <p:nvPr/>
        </p:nvSpPr>
        <p:spPr>
          <a:xfrm>
            <a:off x="3947526" y="2168740"/>
            <a:ext cx="483830" cy="30461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900" b="1" dirty="0">
                <a:latin typeface="Meiryo UI" panose="020B0604030504040204" pitchFamily="34" charset="-128"/>
                <a:ea typeface="Meiryo UI" panose="020B0604030504040204" pitchFamily="34" charset="-128"/>
              </a:rPr>
              <a:t>CSV</a:t>
            </a:r>
            <a:endParaRPr kumimoji="1" lang="ja-JP" altLang="en-US" sz="900" b="1" dirty="0">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B030EEBC-C44E-4936-A580-B3A3A9391D8E}"/>
              </a:ext>
            </a:extLst>
          </p:cNvPr>
          <p:cNvSpPr txBox="1"/>
          <p:nvPr/>
        </p:nvSpPr>
        <p:spPr>
          <a:xfrm>
            <a:off x="1094947"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58" name="テキスト ボックス 57">
            <a:extLst>
              <a:ext uri="{FF2B5EF4-FFF2-40B4-BE49-F238E27FC236}">
                <a16:creationId xmlns:a16="http://schemas.microsoft.com/office/drawing/2014/main" id="{13DFFE27-2550-4A11-859C-65BC8DFF3DD2}"/>
              </a:ext>
            </a:extLst>
          </p:cNvPr>
          <p:cNvSpPr txBox="1"/>
          <p:nvPr/>
        </p:nvSpPr>
        <p:spPr>
          <a:xfrm>
            <a:off x="1687079"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60E4478-A1AA-44BC-B3ED-EC81D4C112C8}"/>
              </a:ext>
            </a:extLst>
          </p:cNvPr>
          <p:cNvSpPr txBox="1"/>
          <p:nvPr/>
        </p:nvSpPr>
        <p:spPr>
          <a:xfrm>
            <a:off x="2242893"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A8C113F9-576A-45AF-A224-ED1A8753338A}"/>
              </a:ext>
            </a:extLst>
          </p:cNvPr>
          <p:cNvSpPr txBox="1"/>
          <p:nvPr/>
        </p:nvSpPr>
        <p:spPr>
          <a:xfrm>
            <a:off x="2854044"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BBB76D3-2A23-430E-B67E-D33FFD9353A2}"/>
              </a:ext>
            </a:extLst>
          </p:cNvPr>
          <p:cNvSpPr txBox="1"/>
          <p:nvPr/>
        </p:nvSpPr>
        <p:spPr>
          <a:xfrm>
            <a:off x="339232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66" name="テキスト ボックス 65">
            <a:extLst>
              <a:ext uri="{FF2B5EF4-FFF2-40B4-BE49-F238E27FC236}">
                <a16:creationId xmlns:a16="http://schemas.microsoft.com/office/drawing/2014/main" id="{62F7E3BA-6F78-4EF7-A7BE-00C2013E50F4}"/>
              </a:ext>
            </a:extLst>
          </p:cNvPr>
          <p:cNvSpPr txBox="1"/>
          <p:nvPr/>
        </p:nvSpPr>
        <p:spPr>
          <a:xfrm>
            <a:off x="3933005" y="2462573"/>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67" name="テキスト ボックス 66">
            <a:extLst>
              <a:ext uri="{FF2B5EF4-FFF2-40B4-BE49-F238E27FC236}">
                <a16:creationId xmlns:a16="http://schemas.microsoft.com/office/drawing/2014/main" id="{5E50E1F5-3AEE-40FD-A148-774139976044}"/>
              </a:ext>
            </a:extLst>
          </p:cNvPr>
          <p:cNvSpPr txBox="1"/>
          <p:nvPr/>
        </p:nvSpPr>
        <p:spPr>
          <a:xfrm>
            <a:off x="3150022" y="1347077"/>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1A9ED51A-C5A5-E848-B036-4037E68027FE}"/>
              </a:ext>
            </a:extLst>
          </p:cNvPr>
          <p:cNvSpPr/>
          <p:nvPr/>
        </p:nvSpPr>
        <p:spPr>
          <a:xfrm>
            <a:off x="2293135" y="5785556"/>
            <a:ext cx="1005950" cy="238013"/>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管理者画面</a:t>
            </a:r>
            <a:endParaRPr kumimoji="1" lang="ja-JP" altLang="en-US" sz="900" b="1" dirty="0">
              <a:latin typeface="Meiryo UI" panose="020B0604030504040204" pitchFamily="34" charset="-128"/>
              <a:ea typeface="Meiryo UI" panose="020B0604030504040204" pitchFamily="34" charset="-128"/>
            </a:endParaRPr>
          </a:p>
        </p:txBody>
      </p:sp>
      <p:sp>
        <p:nvSpPr>
          <p:cNvPr id="54" name="テキスト ボックス 53">
            <a:extLst>
              <a:ext uri="{FF2B5EF4-FFF2-40B4-BE49-F238E27FC236}">
                <a16:creationId xmlns:a16="http://schemas.microsoft.com/office/drawing/2014/main" id="{BD60D911-D6B4-9A4A-AA6F-1124872CE5FD}"/>
              </a:ext>
            </a:extLst>
          </p:cNvPr>
          <p:cNvSpPr txBox="1"/>
          <p:nvPr/>
        </p:nvSpPr>
        <p:spPr>
          <a:xfrm>
            <a:off x="1895269" y="5735064"/>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078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B20FB-33A3-E746-AA9C-080996245064}"/>
              </a:ext>
            </a:extLst>
          </p:cNvPr>
          <p:cNvSpPr>
            <a:spLocks noGrp="1"/>
          </p:cNvSpPr>
          <p:nvPr>
            <p:ph type="title"/>
          </p:nvPr>
        </p:nvSpPr>
        <p:spPr/>
        <p:txBody>
          <a:bodyPr/>
          <a:lstStyle/>
          <a:p>
            <a:r>
              <a:rPr lang="ja-JP" altLang="en-US" dirty="0"/>
              <a:t>プ</a:t>
            </a:r>
            <a:r>
              <a:rPr lang="en-US" altLang="ja-JP" dirty="0"/>
              <a:t>35_</a:t>
            </a:r>
            <a:r>
              <a:rPr lang="ja-JP" altLang="en-US" dirty="0"/>
              <a:t>画面</a:t>
            </a:r>
            <a:r>
              <a:rPr lang="en-US" altLang="ja-JP" dirty="0"/>
              <a:t>7</a:t>
            </a:r>
            <a:r>
              <a:rPr lang="ja-JP" altLang="en-US" dirty="0"/>
              <a:t>：送信メール</a:t>
            </a:r>
            <a:r>
              <a:rPr lang="ja-JP" altLang="en-US"/>
              <a:t>詳細画面</a:t>
            </a:r>
            <a:endParaRPr kumimoji="1" lang="ja-JP" altLang="en-US" dirty="0"/>
          </a:p>
        </p:txBody>
      </p:sp>
      <p:sp>
        <p:nvSpPr>
          <p:cNvPr id="4" name="スライド番号プレースホルダー 3">
            <a:extLst>
              <a:ext uri="{FF2B5EF4-FFF2-40B4-BE49-F238E27FC236}">
                <a16:creationId xmlns:a16="http://schemas.microsoft.com/office/drawing/2014/main" id="{A54D4209-B10B-3848-8A79-145E64F5A5A9}"/>
              </a:ext>
            </a:extLst>
          </p:cNvPr>
          <p:cNvSpPr>
            <a:spLocks noGrp="1"/>
          </p:cNvSpPr>
          <p:nvPr>
            <p:ph type="sldNum" sz="quarter" idx="4"/>
          </p:nvPr>
        </p:nvSpPr>
        <p:spPr/>
        <p:txBody>
          <a:bodyPr/>
          <a:lstStyle/>
          <a:p>
            <a:fld id="{F30DD6FD-6AE0-D748-9D23-01258D872A5D}" type="slidenum">
              <a:rPr kumimoji="1" lang="ja-JP" altLang="en-US" smtClean="0"/>
              <a:t>9</a:t>
            </a:fld>
            <a:endParaRPr kumimoji="1" lang="ja-JP" altLang="en-US"/>
          </a:p>
        </p:txBody>
      </p:sp>
      <p:sp>
        <p:nvSpPr>
          <p:cNvPr id="26" name="正方形/長方形 25">
            <a:extLst>
              <a:ext uri="{FF2B5EF4-FFF2-40B4-BE49-F238E27FC236}">
                <a16:creationId xmlns:a16="http://schemas.microsoft.com/office/drawing/2014/main" id="{3B713A32-9925-8C49-A4F0-73C3ABC63976}"/>
              </a:ext>
            </a:extLst>
          </p:cNvPr>
          <p:cNvSpPr/>
          <p:nvPr/>
        </p:nvSpPr>
        <p:spPr>
          <a:xfrm>
            <a:off x="6406265" y="764585"/>
            <a:ext cx="972000" cy="257262"/>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システム処理</a:t>
            </a:r>
          </a:p>
        </p:txBody>
      </p:sp>
      <p:sp>
        <p:nvSpPr>
          <p:cNvPr id="27" name="正方形/長方形 26">
            <a:extLst>
              <a:ext uri="{FF2B5EF4-FFF2-40B4-BE49-F238E27FC236}">
                <a16:creationId xmlns:a16="http://schemas.microsoft.com/office/drawing/2014/main" id="{F43B12B0-6F42-304E-A72D-2300E7C9A6EA}"/>
              </a:ext>
            </a:extLst>
          </p:cNvPr>
          <p:cNvSpPr/>
          <p:nvPr/>
        </p:nvSpPr>
        <p:spPr>
          <a:xfrm>
            <a:off x="7449399" y="764585"/>
            <a:ext cx="972000" cy="257262"/>
          </a:xfrm>
          <a:prstGeom prst="rect">
            <a:avLst/>
          </a:prstGeom>
          <a:noFill/>
          <a:ln w="9525">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chemeClr val="tx1"/>
                </a:solidFill>
                <a:latin typeface="Meiryo UI" panose="020B0604030504040204" pitchFamily="34" charset="-128"/>
                <a:ea typeface="Meiryo UI" panose="020B0604030504040204" pitchFamily="34" charset="-128"/>
              </a:rPr>
              <a:t>システム制御で表示</a:t>
            </a:r>
          </a:p>
        </p:txBody>
      </p:sp>
      <p:sp>
        <p:nvSpPr>
          <p:cNvPr id="28" name="正方形/長方形 27">
            <a:extLst>
              <a:ext uri="{FF2B5EF4-FFF2-40B4-BE49-F238E27FC236}">
                <a16:creationId xmlns:a16="http://schemas.microsoft.com/office/drawing/2014/main" id="{6402152E-335D-2D48-A9D7-2638EEA9A5C1}"/>
              </a:ext>
            </a:extLst>
          </p:cNvPr>
          <p:cNvSpPr/>
          <p:nvPr/>
        </p:nvSpPr>
        <p:spPr>
          <a:xfrm>
            <a:off x="5363132" y="764585"/>
            <a:ext cx="972000" cy="257262"/>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a:latin typeface="Meiryo UI" panose="020B0604030504040204" pitchFamily="34" charset="-128"/>
                <a:ea typeface="Meiryo UI" panose="020B0604030504040204" pitchFamily="34" charset="-128"/>
              </a:rPr>
              <a:t>リンク</a:t>
            </a:r>
          </a:p>
        </p:txBody>
      </p:sp>
      <p:sp>
        <p:nvSpPr>
          <p:cNvPr id="29" name="正方形/長方形 28">
            <a:extLst>
              <a:ext uri="{FF2B5EF4-FFF2-40B4-BE49-F238E27FC236}">
                <a16:creationId xmlns:a16="http://schemas.microsoft.com/office/drawing/2014/main" id="{BBFD514B-C571-D34F-B53D-93E559A0A47C}"/>
              </a:ext>
            </a:extLst>
          </p:cNvPr>
          <p:cNvSpPr/>
          <p:nvPr/>
        </p:nvSpPr>
        <p:spPr>
          <a:xfrm>
            <a:off x="8421399" y="757835"/>
            <a:ext cx="972000" cy="257262"/>
          </a:xfrm>
          <a:prstGeom prst="rect">
            <a:avLst/>
          </a:prstGeom>
          <a:noFill/>
          <a:ln w="9525">
            <a:noFill/>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solidFill>
                  <a:srgbClr val="FF0000"/>
                </a:solidFill>
                <a:latin typeface="Meiryo UI" panose="020B0604030504040204" pitchFamily="34" charset="-128"/>
                <a:ea typeface="Meiryo UI" panose="020B0604030504040204" pitchFamily="34" charset="-128"/>
              </a:rPr>
              <a:t>赤字は変更可</a:t>
            </a:r>
          </a:p>
        </p:txBody>
      </p:sp>
      <p:sp>
        <p:nvSpPr>
          <p:cNvPr id="8" name="正方形/長方形 7">
            <a:extLst>
              <a:ext uri="{FF2B5EF4-FFF2-40B4-BE49-F238E27FC236}">
                <a16:creationId xmlns:a16="http://schemas.microsoft.com/office/drawing/2014/main" id="{CFDC2DA2-E7BA-42E9-9657-AC41AB467347}"/>
              </a:ext>
            </a:extLst>
          </p:cNvPr>
          <p:cNvSpPr/>
          <p:nvPr/>
        </p:nvSpPr>
        <p:spPr>
          <a:xfrm>
            <a:off x="854110" y="1072444"/>
            <a:ext cx="3782207" cy="52839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100" b="1" dirty="0">
              <a:solidFill>
                <a:schemeClr val="tx1"/>
              </a:solidFill>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73DDA852-A997-4C29-B0E1-2AE3FB2B52F2}"/>
              </a:ext>
            </a:extLst>
          </p:cNvPr>
          <p:cNvSpPr txBox="1"/>
          <p:nvPr/>
        </p:nvSpPr>
        <p:spPr>
          <a:xfrm>
            <a:off x="955200" y="1300355"/>
            <a:ext cx="1106393" cy="261610"/>
          </a:xfrm>
          <a:prstGeom prst="rect">
            <a:avLst/>
          </a:prstGeom>
          <a:noFill/>
        </p:spPr>
        <p:txBody>
          <a:bodyPr wrap="none" rtlCol="0">
            <a:spAutoFit/>
          </a:bodyPr>
          <a:lstStyle/>
          <a:p>
            <a:r>
              <a:rPr kumimoji="1" lang="ja-JP" altLang="en-US" sz="1100" b="1" dirty="0">
                <a:latin typeface="Meiryo UI" panose="020B0604030504040204" pitchFamily="34" charset="-128"/>
                <a:ea typeface="Meiryo UI" panose="020B0604030504040204" pitchFamily="34" charset="-128"/>
              </a:rPr>
              <a:t>メール送信詳細</a:t>
            </a:r>
          </a:p>
        </p:txBody>
      </p:sp>
      <p:sp>
        <p:nvSpPr>
          <p:cNvPr id="25" name="正方形/長方形 24">
            <a:extLst>
              <a:ext uri="{FF2B5EF4-FFF2-40B4-BE49-F238E27FC236}">
                <a16:creationId xmlns:a16="http://schemas.microsoft.com/office/drawing/2014/main" id="{F4AD0C00-95D1-414B-AC49-295FA5306A7B}"/>
              </a:ext>
            </a:extLst>
          </p:cNvPr>
          <p:cNvSpPr/>
          <p:nvPr/>
        </p:nvSpPr>
        <p:spPr>
          <a:xfrm>
            <a:off x="968307" y="1110559"/>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ヘッダー</a:t>
            </a:r>
          </a:p>
        </p:txBody>
      </p:sp>
      <p:sp>
        <p:nvSpPr>
          <p:cNvPr id="30" name="正方形/長方形 29">
            <a:extLst>
              <a:ext uri="{FF2B5EF4-FFF2-40B4-BE49-F238E27FC236}">
                <a16:creationId xmlns:a16="http://schemas.microsoft.com/office/drawing/2014/main" id="{064179C2-2D14-44C4-A3A7-AEF98194602A}"/>
              </a:ext>
            </a:extLst>
          </p:cNvPr>
          <p:cNvSpPr/>
          <p:nvPr/>
        </p:nvSpPr>
        <p:spPr>
          <a:xfrm>
            <a:off x="968307" y="6138100"/>
            <a:ext cx="3553813" cy="1681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フッター</a:t>
            </a:r>
          </a:p>
        </p:txBody>
      </p:sp>
      <p:sp>
        <p:nvSpPr>
          <p:cNvPr id="39" name="正方形/長方形 38">
            <a:extLst>
              <a:ext uri="{FF2B5EF4-FFF2-40B4-BE49-F238E27FC236}">
                <a16:creationId xmlns:a16="http://schemas.microsoft.com/office/drawing/2014/main" id="{31F02AC5-BBB2-4F38-A163-97F22F5591F9}"/>
              </a:ext>
            </a:extLst>
          </p:cNvPr>
          <p:cNvSpPr/>
          <p:nvPr/>
        </p:nvSpPr>
        <p:spPr>
          <a:xfrm>
            <a:off x="4780860" y="1032912"/>
            <a:ext cx="4883068" cy="215444"/>
          </a:xfrm>
          <a:prstGeom prst="rect">
            <a:avLst/>
          </a:prstGeom>
        </p:spPr>
        <p:txBody>
          <a:bodyPr wrap="none">
            <a:spAutoFit/>
          </a:bodyPr>
          <a:lstStyle/>
          <a:p>
            <a:r>
              <a:rPr kumimoji="1" lang="ja-JP" altLang="en-US" sz="800" dirty="0">
                <a:latin typeface="Meiryo UI" panose="020B0604030504040204" pitchFamily="34" charset="-128"/>
                <a:ea typeface="Meiryo UI" panose="020B0604030504040204" pitchFamily="34" charset="-128"/>
              </a:rPr>
              <a:t>参考</a:t>
            </a:r>
            <a:r>
              <a:rPr kumimoji="1" lang="en-US" altLang="ja-JP" sz="800" dirty="0">
                <a:latin typeface="Meiryo UI" panose="020B0604030504040204" pitchFamily="34" charset="-128"/>
                <a:ea typeface="Meiryo UI" panose="020B0604030504040204" pitchFamily="34" charset="-128"/>
              </a:rPr>
              <a:t>URL</a:t>
            </a:r>
            <a:r>
              <a:rPr kumimoji="1" lang="ja-JP" altLang="en-US" sz="800" dirty="0">
                <a:latin typeface="Meiryo UI" panose="020B0604030504040204" pitchFamily="34" charset="-128"/>
                <a:ea typeface="Meiryo UI" panose="020B0604030504040204" pitchFamily="34" charset="-128"/>
              </a:rPr>
              <a:t>：</a:t>
            </a:r>
            <a:r>
              <a:rPr kumimoji="1" lang="en-US" altLang="ja-JP" sz="800" dirty="0">
                <a:latin typeface="Meiryo UI" panose="020B0604030504040204" pitchFamily="34" charset="-128"/>
                <a:ea typeface="Meiryo UI" panose="020B0604030504040204" pitchFamily="34" charset="-128"/>
              </a:rPr>
              <a:t> https://dev-cm01-mase.kbb-id.co.jp/cmadmin.php/mail_magazine/sendMailResult</a:t>
            </a:r>
          </a:p>
        </p:txBody>
      </p:sp>
      <p:graphicFrame>
        <p:nvGraphicFramePr>
          <p:cNvPr id="40" name="表 8">
            <a:extLst>
              <a:ext uri="{FF2B5EF4-FFF2-40B4-BE49-F238E27FC236}">
                <a16:creationId xmlns:a16="http://schemas.microsoft.com/office/drawing/2014/main" id="{08F022C4-D7F8-410A-BA3F-643A462A344F}"/>
              </a:ext>
            </a:extLst>
          </p:cNvPr>
          <p:cNvGraphicFramePr>
            <a:graphicFrameLocks noGrp="1"/>
          </p:cNvGraphicFramePr>
          <p:nvPr/>
        </p:nvGraphicFramePr>
        <p:xfrm>
          <a:off x="4852032" y="1317929"/>
          <a:ext cx="4384606" cy="4069080"/>
        </p:xfrm>
        <a:graphic>
          <a:graphicData uri="http://schemas.openxmlformats.org/drawingml/2006/table">
            <a:tbl>
              <a:tblPr firstRow="1" bandRow="1">
                <a:tableStyleId>{5940675A-B579-460E-94D1-54222C63F5DA}</a:tableStyleId>
              </a:tblPr>
              <a:tblGrid>
                <a:gridCol w="805069">
                  <a:extLst>
                    <a:ext uri="{9D8B030D-6E8A-4147-A177-3AD203B41FA5}">
                      <a16:colId xmlns:a16="http://schemas.microsoft.com/office/drawing/2014/main" val="1869668301"/>
                    </a:ext>
                  </a:extLst>
                </a:gridCol>
                <a:gridCol w="3579537">
                  <a:extLst>
                    <a:ext uri="{9D8B030D-6E8A-4147-A177-3AD203B41FA5}">
                      <a16:colId xmlns:a16="http://schemas.microsoft.com/office/drawing/2014/main" val="4148764813"/>
                    </a:ext>
                  </a:extLst>
                </a:gridCol>
              </a:tblGrid>
              <a:tr h="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構成要素</a:t>
                      </a:r>
                    </a:p>
                  </a:txBody>
                  <a:tcPr marL="45720" marR="45720" anchor="ctr">
                    <a:solidFill>
                      <a:schemeClr val="accent1"/>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説明</a:t>
                      </a:r>
                    </a:p>
                  </a:txBody>
                  <a:tcPr marL="45720" marR="45720" anchor="ctr">
                    <a:solidFill>
                      <a:schemeClr val="accent1"/>
                    </a:solidFill>
                  </a:tcPr>
                </a:tc>
                <a:extLst>
                  <a:ext uri="{0D108BD9-81ED-4DB2-BD59-A6C34878D82A}">
                    <a16:rowId xmlns:a16="http://schemas.microsoft.com/office/drawing/2014/main" val="3041713698"/>
                  </a:ext>
                </a:extLst>
              </a:tr>
              <a:tr h="0">
                <a:tc>
                  <a:txBody>
                    <a:bodyPr/>
                    <a:lstStyle/>
                    <a:p>
                      <a:r>
                        <a:rPr kumimoji="1" lang="en-US" altLang="ja-JP" sz="900" dirty="0">
                          <a:latin typeface="Meiryo UI" panose="020B0604030504040204" pitchFamily="34" charset="-128"/>
                          <a:ea typeface="Meiryo UI" panose="020B0604030504040204" pitchFamily="34" charset="-128"/>
                        </a:rPr>
                        <a:t>(1)</a:t>
                      </a:r>
                      <a:r>
                        <a:rPr kumimoji="1" lang="ja-JP" altLang="en-US" sz="900" dirty="0">
                          <a:latin typeface="Meiryo UI" panose="020B0604030504040204" pitchFamily="34" charset="-128"/>
                          <a:ea typeface="Meiryo UI" panose="020B0604030504040204" pitchFamily="34" charset="-128"/>
                        </a:rPr>
                        <a:t>メール件名</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送信した一斉メール情報からメール件名を取得し表示する。</a:t>
                      </a:r>
                      <a:endParaRPr kumimoji="1" lang="en-US" altLang="ja-JP" sz="9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押下することで送信メール詳細画面へ遷移する。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561766705"/>
                  </a:ext>
                </a:extLst>
              </a:tr>
              <a:tr h="0">
                <a:tc>
                  <a:txBody>
                    <a:bodyPr/>
                    <a:lstStyle/>
                    <a:p>
                      <a:r>
                        <a:rPr kumimoji="1" lang="en-US" altLang="ja-JP" sz="900" dirty="0">
                          <a:latin typeface="Meiryo UI" panose="020B0604030504040204" pitchFamily="34" charset="-128"/>
                          <a:ea typeface="Meiryo UI" panose="020B0604030504040204" pitchFamily="34" charset="-128"/>
                        </a:rPr>
                        <a:t>(2)</a:t>
                      </a:r>
                      <a:r>
                        <a:rPr kumimoji="1" lang="ja-JP" altLang="en-US" sz="900" dirty="0">
                          <a:latin typeface="Meiryo UI" panose="020B0604030504040204" pitchFamily="34" charset="-128"/>
                          <a:ea typeface="Meiryo UI" panose="020B0604030504040204" pitchFamily="34" charset="-128"/>
                        </a:rPr>
                        <a:t>送信時間</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送信した一斉メール情報から送信時間を取得し表示する。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72717"/>
                  </a:ext>
                </a:extLst>
              </a:tr>
              <a:tr h="0">
                <a:tc>
                  <a:txBody>
                    <a:bodyPr/>
                    <a:lstStyle/>
                    <a:p>
                      <a:r>
                        <a:rPr kumimoji="1" lang="en-US" altLang="ja-JP" sz="900" dirty="0">
                          <a:latin typeface="Meiryo UI" panose="020B0604030504040204" pitchFamily="34" charset="-128"/>
                          <a:ea typeface="Meiryo UI" panose="020B0604030504040204" pitchFamily="34" charset="-128"/>
                        </a:rPr>
                        <a:t>(3)</a:t>
                      </a:r>
                      <a:r>
                        <a:rPr kumimoji="1" lang="ja-JP" altLang="en-US" sz="900" dirty="0">
                          <a:latin typeface="Meiryo UI" panose="020B0604030504040204" pitchFamily="34" charset="-128"/>
                          <a:ea typeface="Meiryo UI" panose="020B0604030504040204" pitchFamily="34" charset="-128"/>
                        </a:rPr>
                        <a:t>配信者数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送信した一斉メール情報から配信者数を取得し表示する。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5331229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(4)</a:t>
                      </a:r>
                      <a:r>
                        <a:rPr kumimoji="1" lang="ja-JP" altLang="en-US" sz="900" dirty="0">
                          <a:latin typeface="Meiryo UI" panose="020B0604030504040204" pitchFamily="34" charset="-128"/>
                          <a:ea typeface="Meiryo UI" panose="020B0604030504040204" pitchFamily="34" charset="-128"/>
                        </a:rPr>
                        <a:t>開封者数</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送信した一斉メール情報から開封者数を取得し表示する。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1744398644"/>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(5)</a:t>
                      </a:r>
                      <a:r>
                        <a:rPr kumimoji="1" lang="ja-JP" altLang="en-US" sz="900" dirty="0">
                          <a:latin typeface="Meiryo UI" panose="020B0604030504040204" pitchFamily="34" charset="-128"/>
                          <a:ea typeface="Meiryo UI" panose="020B0604030504040204" pitchFamily="34" charset="-128"/>
                        </a:rPr>
                        <a:t>開封率</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送信した一斉メール情報の配信者数と開封者数を元に開封率を計算し表示する。配信者数が存在しない場合は「</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」と表示する。</a:t>
                      </a:r>
                      <a:endParaRPr kumimoji="1" lang="en-US" altLang="ja-JP" sz="900" dirty="0">
                        <a:latin typeface="Meiryo UI" panose="020B0604030504040204" pitchFamily="34" charset="-128"/>
                        <a:ea typeface="Meiryo UI" panose="020B0604030504040204" pitchFamily="34" charset="-128"/>
                      </a:endParaRPr>
                    </a:p>
                    <a:p>
                      <a:pPr marL="542925" lvl="1"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開封者数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配信者数 </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100</a:t>
                      </a:r>
                      <a:r>
                        <a:rPr kumimoji="1" lang="ja-JP" altLang="en-US" sz="900" dirty="0">
                          <a:latin typeface="Meiryo UI" panose="020B0604030504040204" pitchFamily="34" charset="-128"/>
                          <a:ea typeface="Meiryo UI" panose="020B0604030504040204" pitchFamily="34" charset="-128"/>
                        </a:rPr>
                        <a:t> ＝ 開封率</a:t>
                      </a:r>
                      <a:r>
                        <a:rPr kumimoji="1" lang="en-US" altLang="ja-JP" sz="900" dirty="0">
                          <a:latin typeface="Meiryo UI" panose="020B0604030504040204" pitchFamily="34" charset="-128"/>
                          <a:ea typeface="Meiryo UI" panose="020B0604030504040204" pitchFamily="34" charset="-128"/>
                        </a:rPr>
                        <a:t>(%)</a:t>
                      </a:r>
                    </a:p>
                  </a:txBody>
                  <a:tcPr marL="45720" marR="45720"/>
                </a:tc>
                <a:extLst>
                  <a:ext uri="{0D108BD9-81ED-4DB2-BD59-A6C34878D82A}">
                    <a16:rowId xmlns:a16="http://schemas.microsoft.com/office/drawing/2014/main" val="268517654"/>
                  </a:ext>
                </a:extLst>
              </a:tr>
              <a:tr h="0">
                <a:tc>
                  <a:txBody>
                    <a:bodyPr/>
                    <a:lstStyle/>
                    <a:p>
                      <a:r>
                        <a:rPr kumimoji="1" lang="en-US" altLang="ja-JP" sz="900" dirty="0">
                          <a:latin typeface="Meiryo UI" panose="020B0604030504040204" pitchFamily="34" charset="-128"/>
                          <a:ea typeface="Meiryo UI" panose="020B0604030504040204" pitchFamily="34" charset="-128"/>
                        </a:rPr>
                        <a:t>(6)</a:t>
                      </a:r>
                      <a:r>
                        <a:rPr kumimoji="1" lang="ja-JP" altLang="en-US" sz="900" dirty="0">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送信した一斉メール情報の送信条件情報からお住いのエリアを取得し表示する。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756328818"/>
                  </a:ext>
                </a:extLst>
              </a:tr>
              <a:tr h="0">
                <a:tc>
                  <a:txBody>
                    <a:bodyPr/>
                    <a:lstStyle/>
                    <a:p>
                      <a:r>
                        <a:rPr kumimoji="1" lang="en-US" altLang="ja-JP" sz="900" dirty="0">
                          <a:latin typeface="Meiryo UI" panose="020B0604030504040204" pitchFamily="34" charset="-128"/>
                          <a:ea typeface="Meiryo UI" panose="020B0604030504040204" pitchFamily="34" charset="-128"/>
                        </a:rPr>
                        <a:t>(7)</a:t>
                      </a:r>
                      <a:r>
                        <a:rPr kumimoji="1" lang="ja-JP" altLang="en-US" sz="900" dirty="0">
                          <a:latin typeface="Meiryo UI" panose="020B0604030504040204" pitchFamily="34" charset="-128"/>
                          <a:ea typeface="Meiryo UI" panose="020B0604030504040204" pitchFamily="34" charset="-128"/>
                        </a:rPr>
                        <a:t>年代</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送信した一斉メール情報の送信条件情報から年代を取得し表示する。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214404906"/>
                  </a:ext>
                </a:extLst>
              </a:tr>
              <a:tr h="0">
                <a:tc>
                  <a:txBody>
                    <a:bodyPr/>
                    <a:lstStyle/>
                    <a:p>
                      <a:r>
                        <a:rPr kumimoji="1" lang="en-US" altLang="ja-JP" sz="900" dirty="0">
                          <a:latin typeface="Meiryo UI" panose="020B0604030504040204" pitchFamily="34" charset="-128"/>
                          <a:ea typeface="Meiryo UI" panose="020B0604030504040204" pitchFamily="34" charset="-128"/>
                        </a:rPr>
                        <a:t>(8)</a:t>
                      </a:r>
                      <a:r>
                        <a:rPr kumimoji="1" lang="ja-JP" altLang="en-US" sz="900" dirty="0">
                          <a:latin typeface="Meiryo UI" panose="020B0604030504040204" pitchFamily="34" charset="-128"/>
                          <a:ea typeface="Meiryo UI" panose="020B0604030504040204" pitchFamily="34" charset="-128"/>
                        </a:rPr>
                        <a:t>性別</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送信した一斉メール情報の送信条件情報から性別を取得し表示する。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3626247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(9)</a:t>
                      </a:r>
                      <a:r>
                        <a:rPr kumimoji="1" lang="ja-JP" altLang="en-US" sz="900" dirty="0">
                          <a:latin typeface="Meiryo UI" panose="020B0604030504040204" pitchFamily="34" charset="-128"/>
                          <a:ea typeface="Meiryo UI" panose="020B0604030504040204" pitchFamily="34" charset="-128"/>
                        </a:rPr>
                        <a:t>メール書式</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送信した一斉メール情報の送信条件情報からメール書式を取得し表示する。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743601606"/>
                  </a:ext>
                </a:extLst>
              </a:tr>
              <a:tr h="0">
                <a:tc>
                  <a:txBody>
                    <a:bodyPr/>
                    <a:lstStyle/>
                    <a:p>
                      <a:r>
                        <a:rPr kumimoji="1" lang="en-US" altLang="ja-JP" sz="900" dirty="0">
                          <a:latin typeface="Meiryo UI" panose="020B0604030504040204" pitchFamily="34" charset="-128"/>
                          <a:ea typeface="Meiryo UI" panose="020B0604030504040204" pitchFamily="34" charset="-128"/>
                        </a:rPr>
                        <a:t>(10)</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(HTML)</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p>
                      <a:pPr marL="171450" marR="0" lvl="0" indent="-1714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900" dirty="0">
                          <a:latin typeface="Meiryo UI" panose="020B0604030504040204" pitchFamily="34" charset="-128"/>
                          <a:ea typeface="Meiryo UI" panose="020B0604030504040204" pitchFamily="34" charset="-128"/>
                        </a:rPr>
                        <a:t>メール書式がテキストの場合は本文</a:t>
                      </a:r>
                      <a:r>
                        <a:rPr kumimoji="1" lang="en-US" altLang="ja-JP" sz="900" dirty="0">
                          <a:latin typeface="Meiryo UI" panose="020B0604030504040204" pitchFamily="34" charset="-128"/>
                          <a:ea typeface="Meiryo UI" panose="020B0604030504040204" pitchFamily="34" charset="-128"/>
                        </a:rPr>
                        <a:t>(HTML)</a:t>
                      </a:r>
                      <a:r>
                        <a:rPr kumimoji="1" lang="ja-JP" altLang="en-US" sz="900" dirty="0">
                          <a:latin typeface="Meiryo UI" panose="020B0604030504040204" pitchFamily="34" charset="-128"/>
                          <a:ea typeface="Meiryo UI" panose="020B0604030504040204" pitchFamily="34" charset="-128"/>
                        </a:rPr>
                        <a:t>は未設定のため表示しない。</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4070328968"/>
                  </a:ext>
                </a:extLst>
              </a:tr>
              <a:tr h="0">
                <a:tc>
                  <a:txBody>
                    <a:bodyPr/>
                    <a:lstStyle/>
                    <a:p>
                      <a:r>
                        <a:rPr kumimoji="1" lang="en-US" altLang="ja-JP" sz="900" dirty="0">
                          <a:latin typeface="Meiryo UI" panose="020B0604030504040204" pitchFamily="34" charset="-128"/>
                          <a:ea typeface="Meiryo UI" panose="020B0604030504040204" pitchFamily="34" charset="-128"/>
                        </a:rPr>
                        <a:t>(11)</a:t>
                      </a:r>
                      <a:r>
                        <a:rPr kumimoji="1" lang="ja-JP" altLang="en-US" sz="900" dirty="0">
                          <a:latin typeface="Meiryo UI" panose="020B0604030504040204" pitchFamily="34" charset="-128"/>
                          <a:ea typeface="Meiryo UI" panose="020B0604030504040204" pitchFamily="34" charset="-128"/>
                        </a:rPr>
                        <a:t>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送信した一斉メール情報から本文</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テキスト</a:t>
                      </a:r>
                      <a:r>
                        <a:rPr kumimoji="1" lang="en-US" altLang="ja-JP" sz="900" dirty="0">
                          <a:latin typeface="Meiryo UI" panose="020B0604030504040204" pitchFamily="34" charset="-128"/>
                          <a:ea typeface="Meiryo UI" panose="020B0604030504040204" pitchFamily="34" charset="-128"/>
                        </a:rPr>
                        <a:t>)</a:t>
                      </a:r>
                      <a:r>
                        <a:rPr kumimoji="1" lang="ja-JP" altLang="en-US" sz="900" dirty="0">
                          <a:latin typeface="Meiryo UI" panose="020B0604030504040204" pitchFamily="34" charset="-128"/>
                          <a:ea typeface="Meiryo UI" panose="020B0604030504040204" pitchFamily="34" charset="-128"/>
                        </a:rPr>
                        <a:t>を取得し表示する。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306606190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34" charset="-128"/>
                          <a:ea typeface="Meiryo UI" panose="020B0604030504040204" pitchFamily="34" charset="-128"/>
                        </a:rPr>
                        <a:t>(12)</a:t>
                      </a:r>
                      <a:r>
                        <a:rPr kumimoji="1" lang="ja-JP" altLang="en-US" sz="900" dirty="0">
                          <a:latin typeface="Meiryo UI" panose="020B0604030504040204" pitchFamily="34" charset="-128"/>
                          <a:ea typeface="Meiryo UI" panose="020B0604030504040204" pitchFamily="34" charset="-128"/>
                        </a:rPr>
                        <a:t>送信履歴画面へ</a:t>
                      </a:r>
                    </a:p>
                  </a:txBody>
                  <a:tcPr marL="45720" marR="45720"/>
                </a:tc>
                <a:tc>
                  <a:txBody>
                    <a:bodyPr/>
                    <a:lstStyle/>
                    <a:p>
                      <a:pPr marL="171450" indent="-171450">
                        <a:buFont typeface="Arial" panose="020B0604020202020204" pitchFamily="34" charset="0"/>
                        <a:buChar char="•"/>
                      </a:pPr>
                      <a:r>
                        <a:rPr kumimoji="1" lang="ja-JP" altLang="en-US" sz="900" dirty="0">
                          <a:latin typeface="Meiryo UI" panose="020B0604030504040204" pitchFamily="34" charset="-128"/>
                          <a:ea typeface="Meiryo UI" panose="020B0604030504040204" pitchFamily="34" charset="-128"/>
                        </a:rPr>
                        <a:t>送信履歴画面へ遷移する。</a:t>
                      </a:r>
                      <a:endParaRPr kumimoji="1" lang="en-US" altLang="ja-JP" sz="900" dirty="0">
                        <a:latin typeface="Meiryo UI" panose="020B0604030504040204" pitchFamily="34" charset="-128"/>
                        <a:ea typeface="Meiryo UI" panose="020B0604030504040204" pitchFamily="34" charset="-128"/>
                      </a:endParaRPr>
                    </a:p>
                  </a:txBody>
                  <a:tcPr marL="45720" marR="45720"/>
                </a:tc>
                <a:extLst>
                  <a:ext uri="{0D108BD9-81ED-4DB2-BD59-A6C34878D82A}">
                    <a16:rowId xmlns:a16="http://schemas.microsoft.com/office/drawing/2014/main" val="2050161327"/>
                  </a:ext>
                </a:extLst>
              </a:tr>
            </a:tbl>
          </a:graphicData>
        </a:graphic>
      </p:graphicFrame>
      <p:graphicFrame>
        <p:nvGraphicFramePr>
          <p:cNvPr id="19" name="表 4">
            <a:extLst>
              <a:ext uri="{FF2B5EF4-FFF2-40B4-BE49-F238E27FC236}">
                <a16:creationId xmlns:a16="http://schemas.microsoft.com/office/drawing/2014/main" id="{FD62A729-DD9A-46BB-8E4F-78CF9E23BBE1}"/>
              </a:ext>
            </a:extLst>
          </p:cNvPr>
          <p:cNvGraphicFramePr>
            <a:graphicFrameLocks noGrp="1"/>
          </p:cNvGraphicFramePr>
          <p:nvPr/>
        </p:nvGraphicFramePr>
        <p:xfrm>
          <a:off x="956941" y="1630011"/>
          <a:ext cx="3507479" cy="4075899"/>
        </p:xfrm>
        <a:graphic>
          <a:graphicData uri="http://schemas.openxmlformats.org/drawingml/2006/table">
            <a:tbl>
              <a:tblPr firstRow="1" bandRow="1">
                <a:tableStyleId>{5940675A-B579-460E-94D1-54222C63F5DA}</a:tableStyleId>
              </a:tblPr>
              <a:tblGrid>
                <a:gridCol w="878378">
                  <a:extLst>
                    <a:ext uri="{9D8B030D-6E8A-4147-A177-3AD203B41FA5}">
                      <a16:colId xmlns:a16="http://schemas.microsoft.com/office/drawing/2014/main" val="3210455914"/>
                    </a:ext>
                  </a:extLst>
                </a:gridCol>
                <a:gridCol w="2629101">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件名</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en-US" altLang="ja-JP"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404125929"/>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送信時間</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887709">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総合解析</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11049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絞り込み条件</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メール書式</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3375339011"/>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(HTML)</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873556679"/>
                  </a:ext>
                </a:extLst>
              </a:tr>
              <a:tr h="609645">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Meiryo UI" panose="020B0604030504040204" pitchFamily="34" charset="-128"/>
                          <a:ea typeface="Meiryo UI" panose="020B0604030504040204" pitchFamily="34" charset="-128"/>
                        </a:rPr>
                        <a:t>本文</a:t>
                      </a:r>
                      <a:r>
                        <a:rPr kumimoji="1" lang="en-US" altLang="ja-JP" sz="900" b="1" dirty="0">
                          <a:solidFill>
                            <a:schemeClr val="bg1"/>
                          </a:solidFill>
                          <a:latin typeface="Meiryo UI" panose="020B0604030504040204" pitchFamily="34" charset="-128"/>
                          <a:ea typeface="Meiryo UI" panose="020B0604030504040204" pitchFamily="34" charset="-128"/>
                        </a:rPr>
                        <a:t>(</a:t>
                      </a:r>
                      <a:r>
                        <a:rPr kumimoji="1" lang="ja-JP" altLang="en-US" sz="900" b="1" dirty="0">
                          <a:solidFill>
                            <a:schemeClr val="bg1"/>
                          </a:solidFill>
                          <a:latin typeface="Meiryo UI" panose="020B0604030504040204" pitchFamily="34" charset="-128"/>
                          <a:ea typeface="Meiryo UI" panose="020B0604030504040204" pitchFamily="34" charset="-128"/>
                        </a:rPr>
                        <a:t>テキスト</a:t>
                      </a:r>
                      <a:r>
                        <a:rPr kumimoji="1" lang="en-US" altLang="ja-JP" sz="900" b="1" dirty="0">
                          <a:solidFill>
                            <a:schemeClr val="bg1"/>
                          </a:solidFill>
                          <a:latin typeface="Meiryo UI" panose="020B0604030504040204" pitchFamily="34" charset="-128"/>
                          <a:ea typeface="Meiryo UI" panose="020B0604030504040204" pitchFamily="34" charset="-128"/>
                        </a:rPr>
                        <a:t>)</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794122358"/>
                  </a:ext>
                </a:extLst>
              </a:tr>
            </a:tbl>
          </a:graphicData>
        </a:graphic>
      </p:graphicFrame>
      <p:sp>
        <p:nvSpPr>
          <p:cNvPr id="20" name="正方形/長方形 19">
            <a:extLst>
              <a:ext uri="{FF2B5EF4-FFF2-40B4-BE49-F238E27FC236}">
                <a16:creationId xmlns:a16="http://schemas.microsoft.com/office/drawing/2014/main" id="{0F965E99-B865-4A2B-99E6-F80220FAC138}"/>
              </a:ext>
            </a:extLst>
          </p:cNvPr>
          <p:cNvSpPr/>
          <p:nvPr/>
        </p:nvSpPr>
        <p:spPr>
          <a:xfrm>
            <a:off x="1196905" y="5852911"/>
            <a:ext cx="1004730" cy="227209"/>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送信履歴画面へ</a:t>
            </a:r>
          </a:p>
        </p:txBody>
      </p:sp>
      <p:sp>
        <p:nvSpPr>
          <p:cNvPr id="21" name="テキスト ボックス 20">
            <a:extLst>
              <a:ext uri="{FF2B5EF4-FFF2-40B4-BE49-F238E27FC236}">
                <a16:creationId xmlns:a16="http://schemas.microsoft.com/office/drawing/2014/main" id="{7A5B95F1-47D4-4854-AC5E-4C764DA39F90}"/>
              </a:ext>
            </a:extLst>
          </p:cNvPr>
          <p:cNvSpPr txBox="1"/>
          <p:nvPr/>
        </p:nvSpPr>
        <p:spPr>
          <a:xfrm>
            <a:off x="779161" y="5835171"/>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(12)</a:t>
            </a:r>
            <a:endParaRPr kumimoji="1" lang="ja-JP" altLang="en-US" sz="1100" dirty="0">
              <a:latin typeface="Meiryo UI" panose="020B0604030504040204" pitchFamily="34" charset="-128"/>
              <a:ea typeface="Meiryo UI" panose="020B0604030504040204" pitchFamily="34" charset="-128"/>
            </a:endParaRPr>
          </a:p>
        </p:txBody>
      </p:sp>
      <p:graphicFrame>
        <p:nvGraphicFramePr>
          <p:cNvPr id="22" name="表 4">
            <a:extLst>
              <a:ext uri="{FF2B5EF4-FFF2-40B4-BE49-F238E27FC236}">
                <a16:creationId xmlns:a16="http://schemas.microsoft.com/office/drawing/2014/main" id="{B69373EB-766D-4C40-A3DF-497ECB940D1D}"/>
              </a:ext>
            </a:extLst>
          </p:cNvPr>
          <p:cNvGraphicFramePr>
            <a:graphicFrameLocks noGrp="1"/>
          </p:cNvGraphicFramePr>
          <p:nvPr/>
        </p:nvGraphicFramePr>
        <p:xfrm>
          <a:off x="1973037" y="2317394"/>
          <a:ext cx="2355123" cy="640080"/>
        </p:xfrm>
        <a:graphic>
          <a:graphicData uri="http://schemas.openxmlformats.org/drawingml/2006/table">
            <a:tbl>
              <a:tblPr firstRow="1" bandRow="1">
                <a:tableStyleId>{5940675A-B579-460E-94D1-54222C63F5DA}</a:tableStyleId>
              </a:tblPr>
              <a:tblGrid>
                <a:gridCol w="785041">
                  <a:extLst>
                    <a:ext uri="{9D8B030D-6E8A-4147-A177-3AD203B41FA5}">
                      <a16:colId xmlns:a16="http://schemas.microsoft.com/office/drawing/2014/main" val="2235195884"/>
                    </a:ext>
                  </a:extLst>
                </a:gridCol>
                <a:gridCol w="785041">
                  <a:extLst>
                    <a:ext uri="{9D8B030D-6E8A-4147-A177-3AD203B41FA5}">
                      <a16:colId xmlns:a16="http://schemas.microsoft.com/office/drawing/2014/main" val="370655436"/>
                    </a:ext>
                  </a:extLst>
                </a:gridCol>
                <a:gridCol w="785041">
                  <a:extLst>
                    <a:ext uri="{9D8B030D-6E8A-4147-A177-3AD203B41FA5}">
                      <a16:colId xmlns:a16="http://schemas.microsoft.com/office/drawing/2014/main" val="2877411356"/>
                    </a:ext>
                  </a:extLst>
                </a:gridCol>
              </a:tblGrid>
              <a:tr h="228393">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配信者数</a:t>
                      </a:r>
                      <a:endParaRPr kumimoji="1" lang="en-US" altLang="ja-JP" sz="900" b="1" dirty="0">
                        <a:solidFill>
                          <a:schemeClr val="bg1"/>
                        </a:solidFill>
                        <a:latin typeface="Meiryo UI" panose="020B0604030504040204" pitchFamily="34" charset="-128"/>
                        <a:ea typeface="Meiryo UI" panose="020B0604030504040204" pitchFamily="34" charset="-128"/>
                      </a:endParaRP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開封者数</a:t>
                      </a:r>
                    </a:p>
                  </a:txBody>
                  <a:tcPr>
                    <a:solidFill>
                      <a:schemeClr val="bg1">
                        <a:lumMod val="50000"/>
                      </a:schemeClr>
                    </a:solidFill>
                  </a:tcPr>
                </a:tc>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開封率</a:t>
                      </a:r>
                    </a:p>
                  </a:txBody>
                  <a:tcPr>
                    <a:solidFill>
                      <a:schemeClr val="bg1">
                        <a:lumMod val="50000"/>
                      </a:schemeClr>
                    </a:solidFill>
                  </a:tcPr>
                </a:tc>
                <a:extLst>
                  <a:ext uri="{0D108BD9-81ED-4DB2-BD59-A6C34878D82A}">
                    <a16:rowId xmlns:a16="http://schemas.microsoft.com/office/drawing/2014/main" val="1228003680"/>
                  </a:ext>
                </a:extLst>
              </a:tr>
              <a:tr h="351641">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en-US" altLang="ja-JP" sz="700" dirty="0">
                        <a:latin typeface="Meiryo UI" panose="020B0604030504040204" pitchFamily="34" charset="-128"/>
                        <a:ea typeface="Meiryo UI" panose="020B0604030504040204" pitchFamily="34" charset="-128"/>
                      </a:endParaRPr>
                    </a:p>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tc>
                  <a:txBody>
                    <a:bodyPr/>
                    <a:lstStyle/>
                    <a:p>
                      <a:pPr algn="ctr"/>
                      <a:endParaRPr kumimoji="1" lang="ja-JP" altLang="en-US" sz="7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3404125929"/>
                  </a:ext>
                </a:extLst>
              </a:tr>
            </a:tbl>
          </a:graphicData>
        </a:graphic>
      </p:graphicFrame>
      <p:graphicFrame>
        <p:nvGraphicFramePr>
          <p:cNvPr id="23" name="表 4">
            <a:extLst>
              <a:ext uri="{FF2B5EF4-FFF2-40B4-BE49-F238E27FC236}">
                <a16:creationId xmlns:a16="http://schemas.microsoft.com/office/drawing/2014/main" id="{487B861D-264F-4C09-A2B5-C346C25247B4}"/>
              </a:ext>
            </a:extLst>
          </p:cNvPr>
          <p:cNvGraphicFramePr>
            <a:graphicFrameLocks noGrp="1"/>
          </p:cNvGraphicFramePr>
          <p:nvPr/>
        </p:nvGraphicFramePr>
        <p:xfrm>
          <a:off x="1973037" y="3164720"/>
          <a:ext cx="2355123" cy="941760"/>
        </p:xfrm>
        <a:graphic>
          <a:graphicData uri="http://schemas.openxmlformats.org/drawingml/2006/table">
            <a:tbl>
              <a:tblPr firstRow="1" bandRow="1">
                <a:tableStyleId>{5940675A-B579-460E-94D1-54222C63F5DA}</a:tableStyleId>
              </a:tblPr>
              <a:tblGrid>
                <a:gridCol w="576773">
                  <a:extLst>
                    <a:ext uri="{9D8B030D-6E8A-4147-A177-3AD203B41FA5}">
                      <a16:colId xmlns:a16="http://schemas.microsoft.com/office/drawing/2014/main" val="3210455914"/>
                    </a:ext>
                  </a:extLst>
                </a:gridCol>
                <a:gridCol w="1778350">
                  <a:extLst>
                    <a:ext uri="{9D8B030D-6E8A-4147-A177-3AD203B41FA5}">
                      <a16:colId xmlns:a16="http://schemas.microsoft.com/office/drawing/2014/main" val="3477413776"/>
                    </a:ext>
                  </a:extLst>
                </a:gridCol>
              </a:tblGrid>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お住いのエリア</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441103211"/>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年代</a:t>
                      </a:r>
                      <a:endParaRPr kumimoji="1" lang="en-US" altLang="ja-JP"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2835827868"/>
                  </a:ext>
                </a:extLst>
              </a:tr>
              <a:tr h="288000">
                <a:tc>
                  <a:txBody>
                    <a:bodyPr/>
                    <a:lstStyle/>
                    <a:p>
                      <a:pPr algn="ctr"/>
                      <a:r>
                        <a:rPr kumimoji="1" lang="ja-JP" altLang="en-US" sz="900" b="1" dirty="0">
                          <a:solidFill>
                            <a:schemeClr val="bg1"/>
                          </a:solidFill>
                          <a:latin typeface="Meiryo UI" panose="020B0604030504040204" pitchFamily="34" charset="-128"/>
                          <a:ea typeface="Meiryo UI" panose="020B0604030504040204" pitchFamily="34" charset="-128"/>
                        </a:rPr>
                        <a:t>性別</a:t>
                      </a:r>
                      <a:endParaRPr kumimoji="1" lang="ja-JP" altLang="en-US" sz="900" dirty="0">
                        <a:latin typeface="Meiryo UI" panose="020B0604030504040204" pitchFamily="34" charset="-128"/>
                        <a:ea typeface="Meiryo UI" panose="020B0604030504040204" pitchFamily="34" charset="-128"/>
                      </a:endParaRPr>
                    </a:p>
                  </a:txBody>
                  <a:tcPr anchor="ctr">
                    <a:solidFill>
                      <a:schemeClr val="tx1">
                        <a:lumMod val="50000"/>
                        <a:lumOff val="50000"/>
                      </a:schemeClr>
                    </a:solidFill>
                  </a:tcPr>
                </a:tc>
                <a:tc>
                  <a:txBody>
                    <a:bodyPr/>
                    <a:lstStyle/>
                    <a:p>
                      <a:pPr algn="ctr"/>
                      <a:endParaRPr kumimoji="1" lang="ja-JP" altLang="en-US" sz="900" dirty="0">
                        <a:latin typeface="Meiryo UI" panose="020B0604030504040204" pitchFamily="34" charset="-128"/>
                        <a:ea typeface="Meiryo UI" panose="020B0604030504040204" pitchFamily="34" charset="-128"/>
                      </a:endParaRPr>
                    </a:p>
                  </a:txBody>
                  <a:tcPr anchor="ctr">
                    <a:solidFill>
                      <a:schemeClr val="bg1"/>
                    </a:solidFill>
                  </a:tcPr>
                </a:tc>
                <a:extLst>
                  <a:ext uri="{0D108BD9-81ED-4DB2-BD59-A6C34878D82A}">
                    <a16:rowId xmlns:a16="http://schemas.microsoft.com/office/drawing/2014/main" val="593591273"/>
                  </a:ext>
                </a:extLst>
              </a:tr>
            </a:tbl>
          </a:graphicData>
        </a:graphic>
      </p:graphicFrame>
      <p:sp>
        <p:nvSpPr>
          <p:cNvPr id="31" name="正方形/長方形 30">
            <a:extLst>
              <a:ext uri="{FF2B5EF4-FFF2-40B4-BE49-F238E27FC236}">
                <a16:creationId xmlns:a16="http://schemas.microsoft.com/office/drawing/2014/main" id="{3EC53F41-0AF2-48E3-8E1F-D433AF180B0E}"/>
              </a:ext>
            </a:extLst>
          </p:cNvPr>
          <p:cNvSpPr/>
          <p:nvPr/>
        </p:nvSpPr>
        <p:spPr>
          <a:xfrm>
            <a:off x="2480715" y="1671514"/>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メール件名</a:t>
            </a:r>
          </a:p>
        </p:txBody>
      </p:sp>
      <p:sp>
        <p:nvSpPr>
          <p:cNvPr id="32" name="テキスト ボックス 31">
            <a:extLst>
              <a:ext uri="{FF2B5EF4-FFF2-40B4-BE49-F238E27FC236}">
                <a16:creationId xmlns:a16="http://schemas.microsoft.com/office/drawing/2014/main" id="{4A0C89E5-A0E3-4589-8ED4-17114D5DF02C}"/>
              </a:ext>
            </a:extLst>
          </p:cNvPr>
          <p:cNvSpPr txBox="1"/>
          <p:nvPr/>
        </p:nvSpPr>
        <p:spPr>
          <a:xfrm>
            <a:off x="2082849" y="164143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a:t>
            </a:r>
            <a:endParaRPr kumimoji="1" lang="ja-JP" altLang="en-US" sz="110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17607FC2-F016-4700-A5DB-006879AB3D5D}"/>
              </a:ext>
            </a:extLst>
          </p:cNvPr>
          <p:cNvSpPr/>
          <p:nvPr/>
        </p:nvSpPr>
        <p:spPr>
          <a:xfrm>
            <a:off x="2480715" y="196447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送信時間</a:t>
            </a:r>
          </a:p>
        </p:txBody>
      </p:sp>
      <p:sp>
        <p:nvSpPr>
          <p:cNvPr id="38" name="テキスト ボックス 37">
            <a:extLst>
              <a:ext uri="{FF2B5EF4-FFF2-40B4-BE49-F238E27FC236}">
                <a16:creationId xmlns:a16="http://schemas.microsoft.com/office/drawing/2014/main" id="{4DDCE70D-6E22-45AB-BDD7-ED31C60CFB19}"/>
              </a:ext>
            </a:extLst>
          </p:cNvPr>
          <p:cNvSpPr txBox="1"/>
          <p:nvPr/>
        </p:nvSpPr>
        <p:spPr>
          <a:xfrm>
            <a:off x="2082849" y="193439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(2)</a:t>
            </a:r>
            <a:endParaRPr kumimoji="1" lang="ja-JP" altLang="en-US" sz="1100" dirty="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B29E1317-63A9-495B-AD34-66E9261EA74D}"/>
              </a:ext>
            </a:extLst>
          </p:cNvPr>
          <p:cNvSpPr/>
          <p:nvPr/>
        </p:nvSpPr>
        <p:spPr>
          <a:xfrm>
            <a:off x="2478847" y="4236402"/>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メール書式</a:t>
            </a:r>
          </a:p>
        </p:txBody>
      </p:sp>
      <p:sp>
        <p:nvSpPr>
          <p:cNvPr id="42" name="テキスト ボックス 41">
            <a:extLst>
              <a:ext uri="{FF2B5EF4-FFF2-40B4-BE49-F238E27FC236}">
                <a16:creationId xmlns:a16="http://schemas.microsoft.com/office/drawing/2014/main" id="{722BF738-478C-46D2-A059-41FA1308A7FB}"/>
              </a:ext>
            </a:extLst>
          </p:cNvPr>
          <p:cNvSpPr txBox="1"/>
          <p:nvPr/>
        </p:nvSpPr>
        <p:spPr>
          <a:xfrm>
            <a:off x="2080981" y="420632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(9)</a:t>
            </a:r>
            <a:endParaRPr kumimoji="1" lang="ja-JP" altLang="en-US" sz="1100" dirty="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4189FF47-781E-4756-A70E-AC9BFC1A6C56}"/>
              </a:ext>
            </a:extLst>
          </p:cNvPr>
          <p:cNvSpPr/>
          <p:nvPr/>
        </p:nvSpPr>
        <p:spPr>
          <a:xfrm>
            <a:off x="2480715" y="4567782"/>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(HTML)</a:t>
            </a:r>
            <a:endParaRPr kumimoji="1" lang="ja-JP" altLang="en-US" sz="900" b="1" dirty="0">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D3119585-34CC-4878-8118-8FCD03ABAC81}"/>
              </a:ext>
            </a:extLst>
          </p:cNvPr>
          <p:cNvSpPr txBox="1"/>
          <p:nvPr/>
        </p:nvSpPr>
        <p:spPr>
          <a:xfrm>
            <a:off x="2082849" y="4637553"/>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(10)</a:t>
            </a:r>
            <a:endParaRPr kumimoji="1" lang="ja-JP" altLang="en-US" sz="1100" dirty="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31E79A85-525E-4CF8-9E45-74513DBE1421}"/>
              </a:ext>
            </a:extLst>
          </p:cNvPr>
          <p:cNvSpPr/>
          <p:nvPr/>
        </p:nvSpPr>
        <p:spPr>
          <a:xfrm>
            <a:off x="2478847" y="5197967"/>
            <a:ext cx="1339766" cy="41229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本文</a:t>
            </a:r>
            <a:r>
              <a:rPr kumimoji="1" lang="en-US" altLang="ja-JP" sz="900" b="1" dirty="0">
                <a:latin typeface="Meiryo UI" panose="020B0604030504040204" pitchFamily="34" charset="-128"/>
                <a:ea typeface="Meiryo UI" panose="020B0604030504040204" pitchFamily="34" charset="-128"/>
              </a:rPr>
              <a:t>(</a:t>
            </a:r>
            <a:r>
              <a:rPr kumimoji="1" lang="ja-JP" altLang="en-US" sz="900" b="1" dirty="0">
                <a:latin typeface="Meiryo UI" panose="020B0604030504040204" pitchFamily="34" charset="-128"/>
                <a:ea typeface="Meiryo UI" panose="020B0604030504040204" pitchFamily="34" charset="-128"/>
              </a:rPr>
              <a:t>テキスト</a:t>
            </a:r>
            <a:r>
              <a:rPr kumimoji="1" lang="en-US" altLang="ja-JP" sz="900" b="1" dirty="0">
                <a:latin typeface="Meiryo UI" panose="020B0604030504040204" pitchFamily="34" charset="-128"/>
                <a:ea typeface="Meiryo UI" panose="020B0604030504040204" pitchFamily="34" charset="-128"/>
              </a:rPr>
              <a:t>)</a:t>
            </a:r>
            <a:endParaRPr kumimoji="1" lang="ja-JP" altLang="en-US" sz="900" b="1" dirty="0">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CA754359-E9F7-4A0C-864C-54B91AD31C44}"/>
              </a:ext>
            </a:extLst>
          </p:cNvPr>
          <p:cNvSpPr txBox="1"/>
          <p:nvPr/>
        </p:nvSpPr>
        <p:spPr>
          <a:xfrm>
            <a:off x="2080981" y="5267738"/>
            <a:ext cx="486030"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(11)</a:t>
            </a:r>
            <a:endParaRPr kumimoji="1" lang="ja-JP" altLang="en-US" sz="1100" dirty="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F64ECFDC-EA64-4B2F-A04C-86CA05A01A3A}"/>
              </a:ext>
            </a:extLst>
          </p:cNvPr>
          <p:cNvSpPr/>
          <p:nvPr/>
        </p:nvSpPr>
        <p:spPr>
          <a:xfrm>
            <a:off x="2219815" y="25745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配信者数</a:t>
            </a:r>
          </a:p>
        </p:txBody>
      </p:sp>
      <p:sp>
        <p:nvSpPr>
          <p:cNvPr id="48" name="テキスト ボックス 47">
            <a:extLst>
              <a:ext uri="{FF2B5EF4-FFF2-40B4-BE49-F238E27FC236}">
                <a16:creationId xmlns:a16="http://schemas.microsoft.com/office/drawing/2014/main" id="{40C4ECD1-96DB-44D4-B284-EF2E34F5E2F2}"/>
              </a:ext>
            </a:extLst>
          </p:cNvPr>
          <p:cNvSpPr txBox="1"/>
          <p:nvPr/>
        </p:nvSpPr>
        <p:spPr>
          <a:xfrm>
            <a:off x="1907889" y="26217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(3)</a:t>
            </a:r>
            <a:endParaRPr kumimoji="1" lang="ja-JP" altLang="en-US" sz="1100" dirty="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5926EE3E-46D3-48D6-8FC3-A3B8344AF952}"/>
              </a:ext>
            </a:extLst>
          </p:cNvPr>
          <p:cNvSpPr/>
          <p:nvPr/>
        </p:nvSpPr>
        <p:spPr>
          <a:xfrm>
            <a:off x="3006301" y="2569956"/>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開封者数</a:t>
            </a:r>
          </a:p>
        </p:txBody>
      </p:sp>
      <p:sp>
        <p:nvSpPr>
          <p:cNvPr id="50" name="テキスト ボックス 49">
            <a:extLst>
              <a:ext uri="{FF2B5EF4-FFF2-40B4-BE49-F238E27FC236}">
                <a16:creationId xmlns:a16="http://schemas.microsoft.com/office/drawing/2014/main" id="{D12E784A-D2DF-4A1B-ABF0-9989775DCB6D}"/>
              </a:ext>
            </a:extLst>
          </p:cNvPr>
          <p:cNvSpPr txBox="1"/>
          <p:nvPr/>
        </p:nvSpPr>
        <p:spPr>
          <a:xfrm>
            <a:off x="2694375" y="2617178"/>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(4)</a:t>
            </a:r>
            <a:endParaRPr kumimoji="1" lang="ja-JP" altLang="en-US" sz="1100" dirty="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101365DC-90E5-4F20-85A3-12CA7ABB09C4}"/>
              </a:ext>
            </a:extLst>
          </p:cNvPr>
          <p:cNvSpPr/>
          <p:nvPr/>
        </p:nvSpPr>
        <p:spPr>
          <a:xfrm>
            <a:off x="3797278" y="2572614"/>
            <a:ext cx="500804" cy="361455"/>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開封率</a:t>
            </a:r>
          </a:p>
        </p:txBody>
      </p:sp>
      <p:sp>
        <p:nvSpPr>
          <p:cNvPr id="52" name="テキスト ボックス 51">
            <a:extLst>
              <a:ext uri="{FF2B5EF4-FFF2-40B4-BE49-F238E27FC236}">
                <a16:creationId xmlns:a16="http://schemas.microsoft.com/office/drawing/2014/main" id="{7C651DEC-06FB-4D50-936E-A1BECD6F1CEB}"/>
              </a:ext>
            </a:extLst>
          </p:cNvPr>
          <p:cNvSpPr txBox="1"/>
          <p:nvPr/>
        </p:nvSpPr>
        <p:spPr>
          <a:xfrm>
            <a:off x="3485352" y="2619836"/>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(5)</a:t>
            </a:r>
            <a:endParaRPr kumimoji="1" lang="ja-JP" altLang="en-US" sz="1100" dirty="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B69A58E7-5C62-4F8D-88F2-FB7FE23FC165}"/>
              </a:ext>
            </a:extLst>
          </p:cNvPr>
          <p:cNvSpPr/>
          <p:nvPr/>
        </p:nvSpPr>
        <p:spPr>
          <a:xfrm>
            <a:off x="2897319" y="3236511"/>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お住いのエリア</a:t>
            </a:r>
          </a:p>
        </p:txBody>
      </p:sp>
      <p:sp>
        <p:nvSpPr>
          <p:cNvPr id="54" name="テキスト ボックス 53">
            <a:extLst>
              <a:ext uri="{FF2B5EF4-FFF2-40B4-BE49-F238E27FC236}">
                <a16:creationId xmlns:a16="http://schemas.microsoft.com/office/drawing/2014/main" id="{E5A562CA-720C-459A-8A96-4F5B37552233}"/>
              </a:ext>
            </a:extLst>
          </p:cNvPr>
          <p:cNvSpPr txBox="1"/>
          <p:nvPr/>
        </p:nvSpPr>
        <p:spPr>
          <a:xfrm>
            <a:off x="2499453" y="3206435"/>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(6)</a:t>
            </a:r>
            <a:endParaRPr kumimoji="1" lang="ja-JP" altLang="en-US" sz="1100" dirty="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976183A0-9270-4922-A7D8-DD1906C52E31}"/>
              </a:ext>
            </a:extLst>
          </p:cNvPr>
          <p:cNvSpPr/>
          <p:nvPr/>
        </p:nvSpPr>
        <p:spPr>
          <a:xfrm>
            <a:off x="2897319" y="356716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年代</a:t>
            </a:r>
          </a:p>
        </p:txBody>
      </p:sp>
      <p:sp>
        <p:nvSpPr>
          <p:cNvPr id="56" name="テキスト ボックス 55">
            <a:extLst>
              <a:ext uri="{FF2B5EF4-FFF2-40B4-BE49-F238E27FC236}">
                <a16:creationId xmlns:a16="http://schemas.microsoft.com/office/drawing/2014/main" id="{5FBF9AD6-D5F1-4705-BF43-5491798B0105}"/>
              </a:ext>
            </a:extLst>
          </p:cNvPr>
          <p:cNvSpPr txBox="1"/>
          <p:nvPr/>
        </p:nvSpPr>
        <p:spPr>
          <a:xfrm>
            <a:off x="2499453" y="353709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(7)</a:t>
            </a:r>
            <a:endParaRPr kumimoji="1" lang="ja-JP" altLang="en-US" sz="1100" dirty="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DC05B495-61D2-49EC-8850-9B623D0F57B0}"/>
              </a:ext>
            </a:extLst>
          </p:cNvPr>
          <p:cNvSpPr/>
          <p:nvPr/>
        </p:nvSpPr>
        <p:spPr>
          <a:xfrm>
            <a:off x="2903133" y="3868308"/>
            <a:ext cx="1339766" cy="201459"/>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900" b="1" dirty="0">
                <a:latin typeface="Meiryo UI" panose="020B0604030504040204" pitchFamily="34" charset="-128"/>
                <a:ea typeface="Meiryo UI" panose="020B0604030504040204" pitchFamily="34" charset="-128"/>
              </a:rPr>
              <a:t>性別</a:t>
            </a:r>
          </a:p>
        </p:txBody>
      </p:sp>
      <p:sp>
        <p:nvSpPr>
          <p:cNvPr id="58" name="テキスト ボックス 57">
            <a:extLst>
              <a:ext uri="{FF2B5EF4-FFF2-40B4-BE49-F238E27FC236}">
                <a16:creationId xmlns:a16="http://schemas.microsoft.com/office/drawing/2014/main" id="{65C1F7C7-5FFC-40A1-8449-1747BDA703E7}"/>
              </a:ext>
            </a:extLst>
          </p:cNvPr>
          <p:cNvSpPr txBox="1"/>
          <p:nvPr/>
        </p:nvSpPr>
        <p:spPr>
          <a:xfrm>
            <a:off x="2505267" y="3838232"/>
            <a:ext cx="39786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(8)</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223643307"/>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28493</TotalTime>
  <Words>21426</Words>
  <Application>Microsoft Office PowerPoint</Application>
  <PresentationFormat>A4 Paper (210x297 mm)</PresentationFormat>
  <Paragraphs>2248</Paragraphs>
  <Slides>60</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Meiryo UI</vt:lpstr>
      <vt:lpstr>游ゴシック</vt:lpstr>
      <vt:lpstr>Arial</vt:lpstr>
      <vt:lpstr>1_Office テーマ</vt:lpstr>
      <vt:lpstr>機能要件の定義 </vt:lpstr>
      <vt:lpstr>管理者機能 一斉メール送信・プロセス</vt:lpstr>
      <vt:lpstr>プ35_画面1：管理者画面</vt:lpstr>
      <vt:lpstr>プ35_画面2：送信対象者設定画面</vt:lpstr>
      <vt:lpstr>プ35_画面3：メール送信画面</vt:lpstr>
      <vt:lpstr>プ35_画面4：メール送信確認画面</vt:lpstr>
      <vt:lpstr>プ35_画面5：メール送信完了画面</vt:lpstr>
      <vt:lpstr>プ35_画面6：送信履歴画面</vt:lpstr>
      <vt:lpstr>プ35_画面7：送信メール詳細画面</vt:lpstr>
      <vt:lpstr>機能要件の定義 </vt:lpstr>
      <vt:lpstr>管理者機能 ピックアップ機能プロセス</vt:lpstr>
      <vt:lpstr>プ36_画面1：トップページにアンケート表示</vt:lpstr>
      <vt:lpstr>プ36_画面2：案件一覧画面</vt:lpstr>
      <vt:lpstr>プ36_画面3：案件詳細画面</vt:lpstr>
      <vt:lpstr>機能要件の定義 </vt:lpstr>
      <vt:lpstr>管理者機能 成り代わり機能プロセス</vt:lpstr>
      <vt:lpstr>プ37_画面1：管理者画面</vt:lpstr>
      <vt:lpstr>プ37_画面2：成り代わり機能画面</vt:lpstr>
      <vt:lpstr>機能要件の定義 </vt:lpstr>
      <vt:lpstr>管理者機能 アンケート実施プロセス</vt:lpstr>
      <vt:lpstr>プ38_画面1：管理者画面</vt:lpstr>
      <vt:lpstr>プ38_画面2：アンケート管理画面</vt:lpstr>
      <vt:lpstr>プ38_画面3：アンケート作成画面</vt:lpstr>
      <vt:lpstr>プ38_画面4：設問作成・編集画面</vt:lpstr>
      <vt:lpstr>プ38_画面５：アンケート配布画面</vt:lpstr>
      <vt:lpstr>プ38_画面6：アンケート管理画面</vt:lpstr>
      <vt:lpstr>プ38_画面7：アンケート一覧画面</vt:lpstr>
      <vt:lpstr>プ38_画面8：アンケート画面</vt:lpstr>
      <vt:lpstr>プ38_画面9：アンケート提出確認</vt:lpstr>
      <vt:lpstr>プ38_画面10：アンケート一覧画面</vt:lpstr>
      <vt:lpstr>プ38_画面11：アンケート結果画面</vt:lpstr>
      <vt:lpstr>プ38_画面12：アンケート削除ダイアログ画面</vt:lpstr>
      <vt:lpstr>機能要件の定義 </vt:lpstr>
      <vt:lpstr>管理者機能 フリースペース管理プロセス</vt:lpstr>
      <vt:lpstr>プ41_画面1：管理者画面の表示</vt:lpstr>
      <vt:lpstr>プ41_画面2：フリースペース画面の表示</vt:lpstr>
      <vt:lpstr>プ41_画面3：フリースペース削除ダイアログ画面</vt:lpstr>
      <vt:lpstr>プ41_画面4：フリースペース作成画面の表示</vt:lpstr>
      <vt:lpstr>プ41_画面5：フリースペース確認画面の表示</vt:lpstr>
      <vt:lpstr>プ41_画面6：フリースペース作成完了画面</vt:lpstr>
      <vt:lpstr>PowerPoint Presentation</vt:lpstr>
      <vt:lpstr>機能要件の定義 </vt:lpstr>
      <vt:lpstr>管理者機能 フリーページ管理プロセス</vt:lpstr>
      <vt:lpstr>プ42_画面1：管理者画面の表示</vt:lpstr>
      <vt:lpstr>プ42_画面2：フリーページ画面の表示</vt:lpstr>
      <vt:lpstr>プ42_画面3：フリーページ削除ダイアログ画面</vt:lpstr>
      <vt:lpstr>プ42_画面4：フリーページ作成画面の表示</vt:lpstr>
      <vt:lpstr>プ42_画面5：フリーページ編集画面の表示</vt:lpstr>
      <vt:lpstr>プ42_画面6：フリーページ確認画面の表示</vt:lpstr>
      <vt:lpstr>プ42_画面6：フリーページ確認画面の表示</vt:lpstr>
      <vt:lpstr>プ42_画面7：フリーページ確認画面の表示</vt:lpstr>
      <vt:lpstr>PowerPoint Presentation</vt:lpstr>
      <vt:lpstr>機能要件の定義 </vt:lpstr>
      <vt:lpstr>管理者機能 メールテンプレート管理プロセス</vt:lpstr>
      <vt:lpstr>プ43_画面1：管理者画面の表示</vt:lpstr>
      <vt:lpstr>プ43_画面2：メールテンプレート画面の表示</vt:lpstr>
      <vt:lpstr>プ43_画面2：メールテンプレート削除ダイアログ画面</vt:lpstr>
      <vt:lpstr>プ43_画面3：メールテンプレート作成画面の表示</vt:lpstr>
      <vt:lpstr>プ43_画面4：メールテンプレート確認画面の表示</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Manh Cong</cp:lastModifiedBy>
  <cp:revision>994</cp:revision>
  <cp:lastPrinted>2021-11-25T00:40:21Z</cp:lastPrinted>
  <dcterms:created xsi:type="dcterms:W3CDTF">2021-09-14T00:07:53Z</dcterms:created>
  <dcterms:modified xsi:type="dcterms:W3CDTF">2021-11-26T09:12:30Z</dcterms:modified>
</cp:coreProperties>
</file>