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60"/>
  </p:notesMasterIdLst>
  <p:sldIdLst>
    <p:sldId id="534" r:id="rId2"/>
    <p:sldId id="465" r:id="rId3"/>
    <p:sldId id="554" r:id="rId4"/>
    <p:sldId id="569" r:id="rId5"/>
    <p:sldId id="577" r:id="rId6"/>
    <p:sldId id="578" r:id="rId7"/>
    <p:sldId id="579" r:id="rId8"/>
    <p:sldId id="575" r:id="rId9"/>
    <p:sldId id="580" r:id="rId10"/>
    <p:sldId id="531" r:id="rId11"/>
    <p:sldId id="536" r:id="rId12"/>
    <p:sldId id="593" r:id="rId13"/>
    <p:sldId id="594" r:id="rId14"/>
    <p:sldId id="547" r:id="rId15"/>
    <p:sldId id="532" r:id="rId16"/>
    <p:sldId id="535" r:id="rId17"/>
    <p:sldId id="591" r:id="rId18"/>
    <p:sldId id="592" r:id="rId19"/>
    <p:sldId id="533" r:id="rId20"/>
    <p:sldId id="537" r:id="rId21"/>
    <p:sldId id="581" r:id="rId22"/>
    <p:sldId id="584" r:id="rId23"/>
    <p:sldId id="582" r:id="rId24"/>
    <p:sldId id="583" r:id="rId25"/>
    <p:sldId id="596" r:id="rId26"/>
    <p:sldId id="597" r:id="rId27"/>
    <p:sldId id="588" r:id="rId28"/>
    <p:sldId id="590" r:id="rId29"/>
    <p:sldId id="599" r:id="rId30"/>
    <p:sldId id="601" r:id="rId31"/>
    <p:sldId id="586" r:id="rId32"/>
    <p:sldId id="585" r:id="rId33"/>
    <p:sldId id="602" r:id="rId34"/>
    <p:sldId id="608" r:id="rId35"/>
    <p:sldId id="604" r:id="rId36"/>
    <p:sldId id="616" r:id="rId37"/>
    <p:sldId id="619" r:id="rId38"/>
    <p:sldId id="617" r:id="rId39"/>
    <p:sldId id="618" r:id="rId40"/>
    <p:sldId id="620" r:id="rId41"/>
    <p:sldId id="612" r:id="rId42"/>
    <p:sldId id="607" r:id="rId43"/>
    <p:sldId id="611" r:id="rId44"/>
    <p:sldId id="605" r:id="rId45"/>
    <p:sldId id="621" r:id="rId46"/>
    <p:sldId id="623" r:id="rId47"/>
    <p:sldId id="622" r:id="rId48"/>
    <p:sldId id="630" r:id="rId49"/>
    <p:sldId id="625" r:id="rId50"/>
    <p:sldId id="613" r:id="rId51"/>
    <p:sldId id="609" r:id="rId52"/>
    <p:sldId id="615" r:id="rId53"/>
    <p:sldId id="606" r:id="rId54"/>
    <p:sldId id="626" r:id="rId55"/>
    <p:sldId id="628" r:id="rId56"/>
    <p:sldId id="627" r:id="rId57"/>
    <p:sldId id="629" r:id="rId58"/>
    <p:sldId id="614" r:id="rId59"/>
  </p:sldIdLst>
  <p:sldSz cx="9906000" cy="6858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斉メール送信プロセス" id="{8B2B9F8B-DBE5-2843-9DD1-5238EDB84621}">
          <p14:sldIdLst>
            <p14:sldId id="534"/>
            <p14:sldId id="465"/>
            <p14:sldId id="554"/>
            <p14:sldId id="569"/>
            <p14:sldId id="577"/>
            <p14:sldId id="578"/>
            <p14:sldId id="579"/>
            <p14:sldId id="575"/>
            <p14:sldId id="580"/>
          </p14:sldIdLst>
        </p14:section>
        <p14:section name="ピックアップ機能プロセス" id="{1C0665DB-A362-5E49-94EE-A59448EDBC44}">
          <p14:sldIdLst>
            <p14:sldId id="531"/>
            <p14:sldId id="536"/>
            <p14:sldId id="593"/>
            <p14:sldId id="594"/>
            <p14:sldId id="547"/>
            <p14:sldId id="532"/>
            <p14:sldId id="535"/>
            <p14:sldId id="591"/>
            <p14:sldId id="592"/>
          </p14:sldIdLst>
        </p14:section>
        <p14:section name="アンケート機能プロセス" id="{D78DC6A8-8855-9246-A555-6CDB553FA6B6}">
          <p14:sldIdLst>
            <p14:sldId id="533"/>
            <p14:sldId id="537"/>
            <p14:sldId id="581"/>
            <p14:sldId id="584"/>
            <p14:sldId id="582"/>
            <p14:sldId id="583"/>
            <p14:sldId id="596"/>
            <p14:sldId id="597"/>
            <p14:sldId id="588"/>
            <p14:sldId id="590"/>
            <p14:sldId id="599"/>
            <p14:sldId id="601"/>
            <p14:sldId id="586"/>
            <p14:sldId id="585"/>
            <p14:sldId id="602"/>
            <p14:sldId id="608"/>
            <p14:sldId id="604"/>
            <p14:sldId id="616"/>
            <p14:sldId id="619"/>
            <p14:sldId id="617"/>
            <p14:sldId id="618"/>
            <p14:sldId id="620"/>
            <p14:sldId id="612"/>
            <p14:sldId id="607"/>
            <p14:sldId id="611"/>
            <p14:sldId id="605"/>
            <p14:sldId id="621"/>
            <p14:sldId id="623"/>
            <p14:sldId id="622"/>
            <p14:sldId id="630"/>
            <p14:sldId id="625"/>
            <p14:sldId id="613"/>
            <p14:sldId id="609"/>
            <p14:sldId id="615"/>
            <p14:sldId id="606"/>
            <p14:sldId id="626"/>
            <p14:sldId id="628"/>
            <p14:sldId id="627"/>
            <p14:sldId id="629"/>
            <p14:sldId id="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EAFF"/>
    <a:srgbClr val="B7AC67"/>
    <a:srgbClr val="A83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94085" autoAdjust="0"/>
  </p:normalViewPr>
  <p:slideViewPr>
    <p:cSldViewPr snapToGrid="0" snapToObjects="1">
      <p:cViewPr varScale="1">
        <p:scale>
          <a:sx n="93" d="100"/>
          <a:sy n="93" d="100"/>
        </p:scale>
        <p:origin x="67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06E1B36D-B3ED-3445-9E3C-9486DD3F5CA7}" type="datetimeFigureOut">
              <a:rPr kumimoji="1" lang="ja-JP" altLang="en-US" smtClean="0"/>
              <a:t>2021/11/26</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5CFE3E90-785C-CC45-ADC1-475C4A767987}" type="slidenum">
              <a:rPr kumimoji="1" lang="ja-JP" altLang="en-US" smtClean="0"/>
              <a:t>‹#›</a:t>
            </a:fld>
            <a:endParaRPr kumimoji="1" lang="ja-JP" altLang="en-US"/>
          </a:p>
        </p:txBody>
      </p:sp>
    </p:spTree>
    <p:extLst>
      <p:ext uri="{BB962C8B-B14F-4D97-AF65-F5344CB8AC3E}">
        <p14:creationId xmlns:p14="http://schemas.microsoft.com/office/powerpoint/2010/main" val="3138907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a:t>
            </a:fld>
            <a:endParaRPr kumimoji="1" lang="ja-JP" altLang="en-US"/>
          </a:p>
        </p:txBody>
      </p:sp>
    </p:spTree>
    <p:extLst>
      <p:ext uri="{BB962C8B-B14F-4D97-AF65-F5344CB8AC3E}">
        <p14:creationId xmlns:p14="http://schemas.microsoft.com/office/powerpoint/2010/main" val="338736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12</a:t>
            </a:fld>
            <a:endParaRPr kumimoji="1" lang="ja-JP" altLang="en-US"/>
          </a:p>
        </p:txBody>
      </p:sp>
    </p:spTree>
    <p:extLst>
      <p:ext uri="{BB962C8B-B14F-4D97-AF65-F5344CB8AC3E}">
        <p14:creationId xmlns:p14="http://schemas.microsoft.com/office/powerpoint/2010/main" val="245338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16</a:t>
            </a:fld>
            <a:endParaRPr kumimoji="1" lang="ja-JP" altLang="en-US"/>
          </a:p>
        </p:txBody>
      </p:sp>
    </p:spTree>
    <p:extLst>
      <p:ext uri="{BB962C8B-B14F-4D97-AF65-F5344CB8AC3E}">
        <p14:creationId xmlns:p14="http://schemas.microsoft.com/office/powerpoint/2010/main" val="155383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17</a:t>
            </a:fld>
            <a:endParaRPr kumimoji="1" lang="ja-JP" altLang="en-US"/>
          </a:p>
        </p:txBody>
      </p:sp>
    </p:spTree>
    <p:extLst>
      <p:ext uri="{BB962C8B-B14F-4D97-AF65-F5344CB8AC3E}">
        <p14:creationId xmlns:p14="http://schemas.microsoft.com/office/powerpoint/2010/main" val="163532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18</a:t>
            </a:fld>
            <a:endParaRPr kumimoji="1" lang="ja-JP" altLang="en-US"/>
          </a:p>
        </p:txBody>
      </p:sp>
    </p:spTree>
    <p:extLst>
      <p:ext uri="{BB962C8B-B14F-4D97-AF65-F5344CB8AC3E}">
        <p14:creationId xmlns:p14="http://schemas.microsoft.com/office/powerpoint/2010/main" val="22805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20</a:t>
            </a:fld>
            <a:endParaRPr kumimoji="1" lang="ja-JP" altLang="en-US"/>
          </a:p>
        </p:txBody>
      </p:sp>
    </p:spTree>
    <p:extLst>
      <p:ext uri="{BB962C8B-B14F-4D97-AF65-F5344CB8AC3E}">
        <p14:creationId xmlns:p14="http://schemas.microsoft.com/office/powerpoint/2010/main" val="426103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21</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22</a:t>
            </a:fld>
            <a:endParaRPr kumimoji="1" lang="ja-JP" altLang="en-US"/>
          </a:p>
        </p:txBody>
      </p:sp>
    </p:spTree>
    <p:extLst>
      <p:ext uri="{BB962C8B-B14F-4D97-AF65-F5344CB8AC3E}">
        <p14:creationId xmlns:p14="http://schemas.microsoft.com/office/powerpoint/2010/main" val="1505692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23</a:t>
            </a:fld>
            <a:endParaRPr kumimoji="1" lang="ja-JP" altLang="en-US"/>
          </a:p>
        </p:txBody>
      </p:sp>
    </p:spTree>
    <p:extLst>
      <p:ext uri="{BB962C8B-B14F-4D97-AF65-F5344CB8AC3E}">
        <p14:creationId xmlns:p14="http://schemas.microsoft.com/office/powerpoint/2010/main" val="3714181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24</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25</a:t>
            </a:fld>
            <a:endParaRPr kumimoji="1" lang="ja-JP" altLang="en-US"/>
          </a:p>
        </p:txBody>
      </p:sp>
    </p:spTree>
    <p:extLst>
      <p:ext uri="{BB962C8B-B14F-4D97-AF65-F5344CB8AC3E}">
        <p14:creationId xmlns:p14="http://schemas.microsoft.com/office/powerpoint/2010/main" val="104176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26</a:t>
            </a:fld>
            <a:endParaRPr kumimoji="1" lang="ja-JP" altLang="en-US"/>
          </a:p>
        </p:txBody>
      </p:sp>
    </p:spTree>
    <p:extLst>
      <p:ext uri="{BB962C8B-B14F-4D97-AF65-F5344CB8AC3E}">
        <p14:creationId xmlns:p14="http://schemas.microsoft.com/office/powerpoint/2010/main" val="373578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27</a:t>
            </a:fld>
            <a:endParaRPr kumimoji="1" lang="ja-JP" altLang="en-US"/>
          </a:p>
        </p:txBody>
      </p:sp>
    </p:spTree>
    <p:extLst>
      <p:ext uri="{BB962C8B-B14F-4D97-AF65-F5344CB8AC3E}">
        <p14:creationId xmlns:p14="http://schemas.microsoft.com/office/powerpoint/2010/main" val="329650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28</a:t>
            </a:fld>
            <a:endParaRPr kumimoji="1" lang="ja-JP" altLang="en-US"/>
          </a:p>
        </p:txBody>
      </p:sp>
    </p:spTree>
    <p:extLst>
      <p:ext uri="{BB962C8B-B14F-4D97-AF65-F5344CB8AC3E}">
        <p14:creationId xmlns:p14="http://schemas.microsoft.com/office/powerpoint/2010/main" val="1624448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29</a:t>
            </a:fld>
            <a:endParaRPr kumimoji="1" lang="ja-JP" altLang="en-US"/>
          </a:p>
        </p:txBody>
      </p:sp>
    </p:spTree>
    <p:extLst>
      <p:ext uri="{BB962C8B-B14F-4D97-AF65-F5344CB8AC3E}">
        <p14:creationId xmlns:p14="http://schemas.microsoft.com/office/powerpoint/2010/main" val="123811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30</a:t>
            </a:fld>
            <a:endParaRPr kumimoji="1" lang="ja-JP" altLang="en-US"/>
          </a:p>
        </p:txBody>
      </p:sp>
    </p:spTree>
    <p:extLst>
      <p:ext uri="{BB962C8B-B14F-4D97-AF65-F5344CB8AC3E}">
        <p14:creationId xmlns:p14="http://schemas.microsoft.com/office/powerpoint/2010/main" val="357019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31</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32</a:t>
            </a:fld>
            <a:endParaRPr kumimoji="1" lang="ja-JP" altLang="en-US"/>
          </a:p>
        </p:txBody>
      </p:sp>
    </p:spTree>
    <p:extLst>
      <p:ext uri="{BB962C8B-B14F-4D97-AF65-F5344CB8AC3E}">
        <p14:creationId xmlns:p14="http://schemas.microsoft.com/office/powerpoint/2010/main" val="3297227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34</a:t>
            </a:fld>
            <a:endParaRPr kumimoji="1" lang="ja-JP" altLang="en-US"/>
          </a:p>
        </p:txBody>
      </p:sp>
    </p:spTree>
    <p:extLst>
      <p:ext uri="{BB962C8B-B14F-4D97-AF65-F5344CB8AC3E}">
        <p14:creationId xmlns:p14="http://schemas.microsoft.com/office/powerpoint/2010/main" val="355065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35</a:t>
            </a:fld>
            <a:endParaRPr kumimoji="1" lang="ja-JP" altLang="en-US"/>
          </a:p>
        </p:txBody>
      </p:sp>
    </p:spTree>
    <p:extLst>
      <p:ext uri="{BB962C8B-B14F-4D97-AF65-F5344CB8AC3E}">
        <p14:creationId xmlns:p14="http://schemas.microsoft.com/office/powerpoint/2010/main" val="283178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36</a:t>
            </a:fld>
            <a:endParaRPr kumimoji="1" lang="ja-JP" altLang="en-US"/>
          </a:p>
        </p:txBody>
      </p:sp>
    </p:spTree>
    <p:extLst>
      <p:ext uri="{BB962C8B-B14F-4D97-AF65-F5344CB8AC3E}">
        <p14:creationId xmlns:p14="http://schemas.microsoft.com/office/powerpoint/2010/main" val="221431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a:t>
            </a:fld>
            <a:endParaRPr kumimoji="1" lang="ja-JP" altLang="en-US"/>
          </a:p>
        </p:txBody>
      </p:sp>
    </p:spTree>
    <p:extLst>
      <p:ext uri="{BB962C8B-B14F-4D97-AF65-F5344CB8AC3E}">
        <p14:creationId xmlns:p14="http://schemas.microsoft.com/office/powerpoint/2010/main" val="3634505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37</a:t>
            </a:fld>
            <a:endParaRPr kumimoji="1" lang="ja-JP" altLang="en-US"/>
          </a:p>
        </p:txBody>
      </p:sp>
    </p:spTree>
    <p:extLst>
      <p:ext uri="{BB962C8B-B14F-4D97-AF65-F5344CB8AC3E}">
        <p14:creationId xmlns:p14="http://schemas.microsoft.com/office/powerpoint/2010/main" val="377372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38</a:t>
            </a:fld>
            <a:endParaRPr kumimoji="1" lang="ja-JP" altLang="en-US"/>
          </a:p>
        </p:txBody>
      </p:sp>
    </p:spTree>
    <p:extLst>
      <p:ext uri="{BB962C8B-B14F-4D97-AF65-F5344CB8AC3E}">
        <p14:creationId xmlns:p14="http://schemas.microsoft.com/office/powerpoint/2010/main" val="381075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39</a:t>
            </a:fld>
            <a:endParaRPr kumimoji="1" lang="ja-JP" altLang="en-US"/>
          </a:p>
        </p:txBody>
      </p:sp>
    </p:spTree>
    <p:extLst>
      <p:ext uri="{BB962C8B-B14F-4D97-AF65-F5344CB8AC3E}">
        <p14:creationId xmlns:p14="http://schemas.microsoft.com/office/powerpoint/2010/main" val="130505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40</a:t>
            </a:fld>
            <a:endParaRPr kumimoji="1" lang="ja-JP" altLang="en-US"/>
          </a:p>
        </p:txBody>
      </p:sp>
    </p:spTree>
    <p:extLst>
      <p:ext uri="{BB962C8B-B14F-4D97-AF65-F5344CB8AC3E}">
        <p14:creationId xmlns:p14="http://schemas.microsoft.com/office/powerpoint/2010/main" val="136555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43</a:t>
            </a:fld>
            <a:endParaRPr kumimoji="1" lang="ja-JP" altLang="en-US"/>
          </a:p>
        </p:txBody>
      </p:sp>
    </p:spTree>
    <p:extLst>
      <p:ext uri="{BB962C8B-B14F-4D97-AF65-F5344CB8AC3E}">
        <p14:creationId xmlns:p14="http://schemas.microsoft.com/office/powerpoint/2010/main" val="4222947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44</a:t>
            </a:fld>
            <a:endParaRPr kumimoji="1" lang="ja-JP" altLang="en-US"/>
          </a:p>
        </p:txBody>
      </p:sp>
    </p:spTree>
    <p:extLst>
      <p:ext uri="{BB962C8B-B14F-4D97-AF65-F5344CB8AC3E}">
        <p14:creationId xmlns:p14="http://schemas.microsoft.com/office/powerpoint/2010/main" val="119245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45</a:t>
            </a:fld>
            <a:endParaRPr kumimoji="1" lang="ja-JP" altLang="en-US"/>
          </a:p>
        </p:txBody>
      </p:sp>
    </p:spTree>
    <p:extLst>
      <p:ext uri="{BB962C8B-B14F-4D97-AF65-F5344CB8AC3E}">
        <p14:creationId xmlns:p14="http://schemas.microsoft.com/office/powerpoint/2010/main" val="4222417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46</a:t>
            </a:fld>
            <a:endParaRPr kumimoji="1" lang="ja-JP" altLang="en-US"/>
          </a:p>
        </p:txBody>
      </p:sp>
    </p:spTree>
    <p:extLst>
      <p:ext uri="{BB962C8B-B14F-4D97-AF65-F5344CB8AC3E}">
        <p14:creationId xmlns:p14="http://schemas.microsoft.com/office/powerpoint/2010/main" val="227945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47</a:t>
            </a:fld>
            <a:endParaRPr kumimoji="1" lang="ja-JP" altLang="en-US"/>
          </a:p>
        </p:txBody>
      </p:sp>
    </p:spTree>
    <p:extLst>
      <p:ext uri="{BB962C8B-B14F-4D97-AF65-F5344CB8AC3E}">
        <p14:creationId xmlns:p14="http://schemas.microsoft.com/office/powerpoint/2010/main" val="1458725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48</a:t>
            </a:fld>
            <a:endParaRPr kumimoji="1" lang="ja-JP" altLang="en-US"/>
          </a:p>
        </p:txBody>
      </p:sp>
    </p:spTree>
    <p:extLst>
      <p:ext uri="{BB962C8B-B14F-4D97-AF65-F5344CB8AC3E}">
        <p14:creationId xmlns:p14="http://schemas.microsoft.com/office/powerpoint/2010/main" val="69818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49</a:t>
            </a:fld>
            <a:endParaRPr kumimoji="1" lang="ja-JP" altLang="en-US"/>
          </a:p>
        </p:txBody>
      </p:sp>
    </p:spTree>
    <p:extLst>
      <p:ext uri="{BB962C8B-B14F-4D97-AF65-F5344CB8AC3E}">
        <p14:creationId xmlns:p14="http://schemas.microsoft.com/office/powerpoint/2010/main" val="3872889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52</a:t>
            </a:fld>
            <a:endParaRPr kumimoji="1" lang="ja-JP" altLang="en-US"/>
          </a:p>
        </p:txBody>
      </p:sp>
    </p:spTree>
    <p:extLst>
      <p:ext uri="{BB962C8B-B14F-4D97-AF65-F5344CB8AC3E}">
        <p14:creationId xmlns:p14="http://schemas.microsoft.com/office/powerpoint/2010/main" val="1319636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53</a:t>
            </a:fld>
            <a:endParaRPr kumimoji="1" lang="ja-JP" altLang="en-US"/>
          </a:p>
        </p:txBody>
      </p:sp>
    </p:spTree>
    <p:extLst>
      <p:ext uri="{BB962C8B-B14F-4D97-AF65-F5344CB8AC3E}">
        <p14:creationId xmlns:p14="http://schemas.microsoft.com/office/powerpoint/2010/main" val="4120145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54</a:t>
            </a:fld>
            <a:endParaRPr kumimoji="1" lang="ja-JP" altLang="en-US"/>
          </a:p>
        </p:txBody>
      </p:sp>
    </p:spTree>
    <p:extLst>
      <p:ext uri="{BB962C8B-B14F-4D97-AF65-F5344CB8AC3E}">
        <p14:creationId xmlns:p14="http://schemas.microsoft.com/office/powerpoint/2010/main" val="191773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55</a:t>
            </a:fld>
            <a:endParaRPr kumimoji="1" lang="ja-JP" altLang="en-US"/>
          </a:p>
        </p:txBody>
      </p:sp>
    </p:spTree>
    <p:extLst>
      <p:ext uri="{BB962C8B-B14F-4D97-AF65-F5344CB8AC3E}">
        <p14:creationId xmlns:p14="http://schemas.microsoft.com/office/powerpoint/2010/main" val="31279875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56</a:t>
            </a:fld>
            <a:endParaRPr kumimoji="1" lang="ja-JP" altLang="en-US"/>
          </a:p>
        </p:txBody>
      </p:sp>
    </p:spTree>
    <p:extLst>
      <p:ext uri="{BB962C8B-B14F-4D97-AF65-F5344CB8AC3E}">
        <p14:creationId xmlns:p14="http://schemas.microsoft.com/office/powerpoint/2010/main" val="4273706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57</a:t>
            </a:fld>
            <a:endParaRPr kumimoji="1" lang="ja-JP" altLang="en-US"/>
          </a:p>
        </p:txBody>
      </p:sp>
    </p:spTree>
    <p:extLst>
      <p:ext uri="{BB962C8B-B14F-4D97-AF65-F5344CB8AC3E}">
        <p14:creationId xmlns:p14="http://schemas.microsoft.com/office/powerpoint/2010/main" val="2075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6</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7</a:t>
            </a:fld>
            <a:endParaRPr kumimoji="1" lang="ja-JP" altLang="en-US"/>
          </a:p>
        </p:txBody>
      </p:sp>
    </p:spTree>
    <p:extLst>
      <p:ext uri="{BB962C8B-B14F-4D97-AF65-F5344CB8AC3E}">
        <p14:creationId xmlns:p14="http://schemas.microsoft.com/office/powerpoint/2010/main" val="405984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8</a:t>
            </a:fld>
            <a:endParaRPr kumimoji="1" lang="ja-JP" altLang="en-US"/>
          </a:p>
        </p:txBody>
      </p:sp>
    </p:spTree>
    <p:extLst>
      <p:ext uri="{BB962C8B-B14F-4D97-AF65-F5344CB8AC3E}">
        <p14:creationId xmlns:p14="http://schemas.microsoft.com/office/powerpoint/2010/main" val="4172929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9</a:t>
            </a:fld>
            <a:endParaRPr kumimoji="1" lang="ja-JP" altLang="en-US"/>
          </a:p>
        </p:txBody>
      </p:sp>
    </p:spTree>
    <p:extLst>
      <p:ext uri="{BB962C8B-B14F-4D97-AF65-F5344CB8AC3E}">
        <p14:creationId xmlns:p14="http://schemas.microsoft.com/office/powerpoint/2010/main" val="2921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11</a:t>
            </a:fld>
            <a:endParaRPr kumimoji="1" lang="ja-JP" altLang="en-US"/>
          </a:p>
        </p:txBody>
      </p:sp>
    </p:spTree>
    <p:extLst>
      <p:ext uri="{BB962C8B-B14F-4D97-AF65-F5344CB8AC3E}">
        <p14:creationId xmlns:p14="http://schemas.microsoft.com/office/powerpoint/2010/main" val="17860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B5F02-6BA2-9E4B-82ED-254592928E80}"/>
              </a:ext>
            </a:extLst>
          </p:cNvPr>
          <p:cNvSpPr>
            <a:spLocks noGrp="1"/>
          </p:cNvSpPr>
          <p:nvPr>
            <p:ph type="title"/>
          </p:nvPr>
        </p:nvSpPr>
        <p:spPr>
          <a:xfrm>
            <a:off x="675879" y="835534"/>
            <a:ext cx="8543925" cy="2852737"/>
          </a:xfrm>
          <a:prstGeom prst="rect">
            <a:avLst/>
          </a:prstGeom>
        </p:spPr>
        <p:txBody>
          <a:bodyPr anchor="b"/>
          <a:lstStyle>
            <a:lvl1pPr algn="ctr">
              <a:defRPr sz="6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02B06EBD-1704-F745-AC35-AF51F81B2B5B}"/>
              </a:ext>
            </a:extLst>
          </p:cNvPr>
          <p:cNvSpPr>
            <a:spLocks noGrp="1"/>
          </p:cNvSpPr>
          <p:nvPr>
            <p:ph type="body" idx="1"/>
          </p:nvPr>
        </p:nvSpPr>
        <p:spPr>
          <a:xfrm>
            <a:off x="675879" y="3715259"/>
            <a:ext cx="8543925" cy="1500187"/>
          </a:xfrm>
          <a:prstGeom prst="rect">
            <a:avLst/>
          </a:prstGeom>
        </p:spPr>
        <p:txBody>
          <a:bodyPr anchor="ctr"/>
          <a:lstStyle>
            <a:lvl1pPr marL="0" indent="0" algn="ctr">
              <a:buNone/>
              <a:defRPr sz="2400">
                <a:solidFill>
                  <a:schemeClr val="tx1"/>
                </a:solidFill>
                <a:latin typeface="Meiryo UI" panose="020B0604030504040204" pitchFamily="34" charset="-128"/>
                <a:ea typeface="Meiryo UI"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5215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681038" y="1825625"/>
            <a:ext cx="8543925" cy="4351338"/>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319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5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b="1">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823967" y="2133599"/>
            <a:ext cx="8400996" cy="4043363"/>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Placeholder 2">
            <a:extLst>
              <a:ext uri="{FF2B5EF4-FFF2-40B4-BE49-F238E27FC236}">
                <a16:creationId xmlns:a16="http://schemas.microsoft.com/office/drawing/2014/main" id="{190F58F6-CF18-8243-A185-8AAB10F1C558}"/>
              </a:ext>
            </a:extLst>
          </p:cNvPr>
          <p:cNvSpPr>
            <a:spLocks noGrp="1"/>
          </p:cNvSpPr>
          <p:nvPr>
            <p:ph idx="10"/>
          </p:nvPr>
        </p:nvSpPr>
        <p:spPr>
          <a:xfrm>
            <a:off x="823965" y="1151610"/>
            <a:ext cx="8400996" cy="724465"/>
          </a:xfrm>
          <a:prstGeom prst="rect">
            <a:avLst/>
          </a:prstGeom>
        </p:spPr>
        <p:txBody>
          <a:bodyPr vert="horz" lIns="91440" tIns="45720" rIns="91440" bIns="45720" rtlCol="0">
            <a:normAutofit/>
          </a:bodyPr>
          <a:lstStyle>
            <a:lvl1pPr marL="0" indent="0">
              <a:buNone/>
              <a:defRPr sz="18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endParaRPr lang="en-US" dirty="0"/>
          </a:p>
        </p:txBody>
      </p:sp>
    </p:spTree>
    <p:extLst>
      <p:ext uri="{BB962C8B-B14F-4D97-AF65-F5344CB8AC3E}">
        <p14:creationId xmlns:p14="http://schemas.microsoft.com/office/powerpoint/2010/main" val="1162969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9424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065810"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endParaRPr kumimoji="1" lang="ja-JP" altLang="en-US"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30412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成り代わり</a:t>
            </a:r>
            <a:r>
              <a:rPr kumimoji="1" lang="ja-JP" altLang="en-US" sz="2800" dirty="0">
                <a:latin typeface="Meiryo UI" panose="020B0604030504040204" pitchFamily="34" charset="-128"/>
                <a:ea typeface="Meiryo UI" panose="020B0604030504040204" pitchFamily="34" charset="-128"/>
              </a:rPr>
              <a:t>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4413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ピックアップ機能プロセス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fontScale="92500"/>
          </a:bodyPr>
          <a:lstStyle/>
          <a:p>
            <a:r>
              <a:rPr lang="ja-JP" altLang="en-US" sz="1400" dirty="0"/>
              <a:t>トップページに管理者が「お気に入り」ボタンをクリックしピックアップ記事を表示する。</a:t>
            </a:r>
            <a:endParaRPr lang="en-US" altLang="ja-JP" sz="1400" dirty="0"/>
          </a:p>
          <a:p>
            <a:r>
              <a:rPr lang="ja-JP" altLang="en-US" sz="1400" dirty="0"/>
              <a:t>ピックアップ案件は管理者が「お気に入り」ボタンの再クリックで取り除くことができる。</a:t>
            </a:r>
            <a:endParaRPr lang="en-US" altLang="ja-JP" sz="1400" dirty="0"/>
          </a:p>
          <a:p>
            <a:r>
              <a:rPr lang="ja-JP" altLang="en-US" sz="1400" dirty="0"/>
              <a:t>ピックアップされた案件が「ステータス：マッチング成立」「ステータス：終了」になった場合は自動的にピックアップが解除される。</a:t>
            </a:r>
            <a:endParaRPr lang="en-US" altLang="ja-JP" sz="1400" dirty="0"/>
          </a:p>
          <a:p>
            <a:r>
              <a:rPr kumimoji="1" lang="ja-JP" altLang="en-US" sz="1400" dirty="0"/>
              <a:t>ピックアップ記事は会員・非会員に表示される。</a:t>
            </a:r>
            <a:endParaRPr kumimoji="1" lang="en-US" altLang="ja-JP" sz="1400"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11</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126" name="正方形/長方形 125">
            <a:extLst>
              <a:ext uri="{FF2B5EF4-FFF2-40B4-BE49-F238E27FC236}">
                <a16:creationId xmlns:a16="http://schemas.microsoft.com/office/drawing/2014/main" id="{24F16950-17DE-9A4C-AAFC-46EB6743C1D9}"/>
              </a:ext>
            </a:extLst>
          </p:cNvPr>
          <p:cNvSpPr/>
          <p:nvPr/>
        </p:nvSpPr>
        <p:spPr>
          <a:xfrm>
            <a:off x="969428" y="2587983"/>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会員・非会員が操作可能</a:t>
            </a:r>
          </a:p>
        </p:txBody>
      </p:sp>
      <p:sp>
        <p:nvSpPr>
          <p:cNvPr id="60" name="正方形/長方形 59">
            <a:extLst>
              <a:ext uri="{FF2B5EF4-FFF2-40B4-BE49-F238E27FC236}">
                <a16:creationId xmlns:a16="http://schemas.microsoft.com/office/drawing/2014/main" id="{A1955C87-1668-AA47-B0E1-15B9ABC57DD3}"/>
              </a:ext>
            </a:extLst>
          </p:cNvPr>
          <p:cNvSpPr/>
          <p:nvPr/>
        </p:nvSpPr>
        <p:spPr>
          <a:xfrm>
            <a:off x="7478817"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案件一覧画面へアクセス</a:t>
            </a:r>
          </a:p>
        </p:txBody>
      </p:sp>
      <p:sp>
        <p:nvSpPr>
          <p:cNvPr id="61" name="正方形/長方形 60">
            <a:extLst>
              <a:ext uri="{FF2B5EF4-FFF2-40B4-BE49-F238E27FC236}">
                <a16:creationId xmlns:a16="http://schemas.microsoft.com/office/drawing/2014/main" id="{B8B99645-B896-8444-8156-D6FCE294EE18}"/>
              </a:ext>
            </a:extLst>
          </p:cNvPr>
          <p:cNvSpPr/>
          <p:nvPr/>
        </p:nvSpPr>
        <p:spPr>
          <a:xfrm>
            <a:off x="5445048"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案件一覧画面の表示</a:t>
            </a:r>
          </a:p>
        </p:txBody>
      </p:sp>
      <p:sp>
        <p:nvSpPr>
          <p:cNvPr id="62" name="正方形/長方形 61">
            <a:extLst>
              <a:ext uri="{FF2B5EF4-FFF2-40B4-BE49-F238E27FC236}">
                <a16:creationId xmlns:a16="http://schemas.microsoft.com/office/drawing/2014/main" id="{B63362E8-98E5-014E-B0CD-D7327FA4004C}"/>
              </a:ext>
            </a:extLst>
          </p:cNvPr>
          <p:cNvSpPr/>
          <p:nvPr/>
        </p:nvSpPr>
        <p:spPr>
          <a:xfrm>
            <a:off x="7478816"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ピックアップの設定</a:t>
            </a:r>
          </a:p>
        </p:txBody>
      </p:sp>
      <p:sp>
        <p:nvSpPr>
          <p:cNvPr id="63" name="正方形/長方形 62">
            <a:extLst>
              <a:ext uri="{FF2B5EF4-FFF2-40B4-BE49-F238E27FC236}">
                <a16:creationId xmlns:a16="http://schemas.microsoft.com/office/drawing/2014/main" id="{704E1673-1C52-D64D-9559-3D9B79B83562}"/>
              </a:ext>
            </a:extLst>
          </p:cNvPr>
          <p:cNvSpPr/>
          <p:nvPr/>
        </p:nvSpPr>
        <p:spPr>
          <a:xfrm>
            <a:off x="5445047"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ピックアップ設定処理</a:t>
            </a:r>
          </a:p>
        </p:txBody>
      </p:sp>
      <p:sp>
        <p:nvSpPr>
          <p:cNvPr id="65" name="正方形/長方形 64">
            <a:extLst>
              <a:ext uri="{FF2B5EF4-FFF2-40B4-BE49-F238E27FC236}">
                <a16:creationId xmlns:a16="http://schemas.microsoft.com/office/drawing/2014/main" id="{E99AA38B-AFD7-DA48-B19D-B1891234D47B}"/>
              </a:ext>
            </a:extLst>
          </p:cNvPr>
          <p:cNvSpPr/>
          <p:nvPr/>
        </p:nvSpPr>
        <p:spPr>
          <a:xfrm>
            <a:off x="1011849" y="29076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トップページへアクセス</a:t>
            </a:r>
          </a:p>
        </p:txBody>
      </p:sp>
      <p:sp>
        <p:nvSpPr>
          <p:cNvPr id="67" name="正方形/長方形 66">
            <a:extLst>
              <a:ext uri="{FF2B5EF4-FFF2-40B4-BE49-F238E27FC236}">
                <a16:creationId xmlns:a16="http://schemas.microsoft.com/office/drawing/2014/main" id="{09673C58-3A1B-324B-AB2A-F378A8B88BB4}"/>
              </a:ext>
            </a:extLst>
          </p:cNvPr>
          <p:cNvSpPr/>
          <p:nvPr/>
        </p:nvSpPr>
        <p:spPr>
          <a:xfrm>
            <a:off x="3164345" y="4113788"/>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ピックアップ案件の表示</a:t>
            </a:r>
            <a:endParaRPr kumimoji="1" lang="en-US" altLang="ja-JP" sz="9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7BB9DD76-B3AB-784B-887E-CC41B2677110}"/>
              </a:ext>
            </a:extLst>
          </p:cNvPr>
          <p:cNvSpPr/>
          <p:nvPr/>
        </p:nvSpPr>
        <p:spPr>
          <a:xfrm>
            <a:off x="1011848" y="54510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ピックアップ案件の確認</a:t>
            </a:r>
          </a:p>
        </p:txBody>
      </p:sp>
      <p:cxnSp>
        <p:nvCxnSpPr>
          <p:cNvPr id="70" name="カギ線コネクタ 69">
            <a:extLst>
              <a:ext uri="{FF2B5EF4-FFF2-40B4-BE49-F238E27FC236}">
                <a16:creationId xmlns:a16="http://schemas.microsoft.com/office/drawing/2014/main" id="{168F5781-7865-0E40-BB06-780D00302061}"/>
              </a:ext>
            </a:extLst>
          </p:cNvPr>
          <p:cNvCxnSpPr>
            <a:cxnSpLocks/>
            <a:stCxn id="67" idx="2"/>
            <a:endCxn id="68" idx="3"/>
          </p:cNvCxnSpPr>
          <p:nvPr/>
        </p:nvCxnSpPr>
        <p:spPr>
          <a:xfrm rot="5400000">
            <a:off x="2700593" y="4231626"/>
            <a:ext cx="1263483" cy="13230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カギ線コネクタ 70">
            <a:extLst>
              <a:ext uri="{FF2B5EF4-FFF2-40B4-BE49-F238E27FC236}">
                <a16:creationId xmlns:a16="http://schemas.microsoft.com/office/drawing/2014/main" id="{2FC25F84-07BD-E54F-AE21-4C6E64460E00}"/>
              </a:ext>
            </a:extLst>
          </p:cNvPr>
          <p:cNvCxnSpPr>
            <a:cxnSpLocks/>
            <a:stCxn id="63" idx="1"/>
            <a:endCxn id="67" idx="3"/>
          </p:cNvCxnSpPr>
          <p:nvPr/>
        </p:nvCxnSpPr>
        <p:spPr>
          <a:xfrm rot="10800000" flipV="1">
            <a:off x="4823329" y="4035254"/>
            <a:ext cx="621719" cy="152334"/>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B5FBBBC8-C6EA-FE47-A3F1-1AEFD4DAA819}"/>
              </a:ext>
            </a:extLst>
          </p:cNvPr>
          <p:cNvSpPr/>
          <p:nvPr/>
        </p:nvSpPr>
        <p:spPr>
          <a:xfrm>
            <a:off x="3164344" y="29132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トップページ画面の表示</a:t>
            </a:r>
          </a:p>
        </p:txBody>
      </p:sp>
      <p:cxnSp>
        <p:nvCxnSpPr>
          <p:cNvPr id="73" name="直線矢印コネクタ 72">
            <a:extLst>
              <a:ext uri="{FF2B5EF4-FFF2-40B4-BE49-F238E27FC236}">
                <a16:creationId xmlns:a16="http://schemas.microsoft.com/office/drawing/2014/main" id="{B0514CBC-086E-F341-A54C-931C2900B71B}"/>
              </a:ext>
            </a:extLst>
          </p:cNvPr>
          <p:cNvCxnSpPr>
            <a:cxnSpLocks/>
            <a:stCxn id="65" idx="3"/>
            <a:endCxn id="72" idx="1"/>
          </p:cNvCxnSpPr>
          <p:nvPr/>
        </p:nvCxnSpPr>
        <p:spPr>
          <a:xfrm>
            <a:off x="2670832" y="2981431"/>
            <a:ext cx="493512"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32643E8-DA09-B541-B128-1DAE6FD7320B}"/>
              </a:ext>
            </a:extLst>
          </p:cNvPr>
          <p:cNvCxnSpPr>
            <a:cxnSpLocks/>
            <a:stCxn id="72" idx="2"/>
            <a:endCxn id="67" idx="0"/>
          </p:cNvCxnSpPr>
          <p:nvPr/>
        </p:nvCxnSpPr>
        <p:spPr>
          <a:xfrm>
            <a:off x="3993836" y="3060800"/>
            <a:ext cx="1" cy="10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DF037537-1DF6-A14E-9AC4-A4658765B8E5}"/>
              </a:ext>
            </a:extLst>
          </p:cNvPr>
          <p:cNvCxnSpPr>
            <a:cxnSpLocks/>
            <a:stCxn id="60" idx="1"/>
            <a:endCxn id="61" idx="3"/>
          </p:cNvCxnSpPr>
          <p:nvPr/>
        </p:nvCxnSpPr>
        <p:spPr>
          <a:xfrm flipH="1">
            <a:off x="7104031" y="2984900"/>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カギ線コネクタ 84">
            <a:extLst>
              <a:ext uri="{FF2B5EF4-FFF2-40B4-BE49-F238E27FC236}">
                <a16:creationId xmlns:a16="http://schemas.microsoft.com/office/drawing/2014/main" id="{5393075B-16FE-D248-9A68-1C98947F9569}"/>
              </a:ext>
            </a:extLst>
          </p:cNvPr>
          <p:cNvCxnSpPr>
            <a:cxnSpLocks/>
            <a:stCxn id="61" idx="2"/>
            <a:endCxn id="62" idx="0"/>
          </p:cNvCxnSpPr>
          <p:nvPr/>
        </p:nvCxnSpPr>
        <p:spPr>
          <a:xfrm rot="16200000" flipH="1">
            <a:off x="6840047" y="2493193"/>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61DC6CB-7AD5-1546-BBE3-1B0B3A738062}"/>
              </a:ext>
            </a:extLst>
          </p:cNvPr>
          <p:cNvCxnSpPr>
            <a:cxnSpLocks/>
            <a:stCxn id="62" idx="1"/>
            <a:endCxn id="63" idx="3"/>
          </p:cNvCxnSpPr>
          <p:nvPr/>
        </p:nvCxnSpPr>
        <p:spPr>
          <a:xfrm flipH="1">
            <a:off x="7104030" y="4035254"/>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円/楕円 92">
            <a:extLst>
              <a:ext uri="{FF2B5EF4-FFF2-40B4-BE49-F238E27FC236}">
                <a16:creationId xmlns:a16="http://schemas.microsoft.com/office/drawing/2014/main" id="{23A8B065-A291-A944-910C-391F5E996580}"/>
              </a:ext>
            </a:extLst>
          </p:cNvPr>
          <p:cNvSpPr/>
          <p:nvPr/>
        </p:nvSpPr>
        <p:spPr>
          <a:xfrm>
            <a:off x="4492737" y="272141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95" name="円/楕円 94">
            <a:extLst>
              <a:ext uri="{FF2B5EF4-FFF2-40B4-BE49-F238E27FC236}">
                <a16:creationId xmlns:a16="http://schemas.microsoft.com/office/drawing/2014/main" id="{427E8E76-9E11-6346-A5FA-311CC38CA87C}"/>
              </a:ext>
            </a:extLst>
          </p:cNvPr>
          <p:cNvSpPr/>
          <p:nvPr/>
        </p:nvSpPr>
        <p:spPr>
          <a:xfrm>
            <a:off x="6697711" y="2715490"/>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27" name="正方形/長方形 26">
            <a:extLst>
              <a:ext uri="{FF2B5EF4-FFF2-40B4-BE49-F238E27FC236}">
                <a16:creationId xmlns:a16="http://schemas.microsoft.com/office/drawing/2014/main" id="{47422C08-0537-274D-8DAA-97961DD04885}"/>
              </a:ext>
            </a:extLst>
          </p:cNvPr>
          <p:cNvSpPr/>
          <p:nvPr/>
        </p:nvSpPr>
        <p:spPr>
          <a:xfrm>
            <a:off x="7393604" y="424350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4DDF350E-844E-FF43-82B8-304E4D71736A}"/>
              </a:ext>
            </a:extLst>
          </p:cNvPr>
          <p:cNvSpPr/>
          <p:nvPr/>
        </p:nvSpPr>
        <p:spPr>
          <a:xfrm>
            <a:off x="3993835" y="4393439"/>
            <a:ext cx="1174513" cy="400110"/>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・案件の公開範囲設定に準ずる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0854E69D-18C5-E44A-B483-B4B75B88B306}"/>
              </a:ext>
            </a:extLst>
          </p:cNvPr>
          <p:cNvSpPr/>
          <p:nvPr/>
        </p:nvSpPr>
        <p:spPr>
          <a:xfrm>
            <a:off x="7478818"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案件詳細画面へアクセス</a:t>
            </a:r>
          </a:p>
        </p:txBody>
      </p:sp>
      <p:sp>
        <p:nvSpPr>
          <p:cNvPr id="30" name="正方形/長方形 29">
            <a:extLst>
              <a:ext uri="{FF2B5EF4-FFF2-40B4-BE49-F238E27FC236}">
                <a16:creationId xmlns:a16="http://schemas.microsoft.com/office/drawing/2014/main" id="{5D49FF8B-6923-2340-8EA5-7C1ED0F0CD5F}"/>
              </a:ext>
            </a:extLst>
          </p:cNvPr>
          <p:cNvSpPr/>
          <p:nvPr/>
        </p:nvSpPr>
        <p:spPr>
          <a:xfrm>
            <a:off x="5445049"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案件詳細画面の表示</a:t>
            </a:r>
          </a:p>
        </p:txBody>
      </p:sp>
      <p:sp>
        <p:nvSpPr>
          <p:cNvPr id="31" name="正方形/長方形 30">
            <a:extLst>
              <a:ext uri="{FF2B5EF4-FFF2-40B4-BE49-F238E27FC236}">
                <a16:creationId xmlns:a16="http://schemas.microsoft.com/office/drawing/2014/main" id="{1A5E070B-4DA7-6F46-B75E-CF2394F34395}"/>
              </a:ext>
            </a:extLst>
          </p:cNvPr>
          <p:cNvSpPr/>
          <p:nvPr/>
        </p:nvSpPr>
        <p:spPr>
          <a:xfrm>
            <a:off x="7478817"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ピックアップの解除</a:t>
            </a:r>
          </a:p>
        </p:txBody>
      </p:sp>
      <p:sp>
        <p:nvSpPr>
          <p:cNvPr id="32" name="正方形/長方形 31">
            <a:extLst>
              <a:ext uri="{FF2B5EF4-FFF2-40B4-BE49-F238E27FC236}">
                <a16:creationId xmlns:a16="http://schemas.microsoft.com/office/drawing/2014/main" id="{2B0C87AB-64A2-6945-9D0A-50C574F60C1E}"/>
              </a:ext>
            </a:extLst>
          </p:cNvPr>
          <p:cNvSpPr/>
          <p:nvPr/>
        </p:nvSpPr>
        <p:spPr>
          <a:xfrm>
            <a:off x="5445048"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ピックアップ解除処理</a:t>
            </a:r>
          </a:p>
        </p:txBody>
      </p:sp>
      <p:cxnSp>
        <p:nvCxnSpPr>
          <p:cNvPr id="33" name="カギ線コネクタ 32">
            <a:extLst>
              <a:ext uri="{FF2B5EF4-FFF2-40B4-BE49-F238E27FC236}">
                <a16:creationId xmlns:a16="http://schemas.microsoft.com/office/drawing/2014/main" id="{FEE84A49-069A-3F4C-88D5-EA195A200334}"/>
              </a:ext>
            </a:extLst>
          </p:cNvPr>
          <p:cNvCxnSpPr>
            <a:cxnSpLocks/>
            <a:stCxn id="30" idx="2"/>
            <a:endCxn id="31" idx="0"/>
          </p:cNvCxnSpPr>
          <p:nvPr/>
        </p:nvCxnSpPr>
        <p:spPr>
          <a:xfrm rot="16200000" flipH="1">
            <a:off x="6840048" y="4198356"/>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46E3458-65E8-604F-BDBE-1AB157BDF99A}"/>
              </a:ext>
            </a:extLst>
          </p:cNvPr>
          <p:cNvCxnSpPr>
            <a:cxnSpLocks/>
            <a:stCxn id="31" idx="1"/>
            <a:endCxn id="32" idx="3"/>
          </p:cNvCxnSpPr>
          <p:nvPr/>
        </p:nvCxnSpPr>
        <p:spPr>
          <a:xfrm flipH="1">
            <a:off x="7104031" y="5740417"/>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43A9A5E-2ADA-9842-97F7-F316A39DB125}"/>
              </a:ext>
            </a:extLst>
          </p:cNvPr>
          <p:cNvCxnSpPr>
            <a:cxnSpLocks/>
            <a:stCxn id="29" idx="1"/>
            <a:endCxn id="30" idx="3"/>
          </p:cNvCxnSpPr>
          <p:nvPr/>
        </p:nvCxnSpPr>
        <p:spPr>
          <a:xfrm flipH="1">
            <a:off x="7104032" y="4690063"/>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B87777C9-AF45-7B4F-BD25-F320CCA97ABE}"/>
              </a:ext>
            </a:extLst>
          </p:cNvPr>
          <p:cNvCxnSpPr>
            <a:cxnSpLocks/>
            <a:stCxn id="32" idx="1"/>
            <a:endCxn id="67" idx="3"/>
          </p:cNvCxnSpPr>
          <p:nvPr/>
        </p:nvCxnSpPr>
        <p:spPr>
          <a:xfrm rot="10800000">
            <a:off x="4823328" y="4187589"/>
            <a:ext cx="621720" cy="155282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23752B86-9664-5D4F-861A-A6884E66CDE8}"/>
              </a:ext>
            </a:extLst>
          </p:cNvPr>
          <p:cNvSpPr/>
          <p:nvPr/>
        </p:nvSpPr>
        <p:spPr>
          <a:xfrm>
            <a:off x="7391655" y="588572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37" name="円/楕円 36">
            <a:extLst>
              <a:ext uri="{FF2B5EF4-FFF2-40B4-BE49-F238E27FC236}">
                <a16:creationId xmlns:a16="http://schemas.microsoft.com/office/drawing/2014/main" id="{9DB4D3FD-223E-3448-993C-640F2AEB3EDB}"/>
              </a:ext>
            </a:extLst>
          </p:cNvPr>
          <p:cNvSpPr/>
          <p:nvPr/>
        </p:nvSpPr>
        <p:spPr>
          <a:xfrm>
            <a:off x="6741452" y="442725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39" name="円/楕円 38">
            <a:extLst>
              <a:ext uri="{FF2B5EF4-FFF2-40B4-BE49-F238E27FC236}">
                <a16:creationId xmlns:a16="http://schemas.microsoft.com/office/drawing/2014/main" id="{AE8BF4E9-B835-C14D-8ACA-494DB258EA99}"/>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0" name="円/楕円 39">
            <a:extLst>
              <a:ext uri="{FF2B5EF4-FFF2-40B4-BE49-F238E27FC236}">
                <a16:creationId xmlns:a16="http://schemas.microsoft.com/office/drawing/2014/main" id="{F8AFD3F6-0A5C-0F4D-B7C9-48E10F858D25}"/>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2" name="円/楕円 41">
            <a:extLst>
              <a:ext uri="{FF2B5EF4-FFF2-40B4-BE49-F238E27FC236}">
                <a16:creationId xmlns:a16="http://schemas.microsoft.com/office/drawing/2014/main" id="{CEC66540-4D8C-9143-8209-11C8B7ECAC4F}"/>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3" name="円/楕円 42">
            <a:extLst>
              <a:ext uri="{FF2B5EF4-FFF2-40B4-BE49-F238E27FC236}">
                <a16:creationId xmlns:a16="http://schemas.microsoft.com/office/drawing/2014/main" id="{D0541A4D-182D-064C-8522-67D6C9F9A330}"/>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404531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1</a:t>
            </a:r>
            <a:r>
              <a:rPr lang="ja-JP" altLang="en-US"/>
              <a:t>：</a:t>
            </a:r>
            <a:r>
              <a:rPr lang="ja-JP" altLang="en-US" dirty="0"/>
              <a:t>トップページにアンケート表示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B8263221-A750-C947-8757-11B5811E3422}"/>
              </a:ext>
            </a:extLst>
          </p:cNvPr>
          <p:cNvSpPr/>
          <p:nvPr/>
        </p:nvSpPr>
        <p:spPr>
          <a:xfrm>
            <a:off x="3635973" y="3244334"/>
            <a:ext cx="3151825"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1_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：トップ画面と同様</a:t>
            </a:r>
          </a:p>
        </p:txBody>
      </p:sp>
    </p:spTree>
    <p:extLst>
      <p:ext uri="{BB962C8B-B14F-4D97-AF65-F5344CB8AC3E}">
        <p14:creationId xmlns:p14="http://schemas.microsoft.com/office/powerpoint/2010/main" val="123455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2</a:t>
            </a:r>
            <a:r>
              <a:rPr lang="ja-JP" altLang="en-US"/>
              <a:t>：案件一覧画面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13</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17370085-8F22-D74D-A69C-025B8E95FB5D}"/>
              </a:ext>
            </a:extLst>
          </p:cNvPr>
          <p:cNvSpPr/>
          <p:nvPr/>
        </p:nvSpPr>
        <p:spPr>
          <a:xfrm>
            <a:off x="854110" y="937653"/>
            <a:ext cx="3322779" cy="570728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C86C4168-89B3-7946-9979-BAB7E0EA8521}"/>
              </a:ext>
            </a:extLst>
          </p:cNvPr>
          <p:cNvSpPr txBox="1"/>
          <p:nvPr/>
        </p:nvSpPr>
        <p:spPr>
          <a:xfrm>
            <a:off x="886483" y="1323481"/>
            <a:ext cx="1077140" cy="261610"/>
          </a:xfrm>
          <a:prstGeom prst="rect">
            <a:avLst/>
          </a:prstGeom>
          <a:noFill/>
        </p:spPr>
        <p:txBody>
          <a:bodyPr wrap="square" rtlCol="0">
            <a:spAutoFit/>
          </a:bodyPr>
          <a:lstStyle/>
          <a:p>
            <a:r>
              <a:rPr kumimoji="1" lang="ja-JP" altLang="en-US" sz="1100" b="1">
                <a:latin typeface="Meiryo UI" panose="020B0604030504040204" pitchFamily="34" charset="-128"/>
                <a:ea typeface="Meiryo UI" panose="020B0604030504040204" pitchFamily="34" charset="-128"/>
              </a:rPr>
              <a:t>案件一覧</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BFCAAB95-E2D5-C349-94DB-986E2C7A14EF}"/>
              </a:ext>
            </a:extLst>
          </p:cNvPr>
          <p:cNvGraphicFramePr>
            <a:graphicFrameLocks noGrp="1"/>
          </p:cNvGraphicFramePr>
          <p:nvPr>
            <p:extLst>
              <p:ext uri="{D42A27DB-BD31-4B8C-83A1-F6EECF244321}">
                <p14:modId xmlns:p14="http://schemas.microsoft.com/office/powerpoint/2010/main" val="2651297921"/>
              </p:ext>
            </p:extLst>
          </p:nvPr>
        </p:nvGraphicFramePr>
        <p:xfrm>
          <a:off x="4529112" y="1058135"/>
          <a:ext cx="4965206" cy="5412360"/>
        </p:xfrm>
        <a:graphic>
          <a:graphicData uri="http://schemas.openxmlformats.org/drawingml/2006/table">
            <a:tbl>
              <a:tblPr firstRow="1" bandRow="1">
                <a:tableStyleId>{5940675A-B579-460E-94D1-54222C63F5DA}</a:tableStyleId>
              </a:tblPr>
              <a:tblGrid>
                <a:gridCol w="1492313">
                  <a:extLst>
                    <a:ext uri="{9D8B030D-6E8A-4147-A177-3AD203B41FA5}">
                      <a16:colId xmlns:a16="http://schemas.microsoft.com/office/drawing/2014/main" val="1869668301"/>
                    </a:ext>
                  </a:extLst>
                </a:gridCol>
                <a:gridCol w="3472893">
                  <a:extLst>
                    <a:ext uri="{9D8B030D-6E8A-4147-A177-3AD203B41FA5}">
                      <a16:colId xmlns:a16="http://schemas.microsoft.com/office/drawing/2014/main" val="4148764813"/>
                    </a:ext>
                  </a:extLst>
                </a:gridCol>
              </a:tblGrid>
              <a:tr h="80845">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(1)</a:t>
                      </a:r>
                      <a:r>
                        <a:rPr kumimoji="1" lang="ja-JP" altLang="en-US" sz="900" b="0" dirty="0">
                          <a:latin typeface="Meiryo UI" panose="020B0604030504040204" pitchFamily="34" charset="-128"/>
                          <a:ea typeface="Meiryo UI" panose="020B0604030504040204" pitchFamily="34" charset="-128"/>
                        </a:rPr>
                        <a:t>キーワード</a:t>
                      </a:r>
                    </a:p>
                  </a:txBody>
                  <a:tcPr marL="18000" marR="18000" marT="18000" marB="18000"/>
                </a:tc>
                <a:tc>
                  <a:txBody>
                    <a:bodyPr/>
                    <a:lstStyle/>
                    <a:p>
                      <a:pPr marL="171450" indent="-171450">
                        <a:buFont typeface="Arial" panose="020B0604020202020204" pitchFamily="34" charset="0"/>
                        <a:buChar char="•"/>
                      </a:pPr>
                      <a:r>
                        <a:rPr kumimoji="1" lang="ja-JP" altLang="en-JP" sz="900" kern="1200" dirty="0">
                          <a:solidFill>
                            <a:schemeClr val="tx1"/>
                          </a:solidFill>
                          <a:effectLst/>
                          <a:latin typeface="Meiryo UI" panose="020B0604030504040204" pitchFamily="34" charset="-128"/>
                          <a:ea typeface="Meiryo UI" panose="020B0604030504040204" pitchFamily="34" charset="-128"/>
                          <a:cs typeface="+mn-cs"/>
                        </a:rPr>
                        <a:t>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を探すため、キーワードを入力する。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762562175"/>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(2)</a:t>
                      </a:r>
                      <a:r>
                        <a:rPr kumimoji="1" lang="ja-JP" altLang="en-US" sz="900" b="0" dirty="0">
                          <a:latin typeface="Meiryo UI" panose="020B0604030504040204" pitchFamily="34" charset="-128"/>
                          <a:ea typeface="Meiryo UI" panose="020B0604030504040204" pitchFamily="34" charset="-128"/>
                        </a:rPr>
                        <a:t>カテゴリ</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リストから選択する。リスト︓⼦育て、福祉・介護、学び・⽂化、農業・林業、スポーツ・アウト ドア、⽣活、しごと、移住・定住、その他</a:t>
                      </a:r>
                    </a:p>
                  </a:txBody>
                  <a:tcPr marL="18000" marR="18000" marT="18000" marB="18000"/>
                </a:tc>
                <a:extLst>
                  <a:ext uri="{0D108BD9-81ED-4DB2-BD59-A6C34878D82A}">
                    <a16:rowId xmlns:a16="http://schemas.microsoft.com/office/drawing/2014/main" val="2161381902"/>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(3)</a:t>
                      </a:r>
                      <a:r>
                        <a:rPr kumimoji="1" lang="ja-JP" altLang="en-US" sz="900" b="0" dirty="0">
                          <a:latin typeface="Meiryo UI" panose="020B0604030504040204" pitchFamily="34" charset="-128"/>
                          <a:ea typeface="Meiryo UI" panose="020B0604030504040204" pitchFamily="34" charset="-128"/>
                        </a:rPr>
                        <a:t>ステータス</a:t>
                      </a:r>
                    </a:p>
                  </a:txBody>
                  <a:tcPr marL="18000" marR="18000" marT="18000" marB="18000"/>
                </a:tc>
                <a:tc>
                  <a:txBody>
                    <a:bodyPr/>
                    <a:lstStyle/>
                    <a:p>
                      <a:pPr marL="171450" indent="-171450">
                        <a:buFont typeface="Arial" panose="020B0604020202020204" pitchFamily="34" charset="0"/>
                        <a:buChar char="•"/>
                      </a:pPr>
                      <a:r>
                        <a:rPr kumimoji="1" lang="ja-JP" altLang="en-US" sz="900" b="0" kern="1200">
                          <a:solidFill>
                            <a:schemeClr val="tx1"/>
                          </a:solidFill>
                          <a:latin typeface="Meiryo UI" panose="020B0604030504040204" pitchFamily="34" charset="-128"/>
                          <a:ea typeface="Meiryo UI" panose="020B0604030504040204" pitchFamily="34" charset="-128"/>
                          <a:cs typeface="+mn-cs"/>
                        </a:rPr>
                        <a:t>案件のステータスをリストから選択する。リスト：募集中</a:t>
                      </a:r>
                      <a:r>
                        <a:rPr kumimoji="1" lang="ja-JP" altLang="en-US" sz="900" b="0" kern="1200" dirty="0">
                          <a:solidFill>
                            <a:schemeClr val="tx1"/>
                          </a:solidFill>
                          <a:latin typeface="Meiryo UI" panose="020B0604030504040204" pitchFamily="34" charset="-128"/>
                          <a:ea typeface="Meiryo UI" panose="020B0604030504040204" pitchFamily="34" charset="-128"/>
                          <a:cs typeface="+mn-cs"/>
                        </a:rPr>
                        <a:t>、マッチング</a:t>
                      </a:r>
                      <a:r>
                        <a:rPr kumimoji="1" lang="ja-JP" altLang="en-US" sz="900" b="0" kern="1200">
                          <a:solidFill>
                            <a:schemeClr val="tx1"/>
                          </a:solidFill>
                          <a:latin typeface="Meiryo UI" panose="020B0604030504040204" pitchFamily="34" charset="-128"/>
                          <a:ea typeface="Meiryo UI" panose="020B0604030504040204" pitchFamily="34" charset="-128"/>
                          <a:cs typeface="+mn-cs"/>
                        </a:rPr>
                        <a:t>成立、評価待ち、終了</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4028310812"/>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(4)</a:t>
                      </a:r>
                      <a:r>
                        <a:rPr kumimoji="1" lang="ja-JP" altLang="en-US" sz="900" b="0" dirty="0">
                          <a:latin typeface="Meiryo UI" panose="020B0604030504040204" pitchFamily="34" charset="-128"/>
                          <a:ea typeface="Meiryo UI" panose="020B0604030504040204" pitchFamily="34" charset="-128"/>
                        </a:rPr>
                        <a:t>検索</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案件登録者が登録した案件が表示される。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設定した検索条件で検索する。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ステータスが終了のものは「相互評価済み」、「評価なし」のものを検索する。ただし、キャンセルされたステータスが終了のものは含まない。</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検索結果が０件の場合、</a:t>
                      </a:r>
                      <a:r>
                        <a:rPr kumimoji="1" lang="en-US" altLang="ja-JP" sz="900" b="0" kern="1200" dirty="0">
                          <a:solidFill>
                            <a:srgbClr val="333333"/>
                          </a:solidFill>
                          <a:latin typeface="Meiryo UI" panose="020B0604030504040204" pitchFamily="34" charset="-128"/>
                          <a:ea typeface="Meiryo UI" panose="020B0604030504040204" pitchFamily="34" charset="-128"/>
                          <a:cs typeface="+mn-cs"/>
                        </a:rPr>
                        <a:t>(a) </a:t>
                      </a:r>
                      <a:r>
                        <a:rPr kumimoji="1" lang="ja-JP" altLang="en-US" sz="900" b="0" kern="1200">
                          <a:solidFill>
                            <a:srgbClr val="333333"/>
                          </a:solidFill>
                          <a:latin typeface="Meiryo UI" panose="020B0604030504040204" pitchFamily="34" charset="-128"/>
                          <a:ea typeface="Meiryo UI" panose="020B0604030504040204" pitchFamily="34" charset="-128"/>
                          <a:cs typeface="+mn-cs"/>
                        </a:rPr>
                        <a:t>「存在するデータがありません」を表示する。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47971167"/>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(5)</a:t>
                      </a:r>
                      <a:r>
                        <a:rPr kumimoji="1" lang="ja-JP" altLang="en-US" sz="900" b="0">
                          <a:latin typeface="Meiryo UI" panose="020B0604030504040204" pitchFamily="34" charset="-128"/>
                          <a:ea typeface="Meiryo UI" panose="020B0604030504040204" pitchFamily="34" charset="-128"/>
                        </a:rPr>
                        <a:t>並び替えリスト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リストから選択する。リスト：案件登録日、案件名、サイト内ネーム、カテゴリ、ステータス</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825859439"/>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(6)</a:t>
                      </a:r>
                      <a:r>
                        <a:rPr kumimoji="1" lang="ja-JP" altLang="en-US" sz="900" b="0">
                          <a:latin typeface="Meiryo UI" panose="020B0604030504040204" pitchFamily="34" charset="-128"/>
                          <a:ea typeface="Meiryo UI" panose="020B0604030504040204" pitchFamily="34" charset="-128"/>
                        </a:rPr>
                        <a:t>条件</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リストから選択する。リスト：昇順と降順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0859154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(7)</a:t>
                      </a:r>
                      <a:r>
                        <a:rPr kumimoji="1" lang="ja-JP" altLang="en-US" sz="900" b="0">
                          <a:latin typeface="Meiryo UI" panose="020B0604030504040204" pitchFamily="34" charset="-128"/>
                          <a:ea typeface="Meiryo UI" panose="020B0604030504040204" pitchFamily="34" charset="-128"/>
                        </a:rPr>
                        <a:t>並び替え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並び替えリストと条件に従って並び替えを行う。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文字コードで条件に応じた並び替えを実施する。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5164597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(8)</a:t>
                      </a:r>
                      <a:r>
                        <a:rPr kumimoji="1" lang="ja-JP" altLang="en-US" sz="900" b="0" dirty="0">
                          <a:latin typeface="Meiryo UI" panose="020B0604030504040204" pitchFamily="34" charset="-128"/>
                          <a:ea typeface="Meiryo UI" panose="020B0604030504040204" pitchFamily="34" charset="-128"/>
                        </a:rPr>
                        <a:t>案件一覧</a:t>
                      </a: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検索条件に一致した案件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一覧を表示</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する。</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10</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件表示する。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案件の登録日順で</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表示する。</a:t>
                      </a:r>
                    </a:p>
                  </a:txBody>
                  <a:tcPr marL="18000" marR="18000" marT="18000" marB="18000"/>
                </a:tc>
                <a:extLst>
                  <a:ext uri="{0D108BD9-81ED-4DB2-BD59-A6C34878D82A}">
                    <a16:rowId xmlns:a16="http://schemas.microsoft.com/office/drawing/2014/main" val="284801972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(9)</a:t>
                      </a:r>
                      <a:r>
                        <a:rPr kumimoji="1" lang="ja-JP" altLang="en-US" sz="900" b="0">
                          <a:latin typeface="Meiryo UI" panose="020B0604030504040204" pitchFamily="34" charset="-128"/>
                          <a:ea typeface="Meiryo UI" panose="020B0604030504040204" pitchFamily="34" charset="-128"/>
                        </a:rPr>
                        <a:t>案件登録日</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案件の案件登録日を表示する。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417830885"/>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(10)</a:t>
                      </a:r>
                      <a:r>
                        <a:rPr kumimoji="1" lang="ja-JP" altLang="en-US" sz="900" b="0">
                          <a:solidFill>
                            <a:schemeClr val="tx1"/>
                          </a:solidFill>
                          <a:latin typeface="Meiryo UI" panose="020B0604030504040204" pitchFamily="34" charset="-128"/>
                          <a:ea typeface="Meiryo UI" panose="020B0604030504040204" pitchFamily="34" charset="-128"/>
                        </a:rPr>
                        <a:t>案件名</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案件の案件名を表示する。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091581793"/>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(11)</a:t>
                      </a:r>
                      <a:r>
                        <a:rPr kumimoji="1" lang="ja-JP" altLang="en-US" sz="900" b="0">
                          <a:solidFill>
                            <a:schemeClr val="tx1"/>
                          </a:solidFill>
                          <a:latin typeface="Meiryo UI" panose="020B0604030504040204" pitchFamily="34" charset="-128"/>
                          <a:ea typeface="Meiryo UI" panose="020B0604030504040204" pitchFamily="34" charset="-128"/>
                        </a:rPr>
                        <a:t>サイト内ネーム</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dirty="0">
                          <a:solidFill>
                            <a:schemeClr val="tx1"/>
                          </a:solidFill>
                          <a:latin typeface="Meiryo UI" panose="020B0604030504040204" pitchFamily="34" charset="-128"/>
                          <a:ea typeface="Meiryo UI" panose="020B0604030504040204" pitchFamily="34" charset="-128"/>
                          <a:cs typeface="+mn-cs"/>
                        </a:rPr>
                        <a:t>案件の登録者のサイト内ネームを表示する。</a:t>
                      </a:r>
                      <a:endParaRPr kumimoji="1" lang="en-US" altLang="ja-JP" sz="900" b="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771676039"/>
                  </a:ext>
                </a:extLst>
              </a:tr>
              <a:tr h="143111">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(12)</a:t>
                      </a:r>
                      <a:r>
                        <a:rPr kumimoji="1" lang="ja-JP" altLang="en-US" sz="900">
                          <a:solidFill>
                            <a:schemeClr val="tx1"/>
                          </a:solidFill>
                          <a:latin typeface="Meiryo UI" panose="020B0604030504040204" pitchFamily="34" charset="-128"/>
                          <a:ea typeface="Meiryo UI" panose="020B0604030504040204" pitchFamily="34" charset="-128"/>
                        </a:rPr>
                        <a:t>カテゴリ</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案件のカテゴリを表示する。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53855213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(13)</a:t>
                      </a:r>
                      <a:r>
                        <a:rPr kumimoji="1" lang="ja-JP" altLang="en-US" sz="900">
                          <a:solidFill>
                            <a:schemeClr val="tx1"/>
                          </a:solidFill>
                          <a:latin typeface="Meiryo UI" panose="020B0604030504040204" pitchFamily="34" charset="-128"/>
                          <a:ea typeface="Meiryo UI" panose="020B0604030504040204" pitchFamily="34" charset="-128"/>
                        </a:rPr>
                        <a:t>ステータス</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案件のステータスを表示する。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58397140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(14)</a:t>
                      </a:r>
                      <a:r>
                        <a:rPr kumimoji="1" lang="ja-JP" altLang="en-US" sz="900">
                          <a:solidFill>
                            <a:schemeClr val="tx1"/>
                          </a:solidFill>
                          <a:latin typeface="Meiryo UI" panose="020B0604030504040204" pitchFamily="34" charset="-128"/>
                          <a:ea typeface="Meiryo UI" panose="020B0604030504040204" pitchFamily="34" charset="-128"/>
                        </a:rPr>
                        <a:t>ピックアップ</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マーク「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」をクリックすると「ピックアップ中」と表示し、トップページに表示する。もう一度マーク「❤️」をクリックするとピックアップを解除し、表示を消す。</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51716796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(15)</a:t>
                      </a:r>
                      <a:r>
                        <a:rPr kumimoji="1" lang="ja-JP" altLang="en-US" sz="900">
                          <a:solidFill>
                            <a:schemeClr val="tx1"/>
                          </a:solidFill>
                          <a:latin typeface="Meiryo UI" panose="020B0604030504040204" pitchFamily="34" charset="-128"/>
                          <a:ea typeface="Meiryo UI" panose="020B0604030504040204" pitchFamily="34" charset="-128"/>
                        </a:rPr>
                        <a:t>ページャー</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4144404292"/>
                  </a:ext>
                </a:extLst>
              </a:tr>
            </a:tbl>
          </a:graphicData>
        </a:graphic>
      </p:graphicFrame>
      <p:sp>
        <p:nvSpPr>
          <p:cNvPr id="13" name="テキスト ボックス 17">
            <a:extLst>
              <a:ext uri="{FF2B5EF4-FFF2-40B4-BE49-F238E27FC236}">
                <a16:creationId xmlns:a16="http://schemas.microsoft.com/office/drawing/2014/main" id="{61DFAAE0-103A-EF4B-932B-14E0DC4932FB}"/>
              </a:ext>
            </a:extLst>
          </p:cNvPr>
          <p:cNvSpPr txBox="1"/>
          <p:nvPr/>
        </p:nvSpPr>
        <p:spPr>
          <a:xfrm>
            <a:off x="910521" y="1701435"/>
            <a:ext cx="833883" cy="261610"/>
          </a:xfrm>
          <a:prstGeom prst="rect">
            <a:avLst/>
          </a:prstGeom>
          <a:noFill/>
        </p:spPr>
        <p:txBody>
          <a:bodyPr wrap="none" rtlCol="0">
            <a:spAutoFit/>
          </a:bodyPr>
          <a:lstStyle/>
          <a:p>
            <a:r>
              <a:rPr kumimoji="1" lang="ja-JP" altLang="en-US" sz="1100">
                <a:latin typeface="Meiryo UI" panose="020B0604030504040204" pitchFamily="50" charset="-128"/>
                <a:ea typeface="Meiryo UI" panose="020B0604030504040204" pitchFamily="50" charset="-128"/>
              </a:rPr>
              <a:t>案件を探す</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7">
            <a:extLst>
              <a:ext uri="{FF2B5EF4-FFF2-40B4-BE49-F238E27FC236}">
                <a16:creationId xmlns:a16="http://schemas.microsoft.com/office/drawing/2014/main" id="{2A88D223-47B3-8A47-9C17-A30AA7C1D02E}"/>
              </a:ext>
            </a:extLst>
          </p:cNvPr>
          <p:cNvSpPr txBox="1"/>
          <p:nvPr/>
        </p:nvSpPr>
        <p:spPr>
          <a:xfrm>
            <a:off x="925187" y="1923507"/>
            <a:ext cx="636713"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キーワード</a:t>
            </a:r>
          </a:p>
        </p:txBody>
      </p:sp>
      <p:sp>
        <p:nvSpPr>
          <p:cNvPr id="15" name="正方形/長方形 13">
            <a:extLst>
              <a:ext uri="{FF2B5EF4-FFF2-40B4-BE49-F238E27FC236}">
                <a16:creationId xmlns:a16="http://schemas.microsoft.com/office/drawing/2014/main" id="{BE2704F8-EC72-7440-9F78-766DF1140F3D}"/>
              </a:ext>
            </a:extLst>
          </p:cNvPr>
          <p:cNvSpPr/>
          <p:nvPr/>
        </p:nvSpPr>
        <p:spPr>
          <a:xfrm>
            <a:off x="1603106" y="1951509"/>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キーワード</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graphicFrame>
        <p:nvGraphicFramePr>
          <p:cNvPr id="16" name="Table 8">
            <a:extLst>
              <a:ext uri="{FF2B5EF4-FFF2-40B4-BE49-F238E27FC236}">
                <a16:creationId xmlns:a16="http://schemas.microsoft.com/office/drawing/2014/main" id="{D40FFEE5-98FD-A74E-860A-F35265A4212F}"/>
              </a:ext>
            </a:extLst>
          </p:cNvPr>
          <p:cNvGraphicFramePr>
            <a:graphicFrameLocks noGrp="1"/>
          </p:cNvGraphicFramePr>
          <p:nvPr/>
        </p:nvGraphicFramePr>
        <p:xfrm>
          <a:off x="908936" y="3955131"/>
          <a:ext cx="3077280" cy="1574764"/>
        </p:xfrm>
        <a:graphic>
          <a:graphicData uri="http://schemas.openxmlformats.org/drawingml/2006/table">
            <a:tbl>
              <a:tblPr>
                <a:tableStyleId>{EB344D84-9AFB-497E-A393-DC336BA19D2E}</a:tableStyleId>
              </a:tblPr>
              <a:tblGrid>
                <a:gridCol w="512880">
                  <a:extLst>
                    <a:ext uri="{9D8B030D-6E8A-4147-A177-3AD203B41FA5}">
                      <a16:colId xmlns:a16="http://schemas.microsoft.com/office/drawing/2014/main" val="43178431"/>
                    </a:ext>
                  </a:extLst>
                </a:gridCol>
                <a:gridCol w="512880">
                  <a:extLst>
                    <a:ext uri="{9D8B030D-6E8A-4147-A177-3AD203B41FA5}">
                      <a16:colId xmlns:a16="http://schemas.microsoft.com/office/drawing/2014/main" val="1245460263"/>
                    </a:ext>
                  </a:extLst>
                </a:gridCol>
                <a:gridCol w="512880">
                  <a:extLst>
                    <a:ext uri="{9D8B030D-6E8A-4147-A177-3AD203B41FA5}">
                      <a16:colId xmlns:a16="http://schemas.microsoft.com/office/drawing/2014/main" val="4140548386"/>
                    </a:ext>
                  </a:extLst>
                </a:gridCol>
                <a:gridCol w="512880">
                  <a:extLst>
                    <a:ext uri="{9D8B030D-6E8A-4147-A177-3AD203B41FA5}">
                      <a16:colId xmlns:a16="http://schemas.microsoft.com/office/drawing/2014/main" val="2046490258"/>
                    </a:ext>
                  </a:extLst>
                </a:gridCol>
                <a:gridCol w="512880">
                  <a:extLst>
                    <a:ext uri="{9D8B030D-6E8A-4147-A177-3AD203B41FA5}">
                      <a16:colId xmlns:a16="http://schemas.microsoft.com/office/drawing/2014/main" val="653650104"/>
                    </a:ext>
                  </a:extLst>
                </a:gridCol>
                <a:gridCol w="512880">
                  <a:extLst>
                    <a:ext uri="{9D8B030D-6E8A-4147-A177-3AD203B41FA5}">
                      <a16:colId xmlns:a16="http://schemas.microsoft.com/office/drawing/2014/main" val="2552860050"/>
                    </a:ext>
                  </a:extLst>
                </a:gridCol>
              </a:tblGrid>
              <a:tr h="505313">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21325"/>
                  </a:ext>
                </a:extLst>
              </a:tr>
              <a:tr h="478210">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632533"/>
                  </a:ext>
                </a:extLst>
              </a:tr>
              <a:tr h="591241">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471366"/>
                  </a:ext>
                </a:extLst>
              </a:tr>
            </a:tbl>
          </a:graphicData>
        </a:graphic>
      </p:graphicFrame>
      <p:sp>
        <p:nvSpPr>
          <p:cNvPr id="19" name="正方形/長方形 44">
            <a:extLst>
              <a:ext uri="{FF2B5EF4-FFF2-40B4-BE49-F238E27FC236}">
                <a16:creationId xmlns:a16="http://schemas.microsoft.com/office/drawing/2014/main" id="{BBD41CD2-933C-B94B-9C99-AED4836549DC}"/>
              </a:ext>
            </a:extLst>
          </p:cNvPr>
          <p:cNvSpPr/>
          <p:nvPr/>
        </p:nvSpPr>
        <p:spPr>
          <a:xfrm>
            <a:off x="3586182"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0" name="正方形/長方形 46">
            <a:extLst>
              <a:ext uri="{FF2B5EF4-FFF2-40B4-BE49-F238E27FC236}">
                <a16:creationId xmlns:a16="http://schemas.microsoft.com/office/drawing/2014/main" id="{286B6C7F-1238-6840-BECC-12261FB2C038}"/>
              </a:ext>
            </a:extLst>
          </p:cNvPr>
          <p:cNvSpPr/>
          <p:nvPr/>
        </p:nvSpPr>
        <p:spPr>
          <a:xfrm>
            <a:off x="153258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正方形/長方形 47">
            <a:extLst>
              <a:ext uri="{FF2B5EF4-FFF2-40B4-BE49-F238E27FC236}">
                <a16:creationId xmlns:a16="http://schemas.microsoft.com/office/drawing/2014/main" id="{8DEDF278-8D16-1344-AA7D-43743BEBF491}"/>
              </a:ext>
            </a:extLst>
          </p:cNvPr>
          <p:cNvSpPr/>
          <p:nvPr/>
        </p:nvSpPr>
        <p:spPr>
          <a:xfrm>
            <a:off x="2161098"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48">
            <a:extLst>
              <a:ext uri="{FF2B5EF4-FFF2-40B4-BE49-F238E27FC236}">
                <a16:creationId xmlns:a16="http://schemas.microsoft.com/office/drawing/2014/main" id="{05C8CC42-D258-9049-BD68-CD9E9E342F33}"/>
              </a:ext>
            </a:extLst>
          </p:cNvPr>
          <p:cNvSpPr/>
          <p:nvPr/>
        </p:nvSpPr>
        <p:spPr>
          <a:xfrm>
            <a:off x="232041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50">
            <a:extLst>
              <a:ext uri="{FF2B5EF4-FFF2-40B4-BE49-F238E27FC236}">
                <a16:creationId xmlns:a16="http://schemas.microsoft.com/office/drawing/2014/main" id="{9E5C89A6-F4FE-0F48-BE2F-37F64A2578A8}"/>
              </a:ext>
            </a:extLst>
          </p:cNvPr>
          <p:cNvSpPr/>
          <p:nvPr/>
        </p:nvSpPr>
        <p:spPr>
          <a:xfrm>
            <a:off x="2479726"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51">
            <a:extLst>
              <a:ext uri="{FF2B5EF4-FFF2-40B4-BE49-F238E27FC236}">
                <a16:creationId xmlns:a16="http://schemas.microsoft.com/office/drawing/2014/main" id="{4ECD76F4-123F-0046-94AB-1A7899844A23}"/>
              </a:ext>
            </a:extLst>
          </p:cNvPr>
          <p:cNvSpPr/>
          <p:nvPr/>
        </p:nvSpPr>
        <p:spPr>
          <a:xfrm>
            <a:off x="263904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52">
            <a:extLst>
              <a:ext uri="{FF2B5EF4-FFF2-40B4-BE49-F238E27FC236}">
                <a16:creationId xmlns:a16="http://schemas.microsoft.com/office/drawing/2014/main" id="{F4493FDA-81A7-CF42-B3DF-B5FE2FED9CEE}"/>
              </a:ext>
            </a:extLst>
          </p:cNvPr>
          <p:cNvSpPr/>
          <p:nvPr/>
        </p:nvSpPr>
        <p:spPr>
          <a:xfrm>
            <a:off x="2798354"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53">
            <a:extLst>
              <a:ext uri="{FF2B5EF4-FFF2-40B4-BE49-F238E27FC236}">
                <a16:creationId xmlns:a16="http://schemas.microsoft.com/office/drawing/2014/main" id="{D06B8DC6-F8F1-1B43-AFED-9DB649245642}"/>
              </a:ext>
            </a:extLst>
          </p:cNvPr>
          <p:cNvSpPr/>
          <p:nvPr/>
        </p:nvSpPr>
        <p:spPr>
          <a:xfrm>
            <a:off x="342687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54">
            <a:extLst>
              <a:ext uri="{FF2B5EF4-FFF2-40B4-BE49-F238E27FC236}">
                <a16:creationId xmlns:a16="http://schemas.microsoft.com/office/drawing/2014/main" id="{8F3F55A0-CF93-9C4A-B3A6-5FEAB80DDA64}"/>
              </a:ext>
            </a:extLst>
          </p:cNvPr>
          <p:cNvSpPr/>
          <p:nvPr/>
        </p:nvSpPr>
        <p:spPr>
          <a:xfrm>
            <a:off x="2957668"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2" name="正方形/長方形 55">
            <a:extLst>
              <a:ext uri="{FF2B5EF4-FFF2-40B4-BE49-F238E27FC236}">
                <a16:creationId xmlns:a16="http://schemas.microsoft.com/office/drawing/2014/main" id="{4EE025C2-6367-374F-8FB5-549865AA875D}"/>
              </a:ext>
            </a:extLst>
          </p:cNvPr>
          <p:cNvSpPr/>
          <p:nvPr/>
        </p:nvSpPr>
        <p:spPr>
          <a:xfrm>
            <a:off x="956251"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3" name="正方形/長方形 58">
            <a:extLst>
              <a:ext uri="{FF2B5EF4-FFF2-40B4-BE49-F238E27FC236}">
                <a16:creationId xmlns:a16="http://schemas.microsoft.com/office/drawing/2014/main" id="{767D1D87-B2A8-D241-9ECA-69AF43861ABC}"/>
              </a:ext>
            </a:extLst>
          </p:cNvPr>
          <p:cNvSpPr/>
          <p:nvPr/>
        </p:nvSpPr>
        <p:spPr>
          <a:xfrm>
            <a:off x="1691896"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5" name="テキスト ボックス 78">
            <a:extLst>
              <a:ext uri="{FF2B5EF4-FFF2-40B4-BE49-F238E27FC236}">
                <a16:creationId xmlns:a16="http://schemas.microsoft.com/office/drawing/2014/main" id="{D7EA5CAC-E028-2446-B595-8CB49E2C4C51}"/>
              </a:ext>
            </a:extLst>
          </p:cNvPr>
          <p:cNvSpPr txBox="1"/>
          <p:nvPr/>
        </p:nvSpPr>
        <p:spPr>
          <a:xfrm>
            <a:off x="885230" y="3786014"/>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(8)</a:t>
            </a:r>
            <a:endParaRPr kumimoji="1" lang="ja-JP" altLang="en-US" sz="900" dirty="0">
              <a:latin typeface="Meiryo UI" panose="020B0604030504040204" pitchFamily="34" charset="-128"/>
              <a:ea typeface="Meiryo UI" panose="020B0604030504040204" pitchFamily="34" charset="-128"/>
            </a:endParaRPr>
          </a:p>
        </p:txBody>
      </p:sp>
      <p:sp>
        <p:nvSpPr>
          <p:cNvPr id="36" name="テキスト ボックス 78">
            <a:extLst>
              <a:ext uri="{FF2B5EF4-FFF2-40B4-BE49-F238E27FC236}">
                <a16:creationId xmlns:a16="http://schemas.microsoft.com/office/drawing/2014/main" id="{2546F08E-C521-7F49-8527-A03285E208F1}"/>
              </a:ext>
            </a:extLst>
          </p:cNvPr>
          <p:cNvSpPr txBox="1"/>
          <p:nvPr/>
        </p:nvSpPr>
        <p:spPr>
          <a:xfrm>
            <a:off x="953214" y="5551210"/>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(15)</a:t>
            </a:r>
            <a:endParaRPr kumimoji="1" lang="ja-JP" altLang="en-US" sz="900" dirty="0">
              <a:latin typeface="Meiryo UI" panose="020B0604030504040204" pitchFamily="34" charset="-128"/>
              <a:ea typeface="Meiryo UI" panose="020B0604030504040204" pitchFamily="34" charset="-128"/>
            </a:endParaRPr>
          </a:p>
        </p:txBody>
      </p:sp>
      <p:sp>
        <p:nvSpPr>
          <p:cNvPr id="37" name="正方形/長方形 13">
            <a:extLst>
              <a:ext uri="{FF2B5EF4-FFF2-40B4-BE49-F238E27FC236}">
                <a16:creationId xmlns:a16="http://schemas.microsoft.com/office/drawing/2014/main" id="{3BFE506E-E348-074C-B5C1-663D95296677}"/>
              </a:ext>
            </a:extLst>
          </p:cNvPr>
          <p:cNvSpPr/>
          <p:nvPr/>
        </p:nvSpPr>
        <p:spPr>
          <a:xfrm>
            <a:off x="3339555" y="2697297"/>
            <a:ext cx="684753" cy="2221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検索</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38" name="テキスト ボックス 78">
            <a:extLst>
              <a:ext uri="{FF2B5EF4-FFF2-40B4-BE49-F238E27FC236}">
                <a16:creationId xmlns:a16="http://schemas.microsoft.com/office/drawing/2014/main" id="{F111981D-4270-C642-A1C5-3600284A70B9}"/>
              </a:ext>
            </a:extLst>
          </p:cNvPr>
          <p:cNvSpPr txBox="1"/>
          <p:nvPr/>
        </p:nvSpPr>
        <p:spPr>
          <a:xfrm>
            <a:off x="3049053" y="27612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39" name="テキスト ボックス 17">
            <a:extLst>
              <a:ext uri="{FF2B5EF4-FFF2-40B4-BE49-F238E27FC236}">
                <a16:creationId xmlns:a16="http://schemas.microsoft.com/office/drawing/2014/main" id="{687E40AD-6A28-3A40-AC61-090DD3D413AB}"/>
              </a:ext>
            </a:extLst>
          </p:cNvPr>
          <p:cNvSpPr txBox="1"/>
          <p:nvPr/>
        </p:nvSpPr>
        <p:spPr>
          <a:xfrm>
            <a:off x="919807" y="2143861"/>
            <a:ext cx="51007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カテゴリ</a:t>
            </a:r>
          </a:p>
        </p:txBody>
      </p:sp>
      <p:sp>
        <p:nvSpPr>
          <p:cNvPr id="40" name="正方形/長方形 13">
            <a:extLst>
              <a:ext uri="{FF2B5EF4-FFF2-40B4-BE49-F238E27FC236}">
                <a16:creationId xmlns:a16="http://schemas.microsoft.com/office/drawing/2014/main" id="{3E32EE07-FD4D-6C4B-8DFC-A4DF97CD7079}"/>
              </a:ext>
            </a:extLst>
          </p:cNvPr>
          <p:cNvSpPr/>
          <p:nvPr/>
        </p:nvSpPr>
        <p:spPr>
          <a:xfrm>
            <a:off x="1597726" y="217186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カテゴリ</a:t>
            </a:r>
          </a:p>
        </p:txBody>
      </p:sp>
      <p:sp>
        <p:nvSpPr>
          <p:cNvPr id="41" name="テキスト ボックス 17">
            <a:extLst>
              <a:ext uri="{FF2B5EF4-FFF2-40B4-BE49-F238E27FC236}">
                <a16:creationId xmlns:a16="http://schemas.microsoft.com/office/drawing/2014/main" id="{346F7B90-6F17-D54C-BDD2-B3057A6940B2}"/>
              </a:ext>
            </a:extLst>
          </p:cNvPr>
          <p:cNvSpPr txBox="1"/>
          <p:nvPr/>
        </p:nvSpPr>
        <p:spPr>
          <a:xfrm>
            <a:off x="914369" y="2394536"/>
            <a:ext cx="62388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ステータス</a:t>
            </a:r>
          </a:p>
        </p:txBody>
      </p:sp>
      <p:sp>
        <p:nvSpPr>
          <p:cNvPr id="42" name="正方形/長方形 13">
            <a:extLst>
              <a:ext uri="{FF2B5EF4-FFF2-40B4-BE49-F238E27FC236}">
                <a16:creationId xmlns:a16="http://schemas.microsoft.com/office/drawing/2014/main" id="{2EDDA567-52B0-764F-B8E8-D3FE7BEF270B}"/>
              </a:ext>
            </a:extLst>
          </p:cNvPr>
          <p:cNvSpPr/>
          <p:nvPr/>
        </p:nvSpPr>
        <p:spPr>
          <a:xfrm>
            <a:off x="1592288" y="2422538"/>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ステータス</a:t>
            </a:r>
          </a:p>
        </p:txBody>
      </p:sp>
      <p:sp>
        <p:nvSpPr>
          <p:cNvPr id="43" name="テキスト ボックス 78">
            <a:extLst>
              <a:ext uri="{FF2B5EF4-FFF2-40B4-BE49-F238E27FC236}">
                <a16:creationId xmlns:a16="http://schemas.microsoft.com/office/drawing/2014/main" id="{E4C1DF28-0788-D542-B284-7A8EC4D32B48}"/>
              </a:ext>
            </a:extLst>
          </p:cNvPr>
          <p:cNvSpPr txBox="1"/>
          <p:nvPr/>
        </p:nvSpPr>
        <p:spPr>
          <a:xfrm>
            <a:off x="1592288" y="244762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44" name="テキスト ボックス 78">
            <a:extLst>
              <a:ext uri="{FF2B5EF4-FFF2-40B4-BE49-F238E27FC236}">
                <a16:creationId xmlns:a16="http://schemas.microsoft.com/office/drawing/2014/main" id="{B1DCCF67-FA35-FB43-A49B-59A1D95AA6FD}"/>
              </a:ext>
            </a:extLst>
          </p:cNvPr>
          <p:cNvSpPr txBox="1"/>
          <p:nvPr/>
        </p:nvSpPr>
        <p:spPr>
          <a:xfrm>
            <a:off x="1592288" y="1963045"/>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a:t>
            </a:r>
            <a:endParaRPr kumimoji="1" lang="ja-JP" altLang="en-US" sz="900" dirty="0">
              <a:latin typeface="Meiryo UI" panose="020B0604030504040204" pitchFamily="34" charset="-128"/>
              <a:ea typeface="Meiryo UI" panose="020B0604030504040204" pitchFamily="34" charset="-128"/>
            </a:endParaRPr>
          </a:p>
        </p:txBody>
      </p:sp>
      <p:sp>
        <p:nvSpPr>
          <p:cNvPr id="45" name="テキスト ボックス 78">
            <a:extLst>
              <a:ext uri="{FF2B5EF4-FFF2-40B4-BE49-F238E27FC236}">
                <a16:creationId xmlns:a16="http://schemas.microsoft.com/office/drawing/2014/main" id="{8959B8CD-A5EF-8848-8FD8-0EDAA101E9DD}"/>
              </a:ext>
            </a:extLst>
          </p:cNvPr>
          <p:cNvSpPr txBox="1"/>
          <p:nvPr/>
        </p:nvSpPr>
        <p:spPr>
          <a:xfrm>
            <a:off x="1592288" y="2203253"/>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p:txBody>
      </p:sp>
      <p:sp>
        <p:nvSpPr>
          <p:cNvPr id="47" name="正方形/長方形 13">
            <a:extLst>
              <a:ext uri="{FF2B5EF4-FFF2-40B4-BE49-F238E27FC236}">
                <a16:creationId xmlns:a16="http://schemas.microsoft.com/office/drawing/2014/main" id="{5A0AFE9E-5AAC-4F47-AAAF-1CDCDAF7703D}"/>
              </a:ext>
            </a:extLst>
          </p:cNvPr>
          <p:cNvSpPr/>
          <p:nvPr/>
        </p:nvSpPr>
        <p:spPr>
          <a:xfrm>
            <a:off x="3068908"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dirty="0">
                <a:solidFill>
                  <a:schemeClr val="bg1"/>
                </a:solidFill>
                <a:latin typeface="Meiryo UI" panose="020B0604030504040204" pitchFamily="50" charset="-128"/>
                <a:ea typeface="Meiryo UI" panose="020B0604030504040204" pitchFamily="50" charset="-128"/>
              </a:rPr>
              <a:t>ステータス</a:t>
            </a:r>
          </a:p>
        </p:txBody>
      </p:sp>
      <p:sp>
        <p:nvSpPr>
          <p:cNvPr id="48" name="正方形/長方形 26">
            <a:extLst>
              <a:ext uri="{FF2B5EF4-FFF2-40B4-BE49-F238E27FC236}">
                <a16:creationId xmlns:a16="http://schemas.microsoft.com/office/drawing/2014/main" id="{C0C00F27-873B-D84E-AC91-78AC1632550C}"/>
              </a:ext>
            </a:extLst>
          </p:cNvPr>
          <p:cNvSpPr/>
          <p:nvPr/>
        </p:nvSpPr>
        <p:spPr>
          <a:xfrm>
            <a:off x="1691896" y="2927176"/>
            <a:ext cx="1644887" cy="200899"/>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vi-VN" altLang="ja-JP" sz="900" dirty="0">
                <a:solidFill>
                  <a:srgbClr val="FF0000"/>
                </a:solidFill>
                <a:latin typeface="Meiryo UI" panose="020B0604030504040204" pitchFamily="50" charset="-128"/>
                <a:ea typeface="Meiryo UI" panose="020B0604030504040204" pitchFamily="34" charset="-128"/>
              </a:rPr>
              <a:t>(a)</a:t>
            </a:r>
            <a:r>
              <a:rPr kumimoji="1" lang="ja-JP" altLang="en-US" sz="900">
                <a:solidFill>
                  <a:srgbClr val="FF0000"/>
                </a:solidFill>
                <a:latin typeface="Meiryo UI" panose="020B0604030504040204" pitchFamily="50" charset="-128"/>
                <a:ea typeface="Meiryo UI" panose="020B0604030504040204" pitchFamily="34" charset="-128"/>
              </a:rPr>
              <a:t>存在するデータがありません。</a:t>
            </a:r>
            <a:endParaRPr kumimoji="1" lang="ja-JP" altLang="en-US" sz="900">
              <a:solidFill>
                <a:srgbClr val="FF0000"/>
              </a:solidFill>
              <a:latin typeface="Meiryo UI" panose="020B0604030504040204" pitchFamily="34" charset="-128"/>
              <a:ea typeface="Meiryo UI" panose="020B0604030504040204" pitchFamily="34" charset="-128"/>
            </a:endParaRPr>
          </a:p>
        </p:txBody>
      </p:sp>
      <p:sp>
        <p:nvSpPr>
          <p:cNvPr id="70" name="正方形/長方形 13">
            <a:extLst>
              <a:ext uri="{FF2B5EF4-FFF2-40B4-BE49-F238E27FC236}">
                <a16:creationId xmlns:a16="http://schemas.microsoft.com/office/drawing/2014/main" id="{2FC44086-4303-FD46-A1B6-761B2B297D20}"/>
              </a:ext>
            </a:extLst>
          </p:cNvPr>
          <p:cNvSpPr/>
          <p:nvPr/>
        </p:nvSpPr>
        <p:spPr>
          <a:xfrm>
            <a:off x="1200759" y="1043431"/>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ヘッダー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1" name="正方形/長方形 13">
            <a:extLst>
              <a:ext uri="{FF2B5EF4-FFF2-40B4-BE49-F238E27FC236}">
                <a16:creationId xmlns:a16="http://schemas.microsoft.com/office/drawing/2014/main" id="{6C92375B-FEDC-8D44-812E-1748192BBA63}"/>
              </a:ext>
            </a:extLst>
          </p:cNvPr>
          <p:cNvSpPr/>
          <p:nvPr/>
        </p:nvSpPr>
        <p:spPr>
          <a:xfrm>
            <a:off x="1200759" y="6410802"/>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フッター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5" name="正方形/長方形 13">
            <a:extLst>
              <a:ext uri="{FF2B5EF4-FFF2-40B4-BE49-F238E27FC236}">
                <a16:creationId xmlns:a16="http://schemas.microsoft.com/office/drawing/2014/main" id="{A288FBFF-3894-4043-8EE6-ED760BB1CCC7}"/>
              </a:ext>
            </a:extLst>
          </p:cNvPr>
          <p:cNvSpPr/>
          <p:nvPr/>
        </p:nvSpPr>
        <p:spPr>
          <a:xfrm>
            <a:off x="2045850"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サイト内</a:t>
            </a:r>
            <a:endParaRPr kumimoji="1" lang="en-US" altLang="ja-JP" sz="700" dirty="0">
              <a:solidFill>
                <a:schemeClr val="bg1"/>
              </a:solidFill>
              <a:latin typeface="Meiryo UI" panose="020B0604030504040204" pitchFamily="50" charset="-128"/>
              <a:ea typeface="Meiryo UI" panose="020B0604030504040204" pitchFamily="50" charset="-128"/>
            </a:endParaRPr>
          </a:p>
          <a:p>
            <a:pPr algn="ctr"/>
            <a:r>
              <a:rPr kumimoji="1" lang="ja-JP" altLang="en-US" sz="700">
                <a:solidFill>
                  <a:schemeClr val="bg1"/>
                </a:solidFill>
                <a:latin typeface="Meiryo UI" panose="020B0604030504040204" pitchFamily="50" charset="-128"/>
                <a:ea typeface="Meiryo UI" panose="020B0604030504040204" pitchFamily="50" charset="-128"/>
              </a:rPr>
              <a:t>ネーム</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6" name="正方形/長方形 13">
            <a:extLst>
              <a:ext uri="{FF2B5EF4-FFF2-40B4-BE49-F238E27FC236}">
                <a16:creationId xmlns:a16="http://schemas.microsoft.com/office/drawing/2014/main" id="{C5D29450-9659-D643-8AFB-0A98389C31CE}"/>
              </a:ext>
            </a:extLst>
          </p:cNvPr>
          <p:cNvSpPr/>
          <p:nvPr/>
        </p:nvSpPr>
        <p:spPr>
          <a:xfrm>
            <a:off x="1560864"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案件名</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9" name="正方形/長方形 13">
            <a:extLst>
              <a:ext uri="{FF2B5EF4-FFF2-40B4-BE49-F238E27FC236}">
                <a16:creationId xmlns:a16="http://schemas.microsoft.com/office/drawing/2014/main" id="{F4EBE2D6-A5F6-9D49-B7B5-D6E9D7B297CC}"/>
              </a:ext>
            </a:extLst>
          </p:cNvPr>
          <p:cNvSpPr/>
          <p:nvPr/>
        </p:nvSpPr>
        <p:spPr>
          <a:xfrm>
            <a:off x="102279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案件登録日</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84" name="テキスト ボックス 78">
            <a:extLst>
              <a:ext uri="{FF2B5EF4-FFF2-40B4-BE49-F238E27FC236}">
                <a16:creationId xmlns:a16="http://schemas.microsoft.com/office/drawing/2014/main" id="{72C45632-892D-C141-8859-CD4FE8329114}"/>
              </a:ext>
            </a:extLst>
          </p:cNvPr>
          <p:cNvSpPr txBox="1"/>
          <p:nvPr/>
        </p:nvSpPr>
        <p:spPr>
          <a:xfrm>
            <a:off x="24684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(12)</a:t>
            </a:r>
            <a:endParaRPr kumimoji="1" lang="ja-JP" altLang="en-US" sz="900" dirty="0">
              <a:latin typeface="Meiryo UI" panose="020B0604030504040204" pitchFamily="34" charset="-128"/>
              <a:ea typeface="Meiryo UI" panose="020B0604030504040204" pitchFamily="34" charset="-128"/>
            </a:endParaRPr>
          </a:p>
        </p:txBody>
      </p:sp>
      <p:sp>
        <p:nvSpPr>
          <p:cNvPr id="85" name="テキスト ボックス 78">
            <a:extLst>
              <a:ext uri="{FF2B5EF4-FFF2-40B4-BE49-F238E27FC236}">
                <a16:creationId xmlns:a16="http://schemas.microsoft.com/office/drawing/2014/main" id="{94FD6BC3-D505-FD47-8E96-749DF858DE56}"/>
              </a:ext>
            </a:extLst>
          </p:cNvPr>
          <p:cNvSpPr txBox="1"/>
          <p:nvPr/>
        </p:nvSpPr>
        <p:spPr>
          <a:xfrm>
            <a:off x="14392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(10)</a:t>
            </a:r>
            <a:endParaRPr kumimoji="1" lang="ja-JP" altLang="en-US" sz="900" dirty="0">
              <a:latin typeface="Meiryo UI" panose="020B0604030504040204" pitchFamily="34" charset="-128"/>
              <a:ea typeface="Meiryo UI" panose="020B0604030504040204" pitchFamily="34" charset="-128"/>
            </a:endParaRPr>
          </a:p>
        </p:txBody>
      </p:sp>
      <p:sp>
        <p:nvSpPr>
          <p:cNvPr id="86" name="テキスト ボックス 78">
            <a:extLst>
              <a:ext uri="{FF2B5EF4-FFF2-40B4-BE49-F238E27FC236}">
                <a16:creationId xmlns:a16="http://schemas.microsoft.com/office/drawing/2014/main" id="{21594A36-E428-0646-B9AB-4632633777E3}"/>
              </a:ext>
            </a:extLst>
          </p:cNvPr>
          <p:cNvSpPr txBox="1"/>
          <p:nvPr/>
        </p:nvSpPr>
        <p:spPr>
          <a:xfrm>
            <a:off x="19538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(11)</a:t>
            </a:r>
            <a:endParaRPr kumimoji="1" lang="ja-JP" altLang="en-US" sz="900" dirty="0">
              <a:latin typeface="Meiryo UI" panose="020B0604030504040204" pitchFamily="34" charset="-128"/>
              <a:ea typeface="Meiryo UI" panose="020B0604030504040204" pitchFamily="34" charset="-128"/>
            </a:endParaRPr>
          </a:p>
        </p:txBody>
      </p:sp>
      <p:sp>
        <p:nvSpPr>
          <p:cNvPr id="87" name="テキスト ボックス 78">
            <a:extLst>
              <a:ext uri="{FF2B5EF4-FFF2-40B4-BE49-F238E27FC236}">
                <a16:creationId xmlns:a16="http://schemas.microsoft.com/office/drawing/2014/main" id="{7BB5DA26-E019-0343-AEAF-4291B6F811DB}"/>
              </a:ext>
            </a:extLst>
          </p:cNvPr>
          <p:cNvSpPr txBox="1"/>
          <p:nvPr/>
        </p:nvSpPr>
        <p:spPr>
          <a:xfrm>
            <a:off x="29830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(13)</a:t>
            </a:r>
            <a:endParaRPr kumimoji="1" lang="ja-JP" altLang="en-US" sz="900" dirty="0">
              <a:latin typeface="Meiryo UI" panose="020B0604030504040204" pitchFamily="34" charset="-128"/>
              <a:ea typeface="Meiryo UI" panose="020B0604030504040204" pitchFamily="34" charset="-128"/>
            </a:endParaRPr>
          </a:p>
        </p:txBody>
      </p:sp>
      <p:sp>
        <p:nvSpPr>
          <p:cNvPr id="88" name="正方形/長方形 13">
            <a:extLst>
              <a:ext uri="{FF2B5EF4-FFF2-40B4-BE49-F238E27FC236}">
                <a16:creationId xmlns:a16="http://schemas.microsoft.com/office/drawing/2014/main" id="{385883B3-7042-BC43-B0C7-79CE399F9034}"/>
              </a:ext>
            </a:extLst>
          </p:cNvPr>
          <p:cNvSpPr/>
          <p:nvPr/>
        </p:nvSpPr>
        <p:spPr>
          <a:xfrm>
            <a:off x="964856" y="3508223"/>
            <a:ext cx="1036450" cy="19710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並び替えリスト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89" name="正方形/長方形 13">
            <a:extLst>
              <a:ext uri="{FF2B5EF4-FFF2-40B4-BE49-F238E27FC236}">
                <a16:creationId xmlns:a16="http://schemas.microsoft.com/office/drawing/2014/main" id="{8D076EB6-7391-6B4D-96F7-D078BEA76ED5}"/>
              </a:ext>
            </a:extLst>
          </p:cNvPr>
          <p:cNvSpPr/>
          <p:nvPr/>
        </p:nvSpPr>
        <p:spPr>
          <a:xfrm>
            <a:off x="2530836"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カテゴリ</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90" name="テキスト ボックス 78">
            <a:extLst>
              <a:ext uri="{FF2B5EF4-FFF2-40B4-BE49-F238E27FC236}">
                <a16:creationId xmlns:a16="http://schemas.microsoft.com/office/drawing/2014/main" id="{C732698D-3B93-D447-BAB1-2CF74A9DFE0A}"/>
              </a:ext>
            </a:extLst>
          </p:cNvPr>
          <p:cNvSpPr txBox="1"/>
          <p:nvPr/>
        </p:nvSpPr>
        <p:spPr>
          <a:xfrm>
            <a:off x="953213" y="3439776"/>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(5)</a:t>
            </a:r>
            <a:endParaRPr kumimoji="1" lang="ja-JP" altLang="en-US" sz="900" dirty="0">
              <a:latin typeface="Meiryo UI" panose="020B0604030504040204" pitchFamily="34" charset="-128"/>
              <a:ea typeface="Meiryo UI" panose="020B0604030504040204" pitchFamily="34" charset="-128"/>
            </a:endParaRPr>
          </a:p>
        </p:txBody>
      </p:sp>
      <p:sp>
        <p:nvSpPr>
          <p:cNvPr id="91" name="正方形/長方形 13">
            <a:extLst>
              <a:ext uri="{FF2B5EF4-FFF2-40B4-BE49-F238E27FC236}">
                <a16:creationId xmlns:a16="http://schemas.microsoft.com/office/drawing/2014/main" id="{4657BABB-4708-2746-B44A-58365E9E95CC}"/>
              </a:ext>
            </a:extLst>
          </p:cNvPr>
          <p:cNvSpPr/>
          <p:nvPr/>
        </p:nvSpPr>
        <p:spPr>
          <a:xfrm>
            <a:off x="2073784"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条件</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2" name="正方形/長方形 13">
            <a:extLst>
              <a:ext uri="{FF2B5EF4-FFF2-40B4-BE49-F238E27FC236}">
                <a16:creationId xmlns:a16="http://schemas.microsoft.com/office/drawing/2014/main" id="{14560E09-6E5B-7546-AC6F-CA404E2F8D0B}"/>
              </a:ext>
            </a:extLst>
          </p:cNvPr>
          <p:cNvSpPr/>
          <p:nvPr/>
        </p:nvSpPr>
        <p:spPr>
          <a:xfrm>
            <a:off x="2865366"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3" name="テキスト ボックス 78">
            <a:extLst>
              <a:ext uri="{FF2B5EF4-FFF2-40B4-BE49-F238E27FC236}">
                <a16:creationId xmlns:a16="http://schemas.microsoft.com/office/drawing/2014/main" id="{5002695A-7B6B-4C45-8F46-87E121E0BDDA}"/>
              </a:ext>
            </a:extLst>
          </p:cNvPr>
          <p:cNvSpPr txBox="1"/>
          <p:nvPr/>
        </p:nvSpPr>
        <p:spPr>
          <a:xfrm>
            <a:off x="2060340" y="34345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(6)</a:t>
            </a:r>
            <a:endParaRPr kumimoji="1" lang="ja-JP" altLang="en-US" sz="900" dirty="0">
              <a:latin typeface="Meiryo UI" panose="020B0604030504040204" pitchFamily="34" charset="-128"/>
              <a:ea typeface="Meiryo UI" panose="020B0604030504040204" pitchFamily="34" charset="-128"/>
            </a:endParaRPr>
          </a:p>
        </p:txBody>
      </p:sp>
      <p:sp>
        <p:nvSpPr>
          <p:cNvPr id="94" name="テキスト ボックス 78">
            <a:extLst>
              <a:ext uri="{FF2B5EF4-FFF2-40B4-BE49-F238E27FC236}">
                <a16:creationId xmlns:a16="http://schemas.microsoft.com/office/drawing/2014/main" id="{19805B82-482F-C443-A928-F2D902971076}"/>
              </a:ext>
            </a:extLst>
          </p:cNvPr>
          <p:cNvSpPr txBox="1"/>
          <p:nvPr/>
        </p:nvSpPr>
        <p:spPr>
          <a:xfrm>
            <a:off x="2893293" y="344135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(7)</a:t>
            </a:r>
            <a:endParaRPr kumimoji="1" lang="ja-JP" altLang="en-US" sz="900" dirty="0">
              <a:latin typeface="Meiryo UI" panose="020B0604030504040204" pitchFamily="34" charset="-128"/>
              <a:ea typeface="Meiryo UI" panose="020B0604030504040204" pitchFamily="34" charset="-128"/>
            </a:endParaRPr>
          </a:p>
        </p:txBody>
      </p:sp>
      <p:sp>
        <p:nvSpPr>
          <p:cNvPr id="95" name="テキスト ボックス 17">
            <a:extLst>
              <a:ext uri="{FF2B5EF4-FFF2-40B4-BE49-F238E27FC236}">
                <a16:creationId xmlns:a16="http://schemas.microsoft.com/office/drawing/2014/main" id="{DF5A4C4D-B9E4-5B43-A728-92F031A9E106}"/>
              </a:ext>
            </a:extLst>
          </p:cNvPr>
          <p:cNvSpPr txBox="1"/>
          <p:nvPr/>
        </p:nvSpPr>
        <p:spPr>
          <a:xfrm>
            <a:off x="890473" y="3189101"/>
            <a:ext cx="833883" cy="230832"/>
          </a:xfrm>
          <a:prstGeom prst="rect">
            <a:avLst/>
          </a:prstGeom>
          <a:noFill/>
        </p:spPr>
        <p:txBody>
          <a:bodyPr wrap="none" rtlCol="0">
            <a:spAutoFit/>
          </a:bodyPr>
          <a:lstStyle/>
          <a:p>
            <a:r>
              <a:rPr kumimoji="1" lang="ja-JP" altLang="en-US" sz="900">
                <a:latin typeface="Meiryo UI" panose="020B0604030504040204" pitchFamily="50" charset="-128"/>
                <a:ea typeface="Meiryo UI" panose="020B0604030504040204" pitchFamily="50" charset="-128"/>
              </a:rPr>
              <a:t>並び替え機能</a:t>
            </a:r>
            <a:endParaRPr kumimoji="1" lang="ja-JP" altLang="en-US" sz="900" dirty="0">
              <a:latin typeface="Meiryo UI" panose="020B0604030504040204" pitchFamily="50" charset="-128"/>
              <a:ea typeface="Meiryo UI" panose="020B0604030504040204" pitchFamily="50" charset="-128"/>
            </a:endParaRPr>
          </a:p>
        </p:txBody>
      </p:sp>
      <p:sp>
        <p:nvSpPr>
          <p:cNvPr id="96" name="テキスト ボックス 78">
            <a:extLst>
              <a:ext uri="{FF2B5EF4-FFF2-40B4-BE49-F238E27FC236}">
                <a16:creationId xmlns:a16="http://schemas.microsoft.com/office/drawing/2014/main" id="{F326F61D-7CC1-8A4C-BF60-70666B2818F1}"/>
              </a:ext>
            </a:extLst>
          </p:cNvPr>
          <p:cNvSpPr txBox="1"/>
          <p:nvPr/>
        </p:nvSpPr>
        <p:spPr>
          <a:xfrm>
            <a:off x="9246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(9)</a:t>
            </a:r>
            <a:endParaRPr kumimoji="1" lang="ja-JP" altLang="en-US" sz="900" dirty="0">
              <a:latin typeface="Meiryo UI" panose="020B0604030504040204" pitchFamily="34" charset="-128"/>
              <a:ea typeface="Meiryo UI" panose="020B0604030504040204" pitchFamily="34" charset="-128"/>
            </a:endParaRPr>
          </a:p>
        </p:txBody>
      </p:sp>
      <p:sp>
        <p:nvSpPr>
          <p:cNvPr id="58" name="テキスト ボックス 78">
            <a:extLst>
              <a:ext uri="{FF2B5EF4-FFF2-40B4-BE49-F238E27FC236}">
                <a16:creationId xmlns:a16="http://schemas.microsoft.com/office/drawing/2014/main" id="{795654DE-0E15-324A-B0E6-AAB9CBDA27A4}"/>
              </a:ext>
            </a:extLst>
          </p:cNvPr>
          <p:cNvSpPr txBox="1"/>
          <p:nvPr/>
        </p:nvSpPr>
        <p:spPr>
          <a:xfrm>
            <a:off x="3497615"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(14)</a:t>
            </a:r>
            <a:endParaRPr kumimoji="1" lang="ja-JP" altLang="en-US" sz="900" dirty="0">
              <a:latin typeface="Meiryo UI" panose="020B0604030504040204" pitchFamily="34" charset="-128"/>
              <a:ea typeface="Meiryo UI" panose="020B0604030504040204" pitchFamily="34" charset="-128"/>
            </a:endParaRPr>
          </a:p>
        </p:txBody>
      </p:sp>
      <p:sp>
        <p:nvSpPr>
          <p:cNvPr id="59" name="正方形/長方形 13">
            <a:extLst>
              <a:ext uri="{FF2B5EF4-FFF2-40B4-BE49-F238E27FC236}">
                <a16:creationId xmlns:a16="http://schemas.microsoft.com/office/drawing/2014/main" id="{92A60098-08A4-6646-A6D9-FA2EE021B7E9}"/>
              </a:ext>
            </a:extLst>
          </p:cNvPr>
          <p:cNvSpPr/>
          <p:nvPr/>
        </p:nvSpPr>
        <p:spPr>
          <a:xfrm>
            <a:off x="358618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ピックアップ</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608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3</a:t>
            </a:r>
            <a:r>
              <a:rPr lang="ja-JP" altLang="en-US"/>
              <a:t>：案件詳細画面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14</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588D6137-872B-9640-A5DF-30D64228C154}"/>
              </a:ext>
            </a:extLst>
          </p:cNvPr>
          <p:cNvSpPr/>
          <p:nvPr/>
        </p:nvSpPr>
        <p:spPr>
          <a:xfrm>
            <a:off x="3110188" y="3244334"/>
            <a:ext cx="3708066"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36_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：案件詳細画面と同様</a:t>
            </a:r>
          </a:p>
        </p:txBody>
      </p:sp>
    </p:spTree>
    <p:extLst>
      <p:ext uri="{BB962C8B-B14F-4D97-AF65-F5344CB8AC3E}">
        <p14:creationId xmlns:p14="http://schemas.microsoft.com/office/powerpoint/2010/main" val="164381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69052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成り代わり機能プロセス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dirty="0"/>
              <a:t>管理者は会員に成り代わり、当該会員権限と同等の操作を行うことができる。</a:t>
            </a:r>
            <a:endParaRPr lang="en-US" altLang="ja-JP" dirty="0"/>
          </a:p>
          <a:p>
            <a:r>
              <a:rPr lang="ja-JP" altLang="en-US" dirty="0"/>
              <a:t>ユーザの切り替え（成り代わり）はメンバーのユーザプロフィール画面から「ユーザ切り替え」ボタンをクリックすることで成り代わりすることができる。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16</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323586" y="2984900"/>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466460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4664603"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8353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対象ユーザの検索</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466460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ユーザ切り替え処理</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86193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切り替え後ユーザで作業</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6668239" y="3217570"/>
            <a:ext cx="470222"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323586" y="3393683"/>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a:endCxn id="88" idx="0"/>
          </p:cNvCxnSpPr>
          <p:nvPr/>
        </p:nvCxnSpPr>
        <p:spPr>
          <a:xfrm>
            <a:off x="8312605" y="3876266"/>
            <a:ext cx="0" cy="36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323586" y="4317914"/>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6772759" y="1780036"/>
            <a:ext cx="261183"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6722946" y="2245671"/>
            <a:ext cx="360809"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63E78E45-8E89-7742-8536-535888310362}"/>
              </a:ext>
            </a:extLst>
          </p:cNvPr>
          <p:cNvSpPr/>
          <p:nvPr/>
        </p:nvSpPr>
        <p:spPr>
          <a:xfrm>
            <a:off x="5862644"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39" name="円/楕円 38">
            <a:extLst>
              <a:ext uri="{FF2B5EF4-FFF2-40B4-BE49-F238E27FC236}">
                <a16:creationId xmlns:a16="http://schemas.microsoft.com/office/drawing/2014/main" id="{18C5519A-BD22-1146-8DBB-6B9F6FD79EEC}"/>
              </a:ext>
            </a:extLst>
          </p:cNvPr>
          <p:cNvSpPr/>
          <p:nvPr/>
        </p:nvSpPr>
        <p:spPr>
          <a:xfrm>
            <a:off x="5862644"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46" name="正方形/長方形 45">
            <a:extLst>
              <a:ext uri="{FF2B5EF4-FFF2-40B4-BE49-F238E27FC236}">
                <a16:creationId xmlns:a16="http://schemas.microsoft.com/office/drawing/2014/main" id="{5E54FB15-93DB-9349-B7AE-A63687449866}"/>
              </a:ext>
            </a:extLst>
          </p:cNvPr>
          <p:cNvSpPr/>
          <p:nvPr/>
        </p:nvSpPr>
        <p:spPr>
          <a:xfrm>
            <a:off x="7483113" y="54154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切り替えリンクをクリック</a:t>
            </a:r>
          </a:p>
        </p:txBody>
      </p:sp>
      <p:sp>
        <p:nvSpPr>
          <p:cNvPr id="47" name="正方形/長方形 46">
            <a:extLst>
              <a:ext uri="{FF2B5EF4-FFF2-40B4-BE49-F238E27FC236}">
                <a16:creationId xmlns:a16="http://schemas.microsoft.com/office/drawing/2014/main" id="{1FC83F44-E87B-D94F-8CB5-875F10120D39}"/>
              </a:ext>
            </a:extLst>
          </p:cNvPr>
          <p:cNvSpPr/>
          <p:nvPr/>
        </p:nvSpPr>
        <p:spPr>
          <a:xfrm>
            <a:off x="4664603" y="542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管理者切り替え処理</a:t>
            </a:r>
          </a:p>
        </p:txBody>
      </p:sp>
      <p:sp>
        <p:nvSpPr>
          <p:cNvPr id="48" name="正方形/長方形 47">
            <a:extLst>
              <a:ext uri="{FF2B5EF4-FFF2-40B4-BE49-F238E27FC236}">
                <a16:creationId xmlns:a16="http://schemas.microsoft.com/office/drawing/2014/main" id="{6E3F2CCF-6E4C-A048-8B8B-7F27F8F01152}"/>
              </a:ext>
            </a:extLst>
          </p:cNvPr>
          <p:cNvSpPr/>
          <p:nvPr/>
        </p:nvSpPr>
        <p:spPr>
          <a:xfrm>
            <a:off x="7483113" y="582423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cxnSp>
        <p:nvCxnSpPr>
          <p:cNvPr id="49" name="直線矢印コネクタ 48">
            <a:extLst>
              <a:ext uri="{FF2B5EF4-FFF2-40B4-BE49-F238E27FC236}">
                <a16:creationId xmlns:a16="http://schemas.microsoft.com/office/drawing/2014/main" id="{C37CCAA6-B142-804B-9523-099D47BC4270}"/>
              </a:ext>
            </a:extLst>
          </p:cNvPr>
          <p:cNvCxnSpPr>
            <a:cxnSpLocks/>
            <a:stCxn id="90" idx="2"/>
            <a:endCxn id="46" idx="0"/>
          </p:cNvCxnSpPr>
          <p:nvPr/>
        </p:nvCxnSpPr>
        <p:spPr>
          <a:xfrm>
            <a:off x="8312605" y="5009536"/>
            <a:ext cx="0" cy="40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44B8EE4-7594-2C4F-BF27-3E1B4A1BE6DC}"/>
              </a:ext>
            </a:extLst>
          </p:cNvPr>
          <p:cNvCxnSpPr>
            <a:cxnSpLocks/>
            <a:stCxn id="46" idx="1"/>
            <a:endCxn id="47" idx="3"/>
          </p:cNvCxnSpPr>
          <p:nvPr/>
        </p:nvCxnSpPr>
        <p:spPr>
          <a:xfrm flipH="1">
            <a:off x="6323586" y="5489251"/>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a:extLst>
              <a:ext uri="{FF2B5EF4-FFF2-40B4-BE49-F238E27FC236}">
                <a16:creationId xmlns:a16="http://schemas.microsoft.com/office/drawing/2014/main" id="{FDEFB8C9-E1A9-314A-9BFC-D130268E2381}"/>
              </a:ext>
            </a:extLst>
          </p:cNvPr>
          <p:cNvCxnSpPr>
            <a:cxnSpLocks/>
            <a:stCxn id="47" idx="2"/>
            <a:endCxn id="48" idx="0"/>
          </p:cNvCxnSpPr>
          <p:nvPr/>
        </p:nvCxnSpPr>
        <p:spPr>
          <a:xfrm rot="16200000" flipH="1">
            <a:off x="6776278" y="4287907"/>
            <a:ext cx="254144"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円/楕円 29">
            <a:extLst>
              <a:ext uri="{FF2B5EF4-FFF2-40B4-BE49-F238E27FC236}">
                <a16:creationId xmlns:a16="http://schemas.microsoft.com/office/drawing/2014/main" id="{A5935DEB-7557-8540-9E34-3BB1D8B73758}"/>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31" name="円/楕円 30">
            <a:extLst>
              <a:ext uri="{FF2B5EF4-FFF2-40B4-BE49-F238E27FC236}">
                <a16:creationId xmlns:a16="http://schemas.microsoft.com/office/drawing/2014/main" id="{D3CE074A-CA2E-6A4A-B3C5-F030B8612337}"/>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32" name="円/楕円 31">
            <a:extLst>
              <a:ext uri="{FF2B5EF4-FFF2-40B4-BE49-F238E27FC236}">
                <a16:creationId xmlns:a16="http://schemas.microsoft.com/office/drawing/2014/main" id="{ECBA4BAE-09E1-B940-A852-B394402E8382}"/>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33" name="円/楕円 32">
            <a:extLst>
              <a:ext uri="{FF2B5EF4-FFF2-40B4-BE49-F238E27FC236}">
                <a16:creationId xmlns:a16="http://schemas.microsoft.com/office/drawing/2014/main" id="{C12AEB79-D009-B24D-B9AB-D9A711A1832D}"/>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313352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40555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a:t>画面</a:t>
            </a:r>
            <a:r>
              <a:rPr lang="en-US" altLang="ja-JP" dirty="0"/>
              <a:t>2</a:t>
            </a:r>
            <a:r>
              <a:rPr lang="ja-JP" altLang="en-US"/>
              <a:t>：成り代わり機能画面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4934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4934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4934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351634" y="723040"/>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8" name="スライド番号プレースホルダー 3">
            <a:extLst>
              <a:ext uri="{FF2B5EF4-FFF2-40B4-BE49-F238E27FC236}">
                <a16:creationId xmlns:a16="http://schemas.microsoft.com/office/drawing/2014/main" id="{D55FE256-7625-9140-97DF-930E032F4D5A}"/>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18</a:t>
            </a:fld>
            <a:endParaRPr kumimoji="1" lang="ja-JP" altLang="en-US"/>
          </a:p>
        </p:txBody>
      </p:sp>
      <p:sp>
        <p:nvSpPr>
          <p:cNvPr id="9" name="正方形/長方形 8">
            <a:extLst>
              <a:ext uri="{FF2B5EF4-FFF2-40B4-BE49-F238E27FC236}">
                <a16:creationId xmlns:a16="http://schemas.microsoft.com/office/drawing/2014/main" id="{5202290E-1422-1B47-840B-11030D616DAD}"/>
              </a:ext>
            </a:extLst>
          </p:cNvPr>
          <p:cNvSpPr/>
          <p:nvPr/>
        </p:nvSpPr>
        <p:spPr>
          <a:xfrm>
            <a:off x="1006510" y="12248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graphicFrame>
        <p:nvGraphicFramePr>
          <p:cNvPr id="10" name="表 8">
            <a:extLst>
              <a:ext uri="{FF2B5EF4-FFF2-40B4-BE49-F238E27FC236}">
                <a16:creationId xmlns:a16="http://schemas.microsoft.com/office/drawing/2014/main" id="{B298C5CA-48A2-E645-B75A-B0B3759D0916}"/>
              </a:ext>
            </a:extLst>
          </p:cNvPr>
          <p:cNvGraphicFramePr>
            <a:graphicFrameLocks noGrp="1"/>
          </p:cNvGraphicFramePr>
          <p:nvPr>
            <p:extLst>
              <p:ext uri="{D42A27DB-BD31-4B8C-83A1-F6EECF244321}">
                <p14:modId xmlns:p14="http://schemas.microsoft.com/office/powerpoint/2010/main" val="3756556575"/>
              </p:ext>
            </p:extLst>
          </p:nvPr>
        </p:nvGraphicFramePr>
        <p:xfrm>
          <a:off x="5004432" y="1224844"/>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0" marR="0" marT="0" marB="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0" marR="0" marT="0" marB="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利用者検索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から利用者情報を取得する。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99064455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姓</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641009"/>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名</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458781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セイ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6119282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メイ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8866737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生年月日</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85751258"/>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住所</a:t>
                      </a:r>
                      <a:endParaRPr kumimoji="1" lang="en-US" altLang="ja-JP"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エリア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電話番号</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562175"/>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a:latin typeface="Meiryo UI" panose="020B0604030504040204" pitchFamily="34" charset="-128"/>
                          <a:ea typeface="Meiryo UI" panose="020B0604030504040204" pitchFamily="34" charset="-128"/>
                        </a:rPr>
                        <a:t>保有ポイント</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保有ポイントを表示する。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414216125"/>
                  </a:ext>
                </a:extLst>
              </a:tr>
              <a:tr h="0">
                <a:tc>
                  <a:txBody>
                    <a:bodyPr/>
                    <a:lstStyle/>
                    <a:p>
                      <a:r>
                        <a:rPr kumimoji="1" lang="en-US" altLang="ja-JP" sz="900" dirty="0">
                          <a:latin typeface="Meiryo UI" panose="020B0604030504040204" pitchFamily="34" charset="-128"/>
                          <a:ea typeface="Meiryo UI" panose="020B0604030504040204" pitchFamily="34" charset="-128"/>
                        </a:rPr>
                        <a:t>(12)</a:t>
                      </a:r>
                      <a:r>
                        <a:rPr kumimoji="1" lang="ja-JP" altLang="en-US" sz="900">
                          <a:latin typeface="Meiryo UI" panose="020B0604030504040204" pitchFamily="34" charset="-128"/>
                          <a:ea typeface="Meiryo UI" panose="020B0604030504040204" pitchFamily="34" charset="-128"/>
                        </a:rPr>
                        <a:t>切り替える</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検索した利用者へ切り替える。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管理者が切り替えている間、画面の上段に「ユーザ切り替え中、管理者へ戻す場合はこちらをクリック」を表示する。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「ユーザ切り替え中、管理者へ戻す場合はこちらをクリック」すると管理者へ切り替える。</a:t>
                      </a:r>
                    </a:p>
                  </a:txBody>
                  <a:tcPr marL="0" marR="0" marT="0" marB="0"/>
                </a:tc>
                <a:extLst>
                  <a:ext uri="{0D108BD9-81ED-4DB2-BD59-A6C34878D82A}">
                    <a16:rowId xmlns:a16="http://schemas.microsoft.com/office/drawing/2014/main" val="1517639108"/>
                  </a:ext>
                </a:extLst>
              </a:tr>
            </a:tbl>
          </a:graphicData>
        </a:graphic>
      </p:graphicFrame>
      <p:sp>
        <p:nvSpPr>
          <p:cNvPr id="33" name="正方形/長方形 32">
            <a:extLst>
              <a:ext uri="{FF2B5EF4-FFF2-40B4-BE49-F238E27FC236}">
                <a16:creationId xmlns:a16="http://schemas.microsoft.com/office/drawing/2014/main" id="{85C87238-3651-0746-B091-BAC34E9789E6}"/>
              </a:ext>
            </a:extLst>
          </p:cNvPr>
          <p:cNvSpPr/>
          <p:nvPr/>
        </p:nvSpPr>
        <p:spPr>
          <a:xfrm>
            <a:off x="1168135" y="125039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ヘッダー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120ACE0D-572A-B746-9FB7-305FEB2A0D06}"/>
              </a:ext>
            </a:extLst>
          </p:cNvPr>
          <p:cNvSpPr/>
          <p:nvPr/>
        </p:nvSpPr>
        <p:spPr>
          <a:xfrm>
            <a:off x="1101469" y="633316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フッター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5" name="テキスト ボックス 34">
            <a:extLst>
              <a:ext uri="{FF2B5EF4-FFF2-40B4-BE49-F238E27FC236}">
                <a16:creationId xmlns:a16="http://schemas.microsoft.com/office/drawing/2014/main" id="{4D7AE916-335B-7246-8032-98E5493C1B54}"/>
              </a:ext>
            </a:extLst>
          </p:cNvPr>
          <p:cNvSpPr txBox="1"/>
          <p:nvPr/>
        </p:nvSpPr>
        <p:spPr>
          <a:xfrm>
            <a:off x="1023300" y="1382471"/>
            <a:ext cx="830677" cy="276999"/>
          </a:xfrm>
          <a:prstGeom prst="rect">
            <a:avLst/>
          </a:prstGeom>
          <a:noFill/>
        </p:spPr>
        <p:txBody>
          <a:bodyPr wrap="none" rtlCol="0">
            <a:spAutoFit/>
          </a:bodyPr>
          <a:lstStyle/>
          <a:p>
            <a:r>
              <a:rPr kumimoji="1" lang="ja-JP" altLang="en-US" sz="1200" b="1">
                <a:latin typeface="Meiryo UI" panose="020B0604030504040204" pitchFamily="34" charset="-128"/>
                <a:ea typeface="Meiryo UI" panose="020B0604030504040204" pitchFamily="34" charset="-128"/>
              </a:rPr>
              <a:t>成り代わり</a:t>
            </a:r>
          </a:p>
        </p:txBody>
      </p:sp>
      <p:sp>
        <p:nvSpPr>
          <p:cNvPr id="44" name="正方形/長方形 43">
            <a:extLst>
              <a:ext uri="{FF2B5EF4-FFF2-40B4-BE49-F238E27FC236}">
                <a16:creationId xmlns:a16="http://schemas.microsoft.com/office/drawing/2014/main" id="{BE4F7557-A5A5-9F48-92C8-BC1ADA3E5B3B}"/>
              </a:ext>
            </a:extLst>
          </p:cNvPr>
          <p:cNvSpPr/>
          <p:nvPr/>
        </p:nvSpPr>
        <p:spPr>
          <a:xfrm>
            <a:off x="3863447" y="1630977"/>
            <a:ext cx="801318"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利用者検索</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76616E68-12A8-1349-8E72-6E82F3F16BD4}"/>
              </a:ext>
            </a:extLst>
          </p:cNvPr>
          <p:cNvSpPr/>
          <p:nvPr/>
        </p:nvSpPr>
        <p:spPr>
          <a:xfrm>
            <a:off x="1469790" y="1634108"/>
            <a:ext cx="2162936"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ログイン</a:t>
            </a:r>
            <a:r>
              <a:rPr kumimoji="1" lang="en-US" altLang="ja-JP" sz="900" dirty="0">
                <a:solidFill>
                  <a:schemeClr val="bg1"/>
                </a:solidFill>
                <a:latin typeface="Meiryo UI" panose="020B0604030504040204" pitchFamily="34" charset="-128"/>
                <a:ea typeface="Meiryo UI" panose="020B0604030504040204" pitchFamily="34" charset="-128"/>
              </a:rPr>
              <a:t>ID</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65B4EF4D-8A71-E345-9DCD-47468034D42E}"/>
              </a:ext>
            </a:extLst>
          </p:cNvPr>
          <p:cNvSpPr txBox="1"/>
          <p:nvPr/>
        </p:nvSpPr>
        <p:spPr>
          <a:xfrm>
            <a:off x="1355799" y="1964760"/>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姓</a:t>
            </a:r>
          </a:p>
        </p:txBody>
      </p:sp>
      <p:sp>
        <p:nvSpPr>
          <p:cNvPr id="49" name="正方形/長方形 48">
            <a:extLst>
              <a:ext uri="{FF2B5EF4-FFF2-40B4-BE49-F238E27FC236}">
                <a16:creationId xmlns:a16="http://schemas.microsoft.com/office/drawing/2014/main" id="{AE82059C-46C1-8448-8726-75BD05AE5E3D}"/>
              </a:ext>
            </a:extLst>
          </p:cNvPr>
          <p:cNvSpPr/>
          <p:nvPr/>
        </p:nvSpPr>
        <p:spPr>
          <a:xfrm>
            <a:off x="2547975" y="1964760"/>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姓</a:t>
            </a:r>
          </a:p>
        </p:txBody>
      </p:sp>
      <p:sp>
        <p:nvSpPr>
          <p:cNvPr id="50" name="テキスト ボックス 49">
            <a:extLst>
              <a:ext uri="{FF2B5EF4-FFF2-40B4-BE49-F238E27FC236}">
                <a16:creationId xmlns:a16="http://schemas.microsoft.com/office/drawing/2014/main" id="{16EC539D-A2C4-E743-A44B-E128413F2865}"/>
              </a:ext>
            </a:extLst>
          </p:cNvPr>
          <p:cNvSpPr txBox="1"/>
          <p:nvPr/>
        </p:nvSpPr>
        <p:spPr>
          <a:xfrm>
            <a:off x="1355799" y="2192345"/>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名</a:t>
            </a:r>
            <a:endParaRPr kumimoji="1" lang="en-US" altLang="ja-JP" sz="8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8B7E747E-1C24-F043-93A2-AF4D20038E72}"/>
              </a:ext>
            </a:extLst>
          </p:cNvPr>
          <p:cNvSpPr/>
          <p:nvPr/>
        </p:nvSpPr>
        <p:spPr>
          <a:xfrm>
            <a:off x="2547975" y="2192345"/>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名</a:t>
            </a:r>
          </a:p>
        </p:txBody>
      </p:sp>
      <p:sp>
        <p:nvSpPr>
          <p:cNvPr id="52" name="テキスト ボックス 51">
            <a:extLst>
              <a:ext uri="{FF2B5EF4-FFF2-40B4-BE49-F238E27FC236}">
                <a16:creationId xmlns:a16="http://schemas.microsoft.com/office/drawing/2014/main" id="{970A895D-C12C-E544-8095-3C5BE79CE050}"/>
              </a:ext>
            </a:extLst>
          </p:cNvPr>
          <p:cNvSpPr txBox="1"/>
          <p:nvPr/>
        </p:nvSpPr>
        <p:spPr>
          <a:xfrm>
            <a:off x="1355799" y="2414427"/>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フリガナ（姓）</a:t>
            </a:r>
            <a:endParaRPr kumimoji="1" lang="en-US" altLang="ja-JP" sz="8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8E828550-F50B-BF42-9295-2E5920F6A264}"/>
              </a:ext>
            </a:extLst>
          </p:cNvPr>
          <p:cNvSpPr/>
          <p:nvPr/>
        </p:nvSpPr>
        <p:spPr>
          <a:xfrm>
            <a:off x="2547975" y="2414427"/>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セイ</a:t>
            </a:r>
          </a:p>
        </p:txBody>
      </p:sp>
      <p:sp>
        <p:nvSpPr>
          <p:cNvPr id="54" name="テキスト ボックス 53">
            <a:extLst>
              <a:ext uri="{FF2B5EF4-FFF2-40B4-BE49-F238E27FC236}">
                <a16:creationId xmlns:a16="http://schemas.microsoft.com/office/drawing/2014/main" id="{68880A7A-44E5-7C4F-A5E0-64597DA9BB66}"/>
              </a:ext>
            </a:extLst>
          </p:cNvPr>
          <p:cNvSpPr txBox="1"/>
          <p:nvPr/>
        </p:nvSpPr>
        <p:spPr>
          <a:xfrm>
            <a:off x="1355799" y="2635029"/>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フリガナ（名）</a:t>
            </a:r>
            <a:endParaRPr kumimoji="1" lang="en-US" altLang="ja-JP" sz="8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7392E7BF-43D8-C747-AE1E-E6EF161A3AF8}"/>
              </a:ext>
            </a:extLst>
          </p:cNvPr>
          <p:cNvSpPr/>
          <p:nvPr/>
        </p:nvSpPr>
        <p:spPr>
          <a:xfrm>
            <a:off x="2547975" y="2635028"/>
            <a:ext cx="1908000"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メイ</a:t>
            </a:r>
          </a:p>
        </p:txBody>
      </p:sp>
      <p:sp>
        <p:nvSpPr>
          <p:cNvPr id="56" name="テキスト ボックス 55">
            <a:extLst>
              <a:ext uri="{FF2B5EF4-FFF2-40B4-BE49-F238E27FC236}">
                <a16:creationId xmlns:a16="http://schemas.microsoft.com/office/drawing/2014/main" id="{06B2993F-4F4A-2440-8A62-56A6B218AD9B}"/>
              </a:ext>
            </a:extLst>
          </p:cNvPr>
          <p:cNvSpPr txBox="1"/>
          <p:nvPr/>
        </p:nvSpPr>
        <p:spPr>
          <a:xfrm>
            <a:off x="1349690" y="2850341"/>
            <a:ext cx="595035"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085A6EFC-58D4-3848-877F-FE2D3975BFAE}"/>
              </a:ext>
            </a:extLst>
          </p:cNvPr>
          <p:cNvSpPr/>
          <p:nvPr/>
        </p:nvSpPr>
        <p:spPr>
          <a:xfrm>
            <a:off x="2553586" y="2869539"/>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557EBE2C-5B38-5349-886E-16FD778041E4}"/>
              </a:ext>
            </a:extLst>
          </p:cNvPr>
          <p:cNvSpPr txBox="1"/>
          <p:nvPr/>
        </p:nvSpPr>
        <p:spPr>
          <a:xfrm>
            <a:off x="1356100" y="3114496"/>
            <a:ext cx="389850"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4FAB6BFC-1B0C-3D40-9665-15BB0717D06C}"/>
              </a:ext>
            </a:extLst>
          </p:cNvPr>
          <p:cNvSpPr txBox="1"/>
          <p:nvPr/>
        </p:nvSpPr>
        <p:spPr>
          <a:xfrm>
            <a:off x="1372611" y="337689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お住まいのエリア</a:t>
            </a:r>
            <a:endParaRPr kumimoji="1" lang="en-US" altLang="ja-JP" sz="800" dirty="0">
              <a:latin typeface="Meiryo UI" panose="020B0604030504040204" pitchFamily="34" charset="-128"/>
              <a:ea typeface="Meiryo UI" panose="020B0604030504040204" pitchFamily="34" charset="-128"/>
            </a:endParaRPr>
          </a:p>
        </p:txBody>
      </p:sp>
      <p:sp>
        <p:nvSpPr>
          <p:cNvPr id="66" name="正方形/長方形 65">
            <a:extLst>
              <a:ext uri="{FF2B5EF4-FFF2-40B4-BE49-F238E27FC236}">
                <a16:creationId xmlns:a16="http://schemas.microsoft.com/office/drawing/2014/main" id="{B85285F2-2EC4-6A47-8946-6906485CEF3C}"/>
              </a:ext>
            </a:extLst>
          </p:cNvPr>
          <p:cNvSpPr/>
          <p:nvPr/>
        </p:nvSpPr>
        <p:spPr>
          <a:xfrm>
            <a:off x="2547975" y="335015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エリア</a:t>
            </a:r>
          </a:p>
        </p:txBody>
      </p:sp>
      <p:sp>
        <p:nvSpPr>
          <p:cNvPr id="67" name="テキスト ボックス 66">
            <a:extLst>
              <a:ext uri="{FF2B5EF4-FFF2-40B4-BE49-F238E27FC236}">
                <a16:creationId xmlns:a16="http://schemas.microsoft.com/office/drawing/2014/main" id="{02A88968-1B9C-EA4F-ADE6-2EACC7A8F28D}"/>
              </a:ext>
            </a:extLst>
          </p:cNvPr>
          <p:cNvSpPr txBox="1"/>
          <p:nvPr/>
        </p:nvSpPr>
        <p:spPr>
          <a:xfrm>
            <a:off x="1372611" y="360866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電話番号</a:t>
            </a:r>
            <a:endParaRPr kumimoji="1" lang="en-US" altLang="ja-JP" sz="8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230EC12D-D1FC-D544-8EBD-58A1AA79BD72}"/>
              </a:ext>
            </a:extLst>
          </p:cNvPr>
          <p:cNvSpPr/>
          <p:nvPr/>
        </p:nvSpPr>
        <p:spPr>
          <a:xfrm>
            <a:off x="2547975" y="358192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電話番号</a:t>
            </a:r>
          </a:p>
        </p:txBody>
      </p:sp>
      <p:sp>
        <p:nvSpPr>
          <p:cNvPr id="69" name="テキスト ボックス 68">
            <a:extLst>
              <a:ext uri="{FF2B5EF4-FFF2-40B4-BE49-F238E27FC236}">
                <a16:creationId xmlns:a16="http://schemas.microsoft.com/office/drawing/2014/main" id="{13A56589-33E8-C249-B50D-FA9C4464F26B}"/>
              </a:ext>
            </a:extLst>
          </p:cNvPr>
          <p:cNvSpPr txBox="1"/>
          <p:nvPr/>
        </p:nvSpPr>
        <p:spPr>
          <a:xfrm>
            <a:off x="2557530" y="2674815"/>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(6)</a:t>
            </a:r>
            <a:endParaRPr kumimoji="1" lang="ja-JP" altLang="en-US" sz="800">
              <a:latin typeface="Meiryo UI" panose="020B0604030504040204" pitchFamily="34" charset="-128"/>
              <a:ea typeface="Meiryo UI" panose="020B0604030504040204" pitchFamily="34" charset="-128"/>
            </a:endParaRPr>
          </a:p>
        </p:txBody>
      </p:sp>
      <p:sp>
        <p:nvSpPr>
          <p:cNvPr id="70" name="テキスト ボックス 69">
            <a:extLst>
              <a:ext uri="{FF2B5EF4-FFF2-40B4-BE49-F238E27FC236}">
                <a16:creationId xmlns:a16="http://schemas.microsoft.com/office/drawing/2014/main" id="{6444E20C-91A7-2347-9A97-245FEF40BD04}"/>
              </a:ext>
            </a:extLst>
          </p:cNvPr>
          <p:cNvSpPr txBox="1"/>
          <p:nvPr/>
        </p:nvSpPr>
        <p:spPr>
          <a:xfrm>
            <a:off x="2557530" y="2877920"/>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(7)</a:t>
            </a:r>
            <a:endParaRPr kumimoji="1" lang="ja-JP" altLang="en-US" sz="800">
              <a:latin typeface="Meiryo UI" panose="020B0604030504040204" pitchFamily="34" charset="-128"/>
              <a:ea typeface="Meiryo UI" panose="020B0604030504040204" pitchFamily="34" charset="-128"/>
            </a:endParaRPr>
          </a:p>
        </p:txBody>
      </p:sp>
      <p:sp>
        <p:nvSpPr>
          <p:cNvPr id="72" name="テキスト ボックス 71">
            <a:extLst>
              <a:ext uri="{FF2B5EF4-FFF2-40B4-BE49-F238E27FC236}">
                <a16:creationId xmlns:a16="http://schemas.microsoft.com/office/drawing/2014/main" id="{B572AAF0-6E5C-F442-9AC7-10B50E59A13C}"/>
              </a:ext>
            </a:extLst>
          </p:cNvPr>
          <p:cNvSpPr txBox="1"/>
          <p:nvPr/>
        </p:nvSpPr>
        <p:spPr>
          <a:xfrm>
            <a:off x="2541042" y="363409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(10)</a:t>
            </a:r>
            <a:endParaRPr kumimoji="1" lang="ja-JP" altLang="en-US" sz="80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B032A12D-E770-344F-B85F-10A582E59467}"/>
              </a:ext>
            </a:extLst>
          </p:cNvPr>
          <p:cNvSpPr txBox="1"/>
          <p:nvPr/>
        </p:nvSpPr>
        <p:spPr>
          <a:xfrm>
            <a:off x="2541042" y="338434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(9)</a:t>
            </a:r>
            <a:endParaRPr kumimoji="1" lang="ja-JP" altLang="en-US" sz="800">
              <a:latin typeface="Meiryo UI" panose="020B0604030504040204" pitchFamily="34" charset="-128"/>
              <a:ea typeface="Meiryo UI" panose="020B0604030504040204" pitchFamily="34" charset="-128"/>
            </a:endParaRPr>
          </a:p>
        </p:txBody>
      </p:sp>
      <p:sp>
        <p:nvSpPr>
          <p:cNvPr id="74" name="テキスト ボックス 73">
            <a:extLst>
              <a:ext uri="{FF2B5EF4-FFF2-40B4-BE49-F238E27FC236}">
                <a16:creationId xmlns:a16="http://schemas.microsoft.com/office/drawing/2014/main" id="{B8D16B90-A002-4846-B942-687AF65D5EC2}"/>
              </a:ext>
            </a:extLst>
          </p:cNvPr>
          <p:cNvSpPr txBox="1"/>
          <p:nvPr/>
        </p:nvSpPr>
        <p:spPr>
          <a:xfrm>
            <a:off x="2557530" y="245666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(5)</a:t>
            </a:r>
            <a:endParaRPr kumimoji="1" lang="ja-JP" altLang="en-US" sz="80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39FC7B8C-DB35-0840-B619-08233D3F81D8}"/>
              </a:ext>
            </a:extLst>
          </p:cNvPr>
          <p:cNvSpPr txBox="1"/>
          <p:nvPr/>
        </p:nvSpPr>
        <p:spPr>
          <a:xfrm>
            <a:off x="2557530" y="199808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(3)</a:t>
            </a:r>
            <a:endParaRPr kumimoji="1" lang="ja-JP" altLang="en-US" sz="800">
              <a:latin typeface="Meiryo UI" panose="020B0604030504040204" pitchFamily="34" charset="-128"/>
              <a:ea typeface="Meiryo UI" panose="020B0604030504040204" pitchFamily="34" charset="-128"/>
            </a:endParaRPr>
          </a:p>
        </p:txBody>
      </p:sp>
      <p:sp>
        <p:nvSpPr>
          <p:cNvPr id="76" name="テキスト ボックス 75">
            <a:extLst>
              <a:ext uri="{FF2B5EF4-FFF2-40B4-BE49-F238E27FC236}">
                <a16:creationId xmlns:a16="http://schemas.microsoft.com/office/drawing/2014/main" id="{90D09ECD-0D73-FB47-9A40-F8E22CF4B49A}"/>
              </a:ext>
            </a:extLst>
          </p:cNvPr>
          <p:cNvSpPr txBox="1"/>
          <p:nvPr/>
        </p:nvSpPr>
        <p:spPr>
          <a:xfrm>
            <a:off x="2557530" y="222961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(4)</a:t>
            </a:r>
            <a:endParaRPr kumimoji="1" lang="ja-JP" altLang="en-US" sz="800">
              <a:latin typeface="Meiryo UI" panose="020B0604030504040204" pitchFamily="34" charset="-128"/>
              <a:ea typeface="Meiryo UI" panose="020B0604030504040204" pitchFamily="34" charset="-128"/>
            </a:endParaRPr>
          </a:p>
        </p:txBody>
      </p:sp>
      <p:sp>
        <p:nvSpPr>
          <p:cNvPr id="79" name="正方形/長方形 78">
            <a:extLst>
              <a:ext uri="{FF2B5EF4-FFF2-40B4-BE49-F238E27FC236}">
                <a16:creationId xmlns:a16="http://schemas.microsoft.com/office/drawing/2014/main" id="{4FFAE3FD-5A46-924F-BC85-C2A4F34A4A54}"/>
              </a:ext>
            </a:extLst>
          </p:cNvPr>
          <p:cNvSpPr/>
          <p:nvPr/>
        </p:nvSpPr>
        <p:spPr>
          <a:xfrm>
            <a:off x="2090624" y="4294134"/>
            <a:ext cx="1836000" cy="35397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切り替える</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88" name="テキスト ボックス 87">
            <a:extLst>
              <a:ext uri="{FF2B5EF4-FFF2-40B4-BE49-F238E27FC236}">
                <a16:creationId xmlns:a16="http://schemas.microsoft.com/office/drawing/2014/main" id="{059EB2D5-813C-3646-9C73-A8AEA2542477}"/>
              </a:ext>
            </a:extLst>
          </p:cNvPr>
          <p:cNvSpPr txBox="1"/>
          <p:nvPr/>
        </p:nvSpPr>
        <p:spPr>
          <a:xfrm>
            <a:off x="1268201" y="1646625"/>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(1)</a:t>
            </a:r>
            <a:endParaRPr kumimoji="1" lang="ja-JP" altLang="en-US" sz="80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9E7EB7B-44C1-EA4C-90B2-557C04A38DB4}"/>
              </a:ext>
            </a:extLst>
          </p:cNvPr>
          <p:cNvSpPr txBox="1"/>
          <p:nvPr/>
        </p:nvSpPr>
        <p:spPr>
          <a:xfrm>
            <a:off x="3666664" y="164221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(2)</a:t>
            </a:r>
            <a:endParaRPr kumimoji="1" lang="ja-JP" altLang="en-US" sz="800">
              <a:latin typeface="Meiryo UI" panose="020B0604030504040204" pitchFamily="34" charset="-128"/>
              <a:ea typeface="Meiryo UI" panose="020B0604030504040204" pitchFamily="34" charset="-128"/>
            </a:endParaRPr>
          </a:p>
        </p:txBody>
      </p:sp>
      <p:sp>
        <p:nvSpPr>
          <p:cNvPr id="93" name="テキスト ボックス 92">
            <a:extLst>
              <a:ext uri="{FF2B5EF4-FFF2-40B4-BE49-F238E27FC236}">
                <a16:creationId xmlns:a16="http://schemas.microsoft.com/office/drawing/2014/main" id="{3294191C-BC5B-CF4E-848A-0ECCE272EE58}"/>
              </a:ext>
            </a:extLst>
          </p:cNvPr>
          <p:cNvSpPr txBox="1"/>
          <p:nvPr/>
        </p:nvSpPr>
        <p:spPr>
          <a:xfrm>
            <a:off x="1859903" y="430116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(12)</a:t>
            </a:r>
            <a:endParaRPr kumimoji="1" lang="ja-JP" altLang="en-US" sz="800">
              <a:latin typeface="Meiryo UI" panose="020B0604030504040204" pitchFamily="34" charset="-128"/>
              <a:ea typeface="Meiryo UI" panose="020B0604030504040204" pitchFamily="34" charset="-128"/>
            </a:endParaRPr>
          </a:p>
        </p:txBody>
      </p:sp>
      <p:sp>
        <p:nvSpPr>
          <p:cNvPr id="97" name="正方形/長方形 5">
            <a:extLst>
              <a:ext uri="{FF2B5EF4-FFF2-40B4-BE49-F238E27FC236}">
                <a16:creationId xmlns:a16="http://schemas.microsoft.com/office/drawing/2014/main" id="{AC8FFE1F-9E0F-3F43-8943-888AA12A66E2}"/>
              </a:ext>
            </a:extLst>
          </p:cNvPr>
          <p:cNvSpPr/>
          <p:nvPr/>
        </p:nvSpPr>
        <p:spPr>
          <a:xfrm>
            <a:off x="3113250" y="1810908"/>
            <a:ext cx="1396216" cy="123111"/>
          </a:xfrm>
          <a:prstGeom prst="rect">
            <a:avLst/>
          </a:prstGeom>
          <a:ln>
            <a:solidFill>
              <a:schemeClr val="tx1"/>
            </a:solidFill>
            <a:prstDash val="dash"/>
          </a:ln>
        </p:spPr>
        <p:txBody>
          <a:bodyPr wrap="none" lIns="0" tIns="0" rIns="0" bIns="0">
            <a:spAutoFit/>
          </a:bodyPr>
          <a:lstStyle/>
          <a:p>
            <a:r>
              <a:rPr kumimoji="1" lang="en-US" altLang="ja-JP" sz="800" dirty="0">
                <a:latin typeface="Meiryo UI" panose="020B0604030504040204" pitchFamily="34" charset="-128"/>
                <a:ea typeface="Meiryo UI" panose="020B0604030504040204" pitchFamily="34" charset="-128"/>
              </a:rPr>
              <a:t>(a) </a:t>
            </a:r>
            <a:r>
              <a:rPr kumimoji="1" lang="ja-JP" altLang="en-US" sz="80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a:latin typeface="Meiryo UI" panose="020B0604030504040204" pitchFamily="34" charset="-128"/>
                <a:ea typeface="Meiryo UI" panose="020B0604030504040204" pitchFamily="34" charset="-128"/>
              </a:rPr>
              <a:t>を入力してください。</a:t>
            </a:r>
            <a:endParaRPr kumimoji="1" lang="en-US" altLang="ja-JP" sz="8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BFF6186C-56A7-FF47-8962-01782A62FF21}"/>
              </a:ext>
            </a:extLst>
          </p:cNvPr>
          <p:cNvSpPr/>
          <p:nvPr/>
        </p:nvSpPr>
        <p:spPr>
          <a:xfrm>
            <a:off x="2547975" y="3106425"/>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99" name="テキスト ボックス 98">
            <a:extLst>
              <a:ext uri="{FF2B5EF4-FFF2-40B4-BE49-F238E27FC236}">
                <a16:creationId xmlns:a16="http://schemas.microsoft.com/office/drawing/2014/main" id="{A0F33135-ACC3-F840-B78F-50CE2517D632}"/>
              </a:ext>
            </a:extLst>
          </p:cNvPr>
          <p:cNvSpPr txBox="1"/>
          <p:nvPr/>
        </p:nvSpPr>
        <p:spPr>
          <a:xfrm>
            <a:off x="2551919" y="3114806"/>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(8)</a:t>
            </a:r>
            <a:endParaRPr kumimoji="1" lang="ja-JP" altLang="en-US" sz="800">
              <a:latin typeface="Meiryo UI" panose="020B0604030504040204" pitchFamily="34" charset="-128"/>
              <a:ea typeface="Meiryo UI" panose="020B0604030504040204" pitchFamily="34" charset="-128"/>
            </a:endParaRPr>
          </a:p>
        </p:txBody>
      </p:sp>
      <p:sp>
        <p:nvSpPr>
          <p:cNvPr id="100" name="テキスト ボックス 99">
            <a:extLst>
              <a:ext uri="{FF2B5EF4-FFF2-40B4-BE49-F238E27FC236}">
                <a16:creationId xmlns:a16="http://schemas.microsoft.com/office/drawing/2014/main" id="{DA7D8876-D52E-6C43-BD9C-0874126AB163}"/>
              </a:ext>
            </a:extLst>
          </p:cNvPr>
          <p:cNvSpPr txBox="1"/>
          <p:nvPr/>
        </p:nvSpPr>
        <p:spPr>
          <a:xfrm>
            <a:off x="1355075" y="3876876"/>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保有ポイント</a:t>
            </a:r>
            <a:endParaRPr kumimoji="1" lang="en-US" altLang="ja-JP" sz="800" dirty="0">
              <a:latin typeface="Meiryo UI" panose="020B0604030504040204" pitchFamily="34" charset="-128"/>
              <a:ea typeface="Meiryo UI" panose="020B0604030504040204" pitchFamily="34" charset="-128"/>
            </a:endParaRPr>
          </a:p>
        </p:txBody>
      </p:sp>
      <p:sp>
        <p:nvSpPr>
          <p:cNvPr id="101" name="正方形/長方形 100">
            <a:extLst>
              <a:ext uri="{FF2B5EF4-FFF2-40B4-BE49-F238E27FC236}">
                <a16:creationId xmlns:a16="http://schemas.microsoft.com/office/drawing/2014/main" id="{C71A158D-1D48-D846-8ED6-95218C178A22}"/>
              </a:ext>
            </a:extLst>
          </p:cNvPr>
          <p:cNvSpPr/>
          <p:nvPr/>
        </p:nvSpPr>
        <p:spPr>
          <a:xfrm>
            <a:off x="2530439" y="385013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保有ポイント</a:t>
            </a:r>
          </a:p>
        </p:txBody>
      </p:sp>
      <p:sp>
        <p:nvSpPr>
          <p:cNvPr id="102" name="テキスト ボックス 101">
            <a:extLst>
              <a:ext uri="{FF2B5EF4-FFF2-40B4-BE49-F238E27FC236}">
                <a16:creationId xmlns:a16="http://schemas.microsoft.com/office/drawing/2014/main" id="{DC677E80-B031-1C4F-9C50-DC6FDD6C2D16}"/>
              </a:ext>
            </a:extLst>
          </p:cNvPr>
          <p:cNvSpPr txBox="1"/>
          <p:nvPr/>
        </p:nvSpPr>
        <p:spPr>
          <a:xfrm>
            <a:off x="2523506" y="3902301"/>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(11)</a:t>
            </a:r>
            <a:endParaRPr kumimoji="1" lang="ja-JP" altLang="en-US" sz="8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5594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アンケート</a:t>
            </a:r>
            <a:r>
              <a:rPr kumimoji="1" lang="ja-JP" altLang="en-US" sz="2800" b="1">
                <a:solidFill>
                  <a:schemeClr val="accent1"/>
                </a:solidFill>
                <a:latin typeface="Meiryo UI" panose="020B0604030504040204" pitchFamily="34" charset="-128"/>
                <a:ea typeface="Meiryo UI" panose="020B0604030504040204" pitchFamily="34" charset="-128"/>
              </a:rPr>
              <a:t>機能プロセス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1551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一斉メール送信・プロセス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管理者は会員に対して、同一の内容のメールを一斉に送信することができる。</a:t>
            </a:r>
            <a:endParaRPr kumimoji="1" lang="en-US" altLang="ja-JP" dirty="0"/>
          </a:p>
          <a:p>
            <a:r>
              <a:rPr kumimoji="1" lang="ja-JP" altLang="en-US" dirty="0"/>
              <a:t>一斉メールには「お住まいのエリア」、「年代」、「性別」で送信先を限定することができる。</a:t>
            </a:r>
            <a:endParaRPr kumimoji="1" lang="en-US" altLang="ja-JP" dirty="0"/>
          </a:p>
          <a:p>
            <a:r>
              <a:rPr lang="ja-JP" altLang="en-US" dirty="0"/>
              <a:t>メールはテキスト形式または</a:t>
            </a:r>
            <a:r>
              <a:rPr lang="en-US" altLang="ja-JP" dirty="0"/>
              <a:t>HTML</a:t>
            </a:r>
            <a:r>
              <a:rPr lang="ja-JP" altLang="en-US" dirty="0"/>
              <a:t>形式で送信することができる。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984900"/>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一斉メール送信の条件設定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37130"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一斉メール送信確認画面の表示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一斉メール送信の送信</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一斉メール送信処理</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送信条件抽出</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9021" y="3342649"/>
            <a:ext cx="26118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996113" y="4211249"/>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638CC2D7-160B-724A-B266-8AA31AD94044}"/>
              </a:ext>
            </a:extLst>
          </p:cNvPr>
          <p:cNvCxnSpPr>
            <a:cxnSpLocks/>
            <a:stCxn id="92" idx="1"/>
            <a:endCxn id="91" idx="3"/>
          </p:cNvCxnSpPr>
          <p:nvPr/>
        </p:nvCxnSpPr>
        <p:spPr>
          <a:xfrm flipH="1">
            <a:off x="4953000" y="4620033"/>
            <a:ext cx="38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8406A1F3-552F-B849-AA62-262F73E4C561}"/>
              </a:ext>
            </a:extLst>
          </p:cNvPr>
          <p:cNvSpPr/>
          <p:nvPr/>
        </p:nvSpPr>
        <p:spPr>
          <a:xfrm>
            <a:off x="7483113" y="507381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送信完了の確認</a:t>
            </a:r>
          </a:p>
        </p:txBody>
      </p:sp>
      <p:cxnSp>
        <p:nvCxnSpPr>
          <p:cNvPr id="111" name="カギ線コネクタ 110">
            <a:extLst>
              <a:ext uri="{FF2B5EF4-FFF2-40B4-BE49-F238E27FC236}">
                <a16:creationId xmlns:a16="http://schemas.microsoft.com/office/drawing/2014/main" id="{5CED0AFF-C377-894C-88CC-182159E8EF95}"/>
              </a:ext>
            </a:extLst>
          </p:cNvPr>
          <p:cNvCxnSpPr>
            <a:cxnSpLocks/>
            <a:stCxn id="91" idx="2"/>
            <a:endCxn id="110" idx="0"/>
          </p:cNvCxnSpPr>
          <p:nvPr/>
        </p:nvCxnSpPr>
        <p:spPr>
          <a:xfrm rot="16200000" flipH="1">
            <a:off x="6028067" y="2789275"/>
            <a:ext cx="379980" cy="41890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円/楕円 113">
            <a:extLst>
              <a:ext uri="{FF2B5EF4-FFF2-40B4-BE49-F238E27FC236}">
                <a16:creationId xmlns:a16="http://schemas.microsoft.com/office/drawing/2014/main" id="{1C1F1271-8337-C043-92C3-52A072ACF877}"/>
              </a:ext>
            </a:extLst>
          </p:cNvPr>
          <p:cNvSpPr/>
          <p:nvPr/>
        </p:nvSpPr>
        <p:spPr>
          <a:xfrm>
            <a:off x="4460144" y="4360940"/>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メール</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115" name="正方形/長方形 114">
            <a:extLst>
              <a:ext uri="{FF2B5EF4-FFF2-40B4-BE49-F238E27FC236}">
                <a16:creationId xmlns:a16="http://schemas.microsoft.com/office/drawing/2014/main" id="{AAAF586A-EAB6-6A44-A40D-82DA1FE644A4}"/>
              </a:ext>
            </a:extLst>
          </p:cNvPr>
          <p:cNvSpPr/>
          <p:nvPr/>
        </p:nvSpPr>
        <p:spPr>
          <a:xfrm>
            <a:off x="946218"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メール確認</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91" idx="1"/>
            <a:endCxn id="115" idx="3"/>
          </p:cNvCxnSpPr>
          <p:nvPr/>
        </p:nvCxnSpPr>
        <p:spPr>
          <a:xfrm flipH="1">
            <a:off x="2605201" y="4620033"/>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D4820E5C-A470-EB4C-B5BC-533C20227B59}"/>
              </a:ext>
            </a:extLst>
          </p:cNvPr>
          <p:cNvSpPr/>
          <p:nvPr/>
        </p:nvSpPr>
        <p:spPr>
          <a:xfrm>
            <a:off x="5337129"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送信履歴画面の表示</a:t>
            </a:r>
          </a:p>
        </p:txBody>
      </p:sp>
      <p:sp>
        <p:nvSpPr>
          <p:cNvPr id="121" name="正方形/長方形 120">
            <a:extLst>
              <a:ext uri="{FF2B5EF4-FFF2-40B4-BE49-F238E27FC236}">
                <a16:creationId xmlns:a16="http://schemas.microsoft.com/office/drawing/2014/main" id="{FFEE726B-545E-8D44-95F0-319C9AC19E7A}"/>
              </a:ext>
            </a:extLst>
          </p:cNvPr>
          <p:cNvSpPr/>
          <p:nvPr/>
        </p:nvSpPr>
        <p:spPr>
          <a:xfrm>
            <a:off x="7483113"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送信履歴画面へアクセス</a:t>
            </a:r>
          </a:p>
        </p:txBody>
      </p:sp>
      <p:sp>
        <p:nvSpPr>
          <p:cNvPr id="122" name="正方形/長方形 121">
            <a:extLst>
              <a:ext uri="{FF2B5EF4-FFF2-40B4-BE49-F238E27FC236}">
                <a16:creationId xmlns:a16="http://schemas.microsoft.com/office/drawing/2014/main" id="{35632D43-84F6-4640-8962-3489461425DE}"/>
              </a:ext>
            </a:extLst>
          </p:cNvPr>
          <p:cNvSpPr/>
          <p:nvPr/>
        </p:nvSpPr>
        <p:spPr>
          <a:xfrm>
            <a:off x="7483113" y="59413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送信履歴画面の確認</a:t>
            </a:r>
          </a:p>
        </p:txBody>
      </p:sp>
      <p:cxnSp>
        <p:nvCxnSpPr>
          <p:cNvPr id="123" name="直線矢印コネクタ 122">
            <a:extLst>
              <a:ext uri="{FF2B5EF4-FFF2-40B4-BE49-F238E27FC236}">
                <a16:creationId xmlns:a16="http://schemas.microsoft.com/office/drawing/2014/main" id="{566D9F8A-47E1-F442-9842-E2C028894FA3}"/>
              </a:ext>
            </a:extLst>
          </p:cNvPr>
          <p:cNvCxnSpPr>
            <a:cxnSpLocks/>
            <a:stCxn id="121" idx="1"/>
            <a:endCxn id="120" idx="3"/>
          </p:cNvCxnSpPr>
          <p:nvPr/>
        </p:nvCxnSpPr>
        <p:spPr>
          <a:xfrm flipH="1">
            <a:off x="6996112" y="5686005"/>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カギ線コネクタ 126">
            <a:extLst>
              <a:ext uri="{FF2B5EF4-FFF2-40B4-BE49-F238E27FC236}">
                <a16:creationId xmlns:a16="http://schemas.microsoft.com/office/drawing/2014/main" id="{76751066-890D-BC41-A78B-BEC866A5F7C1}"/>
              </a:ext>
            </a:extLst>
          </p:cNvPr>
          <p:cNvCxnSpPr>
            <a:cxnSpLocks/>
            <a:stCxn id="120" idx="2"/>
            <a:endCxn id="122" idx="1"/>
          </p:cNvCxnSpPr>
          <p:nvPr/>
        </p:nvCxnSpPr>
        <p:spPr>
          <a:xfrm rot="16200000" flipH="1">
            <a:off x="6697181" y="5229245"/>
            <a:ext cx="255372" cy="13164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10997EA5-5888-2546-9690-AEDDF8D11D70}"/>
              </a:ext>
            </a:extLst>
          </p:cNvPr>
          <p:cNvCxnSpPr>
            <a:cxnSpLocks/>
            <a:stCxn id="110" idx="2"/>
            <a:endCxn id="121" idx="0"/>
          </p:cNvCxnSpPr>
          <p:nvPr/>
        </p:nvCxnSpPr>
        <p:spPr>
          <a:xfrm>
            <a:off x="8312605" y="5221413"/>
            <a:ext cx="0" cy="39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4285048"/>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a:t>
            </a:r>
          </a:p>
        </p:txBody>
      </p: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7109022" y="2116299"/>
            <a:ext cx="261183"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35171"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4" name="円/楕円 143">
            <a:extLst>
              <a:ext uri="{FF2B5EF4-FFF2-40B4-BE49-F238E27FC236}">
                <a16:creationId xmlns:a16="http://schemas.microsoft.com/office/drawing/2014/main" id="{E01BF107-E161-2E4B-A616-E055D760BD94}"/>
              </a:ext>
            </a:extLst>
          </p:cNvPr>
          <p:cNvSpPr/>
          <p:nvPr/>
        </p:nvSpPr>
        <p:spPr>
          <a:xfrm>
            <a:off x="6535171"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2-5</a:t>
            </a:r>
          </a:p>
        </p:txBody>
      </p:sp>
      <p:sp>
        <p:nvSpPr>
          <p:cNvPr id="145" name="円/楕円 144">
            <a:extLst>
              <a:ext uri="{FF2B5EF4-FFF2-40B4-BE49-F238E27FC236}">
                <a16:creationId xmlns:a16="http://schemas.microsoft.com/office/drawing/2014/main" id="{C2B56FB3-2F9E-EF49-8116-DA4751C5CF47}"/>
              </a:ext>
            </a:extLst>
          </p:cNvPr>
          <p:cNvSpPr/>
          <p:nvPr/>
        </p:nvSpPr>
        <p:spPr>
          <a:xfrm>
            <a:off x="6535171" y="39313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46" name="円/楕円 145">
            <a:extLst>
              <a:ext uri="{FF2B5EF4-FFF2-40B4-BE49-F238E27FC236}">
                <a16:creationId xmlns:a16="http://schemas.microsoft.com/office/drawing/2014/main" id="{CB63DC91-F722-DA44-AD9A-13495282EF91}"/>
              </a:ext>
            </a:extLst>
          </p:cNvPr>
          <p:cNvSpPr/>
          <p:nvPr/>
        </p:nvSpPr>
        <p:spPr>
          <a:xfrm>
            <a:off x="6535171" y="5422124"/>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42" name="円/楕円 41">
            <a:extLst>
              <a:ext uri="{FF2B5EF4-FFF2-40B4-BE49-F238E27FC236}">
                <a16:creationId xmlns:a16="http://schemas.microsoft.com/office/drawing/2014/main" id="{1BA9A083-D699-404E-9D81-139CD5152252}"/>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3" name="円/楕円 42">
            <a:extLst>
              <a:ext uri="{FF2B5EF4-FFF2-40B4-BE49-F238E27FC236}">
                <a16:creationId xmlns:a16="http://schemas.microsoft.com/office/drawing/2014/main" id="{4F8407C3-E71F-3B4F-A0B3-3F84DA98B7F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4" name="円/楕円 43">
            <a:extLst>
              <a:ext uri="{FF2B5EF4-FFF2-40B4-BE49-F238E27FC236}">
                <a16:creationId xmlns:a16="http://schemas.microsoft.com/office/drawing/2014/main" id="{B6E13F65-50EE-2C45-B40A-11A88A97306D}"/>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5" name="円/楕円 44">
            <a:extLst>
              <a:ext uri="{FF2B5EF4-FFF2-40B4-BE49-F238E27FC236}">
                <a16:creationId xmlns:a16="http://schemas.microsoft.com/office/drawing/2014/main" id="{6DD97613-79C9-F14F-AD0D-94B822F5C0B8}"/>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137155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50844" y="1838071"/>
            <a:ext cx="177536"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アンケート実施プロセス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管理者は会員に対して、アンケートを作成し、トップページに掲載することができる。</a:t>
            </a:r>
            <a:endParaRPr kumimoji="1" lang="en-US" altLang="ja-JP" dirty="0"/>
          </a:p>
          <a:p>
            <a:r>
              <a:rPr lang="ja-JP" altLang="en-US" dirty="0"/>
              <a:t>アンケートは開始日時および終了日時、性別、お住まいのエリア、年代を設定することができる。</a:t>
            </a:r>
            <a:endParaRPr kumimoji="1" lang="en-US" altLang="ja-JP" dirty="0"/>
          </a:p>
          <a:p>
            <a:r>
              <a:rPr lang="ja-JP" altLang="en-US" dirty="0"/>
              <a:t>アンケートを登録する際、説明文および最大</a:t>
            </a:r>
            <a:r>
              <a:rPr lang="en-US" altLang="ja-JP" dirty="0"/>
              <a:t>50</a:t>
            </a:r>
            <a:r>
              <a:rPr lang="ja-JP" altLang="en-US" dirty="0"/>
              <a:t>個の設問を設定できる。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アンケート条件の設定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28189"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アンケート配布確認の表示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アンケートの依頼</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アンケート一覧画面の表示</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表示条件抽出処理</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4551" y="3338179"/>
            <a:ext cx="261184" cy="2154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AAAF586A-EAB6-6A44-A40D-82DA1FE644A4}"/>
              </a:ext>
            </a:extLst>
          </p:cNvPr>
          <p:cNvSpPr/>
          <p:nvPr/>
        </p:nvSpPr>
        <p:spPr>
          <a:xfrm>
            <a:off x="946218"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アンケート一覧へアクセス</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115" idx="3"/>
            <a:endCxn id="91" idx="1"/>
          </p:cNvCxnSpPr>
          <p:nvPr/>
        </p:nvCxnSpPr>
        <p:spPr>
          <a:xfrm>
            <a:off x="2605201" y="3816290"/>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3481305"/>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会員が操作可能</a:t>
            </a:r>
            <a:endParaRPr lang="ja-JP" altLang="en-US" sz="1000" dirty="0">
              <a:latin typeface="Meiryo UI" panose="020B0604030504040204" pitchFamily="34" charset="-128"/>
              <a:ea typeface="Meiryo UI" panose="020B0604030504040204" pitchFamily="34" charset="-128"/>
            </a:endParaRPr>
          </a:p>
        </p:txBody>
      </p: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97615" y="247492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5" name="円/楕円 144">
            <a:extLst>
              <a:ext uri="{FF2B5EF4-FFF2-40B4-BE49-F238E27FC236}">
                <a16:creationId xmlns:a16="http://schemas.microsoft.com/office/drawing/2014/main" id="{C2B56FB3-2F9E-EF49-8116-DA4751C5CF47}"/>
              </a:ext>
            </a:extLst>
          </p:cNvPr>
          <p:cNvSpPr/>
          <p:nvPr/>
        </p:nvSpPr>
        <p:spPr>
          <a:xfrm>
            <a:off x="6605166" y="31767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42" name="正方形/長方形 41">
            <a:extLst>
              <a:ext uri="{FF2B5EF4-FFF2-40B4-BE49-F238E27FC236}">
                <a16:creationId xmlns:a16="http://schemas.microsoft.com/office/drawing/2014/main" id="{40CF3528-A537-6C4E-96CA-FF563BC8FD4D}"/>
              </a:ext>
            </a:extLst>
          </p:cNvPr>
          <p:cNvSpPr/>
          <p:nvPr/>
        </p:nvSpPr>
        <p:spPr>
          <a:xfrm>
            <a:off x="3294016"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アンケート画面の表示</a:t>
            </a:r>
          </a:p>
        </p:txBody>
      </p:sp>
      <p:sp>
        <p:nvSpPr>
          <p:cNvPr id="43" name="正方形/長方形 42">
            <a:extLst>
              <a:ext uri="{FF2B5EF4-FFF2-40B4-BE49-F238E27FC236}">
                <a16:creationId xmlns:a16="http://schemas.microsoft.com/office/drawing/2014/main" id="{9450BEAA-E00E-AE42-98B4-E3C142A360DC}"/>
              </a:ext>
            </a:extLst>
          </p:cNvPr>
          <p:cNvSpPr/>
          <p:nvPr/>
        </p:nvSpPr>
        <p:spPr>
          <a:xfrm>
            <a:off x="946217"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アンケートへ選択</a:t>
            </a:r>
          </a:p>
        </p:txBody>
      </p:sp>
      <p:cxnSp>
        <p:nvCxnSpPr>
          <p:cNvPr id="45" name="カギ線コネクタ 44">
            <a:extLst>
              <a:ext uri="{FF2B5EF4-FFF2-40B4-BE49-F238E27FC236}">
                <a16:creationId xmlns:a16="http://schemas.microsoft.com/office/drawing/2014/main" id="{2C7E9866-0B39-364C-B601-7E1169855B99}"/>
              </a:ext>
            </a:extLst>
          </p:cNvPr>
          <p:cNvCxnSpPr>
            <a:cxnSpLocks/>
            <a:stCxn id="91" idx="2"/>
            <a:endCxn id="43" idx="0"/>
          </p:cNvCxnSpPr>
          <p:nvPr/>
        </p:nvCxnSpPr>
        <p:spPr>
          <a:xfrm rot="5400000">
            <a:off x="2843149" y="2822650"/>
            <a:ext cx="212921" cy="23478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829E4FF9-EB05-F745-AA21-BCFA8305F8EE}"/>
              </a:ext>
            </a:extLst>
          </p:cNvPr>
          <p:cNvSpPr/>
          <p:nvPr/>
        </p:nvSpPr>
        <p:spPr>
          <a:xfrm>
            <a:off x="946217" y="445748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a:t>
            </a:r>
            <a:r>
              <a:rPr kumimoji="1" lang="ja-JP" altLang="en-US" sz="900" dirty="0">
                <a:latin typeface="Meiryo UI" panose="020B0604030504040204" pitchFamily="34" charset="-128"/>
                <a:ea typeface="Meiryo UI" panose="020B0604030504040204" pitchFamily="34" charset="-128"/>
              </a:rPr>
              <a:t>提出</a:t>
            </a:r>
          </a:p>
        </p:txBody>
      </p:sp>
      <p:sp>
        <p:nvSpPr>
          <p:cNvPr id="53" name="正方形/長方形 52">
            <a:extLst>
              <a:ext uri="{FF2B5EF4-FFF2-40B4-BE49-F238E27FC236}">
                <a16:creationId xmlns:a16="http://schemas.microsoft.com/office/drawing/2014/main" id="{942EC628-6C09-E94D-9BC4-132879B88E40}"/>
              </a:ext>
            </a:extLst>
          </p:cNvPr>
          <p:cNvSpPr/>
          <p:nvPr/>
        </p:nvSpPr>
        <p:spPr>
          <a:xfrm>
            <a:off x="3294015" y="44545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アンケート提出確認画面の表示</a:t>
            </a:r>
          </a:p>
        </p:txBody>
      </p:sp>
      <p:cxnSp>
        <p:nvCxnSpPr>
          <p:cNvPr id="56" name="直線矢印コネクタ 55">
            <a:extLst>
              <a:ext uri="{FF2B5EF4-FFF2-40B4-BE49-F238E27FC236}">
                <a16:creationId xmlns:a16="http://schemas.microsoft.com/office/drawing/2014/main" id="{E76AB438-BEA0-F64F-8BEB-C7BC34CF8524}"/>
              </a:ext>
            </a:extLst>
          </p:cNvPr>
          <p:cNvCxnSpPr>
            <a:cxnSpLocks/>
            <a:stCxn id="52" idx="3"/>
            <a:endCxn id="53" idx="1"/>
          </p:cNvCxnSpPr>
          <p:nvPr/>
        </p:nvCxnSpPr>
        <p:spPr>
          <a:xfrm flipV="1">
            <a:off x="2605200" y="4528371"/>
            <a:ext cx="688815" cy="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00C27EAF-438B-E14C-B9DF-7AFFE4E0D617}"/>
              </a:ext>
            </a:extLst>
          </p:cNvPr>
          <p:cNvSpPr/>
          <p:nvPr/>
        </p:nvSpPr>
        <p:spPr>
          <a:xfrm>
            <a:off x="946217"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アンケート提出の確認</a:t>
            </a:r>
            <a:endParaRPr kumimoji="1" lang="en-US" altLang="ja-JP" sz="900" dirty="0">
              <a:latin typeface="Meiryo UI" panose="020B0604030504040204" pitchFamily="34" charset="-128"/>
              <a:ea typeface="Meiryo UI" panose="020B0604030504040204" pitchFamily="34" charset="-128"/>
            </a:endParaRPr>
          </a:p>
        </p:txBody>
      </p:sp>
      <p:cxnSp>
        <p:nvCxnSpPr>
          <p:cNvPr id="60" name="カギ線コネクタ 59">
            <a:extLst>
              <a:ext uri="{FF2B5EF4-FFF2-40B4-BE49-F238E27FC236}">
                <a16:creationId xmlns:a16="http://schemas.microsoft.com/office/drawing/2014/main" id="{19385123-9DD7-E845-B8D3-5A8094067984}"/>
              </a:ext>
            </a:extLst>
          </p:cNvPr>
          <p:cNvCxnSpPr>
            <a:cxnSpLocks/>
            <a:stCxn id="53" idx="2"/>
            <a:endCxn id="59" idx="0"/>
          </p:cNvCxnSpPr>
          <p:nvPr/>
        </p:nvCxnSpPr>
        <p:spPr>
          <a:xfrm rot="5400000">
            <a:off x="2835872" y="3542008"/>
            <a:ext cx="227473" cy="23477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5CEF09BE-81E3-8044-9066-0E293112718D}"/>
              </a:ext>
            </a:extLst>
          </p:cNvPr>
          <p:cNvSpPr/>
          <p:nvPr/>
        </p:nvSpPr>
        <p:spPr>
          <a:xfrm>
            <a:off x="3294015"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アンケート結果反映処理</a:t>
            </a:r>
            <a:endParaRPr kumimoji="1" lang="en-US" altLang="ja-JP" sz="900" dirty="0">
              <a:latin typeface="Meiryo UI" panose="020B0604030504040204" pitchFamily="34" charset="-128"/>
              <a:ea typeface="Meiryo UI" panose="020B0604030504040204" pitchFamily="34" charset="-128"/>
            </a:endParaRPr>
          </a:p>
        </p:txBody>
      </p:sp>
      <p:cxnSp>
        <p:nvCxnSpPr>
          <p:cNvPr id="64" name="直線矢印コネクタ 63">
            <a:extLst>
              <a:ext uri="{FF2B5EF4-FFF2-40B4-BE49-F238E27FC236}">
                <a16:creationId xmlns:a16="http://schemas.microsoft.com/office/drawing/2014/main" id="{F231FA4D-96BD-DF44-A867-6D6DC804AC40}"/>
              </a:ext>
            </a:extLst>
          </p:cNvPr>
          <p:cNvCxnSpPr>
            <a:cxnSpLocks/>
            <a:endCxn id="63" idx="1"/>
          </p:cNvCxnSpPr>
          <p:nvPr/>
        </p:nvCxnSpPr>
        <p:spPr>
          <a:xfrm flipV="1">
            <a:off x="2605200" y="4903444"/>
            <a:ext cx="68881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FFD03EEB-C2D9-3249-9B24-997EE08990D3}"/>
              </a:ext>
            </a:extLst>
          </p:cNvPr>
          <p:cNvSpPr/>
          <p:nvPr/>
        </p:nvSpPr>
        <p:spPr>
          <a:xfrm>
            <a:off x="7483112" y="49034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アンケート管理画面へアクセス</a:t>
            </a:r>
          </a:p>
        </p:txBody>
      </p:sp>
      <p:sp>
        <p:nvSpPr>
          <p:cNvPr id="68" name="正方形/長方形 67">
            <a:extLst>
              <a:ext uri="{FF2B5EF4-FFF2-40B4-BE49-F238E27FC236}">
                <a16:creationId xmlns:a16="http://schemas.microsoft.com/office/drawing/2014/main" id="{4E2B5FE9-4960-E34D-879C-AD0977BA4C4B}"/>
              </a:ext>
            </a:extLst>
          </p:cNvPr>
          <p:cNvSpPr/>
          <p:nvPr/>
        </p:nvSpPr>
        <p:spPr>
          <a:xfrm>
            <a:off x="5337129" y="49104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アンケート管理画面の表示</a:t>
            </a:r>
          </a:p>
        </p:txBody>
      </p:sp>
      <p:sp>
        <p:nvSpPr>
          <p:cNvPr id="69" name="正方形/長方形 68">
            <a:extLst>
              <a:ext uri="{FF2B5EF4-FFF2-40B4-BE49-F238E27FC236}">
                <a16:creationId xmlns:a16="http://schemas.microsoft.com/office/drawing/2014/main" id="{DF0D9B83-1F84-C64D-B6FB-412953BFD45A}"/>
              </a:ext>
            </a:extLst>
          </p:cNvPr>
          <p:cNvSpPr/>
          <p:nvPr/>
        </p:nvSpPr>
        <p:spPr>
          <a:xfrm>
            <a:off x="7495640"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アンケート結果の確認</a:t>
            </a:r>
          </a:p>
        </p:txBody>
      </p:sp>
      <p:cxnSp>
        <p:nvCxnSpPr>
          <p:cNvPr id="70" name="直線矢印コネクタ 69">
            <a:extLst>
              <a:ext uri="{FF2B5EF4-FFF2-40B4-BE49-F238E27FC236}">
                <a16:creationId xmlns:a16="http://schemas.microsoft.com/office/drawing/2014/main" id="{92BE29F0-2B65-9146-BA31-27E2C53560EB}"/>
              </a:ext>
            </a:extLst>
          </p:cNvPr>
          <p:cNvCxnSpPr>
            <a:cxnSpLocks/>
            <a:stCxn id="67" idx="1"/>
            <a:endCxn id="68" idx="3"/>
          </p:cNvCxnSpPr>
          <p:nvPr/>
        </p:nvCxnSpPr>
        <p:spPr>
          <a:xfrm flipH="1">
            <a:off x="6996112" y="4977244"/>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65C126BC-4C41-5940-895F-7678902BDB7E}"/>
              </a:ext>
            </a:extLst>
          </p:cNvPr>
          <p:cNvCxnSpPr>
            <a:cxnSpLocks/>
            <a:stCxn id="90" idx="2"/>
            <a:endCxn id="67" idx="0"/>
          </p:cNvCxnSpPr>
          <p:nvPr/>
        </p:nvCxnSpPr>
        <p:spPr>
          <a:xfrm flipH="1">
            <a:off x="8312604" y="4693833"/>
            <a:ext cx="1" cy="20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カギ線コネクタ 76">
            <a:extLst>
              <a:ext uri="{FF2B5EF4-FFF2-40B4-BE49-F238E27FC236}">
                <a16:creationId xmlns:a16="http://schemas.microsoft.com/office/drawing/2014/main" id="{248D3883-2518-514A-8CE9-E9968DE68D5C}"/>
              </a:ext>
            </a:extLst>
          </p:cNvPr>
          <p:cNvCxnSpPr>
            <a:cxnSpLocks/>
            <a:stCxn id="68" idx="2"/>
            <a:endCxn id="69" idx="0"/>
          </p:cNvCxnSpPr>
          <p:nvPr/>
        </p:nvCxnSpPr>
        <p:spPr>
          <a:xfrm rot="16200000" flipH="1">
            <a:off x="6955266" y="4269437"/>
            <a:ext cx="581221" cy="2158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64914684-169F-D549-B25A-12B10F7D6CF8}"/>
              </a:ext>
            </a:extLst>
          </p:cNvPr>
          <p:cNvCxnSpPr>
            <a:cxnSpLocks/>
            <a:stCxn id="85" idx="3"/>
            <a:endCxn id="69" idx="1"/>
          </p:cNvCxnSpPr>
          <p:nvPr/>
        </p:nvCxnSpPr>
        <p:spPr>
          <a:xfrm>
            <a:off x="7053810" y="5713104"/>
            <a:ext cx="441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0A9FDA2-A129-AB4E-B90C-DDE0503B3358}"/>
              </a:ext>
            </a:extLst>
          </p:cNvPr>
          <p:cNvSpPr/>
          <p:nvPr/>
        </p:nvSpPr>
        <p:spPr>
          <a:xfrm>
            <a:off x="5394827"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アンケート結果の蓄積</a:t>
            </a:r>
          </a:p>
        </p:txBody>
      </p:sp>
      <p:sp>
        <p:nvSpPr>
          <p:cNvPr id="94" name="円/楕円 93">
            <a:extLst>
              <a:ext uri="{FF2B5EF4-FFF2-40B4-BE49-F238E27FC236}">
                <a16:creationId xmlns:a16="http://schemas.microsoft.com/office/drawing/2014/main" id="{5766CDE1-2CA8-7A41-B837-2C5A16E9775D}"/>
              </a:ext>
            </a:extLst>
          </p:cNvPr>
          <p:cNvSpPr/>
          <p:nvPr/>
        </p:nvSpPr>
        <p:spPr>
          <a:xfrm>
            <a:off x="4460144" y="351501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97" name="円/楕円 96">
            <a:extLst>
              <a:ext uri="{FF2B5EF4-FFF2-40B4-BE49-F238E27FC236}">
                <a16:creationId xmlns:a16="http://schemas.microsoft.com/office/drawing/2014/main" id="{651A0E91-109C-7841-9197-15CE001897AD}"/>
              </a:ext>
            </a:extLst>
          </p:cNvPr>
          <p:cNvSpPr/>
          <p:nvPr/>
        </p:nvSpPr>
        <p:spPr>
          <a:xfrm>
            <a:off x="4481592" y="390277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8</a:t>
            </a:r>
          </a:p>
        </p:txBody>
      </p:sp>
      <p:sp>
        <p:nvSpPr>
          <p:cNvPr id="99" name="円/楕円 98">
            <a:extLst>
              <a:ext uri="{FF2B5EF4-FFF2-40B4-BE49-F238E27FC236}">
                <a16:creationId xmlns:a16="http://schemas.microsoft.com/office/drawing/2014/main" id="{41C66E79-EADD-084A-849B-7A26D84CCE15}"/>
              </a:ext>
            </a:extLst>
          </p:cNvPr>
          <p:cNvSpPr/>
          <p:nvPr/>
        </p:nvSpPr>
        <p:spPr>
          <a:xfrm>
            <a:off x="4503040" y="423192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9</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2" name="円/楕円 71">
            <a:extLst>
              <a:ext uri="{FF2B5EF4-FFF2-40B4-BE49-F238E27FC236}">
                <a16:creationId xmlns:a16="http://schemas.microsoft.com/office/drawing/2014/main" id="{0F4D6B03-E252-AC48-8EE5-B822DFF35332}"/>
              </a:ext>
            </a:extLst>
          </p:cNvPr>
          <p:cNvSpPr/>
          <p:nvPr/>
        </p:nvSpPr>
        <p:spPr>
          <a:xfrm>
            <a:off x="5328189" y="4354075"/>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アプリ</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4" name="円/楕円 73">
            <a:extLst>
              <a:ext uri="{FF2B5EF4-FFF2-40B4-BE49-F238E27FC236}">
                <a16:creationId xmlns:a16="http://schemas.microsoft.com/office/drawing/2014/main" id="{C98CB014-C284-624C-8131-35DBE122FB45}"/>
              </a:ext>
            </a:extLst>
          </p:cNvPr>
          <p:cNvSpPr/>
          <p:nvPr/>
        </p:nvSpPr>
        <p:spPr>
          <a:xfrm>
            <a:off x="5944749" y="4354075"/>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サイト</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a:off x="6999289" y="3073630"/>
            <a:ext cx="483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597615" y="283894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12</a:t>
            </a:r>
          </a:p>
        </p:txBody>
      </p:sp>
      <p:sp>
        <p:nvSpPr>
          <p:cNvPr id="80" name="正方形/長方形 79">
            <a:extLst>
              <a:ext uri="{FF2B5EF4-FFF2-40B4-BE49-F238E27FC236}">
                <a16:creationId xmlns:a16="http://schemas.microsoft.com/office/drawing/2014/main" id="{16DB927F-41BA-5D41-8B87-A08A26B63C59}"/>
              </a:ext>
            </a:extLst>
          </p:cNvPr>
          <p:cNvSpPr/>
          <p:nvPr/>
        </p:nvSpPr>
        <p:spPr>
          <a:xfrm>
            <a:off x="5328189" y="385034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アンケート設問・編集画面の表示</a:t>
            </a:r>
          </a:p>
        </p:txBody>
      </p:sp>
      <p:cxnSp>
        <p:nvCxnSpPr>
          <p:cNvPr id="95" name="カギ線コネクタ 94">
            <a:extLst>
              <a:ext uri="{FF2B5EF4-FFF2-40B4-BE49-F238E27FC236}">
                <a16:creationId xmlns:a16="http://schemas.microsoft.com/office/drawing/2014/main" id="{B741D936-5416-4243-92D2-E3F9D24CB80A}"/>
              </a:ext>
            </a:extLst>
          </p:cNvPr>
          <p:cNvCxnSpPr>
            <a:cxnSpLocks/>
            <a:stCxn id="88" idx="1"/>
            <a:endCxn id="80" idx="3"/>
          </p:cNvCxnSpPr>
          <p:nvPr/>
        </p:nvCxnSpPr>
        <p:spPr>
          <a:xfrm rot="10800000">
            <a:off x="6987173" y="3924143"/>
            <a:ext cx="495941" cy="2871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F2AC6746-3EF6-BB4F-8820-1471EAE320E0}"/>
              </a:ext>
            </a:extLst>
          </p:cNvPr>
          <p:cNvCxnSpPr>
            <a:cxnSpLocks/>
            <a:stCxn id="80" idx="2"/>
            <a:endCxn id="89" idx="0"/>
          </p:cNvCxnSpPr>
          <p:nvPr/>
        </p:nvCxnSpPr>
        <p:spPr>
          <a:xfrm>
            <a:off x="6157681" y="3997942"/>
            <a:ext cx="0" cy="13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円/楕円 104">
            <a:extLst>
              <a:ext uri="{FF2B5EF4-FFF2-40B4-BE49-F238E27FC236}">
                <a16:creationId xmlns:a16="http://schemas.microsoft.com/office/drawing/2014/main" id="{B383C112-73D1-EB4A-AE3E-94585B2154EB}"/>
              </a:ext>
            </a:extLst>
          </p:cNvPr>
          <p:cNvSpPr/>
          <p:nvPr/>
        </p:nvSpPr>
        <p:spPr>
          <a:xfrm>
            <a:off x="6605166" y="36841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06" name="円/楕円 105">
            <a:extLst>
              <a:ext uri="{FF2B5EF4-FFF2-40B4-BE49-F238E27FC236}">
                <a16:creationId xmlns:a16="http://schemas.microsoft.com/office/drawing/2014/main" id="{65C392D0-D70E-AC41-A6BF-4250691B95C0}"/>
              </a:ext>
            </a:extLst>
          </p:cNvPr>
          <p:cNvSpPr/>
          <p:nvPr/>
        </p:nvSpPr>
        <p:spPr>
          <a:xfrm>
            <a:off x="6605166" y="403143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5</a:t>
            </a:r>
          </a:p>
        </p:txBody>
      </p:sp>
      <p:sp>
        <p:nvSpPr>
          <p:cNvPr id="108" name="円/楕円 107">
            <a:extLst>
              <a:ext uri="{FF2B5EF4-FFF2-40B4-BE49-F238E27FC236}">
                <a16:creationId xmlns:a16="http://schemas.microsoft.com/office/drawing/2014/main" id="{3DB6298B-382B-1A40-866B-B6511404B0FC}"/>
              </a:ext>
            </a:extLst>
          </p:cNvPr>
          <p:cNvSpPr/>
          <p:nvPr/>
        </p:nvSpPr>
        <p:spPr>
          <a:xfrm>
            <a:off x="6638908" y="475380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09" name="正方形/長方形 108">
            <a:extLst>
              <a:ext uri="{FF2B5EF4-FFF2-40B4-BE49-F238E27FC236}">
                <a16:creationId xmlns:a16="http://schemas.microsoft.com/office/drawing/2014/main" id="{AC6FF26B-5C18-B94D-8F26-AA81547B87D8}"/>
              </a:ext>
            </a:extLst>
          </p:cNvPr>
          <p:cNvSpPr/>
          <p:nvPr/>
        </p:nvSpPr>
        <p:spPr>
          <a:xfrm>
            <a:off x="946216"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アンケート結果の選択</a:t>
            </a:r>
          </a:p>
        </p:txBody>
      </p:sp>
      <p:cxnSp>
        <p:nvCxnSpPr>
          <p:cNvPr id="110" name="カギ線コネクタ 109">
            <a:extLst>
              <a:ext uri="{FF2B5EF4-FFF2-40B4-BE49-F238E27FC236}">
                <a16:creationId xmlns:a16="http://schemas.microsoft.com/office/drawing/2014/main" id="{29D8BDB1-B8F3-654A-9E23-84FAD420DBB7}"/>
              </a:ext>
            </a:extLst>
          </p:cNvPr>
          <p:cNvCxnSpPr>
            <a:cxnSpLocks/>
            <a:stCxn id="92" idx="1"/>
            <a:endCxn id="91" idx="3"/>
          </p:cNvCxnSpPr>
          <p:nvPr/>
        </p:nvCxnSpPr>
        <p:spPr>
          <a:xfrm rot="10800000">
            <a:off x="4953001" y="3816291"/>
            <a:ext cx="384129" cy="8037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カギ線コネクタ 111">
            <a:extLst>
              <a:ext uri="{FF2B5EF4-FFF2-40B4-BE49-F238E27FC236}">
                <a16:creationId xmlns:a16="http://schemas.microsoft.com/office/drawing/2014/main" id="{0187501C-8198-EA4E-ADC6-06CB2049B159}"/>
              </a:ext>
            </a:extLst>
          </p:cNvPr>
          <p:cNvCxnSpPr>
            <a:cxnSpLocks/>
            <a:stCxn id="63" idx="3"/>
            <a:endCxn id="85" idx="1"/>
          </p:cNvCxnSpPr>
          <p:nvPr/>
        </p:nvCxnSpPr>
        <p:spPr>
          <a:xfrm>
            <a:off x="4952998" y="4903444"/>
            <a:ext cx="441829" cy="8096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9EC2F334-9584-6F41-9D20-B7F4B8A0D51D}"/>
              </a:ext>
            </a:extLst>
          </p:cNvPr>
          <p:cNvSpPr/>
          <p:nvPr/>
        </p:nvSpPr>
        <p:spPr>
          <a:xfrm>
            <a:off x="3291505"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アンケート一覧画面の表示</a:t>
            </a:r>
          </a:p>
        </p:txBody>
      </p:sp>
      <p:cxnSp>
        <p:nvCxnSpPr>
          <p:cNvPr id="117" name="直線矢印コネクタ 116">
            <a:extLst>
              <a:ext uri="{FF2B5EF4-FFF2-40B4-BE49-F238E27FC236}">
                <a16:creationId xmlns:a16="http://schemas.microsoft.com/office/drawing/2014/main" id="{436EFF6C-6D94-844E-BC5D-B2DDD037CB24}"/>
              </a:ext>
            </a:extLst>
          </p:cNvPr>
          <p:cNvCxnSpPr>
            <a:cxnSpLocks/>
            <a:stCxn id="114" idx="1"/>
            <a:endCxn id="109" idx="3"/>
          </p:cNvCxnSpPr>
          <p:nvPr/>
        </p:nvCxnSpPr>
        <p:spPr>
          <a:xfrm flipH="1">
            <a:off x="2605199" y="5670675"/>
            <a:ext cx="68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カギ線コネクタ 117">
            <a:extLst>
              <a:ext uri="{FF2B5EF4-FFF2-40B4-BE49-F238E27FC236}">
                <a16:creationId xmlns:a16="http://schemas.microsoft.com/office/drawing/2014/main" id="{D53A9F6C-9440-9F44-8A57-594318145D9B}"/>
              </a:ext>
            </a:extLst>
          </p:cNvPr>
          <p:cNvCxnSpPr>
            <a:cxnSpLocks/>
            <a:stCxn id="85" idx="2"/>
            <a:endCxn id="114" idx="3"/>
          </p:cNvCxnSpPr>
          <p:nvPr/>
        </p:nvCxnSpPr>
        <p:spPr>
          <a:xfrm rot="5400000" flipH="1">
            <a:off x="5529289" y="5091875"/>
            <a:ext cx="116229" cy="1273831"/>
          </a:xfrm>
          <a:prstGeom prst="bentConnector4">
            <a:avLst>
              <a:gd name="adj1" fmla="val -196681"/>
              <a:gd name="adj2" fmla="val 90737"/>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2D1E3DD2-5B17-9E46-B81F-65C28C1A8702}"/>
              </a:ext>
            </a:extLst>
          </p:cNvPr>
          <p:cNvSpPr/>
          <p:nvPr/>
        </p:nvSpPr>
        <p:spPr>
          <a:xfrm>
            <a:off x="969428" y="529805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アンケート一覧へアクセス</a:t>
            </a:r>
          </a:p>
        </p:txBody>
      </p:sp>
      <p:cxnSp>
        <p:nvCxnSpPr>
          <p:cNvPr id="122" name="カギ線コネクタ 121">
            <a:extLst>
              <a:ext uri="{FF2B5EF4-FFF2-40B4-BE49-F238E27FC236}">
                <a16:creationId xmlns:a16="http://schemas.microsoft.com/office/drawing/2014/main" id="{86E94725-F1E4-6C45-9409-F898A8E8C72B}"/>
              </a:ext>
            </a:extLst>
          </p:cNvPr>
          <p:cNvCxnSpPr>
            <a:cxnSpLocks/>
            <a:stCxn id="121" idx="3"/>
            <a:endCxn id="114" idx="0"/>
          </p:cNvCxnSpPr>
          <p:nvPr/>
        </p:nvCxnSpPr>
        <p:spPr>
          <a:xfrm>
            <a:off x="2628411" y="5371855"/>
            <a:ext cx="1492586" cy="225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11D81C8-1A1D-9944-9F95-75E9CC9DDAE8}"/>
              </a:ext>
            </a:extLst>
          </p:cNvPr>
          <p:cNvCxnSpPr>
            <a:cxnSpLocks/>
            <a:stCxn id="43" idx="3"/>
            <a:endCxn id="42" idx="1"/>
          </p:cNvCxnSpPr>
          <p:nvPr/>
        </p:nvCxnSpPr>
        <p:spPr>
          <a:xfrm>
            <a:off x="2605200" y="4176811"/>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カギ線コネクタ 129">
            <a:extLst>
              <a:ext uri="{FF2B5EF4-FFF2-40B4-BE49-F238E27FC236}">
                <a16:creationId xmlns:a16="http://schemas.microsoft.com/office/drawing/2014/main" id="{98FFFD90-9919-C34E-AE46-A5D70E2EFAAA}"/>
              </a:ext>
            </a:extLst>
          </p:cNvPr>
          <p:cNvCxnSpPr>
            <a:cxnSpLocks/>
            <a:stCxn id="42" idx="2"/>
            <a:endCxn id="52" idx="0"/>
          </p:cNvCxnSpPr>
          <p:nvPr/>
        </p:nvCxnSpPr>
        <p:spPr>
          <a:xfrm rot="5400000">
            <a:off x="2846173" y="3180148"/>
            <a:ext cx="206873" cy="2347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円/楕円 133">
            <a:extLst>
              <a:ext uri="{FF2B5EF4-FFF2-40B4-BE49-F238E27FC236}">
                <a16:creationId xmlns:a16="http://schemas.microsoft.com/office/drawing/2014/main" id="{743D51E9-4F1A-3E49-A6E1-3EBC962C91B3}"/>
              </a:ext>
            </a:extLst>
          </p:cNvPr>
          <p:cNvSpPr/>
          <p:nvPr/>
        </p:nvSpPr>
        <p:spPr>
          <a:xfrm>
            <a:off x="4525739" y="541689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10</a:t>
            </a:r>
          </a:p>
        </p:txBody>
      </p:sp>
      <p:sp>
        <p:nvSpPr>
          <p:cNvPr id="138" name="正方形/長方形 137">
            <a:extLst>
              <a:ext uri="{FF2B5EF4-FFF2-40B4-BE49-F238E27FC236}">
                <a16:creationId xmlns:a16="http://schemas.microsoft.com/office/drawing/2014/main" id="{AFFFAC13-7B53-8442-85E9-FAA7379BE4AD}"/>
              </a:ext>
            </a:extLst>
          </p:cNvPr>
          <p:cNvSpPr/>
          <p:nvPr/>
        </p:nvSpPr>
        <p:spPr>
          <a:xfrm>
            <a:off x="3291505"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アンケート結果画面の表示</a:t>
            </a:r>
          </a:p>
        </p:txBody>
      </p:sp>
      <p:cxnSp>
        <p:nvCxnSpPr>
          <p:cNvPr id="139" name="カギ線コネクタ 138">
            <a:extLst>
              <a:ext uri="{FF2B5EF4-FFF2-40B4-BE49-F238E27FC236}">
                <a16:creationId xmlns:a16="http://schemas.microsoft.com/office/drawing/2014/main" id="{EDECE613-1E6D-764B-9716-1B5C6D3595C6}"/>
              </a:ext>
            </a:extLst>
          </p:cNvPr>
          <p:cNvCxnSpPr>
            <a:cxnSpLocks/>
            <a:stCxn id="109" idx="2"/>
            <a:endCxn id="138" idx="0"/>
          </p:cNvCxnSpPr>
          <p:nvPr/>
        </p:nvCxnSpPr>
        <p:spPr>
          <a:xfrm rot="16200000" flipH="1">
            <a:off x="2835392" y="4684790"/>
            <a:ext cx="225920" cy="2345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D37FE8AA-936A-144A-965A-35D4F3BBEB08}"/>
              </a:ext>
            </a:extLst>
          </p:cNvPr>
          <p:cNvSpPr/>
          <p:nvPr/>
        </p:nvSpPr>
        <p:spPr>
          <a:xfrm>
            <a:off x="946214"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アンケート結果確認</a:t>
            </a:r>
          </a:p>
        </p:txBody>
      </p:sp>
      <p:sp>
        <p:nvSpPr>
          <p:cNvPr id="147" name="円/楕円 146">
            <a:extLst>
              <a:ext uri="{FF2B5EF4-FFF2-40B4-BE49-F238E27FC236}">
                <a16:creationId xmlns:a16="http://schemas.microsoft.com/office/drawing/2014/main" id="{981BA88E-4589-2845-B39F-DD450C4E7548}"/>
              </a:ext>
            </a:extLst>
          </p:cNvPr>
          <p:cNvSpPr/>
          <p:nvPr/>
        </p:nvSpPr>
        <p:spPr>
          <a:xfrm>
            <a:off x="4544168" y="584559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11</a:t>
            </a:r>
          </a:p>
        </p:txBody>
      </p:sp>
      <p:cxnSp>
        <p:nvCxnSpPr>
          <p:cNvPr id="148" name="直線矢印コネクタ 147">
            <a:extLst>
              <a:ext uri="{FF2B5EF4-FFF2-40B4-BE49-F238E27FC236}">
                <a16:creationId xmlns:a16="http://schemas.microsoft.com/office/drawing/2014/main" id="{6D35A37F-AF91-D545-815E-CA54377FD9C3}"/>
              </a:ext>
            </a:extLst>
          </p:cNvPr>
          <p:cNvCxnSpPr>
            <a:cxnSpLocks/>
            <a:stCxn id="138" idx="1"/>
            <a:endCxn id="146" idx="3"/>
          </p:cNvCxnSpPr>
          <p:nvPr/>
        </p:nvCxnSpPr>
        <p:spPr>
          <a:xfrm flipH="1">
            <a:off x="2605197" y="6044195"/>
            <a:ext cx="686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カギ線コネクタ 85">
            <a:extLst>
              <a:ext uri="{FF2B5EF4-FFF2-40B4-BE49-F238E27FC236}">
                <a16:creationId xmlns:a16="http://schemas.microsoft.com/office/drawing/2014/main" id="{A156EDE8-3C08-2A44-839C-72F2EBF9AEBF}"/>
              </a:ext>
            </a:extLst>
          </p:cNvPr>
          <p:cNvCxnSpPr>
            <a:cxnSpLocks/>
            <a:stCxn id="75" idx="2"/>
            <a:endCxn id="83" idx="0"/>
          </p:cNvCxnSpPr>
          <p:nvPr/>
        </p:nvCxnSpPr>
        <p:spPr>
          <a:xfrm rot="16200000" flipH="1">
            <a:off x="7154975" y="2162252"/>
            <a:ext cx="172453" cy="21428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83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97898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2</a:t>
            </a:r>
            <a:r>
              <a:rPr lang="ja-JP" altLang="en-US"/>
              <a:t>：</a:t>
            </a:r>
            <a:r>
              <a:rPr lang="ja-JP" altLang="en-US" dirty="0"/>
              <a:t>アンケート</a:t>
            </a:r>
            <a:r>
              <a:rPr lang="ja-JP" altLang="en-US"/>
              <a:t>管理</a:t>
            </a:r>
            <a:r>
              <a:rPr lang="zh-TW" altLang="en-US" dirty="0"/>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254576127"/>
              </p:ext>
            </p:extLst>
          </p:nvPr>
        </p:nvGraphicFramePr>
        <p:xfrm>
          <a:off x="4852032" y="1317929"/>
          <a:ext cx="4398647" cy="4754880"/>
        </p:xfrm>
        <a:graphic>
          <a:graphicData uri="http://schemas.openxmlformats.org/drawingml/2006/table">
            <a:tbl>
              <a:tblPr firstRow="1" bandRow="1">
                <a:tableStyleId>{5940675A-B579-460E-94D1-54222C63F5DA}</a:tableStyleId>
              </a:tblPr>
              <a:tblGrid>
                <a:gridCol w="807647">
                  <a:extLst>
                    <a:ext uri="{9D8B030D-6E8A-4147-A177-3AD203B41FA5}">
                      <a16:colId xmlns:a16="http://schemas.microsoft.com/office/drawing/2014/main" val="1869668301"/>
                    </a:ext>
                  </a:extLst>
                </a:gridCol>
                <a:gridCol w="3591000">
                  <a:extLst>
                    <a:ext uri="{9D8B030D-6E8A-4147-A177-3AD203B41FA5}">
                      <a16:colId xmlns:a16="http://schemas.microsoft.com/office/drawing/2014/main" val="4148764813"/>
                    </a:ext>
                  </a:extLst>
                </a:gridCol>
              </a:tblGrid>
              <a:tr h="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26994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54253">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37379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状況</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作成したアンケート情報から有効フラグを取得し状況を表示する。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12098">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開始日時 ～ 終了日時と表示する。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アンケート結果管理画面へ遷移する。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編集</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アンケート作成画面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0711786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削除</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アンケート削除ダイアログを表示する。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92715025"/>
                  </a:ext>
                </a:extLst>
              </a:tr>
              <a:tr h="5591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新規作成</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62215442"/>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4006238" y="2069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2" name="テキスト ボックス 51">
            <a:extLst>
              <a:ext uri="{FF2B5EF4-FFF2-40B4-BE49-F238E27FC236}">
                <a16:creationId xmlns:a16="http://schemas.microsoft.com/office/drawing/2014/main" id="{E4886AF8-0CF6-410F-9BAA-29381C350575}"/>
              </a:ext>
            </a:extLst>
          </p:cNvPr>
          <p:cNvSpPr txBox="1"/>
          <p:nvPr/>
        </p:nvSpPr>
        <p:spPr>
          <a:xfrm>
            <a:off x="3999446" y="24595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4C6359DA-417A-D649-81A8-7C18CF718951}"/>
              </a:ext>
            </a:extLst>
          </p:cNvPr>
          <p:cNvSpPr/>
          <p:nvPr/>
        </p:nvSpPr>
        <p:spPr>
          <a:xfrm>
            <a:off x="2327270" y="5880520"/>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EB956FDB-DC6F-214C-99B0-14A3BC9E8D66}"/>
              </a:ext>
            </a:extLst>
          </p:cNvPr>
          <p:cNvSpPr txBox="1"/>
          <p:nvPr/>
        </p:nvSpPr>
        <p:spPr>
          <a:xfrm>
            <a:off x="1949553" y="585060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97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3</a:t>
            </a:r>
            <a:r>
              <a:rPr lang="ja-JP" altLang="en-US"/>
              <a:t>：</a:t>
            </a:r>
            <a:r>
              <a:rPr lang="ja-JP" altLang="en-US" dirty="0"/>
              <a:t>アンケート</a:t>
            </a:r>
            <a:r>
              <a:rPr lang="ja-JP" altLang="en-US"/>
              <a:t>作成画面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50715"/>
            <a:ext cx="427392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https://dev-cm01-mase.kbb-id.co.jp/cmadmin.php/questionnaire/new</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627036306"/>
              </p:ext>
            </p:extLst>
          </p:nvPr>
        </p:nvGraphicFramePr>
        <p:xfrm>
          <a:off x="4852031" y="1078842"/>
          <a:ext cx="4967830" cy="5270763"/>
        </p:xfrm>
        <a:graphic>
          <a:graphicData uri="http://schemas.openxmlformats.org/drawingml/2006/table">
            <a:tbl>
              <a:tblPr firstRow="1" bandRow="1">
                <a:tableStyleId>{5940675A-B579-460E-94D1-54222C63F5DA}</a:tableStyleId>
              </a:tblPr>
              <a:tblGrid>
                <a:gridCol w="912157">
                  <a:extLst>
                    <a:ext uri="{9D8B030D-6E8A-4147-A177-3AD203B41FA5}">
                      <a16:colId xmlns:a16="http://schemas.microsoft.com/office/drawing/2014/main" val="1869668301"/>
                    </a:ext>
                  </a:extLst>
                </a:gridCol>
                <a:gridCol w="4055673">
                  <a:extLst>
                    <a:ext uri="{9D8B030D-6E8A-4147-A177-3AD203B41FA5}">
                      <a16:colId xmlns:a16="http://schemas.microsoft.com/office/drawing/2014/main" val="4148764813"/>
                    </a:ext>
                  </a:extLst>
                </a:gridCol>
              </a:tblGrid>
              <a:tr h="17903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タイトル</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572717"/>
                  </a:ext>
                </a:extLst>
              </a:tr>
              <a:tr h="317247">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公開範囲</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会員のみ公開、会員以外にも公開、ゲストのみ公開、非公開から選択する。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デフォルトで会員のみ公開が選択されている。</a:t>
                      </a:r>
                    </a:p>
                  </a:txBody>
                  <a:tcPr marL="18000" marR="18000" marT="18000" marB="18000"/>
                </a:tc>
                <a:extLst>
                  <a:ext uri="{0D108BD9-81ED-4DB2-BD59-A6C34878D82A}">
                    <a16:rowId xmlns:a16="http://schemas.microsoft.com/office/drawing/2014/main" val="1293555072"/>
                  </a:ext>
                </a:extLst>
              </a:tr>
              <a:tr h="45546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最終結果</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会員が閲覧可</a:t>
                      </a:r>
                      <a:r>
                        <a:rPr kumimoji="1" lang="ja-JP" altLang="en-US" sz="800" dirty="0">
                          <a:latin typeface="Meiryo UI" panose="020B0604030504040204" pitchFamily="34" charset="-128"/>
                          <a:ea typeface="Meiryo UI" panose="020B0604030504040204" pitchFamily="34" charset="-128"/>
                        </a:rPr>
                        <a:t>、</a:t>
                      </a:r>
                      <a:r>
                        <a:rPr kumimoji="1" lang="ja-JP" altLang="en-US" sz="800">
                          <a:latin typeface="Meiryo UI" panose="020B0604030504040204" pitchFamily="34" charset="-128"/>
                          <a:ea typeface="Meiryo UI" panose="020B0604030504040204" pitchFamily="34" charset="-128"/>
                        </a:rPr>
                        <a:t>終了後に会員が閲覧可</a:t>
                      </a:r>
                      <a:r>
                        <a:rPr kumimoji="1" lang="ja-JP" altLang="en-US" sz="800" dirty="0">
                          <a:latin typeface="Meiryo UI" panose="020B0604030504040204" pitchFamily="34" charset="-128"/>
                          <a:ea typeface="Meiryo UI" panose="020B0604030504040204" pitchFamily="34" charset="-128"/>
                        </a:rPr>
                        <a:t>、常に回答者のみ閲覧可、終了後に回答者のみ閲覧可、非公開から選択する。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デフォルトで非公開が選択されている。</a:t>
                      </a:r>
                    </a:p>
                  </a:txBody>
                  <a:tcPr marL="18000" marR="18000" marT="18000" marB="18000"/>
                </a:tc>
                <a:extLst>
                  <a:ext uri="{0D108BD9-81ED-4DB2-BD59-A6C34878D82A}">
                    <a16:rowId xmlns:a16="http://schemas.microsoft.com/office/drawing/2014/main" val="1119862203"/>
                  </a:ext>
                </a:extLst>
              </a:tr>
              <a:tr h="317247">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開始日時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アンケートの実施開始日時を入力する。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762562175"/>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現在時刻</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押下することで日付式の入力フォームに現在時刻が設定される。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828990051"/>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終了日時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アンケートの実施終了日時を入力する。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376531449"/>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性別</a:t>
                      </a:r>
                      <a:r>
                        <a:rPr kumimoji="1" lang="en-US" altLang="ja-JP" sz="800" dirty="0">
                          <a:latin typeface="Meiryo UI" panose="020B0604030504040204" pitchFamily="34" charset="-128"/>
                          <a:ea typeface="Meiryo UI" panose="020B0604030504040204" pitchFamily="34" charset="-128"/>
                        </a:rPr>
                        <a:t>)</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a:latin typeface="Meiryo UI" panose="020B0604030504040204" pitchFamily="34" charset="-128"/>
                          <a:ea typeface="Meiryo UI" panose="020B0604030504040204" pitchFamily="34" charset="-128"/>
                        </a:rPr>
                        <a:t>ー（ハイフン）、男性、女性から</a:t>
                      </a:r>
                      <a:r>
                        <a:rPr kumimoji="1" lang="ja-JP" altLang="en-US" sz="800" dirty="0">
                          <a:latin typeface="Meiryo UI" panose="020B0604030504040204" pitchFamily="34" charset="-128"/>
                          <a:ea typeface="Meiryo UI" panose="020B0604030504040204" pitchFamily="34" charset="-128"/>
                        </a:rPr>
                        <a:t>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未選択の場合は全てを対象とする。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3934348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年齢</a:t>
                      </a:r>
                      <a:r>
                        <a:rPr kumimoji="1" lang="en-US" altLang="ja-JP" sz="800" dirty="0">
                          <a:latin typeface="Meiryo UI" panose="020B0604030504040204" pitchFamily="34" charset="-128"/>
                          <a:ea typeface="Meiryo UI" panose="020B0604030504040204" pitchFamily="34" charset="-128"/>
                        </a:rPr>
                        <a:t>)</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20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30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40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50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60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70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80</a:t>
                      </a:r>
                      <a:r>
                        <a:rPr kumimoji="1" lang="ja-JP" altLang="en-US" sz="800" dirty="0">
                          <a:latin typeface="Meiryo UI" panose="020B0604030504040204" pitchFamily="34" charset="-128"/>
                          <a:ea typeface="Meiryo UI" panose="020B0604030504040204" pitchFamily="34" charset="-128"/>
                        </a:rPr>
                        <a:t>代から選択する。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未選択の場合は全年代を対象とする。</a:t>
                      </a:r>
                    </a:p>
                  </a:txBody>
                  <a:tcPr marL="18000" marR="18000" marT="18000" marB="18000"/>
                </a:tc>
                <a:extLst>
                  <a:ext uri="{0D108BD9-81ED-4DB2-BD59-A6C34878D82A}">
                    <a16:rowId xmlns:a16="http://schemas.microsoft.com/office/drawing/2014/main" val="256563974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お住いのエリア</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未選択の場合は全エリアを対象とする。</a:t>
                      </a:r>
                    </a:p>
                  </a:txBody>
                  <a:tcPr marL="18000" marR="18000" marT="18000" marB="18000"/>
                </a:tc>
                <a:extLst>
                  <a:ext uri="{0D108BD9-81ED-4DB2-BD59-A6C34878D82A}">
                    <a16:rowId xmlns:a16="http://schemas.microsoft.com/office/drawing/2014/main" val="3713745044"/>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説明文</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20000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6620484"/>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設問数</a:t>
                      </a:r>
                    </a:p>
                  </a:txBody>
                  <a:tcPr marL="18000" marR="18000" marT="18000" marB="18000"/>
                </a:tc>
                <a:tc>
                  <a:txBody>
                    <a:bodyPr/>
                    <a:lstStyle/>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1~50</a:t>
                      </a:r>
                      <a:r>
                        <a:rPr kumimoji="1" lang="ja-JP" altLang="en-US" sz="800" dirty="0">
                          <a:latin typeface="Meiryo UI" panose="020B0604030504040204" pitchFamily="34" charset="-128"/>
                          <a:ea typeface="Meiryo UI" panose="020B0604030504040204" pitchFamily="34" charset="-128"/>
                        </a:rPr>
                        <a:t>のリストから選択する。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10903503"/>
                  </a:ext>
                </a:extLst>
              </a:tr>
              <a:tr h="10083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(12)</a:t>
                      </a:r>
                      <a:r>
                        <a:rPr kumimoji="1" lang="ja-JP" altLang="en-US" sz="800" dirty="0">
                          <a:latin typeface="Meiryo UI" panose="020B0604030504040204" pitchFamily="34" charset="-128"/>
                          <a:ea typeface="Meiryo UI" panose="020B0604030504040204" pitchFamily="34" charset="-128"/>
                        </a:rPr>
                        <a:t>次へ</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(1)〜(10)</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チェックで問題ない場合は設問作成・編集画面へ遷移する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659597053"/>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(13)</a:t>
                      </a:r>
                      <a:r>
                        <a:rPr kumimoji="1" lang="ja-JP" altLang="en-US" sz="800">
                          <a:latin typeface="Meiryo UI" panose="020B0604030504040204" pitchFamily="34" charset="-128"/>
                          <a:ea typeface="Meiryo UI" panose="020B0604030504040204" pitchFamily="34" charset="-128"/>
                        </a:rPr>
                        <a:t>アンケート管理</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アンケート管理画面へ遷移する。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621010229"/>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アンケート作成</a:t>
            </a: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8269FEC4-A593-425D-997A-284A135AF138}"/>
              </a:ext>
            </a:extLst>
          </p:cNvPr>
          <p:cNvSpPr/>
          <p:nvPr/>
        </p:nvSpPr>
        <p:spPr>
          <a:xfrm>
            <a:off x="2101704" y="171323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
        <p:nvSpPr>
          <p:cNvPr id="35" name="テキスト ボックス 34">
            <a:extLst>
              <a:ext uri="{FF2B5EF4-FFF2-40B4-BE49-F238E27FC236}">
                <a16:creationId xmlns:a16="http://schemas.microsoft.com/office/drawing/2014/main" id="{16A0B048-358B-4AC8-9DA5-D4F7020A1D7A}"/>
              </a:ext>
            </a:extLst>
          </p:cNvPr>
          <p:cNvSpPr txBox="1"/>
          <p:nvPr/>
        </p:nvSpPr>
        <p:spPr>
          <a:xfrm>
            <a:off x="814704" y="1747623"/>
            <a:ext cx="100540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タイトル</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1F411688-DA4C-4585-86D6-91FE695F0CE1}"/>
              </a:ext>
            </a:extLst>
          </p:cNvPr>
          <p:cNvSpPr txBox="1"/>
          <p:nvPr/>
        </p:nvSpPr>
        <p:spPr>
          <a:xfrm>
            <a:off x="814704" y="2219136"/>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公開範囲</a:t>
            </a:r>
          </a:p>
        </p:txBody>
      </p:sp>
      <p:sp>
        <p:nvSpPr>
          <p:cNvPr id="37" name="テキスト ボックス 36">
            <a:extLst>
              <a:ext uri="{FF2B5EF4-FFF2-40B4-BE49-F238E27FC236}">
                <a16:creationId xmlns:a16="http://schemas.microsoft.com/office/drawing/2014/main" id="{D7C74EB6-5465-4016-B4D2-438CFED2855A}"/>
              </a:ext>
            </a:extLst>
          </p:cNvPr>
          <p:cNvSpPr txBox="1"/>
          <p:nvPr/>
        </p:nvSpPr>
        <p:spPr>
          <a:xfrm>
            <a:off x="814704" y="3084257"/>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開始日時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8" name="テキスト ボックス 37">
            <a:extLst>
              <a:ext uri="{FF2B5EF4-FFF2-40B4-BE49-F238E27FC236}">
                <a16:creationId xmlns:a16="http://schemas.microsoft.com/office/drawing/2014/main" id="{AF5A6CF3-53AF-4A25-8F5D-7790F78B1D90}"/>
              </a:ext>
            </a:extLst>
          </p:cNvPr>
          <p:cNvSpPr txBox="1"/>
          <p:nvPr/>
        </p:nvSpPr>
        <p:spPr>
          <a:xfrm>
            <a:off x="2079888"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D61133CA-7D74-48B0-9D3F-19E31E943BC7}"/>
              </a:ext>
            </a:extLst>
          </p:cNvPr>
          <p:cNvSpPr/>
          <p:nvPr/>
        </p:nvSpPr>
        <p:spPr>
          <a:xfrm>
            <a:off x="2091074" y="2170390"/>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40" name="テキスト ボックス 39">
            <a:extLst>
              <a:ext uri="{FF2B5EF4-FFF2-40B4-BE49-F238E27FC236}">
                <a16:creationId xmlns:a16="http://schemas.microsoft.com/office/drawing/2014/main" id="{ADB23BDB-348F-4D73-A486-C329ADCA6EF2}"/>
              </a:ext>
            </a:extLst>
          </p:cNvPr>
          <p:cNvSpPr txBox="1"/>
          <p:nvPr/>
        </p:nvSpPr>
        <p:spPr>
          <a:xfrm>
            <a:off x="2079888"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05CADE62-CC7D-4749-B2F0-1D084F42EDF6}"/>
              </a:ext>
            </a:extLst>
          </p:cNvPr>
          <p:cNvSpPr/>
          <p:nvPr/>
        </p:nvSpPr>
        <p:spPr>
          <a:xfrm>
            <a:off x="2101705" y="3054922"/>
            <a:ext cx="1715915"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開始日時</a:t>
            </a:r>
          </a:p>
        </p:txBody>
      </p:sp>
      <p:sp>
        <p:nvSpPr>
          <p:cNvPr id="42" name="テキスト ボックス 41">
            <a:extLst>
              <a:ext uri="{FF2B5EF4-FFF2-40B4-BE49-F238E27FC236}">
                <a16:creationId xmlns:a16="http://schemas.microsoft.com/office/drawing/2014/main" id="{C844E29E-42CF-4A32-B154-EF6C9C22989F}"/>
              </a:ext>
            </a:extLst>
          </p:cNvPr>
          <p:cNvSpPr txBox="1"/>
          <p:nvPr/>
        </p:nvSpPr>
        <p:spPr>
          <a:xfrm>
            <a:off x="2079888" y="306179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3" name="テキスト ボックス 42">
            <a:extLst>
              <a:ext uri="{FF2B5EF4-FFF2-40B4-BE49-F238E27FC236}">
                <a16:creationId xmlns:a16="http://schemas.microsoft.com/office/drawing/2014/main" id="{EE0185D9-5BEB-46DE-9375-FA49C0377B25}"/>
              </a:ext>
            </a:extLst>
          </p:cNvPr>
          <p:cNvSpPr txBox="1"/>
          <p:nvPr/>
        </p:nvSpPr>
        <p:spPr>
          <a:xfrm>
            <a:off x="814704" y="3548333"/>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終了日時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6F2813A2-C5B1-4240-86ED-03FD86DBB42B}"/>
              </a:ext>
            </a:extLst>
          </p:cNvPr>
          <p:cNvSpPr/>
          <p:nvPr/>
        </p:nvSpPr>
        <p:spPr>
          <a:xfrm>
            <a:off x="2085611" y="3512076"/>
            <a:ext cx="1732010"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終了日時</a:t>
            </a:r>
          </a:p>
        </p:txBody>
      </p:sp>
      <p:sp>
        <p:nvSpPr>
          <p:cNvPr id="45" name="テキスト ボックス 44">
            <a:extLst>
              <a:ext uri="{FF2B5EF4-FFF2-40B4-BE49-F238E27FC236}">
                <a16:creationId xmlns:a16="http://schemas.microsoft.com/office/drawing/2014/main" id="{DCE4D341-1C21-4BAF-940E-7E9D42E8A6AA}"/>
              </a:ext>
            </a:extLst>
          </p:cNvPr>
          <p:cNvSpPr txBox="1"/>
          <p:nvPr/>
        </p:nvSpPr>
        <p:spPr>
          <a:xfrm>
            <a:off x="2079888" y="35271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7006346B-97E0-4495-9349-3C9C698848A5}"/>
              </a:ext>
            </a:extLst>
          </p:cNvPr>
          <p:cNvSpPr txBox="1"/>
          <p:nvPr/>
        </p:nvSpPr>
        <p:spPr>
          <a:xfrm>
            <a:off x="814704" y="3984350"/>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51" name="テキスト ボックス 50">
            <a:extLst>
              <a:ext uri="{FF2B5EF4-FFF2-40B4-BE49-F238E27FC236}">
                <a16:creationId xmlns:a16="http://schemas.microsoft.com/office/drawing/2014/main" id="{7296F06A-371C-442C-98FF-1FA8A3E1AA72}"/>
              </a:ext>
            </a:extLst>
          </p:cNvPr>
          <p:cNvSpPr txBox="1"/>
          <p:nvPr/>
        </p:nvSpPr>
        <p:spPr>
          <a:xfrm>
            <a:off x="814704" y="5496045"/>
            <a:ext cx="56938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設問数</a:t>
            </a:r>
          </a:p>
        </p:txBody>
      </p:sp>
      <p:sp>
        <p:nvSpPr>
          <p:cNvPr id="57" name="正方形/長方形 56">
            <a:extLst>
              <a:ext uri="{FF2B5EF4-FFF2-40B4-BE49-F238E27FC236}">
                <a16:creationId xmlns:a16="http://schemas.microsoft.com/office/drawing/2014/main" id="{BE02FFD6-2252-43CB-ADA6-B5CA84873D7E}"/>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58" name="正方形/長方形 57">
            <a:extLst>
              <a:ext uri="{FF2B5EF4-FFF2-40B4-BE49-F238E27FC236}">
                <a16:creationId xmlns:a16="http://schemas.microsoft.com/office/drawing/2014/main" id="{2E75EBBE-3FC3-46EC-AA22-4966C4530EC2}"/>
              </a:ext>
            </a:extLst>
          </p:cNvPr>
          <p:cNvSpPr/>
          <p:nvPr/>
        </p:nvSpPr>
        <p:spPr>
          <a:xfrm>
            <a:off x="883520" y="194531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59" name="正方形/長方形 58">
            <a:extLst>
              <a:ext uri="{FF2B5EF4-FFF2-40B4-BE49-F238E27FC236}">
                <a16:creationId xmlns:a16="http://schemas.microsoft.com/office/drawing/2014/main" id="{E755141B-7C27-4ED3-AFE2-7ECEAAE4CC1B}"/>
              </a:ext>
            </a:extLst>
          </p:cNvPr>
          <p:cNvSpPr/>
          <p:nvPr/>
        </p:nvSpPr>
        <p:spPr>
          <a:xfrm>
            <a:off x="883520" y="211342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60" name="正方形/長方形 59">
            <a:extLst>
              <a:ext uri="{FF2B5EF4-FFF2-40B4-BE49-F238E27FC236}">
                <a16:creationId xmlns:a16="http://schemas.microsoft.com/office/drawing/2014/main" id="{3E75FC0A-E7ED-44B2-AA04-9FBDA3EA705A}"/>
              </a:ext>
            </a:extLst>
          </p:cNvPr>
          <p:cNvSpPr/>
          <p:nvPr/>
        </p:nvSpPr>
        <p:spPr>
          <a:xfrm>
            <a:off x="883520" y="240603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1" name="正方形/長方形 70">
            <a:extLst>
              <a:ext uri="{FF2B5EF4-FFF2-40B4-BE49-F238E27FC236}">
                <a16:creationId xmlns:a16="http://schemas.microsoft.com/office/drawing/2014/main" id="{8992D4E9-D5E9-43DF-AD61-E4697F0C25BF}"/>
              </a:ext>
            </a:extLst>
          </p:cNvPr>
          <p:cNvSpPr/>
          <p:nvPr/>
        </p:nvSpPr>
        <p:spPr>
          <a:xfrm>
            <a:off x="883520" y="42030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2" name="正方形/長方形 71">
            <a:extLst>
              <a:ext uri="{FF2B5EF4-FFF2-40B4-BE49-F238E27FC236}">
                <a16:creationId xmlns:a16="http://schemas.microsoft.com/office/drawing/2014/main" id="{31560008-92CE-42A0-B5E5-5EA70A754F3F}"/>
              </a:ext>
            </a:extLst>
          </p:cNvPr>
          <p:cNvSpPr/>
          <p:nvPr/>
        </p:nvSpPr>
        <p:spPr>
          <a:xfrm>
            <a:off x="883520" y="5689283"/>
            <a:ext cx="1250042" cy="159484"/>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a:t>
            </a:r>
            <a:r>
              <a:rPr lang="ja-JP" altLang="en-US" sz="700" dirty="0">
                <a:solidFill>
                  <a:srgbClr val="FF5045"/>
                </a:solidFill>
                <a:latin typeface="Meiryo UI" panose="020B0604030504040204" pitchFamily="34" charset="-128"/>
                <a:ea typeface="Meiryo UI" panose="020B0604030504040204" pitchFamily="34" charset="-128"/>
              </a:rPr>
              <a:t>設問は</a:t>
            </a:r>
            <a:r>
              <a:rPr lang="en-US" altLang="ja-JP" sz="700" dirty="0">
                <a:solidFill>
                  <a:srgbClr val="FF5045"/>
                </a:solidFill>
                <a:latin typeface="Meiryo UI" panose="020B0604030504040204" pitchFamily="34" charset="-128"/>
                <a:ea typeface="Meiryo UI" panose="020B0604030504040204" pitchFamily="34" charset="-128"/>
              </a:rPr>
              <a:t>50</a:t>
            </a:r>
            <a:r>
              <a:rPr lang="ja-JP" altLang="en-US" sz="700" dirty="0">
                <a:solidFill>
                  <a:srgbClr val="FF5045"/>
                </a:solidFill>
                <a:latin typeface="Meiryo UI" panose="020B0604030504040204" pitchFamily="34" charset="-128"/>
                <a:ea typeface="Meiryo UI" panose="020B0604030504040204" pitchFamily="34" charset="-128"/>
              </a:rPr>
              <a:t>個まで登録可能です。</a:t>
            </a:r>
          </a:p>
        </p:txBody>
      </p:sp>
      <p:sp>
        <p:nvSpPr>
          <p:cNvPr id="76" name="テキスト ボックス 75">
            <a:extLst>
              <a:ext uri="{FF2B5EF4-FFF2-40B4-BE49-F238E27FC236}">
                <a16:creationId xmlns:a16="http://schemas.microsoft.com/office/drawing/2014/main" id="{C35C6C6B-7885-4456-999F-BE32E6B413C1}"/>
              </a:ext>
            </a:extLst>
          </p:cNvPr>
          <p:cNvSpPr txBox="1"/>
          <p:nvPr/>
        </p:nvSpPr>
        <p:spPr>
          <a:xfrm>
            <a:off x="814704" y="437938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78" name="正方形/長方形 77">
            <a:extLst>
              <a:ext uri="{FF2B5EF4-FFF2-40B4-BE49-F238E27FC236}">
                <a16:creationId xmlns:a16="http://schemas.microsoft.com/office/drawing/2014/main" id="{0CFF4FC9-64C7-4881-90E3-E3CD15A06502}"/>
              </a:ext>
            </a:extLst>
          </p:cNvPr>
          <p:cNvSpPr/>
          <p:nvPr/>
        </p:nvSpPr>
        <p:spPr>
          <a:xfrm>
            <a:off x="883520" y="458219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9" name="テキスト ボックス 78">
            <a:extLst>
              <a:ext uri="{FF2B5EF4-FFF2-40B4-BE49-F238E27FC236}">
                <a16:creationId xmlns:a16="http://schemas.microsoft.com/office/drawing/2014/main" id="{E99F3ED2-C9AD-47D3-B1C0-7B100E50110A}"/>
              </a:ext>
            </a:extLst>
          </p:cNvPr>
          <p:cNvSpPr txBox="1"/>
          <p:nvPr/>
        </p:nvSpPr>
        <p:spPr>
          <a:xfrm>
            <a:off x="814704" y="5011344"/>
            <a:ext cx="950901"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説明文</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83" name="テキスト ボックス 82">
            <a:extLst>
              <a:ext uri="{FF2B5EF4-FFF2-40B4-BE49-F238E27FC236}">
                <a16:creationId xmlns:a16="http://schemas.microsoft.com/office/drawing/2014/main" id="{3215BD35-DA94-47ED-9502-CA6D66537E2D}"/>
              </a:ext>
            </a:extLst>
          </p:cNvPr>
          <p:cNvSpPr txBox="1"/>
          <p:nvPr/>
        </p:nvSpPr>
        <p:spPr>
          <a:xfrm>
            <a:off x="809238" y="2638630"/>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最終結果</a:t>
            </a:r>
          </a:p>
        </p:txBody>
      </p:sp>
      <p:sp>
        <p:nvSpPr>
          <p:cNvPr id="84" name="正方形/長方形 83">
            <a:extLst>
              <a:ext uri="{FF2B5EF4-FFF2-40B4-BE49-F238E27FC236}">
                <a16:creationId xmlns:a16="http://schemas.microsoft.com/office/drawing/2014/main" id="{C3214AA8-8195-4DBC-9A37-F628B80A773D}"/>
              </a:ext>
            </a:extLst>
          </p:cNvPr>
          <p:cNvSpPr/>
          <p:nvPr/>
        </p:nvSpPr>
        <p:spPr>
          <a:xfrm>
            <a:off x="2085608" y="2589884"/>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最終結果</a:t>
            </a:r>
          </a:p>
        </p:txBody>
      </p:sp>
      <p:sp>
        <p:nvSpPr>
          <p:cNvPr id="85" name="テキスト ボックス 84">
            <a:extLst>
              <a:ext uri="{FF2B5EF4-FFF2-40B4-BE49-F238E27FC236}">
                <a16:creationId xmlns:a16="http://schemas.microsoft.com/office/drawing/2014/main" id="{1AF89D2A-229E-4BC3-81E7-4C4DD5628461}"/>
              </a:ext>
            </a:extLst>
          </p:cNvPr>
          <p:cNvSpPr txBox="1"/>
          <p:nvPr/>
        </p:nvSpPr>
        <p:spPr>
          <a:xfrm>
            <a:off x="2074422" y="260804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6" name="正方形/長方形 85">
            <a:extLst>
              <a:ext uri="{FF2B5EF4-FFF2-40B4-BE49-F238E27FC236}">
                <a16:creationId xmlns:a16="http://schemas.microsoft.com/office/drawing/2014/main" id="{7717F0CE-2005-4423-99FC-9575922D36BD}"/>
              </a:ext>
            </a:extLst>
          </p:cNvPr>
          <p:cNvSpPr/>
          <p:nvPr/>
        </p:nvSpPr>
        <p:spPr>
          <a:xfrm>
            <a:off x="878054" y="282553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92" name="正方形/長方形 91">
            <a:extLst>
              <a:ext uri="{FF2B5EF4-FFF2-40B4-BE49-F238E27FC236}">
                <a16:creationId xmlns:a16="http://schemas.microsoft.com/office/drawing/2014/main" id="{1FBBDB20-7E37-4E92-B299-40EA48EEB9DF}"/>
              </a:ext>
            </a:extLst>
          </p:cNvPr>
          <p:cNvSpPr/>
          <p:nvPr/>
        </p:nvSpPr>
        <p:spPr>
          <a:xfrm>
            <a:off x="2172968" y="5544107"/>
            <a:ext cx="1428477" cy="2272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93" name="テキスト ボックス 92">
            <a:extLst>
              <a:ext uri="{FF2B5EF4-FFF2-40B4-BE49-F238E27FC236}">
                <a16:creationId xmlns:a16="http://schemas.microsoft.com/office/drawing/2014/main" id="{9C7C8619-8E50-43E6-B7E2-912423183672}"/>
              </a:ext>
            </a:extLst>
          </p:cNvPr>
          <p:cNvSpPr txBox="1"/>
          <p:nvPr/>
        </p:nvSpPr>
        <p:spPr>
          <a:xfrm>
            <a:off x="2116784" y="552690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94" name="正方形/長方形 93">
            <a:extLst>
              <a:ext uri="{FF2B5EF4-FFF2-40B4-BE49-F238E27FC236}">
                <a16:creationId xmlns:a16="http://schemas.microsoft.com/office/drawing/2014/main" id="{E8A7989E-FF35-4093-B0FE-EBBDE35A0233}"/>
              </a:ext>
            </a:extLst>
          </p:cNvPr>
          <p:cNvSpPr/>
          <p:nvPr/>
        </p:nvSpPr>
        <p:spPr>
          <a:xfrm>
            <a:off x="1765605" y="58850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次へ</a:t>
            </a:r>
            <a:endParaRPr kumimoji="1" lang="ja-JP" altLang="en-US" sz="900" b="1" dirty="0">
              <a:latin typeface="Meiryo UI" panose="020B0604030504040204" pitchFamily="34" charset="-128"/>
              <a:ea typeface="Meiryo UI" panose="020B0604030504040204" pitchFamily="34" charset="-128"/>
            </a:endParaRPr>
          </a:p>
        </p:txBody>
      </p:sp>
      <p:sp>
        <p:nvSpPr>
          <p:cNvPr id="95" name="テキスト ボックス 94">
            <a:extLst>
              <a:ext uri="{FF2B5EF4-FFF2-40B4-BE49-F238E27FC236}">
                <a16:creationId xmlns:a16="http://schemas.microsoft.com/office/drawing/2014/main" id="{B480BC54-EE0F-4AC0-975D-83DDBA76CEEF}"/>
              </a:ext>
            </a:extLst>
          </p:cNvPr>
          <p:cNvSpPr txBox="1"/>
          <p:nvPr/>
        </p:nvSpPr>
        <p:spPr>
          <a:xfrm>
            <a:off x="1367739" y="5867330"/>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sp>
        <p:nvSpPr>
          <p:cNvPr id="96" name="テキスト ボックス 95">
            <a:extLst>
              <a:ext uri="{FF2B5EF4-FFF2-40B4-BE49-F238E27FC236}">
                <a16:creationId xmlns:a16="http://schemas.microsoft.com/office/drawing/2014/main" id="{1A633212-F5E3-47C2-B450-941E8BA09970}"/>
              </a:ext>
            </a:extLst>
          </p:cNvPr>
          <p:cNvSpPr txBox="1"/>
          <p:nvPr/>
        </p:nvSpPr>
        <p:spPr>
          <a:xfrm>
            <a:off x="3810450" y="3057123"/>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7" name="テキスト ボックス 96">
            <a:extLst>
              <a:ext uri="{FF2B5EF4-FFF2-40B4-BE49-F238E27FC236}">
                <a16:creationId xmlns:a16="http://schemas.microsoft.com/office/drawing/2014/main" id="{832C4A07-14A9-494D-83F8-F5E509F2A696}"/>
              </a:ext>
            </a:extLst>
          </p:cNvPr>
          <p:cNvSpPr txBox="1"/>
          <p:nvPr/>
        </p:nvSpPr>
        <p:spPr>
          <a:xfrm>
            <a:off x="3813454" y="3552835"/>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8" name="テキスト ボックス 97">
            <a:extLst>
              <a:ext uri="{FF2B5EF4-FFF2-40B4-BE49-F238E27FC236}">
                <a16:creationId xmlns:a16="http://schemas.microsoft.com/office/drawing/2014/main" id="{92410505-373D-4C9B-8BC1-70E23F228B85}"/>
              </a:ext>
            </a:extLst>
          </p:cNvPr>
          <p:cNvSpPr txBox="1"/>
          <p:nvPr/>
        </p:nvSpPr>
        <p:spPr>
          <a:xfrm>
            <a:off x="3726292" y="288628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99" name="正方形/長方形 98">
            <a:extLst>
              <a:ext uri="{FF2B5EF4-FFF2-40B4-BE49-F238E27FC236}">
                <a16:creationId xmlns:a16="http://schemas.microsoft.com/office/drawing/2014/main" id="{B8E824AB-A56C-4369-AC72-19175C1F786E}"/>
              </a:ext>
            </a:extLst>
          </p:cNvPr>
          <p:cNvSpPr/>
          <p:nvPr/>
        </p:nvSpPr>
        <p:spPr>
          <a:xfrm>
            <a:off x="872038" y="326422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0" name="正方形/長方形 99">
            <a:extLst>
              <a:ext uri="{FF2B5EF4-FFF2-40B4-BE49-F238E27FC236}">
                <a16:creationId xmlns:a16="http://schemas.microsoft.com/office/drawing/2014/main" id="{64FB857C-E509-405A-9D96-EF877078A55E}"/>
              </a:ext>
            </a:extLst>
          </p:cNvPr>
          <p:cNvSpPr/>
          <p:nvPr/>
        </p:nvSpPr>
        <p:spPr>
          <a:xfrm>
            <a:off x="872038" y="34323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1" name="正方形/長方形 100">
            <a:extLst>
              <a:ext uri="{FF2B5EF4-FFF2-40B4-BE49-F238E27FC236}">
                <a16:creationId xmlns:a16="http://schemas.microsoft.com/office/drawing/2014/main" id="{B7E3E44D-260E-4CD5-85AA-925290927556}"/>
              </a:ext>
            </a:extLst>
          </p:cNvPr>
          <p:cNvSpPr/>
          <p:nvPr/>
        </p:nvSpPr>
        <p:spPr>
          <a:xfrm>
            <a:off x="883520" y="372076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2" name="正方形/長方形 101">
            <a:extLst>
              <a:ext uri="{FF2B5EF4-FFF2-40B4-BE49-F238E27FC236}">
                <a16:creationId xmlns:a16="http://schemas.microsoft.com/office/drawing/2014/main" id="{3071849F-CC8A-4D0C-9604-7EEFA9AAEF38}"/>
              </a:ext>
            </a:extLst>
          </p:cNvPr>
          <p:cNvSpPr/>
          <p:nvPr/>
        </p:nvSpPr>
        <p:spPr>
          <a:xfrm>
            <a:off x="883520" y="388887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3" name="正方形/長方形 102">
            <a:extLst>
              <a:ext uri="{FF2B5EF4-FFF2-40B4-BE49-F238E27FC236}">
                <a16:creationId xmlns:a16="http://schemas.microsoft.com/office/drawing/2014/main" id="{9E3CA4ED-C557-43EE-AD57-746AA7506226}"/>
              </a:ext>
            </a:extLst>
          </p:cNvPr>
          <p:cNvSpPr/>
          <p:nvPr/>
        </p:nvSpPr>
        <p:spPr>
          <a:xfrm>
            <a:off x="883520" y="5236331"/>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4" name="正方形/長方形 103">
            <a:extLst>
              <a:ext uri="{FF2B5EF4-FFF2-40B4-BE49-F238E27FC236}">
                <a16:creationId xmlns:a16="http://schemas.microsoft.com/office/drawing/2014/main" id="{59F8AF2C-ACEF-4D39-94D3-510774B6AD01}"/>
              </a:ext>
            </a:extLst>
          </p:cNvPr>
          <p:cNvSpPr/>
          <p:nvPr/>
        </p:nvSpPr>
        <p:spPr>
          <a:xfrm>
            <a:off x="883520" y="540443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5" name="正方形/長方形 104">
            <a:extLst>
              <a:ext uri="{FF2B5EF4-FFF2-40B4-BE49-F238E27FC236}">
                <a16:creationId xmlns:a16="http://schemas.microsoft.com/office/drawing/2014/main" id="{7B69BC05-0E1C-48F5-8802-03C1C392E3AF}"/>
              </a:ext>
            </a:extLst>
          </p:cNvPr>
          <p:cNvSpPr/>
          <p:nvPr/>
        </p:nvSpPr>
        <p:spPr>
          <a:xfrm>
            <a:off x="2078419" y="508789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説明文</a:t>
            </a:r>
            <a:endParaRPr kumimoji="1" lang="ja-JP" altLang="en-US" sz="900" b="1" dirty="0">
              <a:latin typeface="Meiryo UI" panose="020B0604030504040204" pitchFamily="34" charset="-128"/>
              <a:ea typeface="Meiryo UI" panose="020B0604030504040204" pitchFamily="34" charset="-128"/>
            </a:endParaRPr>
          </a:p>
        </p:txBody>
      </p:sp>
      <p:sp>
        <p:nvSpPr>
          <p:cNvPr id="106" name="テキスト ボックス 105">
            <a:extLst>
              <a:ext uri="{FF2B5EF4-FFF2-40B4-BE49-F238E27FC236}">
                <a16:creationId xmlns:a16="http://schemas.microsoft.com/office/drawing/2014/main" id="{81F97E90-CBAD-403E-9EEB-E4DE80AEE4B6}"/>
              </a:ext>
            </a:extLst>
          </p:cNvPr>
          <p:cNvSpPr txBox="1"/>
          <p:nvPr/>
        </p:nvSpPr>
        <p:spPr>
          <a:xfrm>
            <a:off x="2074422" y="511724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106">
            <a:extLst>
              <a:ext uri="{FF2B5EF4-FFF2-40B4-BE49-F238E27FC236}">
                <a16:creationId xmlns:a16="http://schemas.microsoft.com/office/drawing/2014/main" id="{044E0EC4-DC6C-46BA-AC48-95C66AB3B86E}"/>
              </a:ext>
            </a:extLst>
          </p:cNvPr>
          <p:cNvSpPr/>
          <p:nvPr/>
        </p:nvSpPr>
        <p:spPr>
          <a:xfrm>
            <a:off x="2089256" y="4718208"/>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お住まいのエリア</a:t>
            </a:r>
            <a:endParaRPr kumimoji="1" lang="ja-JP" altLang="en-US" sz="900" b="1" dirty="0">
              <a:latin typeface="Meiryo UI" panose="020B0604030504040204" pitchFamily="34" charset="-128"/>
              <a:ea typeface="Meiryo UI" panose="020B0604030504040204" pitchFamily="34" charset="-128"/>
            </a:endParaRPr>
          </a:p>
        </p:txBody>
      </p:sp>
      <p:sp>
        <p:nvSpPr>
          <p:cNvPr id="108" name="テキスト ボックス 107">
            <a:extLst>
              <a:ext uri="{FF2B5EF4-FFF2-40B4-BE49-F238E27FC236}">
                <a16:creationId xmlns:a16="http://schemas.microsoft.com/office/drawing/2014/main" id="{32665A84-75C9-4459-9C03-51D9C1ABBDEA}"/>
              </a:ext>
            </a:extLst>
          </p:cNvPr>
          <p:cNvSpPr txBox="1"/>
          <p:nvPr/>
        </p:nvSpPr>
        <p:spPr>
          <a:xfrm>
            <a:off x="2078070" y="473637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109" name="テキスト ボックス 108">
            <a:extLst>
              <a:ext uri="{FF2B5EF4-FFF2-40B4-BE49-F238E27FC236}">
                <a16:creationId xmlns:a16="http://schemas.microsoft.com/office/drawing/2014/main" id="{F77C5B59-AF85-42B1-AC3A-484FB115FE4F}"/>
              </a:ext>
            </a:extLst>
          </p:cNvPr>
          <p:cNvSpPr txBox="1"/>
          <p:nvPr/>
        </p:nvSpPr>
        <p:spPr>
          <a:xfrm>
            <a:off x="807769" y="4701261"/>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110" name="正方形/長方形 109">
            <a:extLst>
              <a:ext uri="{FF2B5EF4-FFF2-40B4-BE49-F238E27FC236}">
                <a16:creationId xmlns:a16="http://schemas.microsoft.com/office/drawing/2014/main" id="{54CCE994-26C9-4251-9593-91FC34A10717}"/>
              </a:ext>
            </a:extLst>
          </p:cNvPr>
          <p:cNvSpPr/>
          <p:nvPr/>
        </p:nvSpPr>
        <p:spPr>
          <a:xfrm>
            <a:off x="876585" y="490406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11" name="正方形/長方形 110">
            <a:extLst>
              <a:ext uri="{FF2B5EF4-FFF2-40B4-BE49-F238E27FC236}">
                <a16:creationId xmlns:a16="http://schemas.microsoft.com/office/drawing/2014/main" id="{ACF7F1E7-FD79-4FAF-BAD3-EE597AECDC79}"/>
              </a:ext>
            </a:extLst>
          </p:cNvPr>
          <p:cNvSpPr/>
          <p:nvPr/>
        </p:nvSpPr>
        <p:spPr>
          <a:xfrm>
            <a:off x="2092654" y="4343279"/>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112" name="テキスト ボックス 111">
            <a:extLst>
              <a:ext uri="{FF2B5EF4-FFF2-40B4-BE49-F238E27FC236}">
                <a16:creationId xmlns:a16="http://schemas.microsoft.com/office/drawing/2014/main" id="{2C870953-1B34-42CA-8764-A0CBF7BF2BAF}"/>
              </a:ext>
            </a:extLst>
          </p:cNvPr>
          <p:cNvSpPr txBox="1"/>
          <p:nvPr/>
        </p:nvSpPr>
        <p:spPr>
          <a:xfrm>
            <a:off x="2081468" y="43614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113" name="正方形/長方形 112">
            <a:extLst>
              <a:ext uri="{FF2B5EF4-FFF2-40B4-BE49-F238E27FC236}">
                <a16:creationId xmlns:a16="http://schemas.microsoft.com/office/drawing/2014/main" id="{F0DF9143-818A-46B8-B63D-BFFF2DF34F1B}"/>
              </a:ext>
            </a:extLst>
          </p:cNvPr>
          <p:cNvSpPr/>
          <p:nvPr/>
        </p:nvSpPr>
        <p:spPr>
          <a:xfrm>
            <a:off x="2092654" y="3968287"/>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114" name="テキスト ボックス 113">
            <a:extLst>
              <a:ext uri="{FF2B5EF4-FFF2-40B4-BE49-F238E27FC236}">
                <a16:creationId xmlns:a16="http://schemas.microsoft.com/office/drawing/2014/main" id="{71843743-035B-4A5C-B5DF-4A26BB309C33}"/>
              </a:ext>
            </a:extLst>
          </p:cNvPr>
          <p:cNvSpPr txBox="1"/>
          <p:nvPr/>
        </p:nvSpPr>
        <p:spPr>
          <a:xfrm>
            <a:off x="2081468" y="3986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A396DBC1-9E67-2342-AEC5-66EEF8CB18D8}"/>
              </a:ext>
            </a:extLst>
          </p:cNvPr>
          <p:cNvSpPr/>
          <p:nvPr/>
        </p:nvSpPr>
        <p:spPr>
          <a:xfrm>
            <a:off x="2929079" y="5873525"/>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アンケート管理</a:t>
            </a:r>
            <a:endParaRPr kumimoji="1" lang="ja-JP" altLang="en-US" sz="900" b="1" dirty="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62C8221F-D930-AC45-9D40-3DBF2CED930A}"/>
              </a:ext>
            </a:extLst>
          </p:cNvPr>
          <p:cNvSpPr txBox="1"/>
          <p:nvPr/>
        </p:nvSpPr>
        <p:spPr>
          <a:xfrm>
            <a:off x="2598491" y="585632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(13)</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82626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4</a:t>
            </a:r>
            <a:r>
              <a:rPr lang="ja-JP" altLang="en-US"/>
              <a:t>：</a:t>
            </a:r>
            <a:r>
              <a:rPr lang="zh-TW" altLang="en-US" dirty="0"/>
              <a:t>設問作成</a:t>
            </a:r>
            <a:r>
              <a:rPr lang="ja-JP" altLang="en-US" dirty="0"/>
              <a:t>・</a:t>
            </a:r>
            <a:r>
              <a:rPr lang="zh-TW" altLang="en-US" dirty="0"/>
              <a:t>編集画面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8884263"/>
              </p:ext>
            </p:extLst>
          </p:nvPr>
        </p:nvGraphicFramePr>
        <p:xfrm>
          <a:off x="4852032" y="1317929"/>
          <a:ext cx="4802508" cy="4389120"/>
        </p:xfrm>
        <a:graphic>
          <a:graphicData uri="http://schemas.openxmlformats.org/drawingml/2006/table">
            <a:tbl>
              <a:tblPr firstRow="1" bandRow="1">
                <a:tableStyleId>{5940675A-B579-460E-94D1-54222C63F5DA}</a:tableStyleId>
              </a:tblPr>
              <a:tblGrid>
                <a:gridCol w="881802">
                  <a:extLst>
                    <a:ext uri="{9D8B030D-6E8A-4147-A177-3AD203B41FA5}">
                      <a16:colId xmlns:a16="http://schemas.microsoft.com/office/drawing/2014/main" val="1869668301"/>
                    </a:ext>
                  </a:extLst>
                </a:gridCol>
                <a:gridCol w="3920706">
                  <a:extLst>
                    <a:ext uri="{9D8B030D-6E8A-4147-A177-3AD203B41FA5}">
                      <a16:colId xmlns:a16="http://schemas.microsoft.com/office/drawing/2014/main" val="4148764813"/>
                    </a:ext>
                  </a:extLst>
                </a:gridCol>
              </a:tblGrid>
              <a:tr h="129896">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設問一覧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設問数で選択した設問数分の設問を表示する。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36370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設問</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0783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回答形式</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一個選択、複数選択、自由表記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一行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複数行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デフォルトで一個選択が選択されている。</a:t>
                      </a:r>
                    </a:p>
                  </a:txBody>
                  <a:tcPr marL="45720" marR="45720"/>
                </a:tc>
                <a:extLst>
                  <a:ext uri="{0D108BD9-81ED-4DB2-BD59-A6C34878D82A}">
                    <a16:rowId xmlns:a16="http://schemas.microsoft.com/office/drawing/2014/main" val="1293555072"/>
                  </a:ext>
                </a:extLst>
              </a:tr>
              <a:tr h="129896">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回答必須</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回答必須の有無を選択する。チェックボックス。</a:t>
                      </a:r>
                    </a:p>
                  </a:txBody>
                  <a:tcPr marL="45720" marR="45720"/>
                </a:tc>
                <a:extLst>
                  <a:ext uri="{0D108BD9-81ED-4DB2-BD59-A6C34878D82A}">
                    <a16:rowId xmlns:a16="http://schemas.microsoft.com/office/drawing/2014/main" val="4262895523"/>
                  </a:ext>
                </a:extLst>
              </a:tr>
              <a:tr h="363708">
                <a:tc>
                  <a:txBody>
                    <a:bodyPr/>
                    <a:lstStyle/>
                    <a:p>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回答候補</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回答候補を入力する。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07833">
                <a:tc>
                  <a:txBody>
                    <a:bodyPr/>
                    <a:lstStyle/>
                    <a:p>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結果表示スタイル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標準、非表示、棒グラフ、円グラフ、新着</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件、全件表示から選択する。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デフォルトで標準が選択されている。</a:t>
                      </a:r>
                    </a:p>
                  </a:txBody>
                  <a:tcPr marL="45720" marR="45720"/>
                </a:tc>
                <a:extLst>
                  <a:ext uri="{0D108BD9-81ED-4DB2-BD59-A6C34878D82A}">
                    <a16:rowId xmlns:a16="http://schemas.microsoft.com/office/drawing/2014/main" val="1762562175"/>
                  </a:ext>
                </a:extLst>
              </a:tr>
              <a:tr h="207833">
                <a:tc>
                  <a:txBody>
                    <a:bodyPr/>
                    <a:lstStyle/>
                    <a:p>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アップ画像</a:t>
                      </a:r>
                    </a:p>
                  </a:txBody>
                  <a:tcPr marL="45720" marR="45720"/>
                </a:tc>
                <a:tc>
                  <a:txBody>
                    <a:bodyPr/>
                    <a:lstStyle/>
                    <a:p>
                      <a:pPr marL="171450" indent="-171450" algn="l" defTabSz="742950" rtl="0" eaLnBrk="1" latinLnBrk="0" hangingPunct="1">
                        <a:buFont typeface="Arial" panose="020B0604020202020204" pitchFamily="34" charset="0"/>
                        <a:buChar char="•"/>
                      </a:pPr>
                      <a:r>
                        <a:rPr kumimoji="1" lang="en-US" altLang="ja-JP" sz="800" kern="1200" dirty="0">
                          <a:solidFill>
                            <a:schemeClr val="tx1"/>
                          </a:solidFill>
                          <a:latin typeface="Meiryo UI" panose="020B0604030504040204" pitchFamily="34" charset="-128"/>
                          <a:ea typeface="Meiryo UI" panose="020B0604030504040204" pitchFamily="34" charset="-128"/>
                          <a:cs typeface="+mn-cs"/>
                        </a:rPr>
                        <a:t>JPG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GIF</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PNG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の形式、</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5</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メガバイト以内の画像をアップロードされた画像を表示する。</a:t>
                      </a:r>
                    </a:p>
                  </a:txBody>
                  <a:tcPr marL="45720" marR="45720"/>
                </a:tc>
                <a:extLst>
                  <a:ext uri="{0D108BD9-81ED-4DB2-BD59-A6C34878D82A}">
                    <a16:rowId xmlns:a16="http://schemas.microsoft.com/office/drawing/2014/main" val="4114665757"/>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ファイル選択</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kern="1200" dirty="0">
                          <a:solidFill>
                            <a:schemeClr val="tx1"/>
                          </a:solidFill>
                          <a:latin typeface="Meiryo UI" panose="020B0604030504040204" pitchFamily="34" charset="-128"/>
                          <a:ea typeface="Meiryo UI" panose="020B0604030504040204" pitchFamily="34" charset="-128"/>
                          <a:cs typeface="+mn-cs"/>
                        </a:rPr>
                        <a:t>画像を選択する。</a:t>
                      </a:r>
                    </a:p>
                  </a:txBody>
                  <a:tcPr marL="45720" marR="45720"/>
                </a:tc>
                <a:extLst>
                  <a:ext uri="{0D108BD9-81ED-4DB2-BD59-A6C34878D82A}">
                    <a16:rowId xmlns:a16="http://schemas.microsoft.com/office/drawing/2014/main" val="3110776985"/>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画像削除</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アップされた画像を削除する。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78106257"/>
                  </a:ext>
                </a:extLst>
              </a:tr>
              <a:tr h="753394">
                <a:tc>
                  <a:txBody>
                    <a:bodyPr/>
                    <a:lstStyle/>
                    <a:p>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アンケート配布</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(2)〜(6)</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チェックで問題ない場合はアンケート作成処理を実行する。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a:t>
                      </a:r>
                      <a:r>
                        <a:rPr kumimoji="1" lang="ja-JP" altLang="en-US" sz="800">
                          <a:latin typeface="Meiryo UI" panose="020B0604030504040204" pitchFamily="34" charset="-128"/>
                          <a:ea typeface="Meiryo UI" panose="020B0604030504040204" pitchFamily="34" charset="-128"/>
                        </a:rPr>
                        <a:t>処理後、アンケート配布ダイアログを表示する。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129896">
                <a:tc>
                  <a:txBody>
                    <a:bodyPr/>
                    <a:lstStyle/>
                    <a:p>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60998279"/>
                  </a:ext>
                </a:extLst>
              </a:tr>
            </a:tbl>
          </a:graphicData>
        </a:graphic>
      </p:graphicFrame>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extLst>
              <p:ext uri="{D42A27DB-BD31-4B8C-83A1-F6EECF244321}">
                <p14:modId xmlns:p14="http://schemas.microsoft.com/office/powerpoint/2010/main" val="714553849"/>
              </p:ext>
            </p:extLst>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6490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画面５：アンケート</a:t>
            </a:r>
            <a:r>
              <a:rPr lang="zh-TW" altLang="en-US" dirty="0"/>
              <a:t>配布</a:t>
            </a:r>
            <a:r>
              <a:rPr lang="ja-JP" altLang="en-US"/>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EA6B3F3E-6DC4-6F47-80CF-6476A511C593}"/>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0C35055A-01A0-9E4E-BBC4-36E73E049E3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C6FDB3C5-AA1C-5549-9C0F-6F88E0C47C58}"/>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配布しますか？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723548DE-D96C-734E-AAA8-FE5EC4B14AF9}"/>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6C45DCBE-CE34-CC4C-8750-B7407EE2E69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配布</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EE2FEBCF-5134-9548-87B2-BE29EF33A7CF}"/>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FDD193E3-1786-834B-9AE6-05BAA869CF8E}"/>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B028F3AA-9F23-E049-90EA-9BAF1116FA38}"/>
              </a:ext>
            </a:extLst>
          </p:cNvPr>
          <p:cNvGraphicFramePr>
            <a:graphicFrameLocks noGrp="1"/>
          </p:cNvGraphicFramePr>
          <p:nvPr>
            <p:extLst>
              <p:ext uri="{D42A27DB-BD31-4B8C-83A1-F6EECF244321}">
                <p14:modId xmlns:p14="http://schemas.microsoft.com/office/powerpoint/2010/main" val="136262224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配布</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アンケート配布処理を実行する。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279458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6</a:t>
            </a:r>
            <a:r>
              <a:rPr lang="ja-JP" altLang="en-US"/>
              <a:t>：アンケート管理画面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画面</a:t>
            </a:r>
            <a:r>
              <a:rPr lang="en-US" altLang="ja-JP" sz="2000" dirty="0"/>
              <a:t>2</a:t>
            </a:r>
            <a:r>
              <a:rPr lang="ja-JP" altLang="en-US" sz="2000"/>
              <a:t>：アンケート管理画面</a:t>
            </a:r>
            <a:endParaRPr lang="ja-JP" altLang="en-US" sz="2000" dirty="0"/>
          </a:p>
        </p:txBody>
      </p:sp>
    </p:spTree>
    <p:extLst>
      <p:ext uri="{BB962C8B-B14F-4D97-AF65-F5344CB8AC3E}">
        <p14:creationId xmlns:p14="http://schemas.microsoft.com/office/powerpoint/2010/main" val="256992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7</a:t>
            </a:r>
            <a:r>
              <a:rPr lang="ja-JP" altLang="en-US"/>
              <a:t>：</a:t>
            </a:r>
            <a:r>
              <a:rPr lang="ja-JP" altLang="en-US" dirty="0"/>
              <a:t>アンケート</a:t>
            </a:r>
            <a:r>
              <a:rPr lang="ja-JP" altLang="en-US"/>
              <a:t>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325441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492651606"/>
              </p:ext>
            </p:extLst>
          </p:nvPr>
        </p:nvGraphicFramePr>
        <p:xfrm>
          <a:off x="4852032" y="1317932"/>
          <a:ext cx="4928072" cy="5223893"/>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54250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押下することでアンケート画面へ遷移する。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40805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設問数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作成したアンケート情報から設問数を取得し状況を表示する。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999343">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回答受付</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作成したアンケート情報の開始日時と終了日時とユーザの回答有無を元に回答受付状況を表示する。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ユーザが回答済みの場合は回答済みと表示する。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22776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作成したアンケート情報の最終結果に応じて表示する。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非公開：アンケート結果へ遷移できない。</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常に誰でも閲覧可：いつでもアンケート結果画面へ遷移できる。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終了後に誰でも閲覧可：アンケート終了後にアンケート結果画面へ遷移できる。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常に回答者のみ閲覧可：アンケート回答者はいつでもアンケート結果画面へ遷移できる。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終了後に回答者のみ閲覧可：アンケート終了後に回答者のみ菅ケート結果画面へ遷移できる。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回答受付状況が受付中の場合は途中結果、終了の場合は最終結果と表示し、閲覧できない場合は非公開と表示する。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アンケート一覧</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アンケート名</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回答受付</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715056" y="2291329"/>
            <a:ext cx="704753" cy="26161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EAD7B3D-4631-4532-90D4-1064BAD5C2D9}"/>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54" name="正方形/長方形 53">
            <a:extLst>
              <a:ext uri="{FF2B5EF4-FFF2-40B4-BE49-F238E27FC236}">
                <a16:creationId xmlns:a16="http://schemas.microsoft.com/office/drawing/2014/main" id="{D370E50D-8807-4FD9-9DE5-5497CF7D071E}"/>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Tree>
    <p:extLst>
      <p:ext uri="{BB962C8B-B14F-4D97-AF65-F5344CB8AC3E}">
        <p14:creationId xmlns:p14="http://schemas.microsoft.com/office/powerpoint/2010/main" val="159183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8</a:t>
            </a:r>
            <a:r>
              <a:rPr lang="ja-JP" altLang="en-US"/>
              <a:t>：アンケート画面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677830550"/>
              </p:ext>
            </p:extLst>
          </p:nvPr>
        </p:nvGraphicFramePr>
        <p:xfrm>
          <a:off x="4852032" y="1317929"/>
          <a:ext cx="4384606" cy="42976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一度回答したアンケートにはアクセスできない。</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作成</a:t>
                      </a:r>
                      <a:r>
                        <a:rPr kumimoji="1" lang="ja-JP" altLang="en-US" sz="900" dirty="0">
                          <a:latin typeface="Meiryo UI" panose="020B0604030504040204" pitchFamily="34" charset="-128"/>
                          <a:ea typeface="Meiryo UI" panose="020B0604030504040204" pitchFamily="34" charset="-128"/>
                        </a:rPr>
                        <a:t>したアンケート情報からタイトルを取得し表示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900" dirty="0">
                        <a:latin typeface="Meiryo UI" panose="020B0604030504040204" pitchFamily="34" charset="-128"/>
                        <a:ea typeface="Meiryo UI" panose="020B0604030504040204" pitchFamily="34" charset="-128"/>
                      </a:endParaRPr>
                    </a:p>
                    <a:p>
                      <a:pPr marL="171450" lvl="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開始日時 ～ 終了日時と表示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公開範囲</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作成したアンケート情報から公開範囲を取得し表示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説明</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作成したアンケート情報から説明を取得し表示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回答者数</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a:t>
                      </a:r>
                      <a:r>
                        <a:rPr kumimoji="1" lang="ja-JP" altLang="en-US" sz="900">
                          <a:latin typeface="Meiryo UI" panose="020B0604030504040204" pitchFamily="34" charset="-128"/>
                          <a:ea typeface="Meiryo UI" panose="020B0604030504040204" pitchFamily="34" charset="-128"/>
                        </a:rPr>
                        <a:t>から回答者数</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851765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95955349"/>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回答</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作成したアンケート情報の設問情報の回答形式に応じて回答を表示する。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回答形式で一個選択を選択した場合は選択肢がラジオボタンとなり一つのみ選択可能の回答を表示する。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回答形式で複数選択を選択した場合は選択肢がチェックボックスとなり複数選択可能の回答を表示する。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を選択した場合はテキストボックスの回答を表示する。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を選択した場合はテキストエリアの回答を表示する。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提出</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アンケート提出ダイアログを表示する。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16802081"/>
                  </a:ext>
                </a:extLst>
              </a:tr>
            </a:tbl>
          </a:graphicData>
        </a:graphic>
      </p:graphicFrame>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239F30F5-4432-F345-B209-FCC0F37D1152}"/>
              </a:ext>
            </a:extLst>
          </p:cNvPr>
          <p:cNvSpPr txBox="1"/>
          <p:nvPr/>
        </p:nvSpPr>
        <p:spPr>
          <a:xfrm>
            <a:off x="1264202" y="5747305"/>
            <a:ext cx="501961"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3259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9</a:t>
            </a:r>
            <a:r>
              <a:rPr lang="ja-JP" altLang="en-US"/>
              <a:t>：アンケート提出確認</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CE3B17DB-2734-904A-BF44-BB45CB0A6041}"/>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3AB465E-DA7F-D54C-99C9-A8D2C64CB70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16122401-3943-1541-92B5-B50042D5C944}"/>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提出しますか？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81B2358A-88E6-B347-B88E-45CC5D3EFC1E}"/>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42C03212-797D-FA4E-B6D1-E1EAA2292E1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3EBCA9DB-F18B-3947-AB77-E91508E14401}"/>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97ACC4B2-FB9A-8240-838D-884A8E56DBC9}"/>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9" name="表 8">
            <a:extLst>
              <a:ext uri="{FF2B5EF4-FFF2-40B4-BE49-F238E27FC236}">
                <a16:creationId xmlns:a16="http://schemas.microsoft.com/office/drawing/2014/main" id="{EA42535F-C7D9-3545-B2E3-E5EF710061DA}"/>
              </a:ext>
            </a:extLst>
          </p:cNvPr>
          <p:cNvGraphicFramePr>
            <a:graphicFrameLocks noGrp="1"/>
          </p:cNvGraphicFramePr>
          <p:nvPr>
            <p:extLst>
              <p:ext uri="{D42A27DB-BD31-4B8C-83A1-F6EECF244321}">
                <p14:modId xmlns:p14="http://schemas.microsoft.com/office/powerpoint/2010/main" val="1344653555"/>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提出</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アンケート提出処理を実行する。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136590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28783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10</a:t>
            </a:r>
            <a:r>
              <a:rPr lang="ja-JP" altLang="en-US"/>
              <a:t>：</a:t>
            </a:r>
            <a:r>
              <a:rPr lang="ja-JP" altLang="en-US" dirty="0"/>
              <a:t>アンケート</a:t>
            </a:r>
            <a:r>
              <a:rPr lang="ja-JP" altLang="en-US"/>
              <a:t>一覧画面</a:t>
            </a:r>
            <a:endParaRPr kumimoji="1" lang="ja-JP" altLang="en-US" dirty="0"/>
          </a:p>
        </p:txBody>
      </p:sp>
      <p:sp>
        <p:nvSpPr>
          <p:cNvPr id="45" name="スライド番号プレースホルダー 3">
            <a:extLst>
              <a:ext uri="{FF2B5EF4-FFF2-40B4-BE49-F238E27FC236}">
                <a16:creationId xmlns:a16="http://schemas.microsoft.com/office/drawing/2014/main" id="{60828DE5-CF18-1646-B7B2-1EFCFB277089}"/>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30</a:t>
            </a:fld>
            <a:endParaRPr kumimoji="1" lang="ja-JP" altLang="en-US"/>
          </a:p>
        </p:txBody>
      </p:sp>
      <p:sp>
        <p:nvSpPr>
          <p:cNvPr id="46" name="正方形/長方形 45">
            <a:extLst>
              <a:ext uri="{FF2B5EF4-FFF2-40B4-BE49-F238E27FC236}">
                <a16:creationId xmlns:a16="http://schemas.microsoft.com/office/drawing/2014/main" id="{C48C1A54-5649-DB46-9900-D6027EFDCB9A}"/>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47" name="正方形/長方形 46">
            <a:extLst>
              <a:ext uri="{FF2B5EF4-FFF2-40B4-BE49-F238E27FC236}">
                <a16:creationId xmlns:a16="http://schemas.microsoft.com/office/drawing/2014/main" id="{2A164440-AFDF-114B-9335-232BF3B5448D}"/>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48" name="正方形/長方形 47">
            <a:extLst>
              <a:ext uri="{FF2B5EF4-FFF2-40B4-BE49-F238E27FC236}">
                <a16:creationId xmlns:a16="http://schemas.microsoft.com/office/drawing/2014/main" id="{B1EC4E20-A164-8F4B-BD29-772FEF455D44}"/>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50" name="正方形/長方形 49">
            <a:extLst>
              <a:ext uri="{FF2B5EF4-FFF2-40B4-BE49-F238E27FC236}">
                <a16:creationId xmlns:a16="http://schemas.microsoft.com/office/drawing/2014/main" id="{257C2114-0C66-8448-8377-251CC44C9458}"/>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2" name="タイトル 1">
            <a:extLst>
              <a:ext uri="{FF2B5EF4-FFF2-40B4-BE49-F238E27FC236}">
                <a16:creationId xmlns:a16="http://schemas.microsoft.com/office/drawing/2014/main" id="{AA9DF952-4E81-054D-AFF6-CC9A52E081D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プ</a:t>
            </a:r>
            <a:r>
              <a:rPr lang="en-US" altLang="ja-JP" sz="2000" dirty="0"/>
              <a:t>38_</a:t>
            </a:r>
            <a:r>
              <a:rPr lang="ja-JP" altLang="en-US" sz="2000"/>
              <a:t>画面</a:t>
            </a:r>
            <a:r>
              <a:rPr lang="en-US" altLang="ja-JP" sz="2000" dirty="0"/>
              <a:t>7</a:t>
            </a:r>
            <a:r>
              <a:rPr lang="ja-JP" altLang="en-US" sz="2000"/>
              <a:t>：アンケート一覧画面と同様</a:t>
            </a:r>
            <a:endParaRPr lang="en-US" altLang="ja-JP" sz="2000" dirty="0"/>
          </a:p>
        </p:txBody>
      </p:sp>
    </p:spTree>
    <p:extLst>
      <p:ext uri="{BB962C8B-B14F-4D97-AF65-F5344CB8AC3E}">
        <p14:creationId xmlns:p14="http://schemas.microsoft.com/office/powerpoint/2010/main" val="206047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11</a:t>
            </a:r>
            <a:r>
              <a:rPr lang="ja-JP" altLang="en-US"/>
              <a:t>：アンケート結果画面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08102"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https://dev-cm01-mase.kbb-id.co.jp/cmadmin.php/questionnaire/showResult/id/?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8356851"/>
              </p:ext>
            </p:extLst>
          </p:nvPr>
        </p:nvGraphicFramePr>
        <p:xfrm>
          <a:off x="4852032" y="1317929"/>
          <a:ext cx="4384606" cy="48920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6085945"/>
                  </a:ext>
                </a:extLst>
              </a:tr>
              <a:tr h="0">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結果</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作成したアンケート情報の設問情報から結果を取得し表示する。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結果表示スタイルに応じて結果を表示する。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結果表示スタイルで非表示を選択した場合は結果を表示しない。</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を選択した場合は回答をそのまま表示する。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結果表示スタイルで標準、新着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件を選択した場合は新着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件の回答のみ表示する。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結果表示スタイルで全件表示を選択した場合は全回答を表示する。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回答形式で一個選択、複数選択を選択、かつ結果表示スタイルで棒グラフを選択した場合は結果を棒グラフで表示する。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回答形式で一個選択、複数選択を選択、かつ結果表示スタイルで棒グラフを選択した場合は結果を円グラフで表示する。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アンケート結果ダウンロード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管理者権限でのアクセスのみダウンロードを可能とする。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a:t>
                      </a:r>
                      <a:r>
                        <a:rPr kumimoji="1" lang="ja-JP" altLang="en-US" sz="900" dirty="0">
                          <a:latin typeface="Meiryo UI" panose="020B0604030504040204" pitchFamily="34" charset="-128"/>
                          <a:ea typeface="Meiryo UI" panose="020B0604030504040204" pitchFamily="34" charset="-128"/>
                        </a:rPr>
                        <a:t>するとアンケート結果</a:t>
                      </a:r>
                      <a:r>
                        <a:rPr kumimoji="1" lang="en-US" altLang="ja-JP" sz="900" dirty="0">
                          <a:latin typeface="Meiryo UI" panose="020B0604030504040204" pitchFamily="34" charset="-128"/>
                          <a:ea typeface="Meiryo UI" panose="020B0604030504040204" pitchFamily="34" charset="-128"/>
                        </a:rPr>
                        <a:t>CSV</a:t>
                      </a:r>
                      <a:r>
                        <a:rPr kumimoji="1" lang="ja-JP" altLang="en-US" sz="900" dirty="0">
                          <a:latin typeface="Meiryo UI" panose="020B0604030504040204" pitchFamily="34" charset="-128"/>
                          <a:ea typeface="Meiryo UI" panose="020B0604030504040204" pitchFamily="34" charset="-128"/>
                        </a:rPr>
                        <a:t>をダウンロードする。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a:t>
                      </a: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の情報を出力する。設問の数だけ列が増える。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回答者名：アンケート回答者の名前</a:t>
                      </a:r>
                      <a:endParaRPr kumimoji="1" lang="en-US" altLang="ja-JP" sz="900" dirty="0">
                        <a:latin typeface="Meiryo UI" panose="020B0604030504040204" pitchFamily="34" charset="-128"/>
                        <a:ea typeface="Meiryo UI" panose="020B0604030504040204" pitchFamily="34" charset="-128"/>
                      </a:endParaRP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会員の場合はニックネーム、会員でない場合はアンケート回答時に入力した名前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：アンケート回答者の</a:t>
                      </a:r>
                      <a:r>
                        <a:rPr kumimoji="1" lang="en-US" altLang="ja-JP" sz="900" dirty="0">
                          <a:latin typeface="Meiryo UI" panose="020B0604030504040204" pitchFamily="34" charset="-128"/>
                          <a:ea typeface="Meiryo UI" panose="020B0604030504040204" pitchFamily="34" charset="-128"/>
                        </a:rPr>
                        <a:t>Email</a:t>
                      </a: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会員の場合はなし、会員でない場合はアンケート回答時に入力した名前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設定した設問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：設問の回答</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03628751"/>
                  </a:ext>
                </a:extLst>
              </a:tr>
            </a:tbl>
          </a:graphicData>
        </a:graphic>
      </p:graphicFrame>
      <p:sp>
        <p:nvSpPr>
          <p:cNvPr id="56" name="正方形/長方形 55">
            <a:extLst>
              <a:ext uri="{FF2B5EF4-FFF2-40B4-BE49-F238E27FC236}">
                <a16:creationId xmlns:a16="http://schemas.microsoft.com/office/drawing/2014/main" id="{EB2949D5-8CC6-4554-9A9E-1D644CC0A0E1}"/>
              </a:ext>
            </a:extLst>
          </p:cNvPr>
          <p:cNvSpPr/>
          <p:nvPr/>
        </p:nvSpPr>
        <p:spPr>
          <a:xfrm>
            <a:off x="2119799" y="5779723"/>
            <a:ext cx="1497450"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アンケート結果ダウンロード</a:t>
            </a: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751258" y="5733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34" name="表 4">
            <a:extLst>
              <a:ext uri="{FF2B5EF4-FFF2-40B4-BE49-F238E27FC236}">
                <a16:creationId xmlns:a16="http://schemas.microsoft.com/office/drawing/2014/main" id="{B736A8BA-52C9-44B1-B4F9-E8E6010D53E6}"/>
              </a:ext>
            </a:extLst>
          </p:cNvPr>
          <p:cNvGraphicFramePr>
            <a:graphicFrameLocks noGrp="1"/>
          </p:cNvGraphicFramePr>
          <p:nvPr/>
        </p:nvGraphicFramePr>
        <p:xfrm>
          <a:off x="956941" y="1977548"/>
          <a:ext cx="3580591" cy="2932018"/>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1(</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endParaRPr kumimoji="1" lang="ja-JP" altLang="en-US"/>
                    </a:p>
                  </a:txBody>
                  <a:tcPr/>
                </a:tc>
                <a:extLst>
                  <a:ext uri="{0D108BD9-81ED-4DB2-BD59-A6C34878D82A}">
                    <a16:rowId xmlns:a16="http://schemas.microsoft.com/office/drawing/2014/main" val="3734990733"/>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3</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1386934604"/>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27136390"/>
                  </a:ext>
                </a:extLst>
              </a:tr>
            </a:tbl>
          </a:graphicData>
        </a:graphic>
      </p:graphicFrame>
      <p:sp>
        <p:nvSpPr>
          <p:cNvPr id="35" name="テキスト ボックス 34">
            <a:extLst>
              <a:ext uri="{FF2B5EF4-FFF2-40B4-BE49-F238E27FC236}">
                <a16:creationId xmlns:a16="http://schemas.microsoft.com/office/drawing/2014/main" id="{15C78C03-E8AB-4543-ABAA-795E980E916F}"/>
              </a:ext>
            </a:extLst>
          </p:cNvPr>
          <p:cNvSpPr txBox="1"/>
          <p:nvPr/>
        </p:nvSpPr>
        <p:spPr>
          <a:xfrm>
            <a:off x="863842" y="1545110"/>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5EE32BD-CD25-4641-B6D6-1F5743A0F4FB}"/>
              </a:ext>
            </a:extLst>
          </p:cNvPr>
          <p:cNvSpPr/>
          <p:nvPr/>
        </p:nvSpPr>
        <p:spPr>
          <a:xfrm>
            <a:off x="1751258" y="1562708"/>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38" name="テキスト ボックス 37">
            <a:extLst>
              <a:ext uri="{FF2B5EF4-FFF2-40B4-BE49-F238E27FC236}">
                <a16:creationId xmlns:a16="http://schemas.microsoft.com/office/drawing/2014/main" id="{3F92C8BB-C3DF-4F1E-B624-C3CC22525A53}"/>
              </a:ext>
            </a:extLst>
          </p:cNvPr>
          <p:cNvSpPr txBox="1"/>
          <p:nvPr/>
        </p:nvSpPr>
        <p:spPr>
          <a:xfrm>
            <a:off x="1418624" y="152497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449BFA62-27F2-4ABF-9CEC-AC29A399D2C8}"/>
              </a:ext>
            </a:extLst>
          </p:cNvPr>
          <p:cNvSpPr/>
          <p:nvPr/>
        </p:nvSpPr>
        <p:spPr>
          <a:xfrm>
            <a:off x="2919939" y="2017422"/>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42" name="テキスト ボックス 41">
            <a:extLst>
              <a:ext uri="{FF2B5EF4-FFF2-40B4-BE49-F238E27FC236}">
                <a16:creationId xmlns:a16="http://schemas.microsoft.com/office/drawing/2014/main" id="{A6CCB5DE-E5B5-41FD-AA2C-7009976890BF}"/>
              </a:ext>
            </a:extLst>
          </p:cNvPr>
          <p:cNvSpPr txBox="1"/>
          <p:nvPr/>
        </p:nvSpPr>
        <p:spPr>
          <a:xfrm>
            <a:off x="2470658" y="19932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09330C4F-4BB4-467B-ADA7-0BDB1E5DB117}"/>
              </a:ext>
            </a:extLst>
          </p:cNvPr>
          <p:cNvSpPr/>
          <p:nvPr/>
        </p:nvSpPr>
        <p:spPr>
          <a:xfrm>
            <a:off x="2495907" y="2342007"/>
            <a:ext cx="1023330"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46" name="テキスト ボックス 45">
            <a:extLst>
              <a:ext uri="{FF2B5EF4-FFF2-40B4-BE49-F238E27FC236}">
                <a16:creationId xmlns:a16="http://schemas.microsoft.com/office/drawing/2014/main" id="{1D1D85E4-732A-418B-8D02-826A5BEBB6BD}"/>
              </a:ext>
            </a:extLst>
          </p:cNvPr>
          <p:cNvSpPr txBox="1"/>
          <p:nvPr/>
        </p:nvSpPr>
        <p:spPr>
          <a:xfrm>
            <a:off x="1384265" y="2512243"/>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2DB71A25-4610-4F5D-818F-237DF7E0728F}"/>
              </a:ext>
            </a:extLst>
          </p:cNvPr>
          <p:cNvSpPr txBox="1"/>
          <p:nvPr/>
        </p:nvSpPr>
        <p:spPr>
          <a:xfrm>
            <a:off x="507660" y="188661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1483FA5A-D6AD-4E54-A30A-2ACB9E98E210}"/>
              </a:ext>
            </a:extLst>
          </p:cNvPr>
          <p:cNvSpPr/>
          <p:nvPr/>
        </p:nvSpPr>
        <p:spPr>
          <a:xfrm>
            <a:off x="1775320" y="3067325"/>
            <a:ext cx="2464504"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a:t>
            </a:r>
          </a:p>
        </p:txBody>
      </p:sp>
      <p:sp>
        <p:nvSpPr>
          <p:cNvPr id="49" name="テキスト ボックス 48">
            <a:extLst>
              <a:ext uri="{FF2B5EF4-FFF2-40B4-BE49-F238E27FC236}">
                <a16:creationId xmlns:a16="http://schemas.microsoft.com/office/drawing/2014/main" id="{6F5324E8-5D93-4183-AE9F-8301038698C0}"/>
              </a:ext>
            </a:extLst>
          </p:cNvPr>
          <p:cNvSpPr txBox="1"/>
          <p:nvPr/>
        </p:nvSpPr>
        <p:spPr>
          <a:xfrm>
            <a:off x="1390019" y="3237561"/>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0558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12</a:t>
            </a:r>
            <a:r>
              <a:rPr lang="ja-JP" altLang="en-US"/>
              <a:t>：アンケート削除ダイアログ画面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52">
            <a:extLst>
              <a:ext uri="{FF2B5EF4-FFF2-40B4-BE49-F238E27FC236}">
                <a16:creationId xmlns:a16="http://schemas.microsoft.com/office/drawing/2014/main" id="{72DE179F-C7CD-416D-8626-6FD5D90D7156}"/>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AA5E2723-A371-44C4-B919-A3D2F97C19A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EB12EB8A-FAAC-4988-8378-154285F9F045}"/>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62" name="正方形/長方形 61">
            <a:extLst>
              <a:ext uri="{FF2B5EF4-FFF2-40B4-BE49-F238E27FC236}">
                <a16:creationId xmlns:a16="http://schemas.microsoft.com/office/drawing/2014/main" id="{29044BD4-1333-488E-B8C8-6E0288FC558A}"/>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63" name="正方形/長方形 62">
            <a:extLst>
              <a:ext uri="{FF2B5EF4-FFF2-40B4-BE49-F238E27FC236}">
                <a16:creationId xmlns:a16="http://schemas.microsoft.com/office/drawing/2014/main" id="{26920EC9-557D-4146-8580-6B17E7227517}"/>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4" name="テキスト ボックス 63">
            <a:extLst>
              <a:ext uri="{FF2B5EF4-FFF2-40B4-BE49-F238E27FC236}">
                <a16:creationId xmlns:a16="http://schemas.microsoft.com/office/drawing/2014/main" id="{CF5E3406-E4C2-40E7-8053-67E3C6B472CE}"/>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09A9E6D2-DAF7-46AE-9B90-607BB45ED676}"/>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97A19D75-16FD-464D-B171-51CD78B32655}"/>
              </a:ext>
            </a:extLst>
          </p:cNvPr>
          <p:cNvGraphicFramePr>
            <a:graphicFrameLocks noGrp="1"/>
          </p:cNvGraphicFramePr>
          <p:nvPr>
            <p:extLst>
              <p:ext uri="{D42A27DB-BD31-4B8C-83A1-F6EECF244321}">
                <p14:modId xmlns:p14="http://schemas.microsoft.com/office/powerpoint/2010/main" val="3340626322"/>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押下することでアンケート削除処理を実行する。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40782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フリースペース管理プロセス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2553588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フリースペース管理プロセス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画面でフリースペース・エリアとして定義している場所に文字・画像を挿入する。</a:t>
            </a:r>
            <a:endParaRPr lang="en-US" altLang="ja-JP" dirty="0"/>
          </a:p>
          <a:p>
            <a:r>
              <a:rPr lang="ja-JP" altLang="en-US"/>
              <a:t>サービス開始後のフリースペース・エリアの追加はベンダー作業で実施する。</a:t>
            </a:r>
            <a:endParaRPr lang="en-US" altLang="ja-JP" dirty="0"/>
          </a:p>
          <a:p>
            <a:r>
              <a:rPr lang="ja-JP" altLang="en-US"/>
              <a:t>フリースペースの反映（作成、編集、削除）は即時行われる。</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34</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54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タイトル 1">
            <a:extLst>
              <a:ext uri="{FF2B5EF4-FFF2-40B4-BE49-F238E27FC236}">
                <a16:creationId xmlns:a16="http://schemas.microsoft.com/office/drawing/2014/main" id="{E9617526-0ABA-EB42-8D5B-283C8837EC2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55310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2</a:t>
            </a:r>
            <a:r>
              <a:rPr lang="ja-JP" altLang="en-US"/>
              <a:t>：フリースペース画面の表示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14" name="表 8">
            <a:extLst>
              <a:ext uri="{FF2B5EF4-FFF2-40B4-BE49-F238E27FC236}">
                <a16:creationId xmlns:a16="http://schemas.microsoft.com/office/drawing/2014/main" id="{F070F1D7-E78F-6C42-B56F-E83F002EA34B}"/>
              </a:ext>
            </a:extLst>
          </p:cNvPr>
          <p:cNvGraphicFramePr>
            <a:graphicFrameLocks noGrp="1"/>
          </p:cNvGraphicFramePr>
          <p:nvPr>
            <p:extLst>
              <p:ext uri="{D42A27DB-BD31-4B8C-83A1-F6EECF244321}">
                <p14:modId xmlns:p14="http://schemas.microsoft.com/office/powerpoint/2010/main" val="2413765192"/>
              </p:ext>
            </p:extLst>
          </p:nvPr>
        </p:nvGraphicFramePr>
        <p:xfrm>
          <a:off x="4852032" y="1317932"/>
          <a:ext cx="4928072" cy="5278009"/>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フリースペース編集履歴</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フリースペース編集履歴</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フリースペース編集履歴の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dirty="0">
                          <a:solidFill>
                            <a:schemeClr val="tx1"/>
                          </a:solidFill>
                          <a:latin typeface="Meiryo UI" panose="020B0604030504040204" pitchFamily="34" charset="-128"/>
                          <a:ea typeface="Meiryo UI" panose="020B0604030504040204" pitchFamily="34" charset="-128"/>
                        </a:rPr>
                        <a:t>画面名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フリースペース部分がある画面を表示する。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フリースペース追加可能な画面を表示する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押下することで該当する画面へ遷移する。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dirty="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新規作成したフリースペースの日時を表示する。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highlight>
                            <a:srgbClr val="FFFF00"/>
                          </a:highlight>
                          <a:latin typeface="Meiryo UI" panose="020B0604030504040204" pitchFamily="34" charset="-128"/>
                          <a:ea typeface="Meiryo UI" panose="020B0604030504040204" pitchFamily="34" charset="-128"/>
                        </a:rPr>
                        <a:t>Chua </a:t>
                      </a:r>
                      <a:r>
                        <a:rPr kumimoji="1" lang="en-US" altLang="ja-JP" sz="900" dirty="0" err="1">
                          <a:highlight>
                            <a:srgbClr val="FFFF00"/>
                          </a:highlight>
                          <a:latin typeface="Meiryo UI" panose="020B0604030504040204" pitchFamily="34" charset="-128"/>
                          <a:ea typeface="Meiryo UI" panose="020B0604030504040204" pitchFamily="34" charset="-128"/>
                        </a:rPr>
                        <a:t>sakusei</a:t>
                      </a:r>
                      <a:r>
                        <a:rPr kumimoji="1" lang="en-US" altLang="ja-JP" sz="900" dirty="0">
                          <a:highlight>
                            <a:srgbClr val="FFFF00"/>
                          </a:highlight>
                          <a:latin typeface="Meiryo UI" panose="020B0604030504040204" pitchFamily="34" charset="-128"/>
                          <a:ea typeface="Meiryo UI" panose="020B0604030504040204" pitchFamily="34" charset="-128"/>
                        </a:rPr>
                        <a:t> </a:t>
                      </a:r>
                      <a:r>
                        <a:rPr kumimoji="1" lang="en-US" altLang="ja-JP" sz="900" dirty="0" err="1">
                          <a:highlight>
                            <a:srgbClr val="FFFF00"/>
                          </a:highlight>
                          <a:latin typeface="Meiryo UI" panose="020B0604030504040204" pitchFamily="34" charset="-128"/>
                          <a:ea typeface="Meiryo UI" panose="020B0604030504040204" pitchFamily="34" charset="-128"/>
                        </a:rPr>
                        <a:t>thi</a:t>
                      </a:r>
                      <a:r>
                        <a:rPr kumimoji="1" lang="en-US" altLang="ja-JP" sz="900" dirty="0">
                          <a:highlight>
                            <a:srgbClr val="FFFF00"/>
                          </a:highlight>
                          <a:latin typeface="Meiryo UI" panose="020B0604030504040204" pitchFamily="34" charset="-128"/>
                          <a:ea typeface="Meiryo UI" panose="020B0604030504040204" pitchFamily="34" charset="-128"/>
                        </a:rPr>
                        <a:t> </a:t>
                      </a:r>
                      <a:r>
                        <a:rPr kumimoji="1" lang="en-US" altLang="ja-JP" sz="900" dirty="0" err="1">
                          <a:highlight>
                            <a:srgbClr val="FFFF00"/>
                          </a:highlight>
                          <a:latin typeface="Meiryo UI" panose="020B0604030504040204" pitchFamily="34" charset="-128"/>
                          <a:ea typeface="Meiryo UI" panose="020B0604030504040204" pitchFamily="34" charset="-128"/>
                        </a:rPr>
                        <a:t>sao</a:t>
                      </a:r>
                      <a:r>
                        <a:rPr kumimoji="1" lang="en-US" altLang="ja-JP" sz="900" dirty="0">
                          <a:highlight>
                            <a:srgbClr val="FFFF00"/>
                          </a:highlight>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endParaRPr kumimoji="1" lang="en-US" altLang="ja-JP" sz="900" dirty="0">
                        <a:highlight>
                          <a:srgbClr val="FFFF00"/>
                        </a:highligh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編集日時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最後に編集したフリースペースの日時を表示する。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highlight>
                            <a:srgbClr val="FFFF00"/>
                          </a:highlight>
                          <a:latin typeface="Meiryo UI" panose="020B0604030504040204" pitchFamily="34" charset="-128"/>
                          <a:ea typeface="Meiryo UI" panose="020B0604030504040204" pitchFamily="34" charset="-128"/>
                        </a:rPr>
                        <a:t>Chua </a:t>
                      </a:r>
                      <a:r>
                        <a:rPr kumimoji="1" lang="en-US" altLang="ja-JP" sz="900" dirty="0" err="1">
                          <a:highlight>
                            <a:srgbClr val="FFFF00"/>
                          </a:highlight>
                          <a:latin typeface="Meiryo UI" panose="020B0604030504040204" pitchFamily="34" charset="-128"/>
                          <a:ea typeface="Meiryo UI" panose="020B0604030504040204" pitchFamily="34" charset="-128"/>
                        </a:rPr>
                        <a:t>sakusei</a:t>
                      </a:r>
                      <a:r>
                        <a:rPr kumimoji="1" lang="en-US" altLang="ja-JP" sz="900" dirty="0">
                          <a:highlight>
                            <a:srgbClr val="FFFF00"/>
                          </a:highlight>
                          <a:latin typeface="Meiryo UI" panose="020B0604030504040204" pitchFamily="34" charset="-128"/>
                          <a:ea typeface="Meiryo UI" panose="020B0604030504040204" pitchFamily="34" charset="-128"/>
                        </a:rPr>
                        <a:t> </a:t>
                      </a:r>
                      <a:r>
                        <a:rPr kumimoji="1" lang="en-US" altLang="ja-JP" sz="900" dirty="0" err="1">
                          <a:highlight>
                            <a:srgbClr val="FFFF00"/>
                          </a:highlight>
                          <a:latin typeface="Meiryo UI" panose="020B0604030504040204" pitchFamily="34" charset="-128"/>
                          <a:ea typeface="Meiryo UI" panose="020B0604030504040204" pitchFamily="34" charset="-128"/>
                        </a:rPr>
                        <a:t>thi</a:t>
                      </a:r>
                      <a:r>
                        <a:rPr kumimoji="1" lang="en-US" altLang="ja-JP" sz="900" dirty="0">
                          <a:highlight>
                            <a:srgbClr val="FFFF00"/>
                          </a:highlight>
                          <a:latin typeface="Meiryo UI" panose="020B0604030504040204" pitchFamily="34" charset="-128"/>
                          <a:ea typeface="Meiryo UI" panose="020B0604030504040204" pitchFamily="34" charset="-128"/>
                        </a:rPr>
                        <a:t> </a:t>
                      </a:r>
                      <a:r>
                        <a:rPr kumimoji="1" lang="en-US" altLang="ja-JP" sz="900" dirty="0" err="1">
                          <a:highlight>
                            <a:srgbClr val="FFFF00"/>
                          </a:highlight>
                          <a:latin typeface="Meiryo UI" panose="020B0604030504040204" pitchFamily="34" charset="-128"/>
                          <a:ea typeface="Meiryo UI" panose="020B0604030504040204" pitchFamily="34" charset="-128"/>
                        </a:rPr>
                        <a:t>sao</a:t>
                      </a:r>
                      <a:r>
                        <a:rPr kumimoji="1" lang="en-US" altLang="ja-JP" sz="900" dirty="0">
                          <a:highlight>
                            <a:srgbClr val="FFFF00"/>
                          </a:highlight>
                          <a:latin typeface="Meiryo UI" panose="020B0604030504040204" pitchFamily="34" charset="-128"/>
                          <a:ea typeface="Meiryo UI" panose="020B0604030504040204" pitchFamily="34" charset="-128"/>
                        </a:rPr>
                        <a:t>??</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26942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b="0" dirty="0">
                          <a:solidFill>
                            <a:schemeClr val="tx1"/>
                          </a:solidFill>
                          <a:latin typeface="Meiryo UI" panose="020B0604030504040204" pitchFamily="34" charset="-128"/>
                          <a:ea typeface="Meiryo UI" panose="020B0604030504040204" pitchFamily="34" charset="-128"/>
                        </a:rPr>
                        <a:t>操作</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dirty="0">
                          <a:solidFill>
                            <a:schemeClr val="tx1"/>
                          </a:solidFill>
                          <a:latin typeface="Meiryo UI" panose="020B0604030504040204" pitchFamily="34" charset="-128"/>
                          <a:ea typeface="Meiryo UI" panose="020B0604030504040204" pitchFamily="34" charset="-128"/>
                        </a:rPr>
                        <a:t>フリースペースの操作</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押下することでフリースペース作成もしくは編集画面へ遷移する。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押下することでフリースペース削除処理を実行する。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新規作成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押下することでフリースペース作成画面へ遷移する。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545616"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フリースペース編集履歴</a:t>
            </a:r>
            <a:endParaRPr kumimoji="1" lang="ja-JP" altLang="en-US" sz="1100" b="1" dirty="0">
              <a:latin typeface="Meiryo UI" panose="020B0604030504040204" pitchFamily="34" charset="-128"/>
              <a:ea typeface="Meiryo UI" panose="020B0604030504040204" pitchFamily="34" charset="-128"/>
            </a:endParaRPr>
          </a:p>
        </p:txBody>
      </p:sp>
      <p:sp>
        <p:nvSpPr>
          <p:cNvPr id="16" name="テキスト ボックス 11">
            <a:extLst>
              <a:ext uri="{FF2B5EF4-FFF2-40B4-BE49-F238E27FC236}">
                <a16:creationId xmlns:a16="http://schemas.microsoft.com/office/drawing/2014/main" id="{00130020-33CC-9D41-B077-6ABBE3E04EC7}"/>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extLst>
              <p:ext uri="{D42A27DB-BD31-4B8C-83A1-F6EECF244321}">
                <p14:modId xmlns:p14="http://schemas.microsoft.com/office/powerpoint/2010/main" val="1123065899"/>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0" name="テキスト ボックス 32">
            <a:extLst>
              <a:ext uri="{FF2B5EF4-FFF2-40B4-BE49-F238E27FC236}">
                <a16:creationId xmlns:a16="http://schemas.microsoft.com/office/drawing/2014/main" id="{F265E5A4-406F-C542-9961-635CFDBB578B}"/>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38" name="テキスト ボックス 56">
            <a:extLst>
              <a:ext uri="{FF2B5EF4-FFF2-40B4-BE49-F238E27FC236}">
                <a16:creationId xmlns:a16="http://schemas.microsoft.com/office/drawing/2014/main" id="{EDC6C48A-E60C-3E4F-8AD7-68A5E4E457A6}"/>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テキスト ボックス 57">
            <a:extLst>
              <a:ext uri="{FF2B5EF4-FFF2-40B4-BE49-F238E27FC236}">
                <a16:creationId xmlns:a16="http://schemas.microsoft.com/office/drawing/2014/main" id="{B8A2A1F4-219B-1B4A-BF02-03E2864E3F33}"/>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0" name="テキスト ボックス 58">
            <a:extLst>
              <a:ext uri="{FF2B5EF4-FFF2-40B4-BE49-F238E27FC236}">
                <a16:creationId xmlns:a16="http://schemas.microsoft.com/office/drawing/2014/main" id="{232FFEB4-23BA-4640-A3B1-60522101552C}"/>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60">
            <a:extLst>
              <a:ext uri="{FF2B5EF4-FFF2-40B4-BE49-F238E27FC236}">
                <a16:creationId xmlns:a16="http://schemas.microsoft.com/office/drawing/2014/main" id="{5C5357FB-5D02-C549-92ED-5E482BB8DD20}"/>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画面名</a:t>
            </a: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0">
            <a:extLst>
              <a:ext uri="{FF2B5EF4-FFF2-40B4-BE49-F238E27FC236}">
                <a16:creationId xmlns:a16="http://schemas.microsoft.com/office/drawing/2014/main" id="{4A42338A-8B2F-9A42-AD91-EBF4DEFF6299}"/>
              </a:ext>
            </a:extLst>
          </p:cNvPr>
          <p:cNvSpPr txBox="1"/>
          <p:nvPr/>
        </p:nvSpPr>
        <p:spPr>
          <a:xfrm>
            <a:off x="3608752" y="22435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60">
            <a:extLst>
              <a:ext uri="{FF2B5EF4-FFF2-40B4-BE49-F238E27FC236}">
                <a16:creationId xmlns:a16="http://schemas.microsoft.com/office/drawing/2014/main" id="{D4BDD3CE-DA83-874A-9B8A-CA435BD47C4F}"/>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9" name="テキスト ボックス 56">
            <a:extLst>
              <a:ext uri="{FF2B5EF4-FFF2-40B4-BE49-F238E27FC236}">
                <a16:creationId xmlns:a16="http://schemas.microsoft.com/office/drawing/2014/main" id="{008F710A-CBB4-2E4A-9C3B-80BFDB8859FF}"/>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8</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 name="Speech Bubble: Rectangle with Corners Rounded 2">
            <a:extLst>
              <a:ext uri="{FF2B5EF4-FFF2-40B4-BE49-F238E27FC236}">
                <a16:creationId xmlns:a16="http://schemas.microsoft.com/office/drawing/2014/main" id="{4941B199-46D7-4A40-A25E-83EDF876B054}"/>
              </a:ext>
            </a:extLst>
          </p:cNvPr>
          <p:cNvSpPr/>
          <p:nvPr/>
        </p:nvSpPr>
        <p:spPr>
          <a:xfrm>
            <a:off x="5988908" y="365128"/>
            <a:ext cx="2264055" cy="821121"/>
          </a:xfrm>
          <a:prstGeom prst="wedgeRoundRectCallout">
            <a:avLst>
              <a:gd name="adj1" fmla="val -70317"/>
              <a:gd name="adj2" fmla="val 113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Đổi</a:t>
            </a:r>
            <a:r>
              <a:rPr kumimoji="1" lang="en-US" altLang="ja-JP" dirty="0"/>
              <a:t> </a:t>
            </a:r>
            <a:r>
              <a:rPr kumimoji="1" lang="en-US" altLang="ja-JP" dirty="0" err="1"/>
              <a:t>lại</a:t>
            </a:r>
            <a:r>
              <a:rPr kumimoji="1" lang="en-US" altLang="ja-JP" dirty="0"/>
              <a:t> </a:t>
            </a:r>
            <a:r>
              <a:rPr kumimoji="1" lang="en-US" altLang="ja-JP" dirty="0" err="1"/>
              <a:t>tên</a:t>
            </a:r>
            <a:endParaRPr kumimoji="1" lang="ja-JP" altLang="en-US" dirty="0"/>
          </a:p>
        </p:txBody>
      </p:sp>
      <p:cxnSp>
        <p:nvCxnSpPr>
          <p:cNvPr id="5" name="Straight Arrow Connector 4">
            <a:extLst>
              <a:ext uri="{FF2B5EF4-FFF2-40B4-BE49-F238E27FC236}">
                <a16:creationId xmlns:a16="http://schemas.microsoft.com/office/drawing/2014/main" id="{7A719900-21BC-4FAA-87FF-17048D132FC7}"/>
              </a:ext>
            </a:extLst>
          </p:cNvPr>
          <p:cNvCxnSpPr>
            <a:stCxn id="3" idx="1"/>
          </p:cNvCxnSpPr>
          <p:nvPr/>
        </p:nvCxnSpPr>
        <p:spPr>
          <a:xfrm flipH="1">
            <a:off x="2500816" y="775689"/>
            <a:ext cx="3488092" cy="54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図 2">
            <a:extLst>
              <a:ext uri="{FF2B5EF4-FFF2-40B4-BE49-F238E27FC236}">
                <a16:creationId xmlns:a16="http://schemas.microsoft.com/office/drawing/2014/main" id="{B283AC07-5A05-4D79-A069-E21C77EFEA90}"/>
              </a:ext>
            </a:extLst>
          </p:cNvPr>
          <p:cNvPicPr>
            <a:picLocks noChangeAspect="1"/>
          </p:cNvPicPr>
          <p:nvPr/>
        </p:nvPicPr>
        <p:blipFill>
          <a:blip r:embed="rId3"/>
          <a:stretch>
            <a:fillRect/>
          </a:stretch>
        </p:blipFill>
        <p:spPr>
          <a:xfrm>
            <a:off x="1327439" y="6752327"/>
            <a:ext cx="6617756" cy="4326995"/>
          </a:xfrm>
          <a:prstGeom prst="rect">
            <a:avLst/>
          </a:prstGeom>
        </p:spPr>
      </p:pic>
    </p:spTree>
    <p:extLst>
      <p:ext uri="{BB962C8B-B14F-4D97-AF65-F5344CB8AC3E}">
        <p14:creationId xmlns:p14="http://schemas.microsoft.com/office/powerpoint/2010/main" val="3074535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3</a:t>
            </a:r>
            <a:r>
              <a:rPr lang="ja-JP" altLang="en-US"/>
              <a:t>：フリースペース削除ダイアログ画面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545616"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フリースペース編集履歴</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編集画面</a:t>
            </a:r>
            <a:endParaRPr kumimoji="1" lang="ja-JP" altLang="en-US" sz="900" b="1" dirty="0">
              <a:latin typeface="Meiryo UI" panose="020B0604030504040204" pitchFamily="34" charset="-128"/>
              <a:ea typeface="Meiryo UI" panose="020B0604030504040204" pitchFamily="34" charset="-128"/>
            </a:endParaRP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50" name="正方形/長方形 53">
            <a:extLst>
              <a:ext uri="{FF2B5EF4-FFF2-40B4-BE49-F238E27FC236}">
                <a16:creationId xmlns:a16="http://schemas.microsoft.com/office/drawing/2014/main" id="{C47C1F5F-5382-2B48-BB44-679979F1551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4">
            <a:extLst>
              <a:ext uri="{FF2B5EF4-FFF2-40B4-BE49-F238E27FC236}">
                <a16:creationId xmlns:a16="http://schemas.microsoft.com/office/drawing/2014/main" id="{2A4F007F-DD41-2E49-A5EE-8D69D34F96DF}"/>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52" name="正方形/長方形 61">
            <a:extLst>
              <a:ext uri="{FF2B5EF4-FFF2-40B4-BE49-F238E27FC236}">
                <a16:creationId xmlns:a16="http://schemas.microsoft.com/office/drawing/2014/main" id="{18485B3B-919C-5841-AE33-DC1F88DCD626}"/>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62">
            <a:extLst>
              <a:ext uri="{FF2B5EF4-FFF2-40B4-BE49-F238E27FC236}">
                <a16:creationId xmlns:a16="http://schemas.microsoft.com/office/drawing/2014/main" id="{B4F7BEE9-DD3A-AF44-BBEA-D0DB2DA987BE}"/>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54" name="テキスト ボックス 63">
            <a:extLst>
              <a:ext uri="{FF2B5EF4-FFF2-40B4-BE49-F238E27FC236}">
                <a16:creationId xmlns:a16="http://schemas.microsoft.com/office/drawing/2014/main" id="{5697622D-EFE3-D54F-9150-E6380F97FF87}"/>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55" name="テキスト ボックス 64">
            <a:extLst>
              <a:ext uri="{FF2B5EF4-FFF2-40B4-BE49-F238E27FC236}">
                <a16:creationId xmlns:a16="http://schemas.microsoft.com/office/drawing/2014/main" id="{13CF8C55-5EBF-FA4E-8088-EE11080B41AE}"/>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0CD43527-933E-B342-B0D2-0F97621D00AF}"/>
              </a:ext>
            </a:extLst>
          </p:cNvPr>
          <p:cNvGraphicFramePr>
            <a:graphicFrameLocks noGrp="1"/>
          </p:cNvGraphicFramePr>
          <p:nvPr>
            <p:extLst>
              <p:ext uri="{D42A27DB-BD31-4B8C-83A1-F6EECF244321}">
                <p14:modId xmlns:p14="http://schemas.microsoft.com/office/powerpoint/2010/main" val="252823422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ことでフリースペース削除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3573004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4</a:t>
            </a:r>
            <a:r>
              <a:rPr lang="ja-JP" altLang="en-US"/>
              <a:t>：フリースペース作成画面の表示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8">
            <a:extLst>
              <a:ext uri="{FF2B5EF4-FFF2-40B4-BE49-F238E27FC236}">
                <a16:creationId xmlns:a16="http://schemas.microsoft.com/office/drawing/2014/main" id="{D184F576-AA5A-604F-9F29-7422022F542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53B4C5B8-7AAC-594B-B6A4-CB23C62F1E3F}"/>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DD6E1A11-7B8E-034C-BFD6-4FE6719D5086}"/>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16" name="正方形/長方形 20">
            <a:extLst>
              <a:ext uri="{FF2B5EF4-FFF2-40B4-BE49-F238E27FC236}">
                <a16:creationId xmlns:a16="http://schemas.microsoft.com/office/drawing/2014/main" id="{EEA39C34-613C-584B-9533-36E5761E4B02}"/>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7" name="正方形/長方形 21">
            <a:extLst>
              <a:ext uri="{FF2B5EF4-FFF2-40B4-BE49-F238E27FC236}">
                <a16:creationId xmlns:a16="http://schemas.microsoft.com/office/drawing/2014/main" id="{64A05F66-3AA6-FD43-90AA-2A02E1138CCB}"/>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8" name="正方形/長方形 13">
            <a:extLst>
              <a:ext uri="{FF2B5EF4-FFF2-40B4-BE49-F238E27FC236}">
                <a16:creationId xmlns:a16="http://schemas.microsoft.com/office/drawing/2014/main" id="{2595ECDB-68BE-6B48-9C62-00109CFD5AAE}"/>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確認</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4">
            <a:extLst>
              <a:ext uri="{FF2B5EF4-FFF2-40B4-BE49-F238E27FC236}">
                <a16:creationId xmlns:a16="http://schemas.microsoft.com/office/drawing/2014/main" id="{1A8A3BBF-82E9-C64D-94EE-2F4AC7485BB3}"/>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20" name="テキスト ボックス 15">
            <a:extLst>
              <a:ext uri="{FF2B5EF4-FFF2-40B4-BE49-F238E27FC236}">
                <a16:creationId xmlns:a16="http://schemas.microsoft.com/office/drawing/2014/main" id="{390CCA53-3E56-2B4D-92FD-5F9A8D4864C0}"/>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2" name="テキスト ボックス 18">
            <a:extLst>
              <a:ext uri="{FF2B5EF4-FFF2-40B4-BE49-F238E27FC236}">
                <a16:creationId xmlns:a16="http://schemas.microsoft.com/office/drawing/2014/main" id="{8B4A8EC6-48A2-AE42-B824-2C8841F6A78B}"/>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3" name="テキスト ボックス 19">
            <a:extLst>
              <a:ext uri="{FF2B5EF4-FFF2-40B4-BE49-F238E27FC236}">
                <a16:creationId xmlns:a16="http://schemas.microsoft.com/office/drawing/2014/main" id="{42E0AA59-70EB-454F-8DBE-F35502ACBE89}"/>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24" name="テキスト ボックス 20">
            <a:extLst>
              <a:ext uri="{FF2B5EF4-FFF2-40B4-BE49-F238E27FC236}">
                <a16:creationId xmlns:a16="http://schemas.microsoft.com/office/drawing/2014/main" id="{05ED7D35-265C-9340-9AAC-E492E736880A}"/>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25" name="テキスト ボックス 21">
            <a:extLst>
              <a:ext uri="{FF2B5EF4-FFF2-40B4-BE49-F238E27FC236}">
                <a16:creationId xmlns:a16="http://schemas.microsoft.com/office/drawing/2014/main" id="{7EC3C43C-76A2-8540-9C44-C5092F4F7370}"/>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3014CF77-CEF4-C742-B260-4E69273CDCAA}"/>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2" name="テキスト ボックス 32">
            <a:extLst>
              <a:ext uri="{FF2B5EF4-FFF2-40B4-BE49-F238E27FC236}">
                <a16:creationId xmlns:a16="http://schemas.microsoft.com/office/drawing/2014/main" id="{BEAAB5AA-577A-B14B-88F3-CF7AB35D9F36}"/>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7" name="正方形/長方形 66">
            <a:extLst>
              <a:ext uri="{FF2B5EF4-FFF2-40B4-BE49-F238E27FC236}">
                <a16:creationId xmlns:a16="http://schemas.microsoft.com/office/drawing/2014/main" id="{C080D9BD-E268-7743-8307-9FE95ADB529C}"/>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38" name="テキスト ボックス 67">
            <a:extLst>
              <a:ext uri="{FF2B5EF4-FFF2-40B4-BE49-F238E27FC236}">
                <a16:creationId xmlns:a16="http://schemas.microsoft.com/office/drawing/2014/main" id="{94CCF8BA-D157-DF4F-B5BC-4093363B5FF8}"/>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68">
            <a:extLst>
              <a:ext uri="{FF2B5EF4-FFF2-40B4-BE49-F238E27FC236}">
                <a16:creationId xmlns:a16="http://schemas.microsoft.com/office/drawing/2014/main" id="{9C555D4E-9E2B-BE4F-A4BC-C374EEB660DA}"/>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r>
              <a:rPr kumimoji="1" lang="vi-VN" altLang="ja-JP" sz="900" b="1" dirty="0">
                <a:latin typeface="Meiryo UI" panose="020B0604030504040204" pitchFamily="34" charset="-128"/>
                <a:ea typeface="Meiryo UI" panose="020B0604030504040204" pitchFamily="34" charset="-128"/>
              </a:rPr>
              <a:t> (HTML)</a:t>
            </a:r>
            <a:endParaRPr kumimoji="1" lang="ja-JP" altLang="en-US" sz="900" b="1" dirty="0">
              <a:latin typeface="Meiryo UI" panose="020B0604030504040204" pitchFamily="34" charset="-128"/>
              <a:ea typeface="Meiryo UI" panose="020B0604030504040204" pitchFamily="34" charset="-128"/>
            </a:endParaRPr>
          </a:p>
        </p:txBody>
      </p:sp>
      <p:sp>
        <p:nvSpPr>
          <p:cNvPr id="40" name="正方形/長方形 69">
            <a:extLst>
              <a:ext uri="{FF2B5EF4-FFF2-40B4-BE49-F238E27FC236}">
                <a16:creationId xmlns:a16="http://schemas.microsoft.com/office/drawing/2014/main" id="{4C52ADCB-4B2F-C249-B30A-9B6DE34A5080}"/>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41" name="表 8">
            <a:extLst>
              <a:ext uri="{FF2B5EF4-FFF2-40B4-BE49-F238E27FC236}">
                <a16:creationId xmlns:a16="http://schemas.microsoft.com/office/drawing/2014/main" id="{EEC8EF01-4EE6-B04F-9B76-AF39FB5C3D29}"/>
              </a:ext>
            </a:extLst>
          </p:cNvPr>
          <p:cNvGraphicFramePr>
            <a:graphicFrameLocks noGrp="1"/>
          </p:cNvGraphicFramePr>
          <p:nvPr>
            <p:extLst>
              <p:ext uri="{D42A27DB-BD31-4B8C-83A1-F6EECF244321}">
                <p14:modId xmlns:p14="http://schemas.microsoft.com/office/powerpoint/2010/main" val="3799408233"/>
              </p:ext>
            </p:extLst>
          </p:nvPr>
        </p:nvGraphicFramePr>
        <p:xfrm>
          <a:off x="4852032" y="1317929"/>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表示する画面</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フリースペースに設定した内容（テキスト）・画像を表示する画面を選びます。</a:t>
                      </a:r>
                      <a:br>
                        <a:rPr kumimoji="1" lang="en-US" altLang="ja-JP" sz="900" dirty="0">
                          <a:latin typeface="Meiryo UI" panose="020B0604030504040204" pitchFamily="34" charset="-128"/>
                          <a:ea typeface="Meiryo UI" panose="020B0604030504040204" pitchFamily="34" charset="-128"/>
                        </a:rPr>
                      </a:br>
                      <a:r>
                        <a:rPr kumimoji="1" lang="ja-JP" altLang="en-US" sz="900">
                          <a:latin typeface="Meiryo UI" panose="020B0604030504040204" pitchFamily="34" charset="-128"/>
                          <a:ea typeface="Meiryo UI" panose="020B0604030504040204" pitchFamily="34" charset="-128"/>
                        </a:rPr>
                        <a:t>例：</a:t>
                      </a:r>
                      <a:r>
                        <a:rPr kumimoji="1" lang="vi-VN" altLang="ja-JP" sz="900" dirty="0">
                          <a:latin typeface="Meiryo UI" panose="020B0604030504040204" pitchFamily="34" charset="-128"/>
                          <a:ea typeface="Meiryo UI" panose="020B0604030504040204" pitchFamily="34" charset="-128"/>
                        </a:rPr>
                        <a:t>TOP</a:t>
                      </a:r>
                      <a:r>
                        <a:rPr kumimoji="1" lang="ja-JP" altLang="en-US" sz="900">
                          <a:latin typeface="Meiryo UI" panose="020B0604030504040204" pitchFamily="34" charset="-128"/>
                          <a:ea typeface="Meiryo UI" panose="020B0604030504040204" pitchFamily="34" charset="-128"/>
                        </a:rPr>
                        <a:t>画面</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r>
                        <a:rPr kumimoji="1" lang="en-US" altLang="ja-JP" sz="900" b="0" dirty="0">
                          <a:latin typeface="Meiryo UI" panose="020B0604030504040204" pitchFamily="34" charset="-128"/>
                          <a:ea typeface="Meiryo UI" panose="020B0604030504040204" pitchFamily="34" charset="-128"/>
                        </a:rPr>
                        <a:t> (HTML)</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画像をアップロードする。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確認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a:t>
                      </a:r>
                      <a:r>
                        <a:rPr kumimoji="1" lang="vi-VN" altLang="ja-JP" sz="900" dirty="0">
                          <a:latin typeface="Meiryo UI" panose="020B0604030504040204" pitchFamily="34" charset="-128"/>
                          <a:ea typeface="Meiryo UI" panose="020B0604030504040204" pitchFamily="34" charset="-128"/>
                        </a:rPr>
                        <a:t>5</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フリースペース画面に</a:t>
                      </a:r>
                      <a:r>
                        <a:rPr kumimoji="1" lang="ja-JP" altLang="en-US" sz="900" dirty="0">
                          <a:latin typeface="Meiryo UI" panose="020B0604030504040204" pitchFamily="34" charset="-128"/>
                          <a:ea typeface="Meiryo UI" panose="020B0604030504040204" pitchFamily="34" charset="-128"/>
                        </a:rPr>
                        <a:t>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Tree>
    <p:extLst>
      <p:ext uri="{BB962C8B-B14F-4D97-AF65-F5344CB8AC3E}">
        <p14:creationId xmlns:p14="http://schemas.microsoft.com/office/powerpoint/2010/main" val="1612705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5</a:t>
            </a:r>
            <a:r>
              <a:rPr lang="ja-JP" altLang="en-US"/>
              <a:t>：フリースペース確認画面の表示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4" name="正方形/長方形 8">
            <a:extLst>
              <a:ext uri="{FF2B5EF4-FFF2-40B4-BE49-F238E27FC236}">
                <a16:creationId xmlns:a16="http://schemas.microsoft.com/office/drawing/2014/main" id="{76D55953-A258-9E42-8FFB-C08F4FFFD9FB}"/>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55" name="正方形/長方形 9">
            <a:extLst>
              <a:ext uri="{FF2B5EF4-FFF2-40B4-BE49-F238E27FC236}">
                <a16:creationId xmlns:a16="http://schemas.microsoft.com/office/drawing/2014/main" id="{03D531C2-2F03-3442-8EFB-0C1E820DC314}"/>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56" name="テキスト ボックス 10">
            <a:extLst>
              <a:ext uri="{FF2B5EF4-FFF2-40B4-BE49-F238E27FC236}">
                <a16:creationId xmlns:a16="http://schemas.microsoft.com/office/drawing/2014/main" id="{BB774999-0765-AA48-852B-7A84D9F7E1BA}"/>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57" name="正方形/長方形 20">
            <a:extLst>
              <a:ext uri="{FF2B5EF4-FFF2-40B4-BE49-F238E27FC236}">
                <a16:creationId xmlns:a16="http://schemas.microsoft.com/office/drawing/2014/main" id="{74A09959-473D-2D40-9C76-720A207BEDAC}"/>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58" name="正方形/長方形 21">
            <a:extLst>
              <a:ext uri="{FF2B5EF4-FFF2-40B4-BE49-F238E27FC236}">
                <a16:creationId xmlns:a16="http://schemas.microsoft.com/office/drawing/2014/main" id="{A3674CF4-9185-9B4B-8916-A09C5161A937}"/>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59" name="正方形/長方形 13">
            <a:extLst>
              <a:ext uri="{FF2B5EF4-FFF2-40B4-BE49-F238E27FC236}">
                <a16:creationId xmlns:a16="http://schemas.microsoft.com/office/drawing/2014/main" id="{84FA356C-FDA6-034A-8EE5-18272C3DB4CC}"/>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作成</a:t>
            </a:r>
            <a:endParaRPr kumimoji="1" lang="ja-JP" altLang="en-US" sz="900" b="1" dirty="0">
              <a:latin typeface="Meiryo UI" panose="020B0604030504040204" pitchFamily="34" charset="-128"/>
              <a:ea typeface="Meiryo UI" panose="020B0604030504040204" pitchFamily="34" charset="-128"/>
            </a:endParaRPr>
          </a:p>
        </p:txBody>
      </p:sp>
      <p:sp>
        <p:nvSpPr>
          <p:cNvPr id="60" name="正方形/長方形 14">
            <a:extLst>
              <a:ext uri="{FF2B5EF4-FFF2-40B4-BE49-F238E27FC236}">
                <a16:creationId xmlns:a16="http://schemas.microsoft.com/office/drawing/2014/main" id="{1C7B39D3-F774-2D44-8D08-4483656B9138}"/>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1" name="テキスト ボックス 15">
            <a:extLst>
              <a:ext uri="{FF2B5EF4-FFF2-40B4-BE49-F238E27FC236}">
                <a16:creationId xmlns:a16="http://schemas.microsoft.com/office/drawing/2014/main" id="{C8A0FEFE-C018-7E43-848E-8E163414482A}"/>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62" name="テキスト ボックス 18">
            <a:extLst>
              <a:ext uri="{FF2B5EF4-FFF2-40B4-BE49-F238E27FC236}">
                <a16:creationId xmlns:a16="http://schemas.microsoft.com/office/drawing/2014/main" id="{B4ECCC78-5891-2F40-A890-55F90DC47858}"/>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63" name="テキスト ボックス 19">
            <a:extLst>
              <a:ext uri="{FF2B5EF4-FFF2-40B4-BE49-F238E27FC236}">
                <a16:creationId xmlns:a16="http://schemas.microsoft.com/office/drawing/2014/main" id="{4A0F724C-A70A-A54D-9571-B305BA17CB65}"/>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64" name="テキスト ボックス 20">
            <a:extLst>
              <a:ext uri="{FF2B5EF4-FFF2-40B4-BE49-F238E27FC236}">
                <a16:creationId xmlns:a16="http://schemas.microsoft.com/office/drawing/2014/main" id="{8D2123D6-727F-4B49-B11E-0DC4A7328286}"/>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65" name="テキスト ボックス 21">
            <a:extLst>
              <a:ext uri="{FF2B5EF4-FFF2-40B4-BE49-F238E27FC236}">
                <a16:creationId xmlns:a16="http://schemas.microsoft.com/office/drawing/2014/main" id="{52B33222-BB95-9142-8DC6-012A6E4BE6FC}"/>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29">
            <a:extLst>
              <a:ext uri="{FF2B5EF4-FFF2-40B4-BE49-F238E27FC236}">
                <a16:creationId xmlns:a16="http://schemas.microsoft.com/office/drawing/2014/main" id="{16593F6D-3B3B-AE48-81B9-274A35C173E2}"/>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32">
            <a:extLst>
              <a:ext uri="{FF2B5EF4-FFF2-40B4-BE49-F238E27FC236}">
                <a16:creationId xmlns:a16="http://schemas.microsoft.com/office/drawing/2014/main" id="{A14770E8-15A7-284E-947C-D570D3F4DBCB}"/>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8" name="正方形/長方形 66">
            <a:extLst>
              <a:ext uri="{FF2B5EF4-FFF2-40B4-BE49-F238E27FC236}">
                <a16:creationId xmlns:a16="http://schemas.microsoft.com/office/drawing/2014/main" id="{DCD44401-0ABD-BC46-A716-D1D53FF27557}"/>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69" name="テキスト ボックス 67">
            <a:extLst>
              <a:ext uri="{FF2B5EF4-FFF2-40B4-BE49-F238E27FC236}">
                <a16:creationId xmlns:a16="http://schemas.microsoft.com/office/drawing/2014/main" id="{8B9B01F7-6997-E849-BC2B-C9B90B9B4783}"/>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70" name="正方形/長方形 68">
            <a:extLst>
              <a:ext uri="{FF2B5EF4-FFF2-40B4-BE49-F238E27FC236}">
                <a16:creationId xmlns:a16="http://schemas.microsoft.com/office/drawing/2014/main" id="{86466710-FBA6-AD4F-878A-89ED3BBFAD7B}"/>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endParaRPr kumimoji="1" lang="ja-JP" altLang="en-US" sz="900" b="1" dirty="0">
              <a:latin typeface="Meiryo UI" panose="020B0604030504040204" pitchFamily="34" charset="-128"/>
              <a:ea typeface="Meiryo UI" panose="020B0604030504040204" pitchFamily="34" charset="-128"/>
            </a:endParaRPr>
          </a:p>
        </p:txBody>
      </p:sp>
      <p:sp>
        <p:nvSpPr>
          <p:cNvPr id="71" name="正方形/長方形 69">
            <a:extLst>
              <a:ext uri="{FF2B5EF4-FFF2-40B4-BE49-F238E27FC236}">
                <a16:creationId xmlns:a16="http://schemas.microsoft.com/office/drawing/2014/main" id="{AEF662BD-7C97-D645-8F1A-849264B6B3B3}"/>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73" name="表 8">
            <a:extLst>
              <a:ext uri="{FF2B5EF4-FFF2-40B4-BE49-F238E27FC236}">
                <a16:creationId xmlns:a16="http://schemas.microsoft.com/office/drawing/2014/main" id="{60EA0C84-42C4-C643-B221-5366001251AB}"/>
              </a:ext>
            </a:extLst>
          </p:cNvPr>
          <p:cNvGraphicFramePr>
            <a:graphicFrameLocks noGrp="1"/>
          </p:cNvGraphicFramePr>
          <p:nvPr>
            <p:extLst>
              <p:ext uri="{D42A27DB-BD31-4B8C-83A1-F6EECF244321}">
                <p14:modId xmlns:p14="http://schemas.microsoft.com/office/powerpoint/2010/main" val="3548248398"/>
              </p:ext>
            </p:extLst>
          </p:nvPr>
        </p:nvGraphicFramePr>
        <p:xfrm>
          <a:off x="4852032" y="1317929"/>
          <a:ext cx="4384606" cy="1783080"/>
        </p:xfrm>
        <a:graphic>
          <a:graphicData uri="http://schemas.openxmlformats.org/drawingml/2006/table">
            <a:tbl>
              <a:tblPr firstRow="1" bandRow="1">
                <a:tableStyleId>{5940675A-B579-460E-94D1-54222C63F5DA}</a:tableStyleId>
              </a:tblPr>
              <a:tblGrid>
                <a:gridCol w="1005560">
                  <a:extLst>
                    <a:ext uri="{9D8B030D-6E8A-4147-A177-3AD203B41FA5}">
                      <a16:colId xmlns:a16="http://schemas.microsoft.com/office/drawing/2014/main" val="1869668301"/>
                    </a:ext>
                  </a:extLst>
                </a:gridCol>
                <a:gridCol w="3379046">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表示する画面</a:t>
                      </a:r>
                      <a:endParaRPr kumimoji="1" lang="ja-JP" altLang="en-US" sz="900" b="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選択された画面を</a:t>
                      </a:r>
                      <a:r>
                        <a:rPr kumimoji="1" lang="ja-JP" altLang="en-US" sz="900" dirty="0">
                          <a:latin typeface="Meiryo UI" panose="020B0604030504040204" pitchFamily="34" charset="-128"/>
                          <a:ea typeface="Meiryo UI" panose="020B0604030504040204" pitchFamily="34" charset="-128"/>
                        </a:rPr>
                        <a:t>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a:latin typeface="Meiryo UI" panose="020B0604030504040204" pitchFamily="34" charset="-128"/>
                          <a:ea typeface="Meiryo UI" panose="020B0604030504040204" pitchFamily="34" charset="-128"/>
                        </a:rPr>
                        <a:t>（テキスト）</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入力された文面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p>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アップロードされた画像を表示する。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フリースペース作成処理後、作成完了</a:t>
                      </a:r>
                      <a:r>
                        <a:rPr kumimoji="1" lang="ja-JP" altLang="en-US" sz="900" dirty="0">
                          <a:latin typeface="Meiryo UI" panose="020B0604030504040204" pitchFamily="34" charset="-128"/>
                          <a:ea typeface="Meiryo UI" panose="020B0604030504040204" pitchFamily="34" charset="-128"/>
                        </a:rPr>
                        <a:t>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Tree>
    <p:extLst>
      <p:ext uri="{BB962C8B-B14F-4D97-AF65-F5344CB8AC3E}">
        <p14:creationId xmlns:p14="http://schemas.microsoft.com/office/powerpoint/2010/main" val="117870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2</a:t>
            </a:r>
            <a:r>
              <a:rPr lang="ja-JP" altLang="en-US" dirty="0"/>
              <a:t>：送信対象者</a:t>
            </a:r>
            <a:r>
              <a:rPr lang="ja-JP" altLang="en-US"/>
              <a:t>設定画面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032912"/>
            <a:ext cx="4668266"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https://dev-cm01-mase.kbb-id.co.jp/cmadmin.php/mail_magazine/sendStep1</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2840636024"/>
              </p:ext>
            </p:extLst>
          </p:nvPr>
        </p:nvGraphicFramePr>
        <p:xfrm>
          <a:off x="4852032" y="1317929"/>
          <a:ext cx="4384606" cy="28346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メール書式の選択。ラジオボタン。以下が選択肢。</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テキスト：テキスト形式のみのメール送信</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形式とテキスト形式のメール送信</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デフォルトでテキストが選択されている。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未選択状態にならないのでエラーメッセージは出ない想定。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未選択の場合は全エリアを対象とする。</a:t>
                      </a: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20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30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40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50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60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70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80</a:t>
                      </a:r>
                      <a:r>
                        <a:rPr kumimoji="1" lang="ja-JP" altLang="en-US" sz="900" dirty="0">
                          <a:latin typeface="Meiryo UI" panose="020B0604030504040204" pitchFamily="34" charset="-128"/>
                          <a:ea typeface="Meiryo UI" panose="020B0604030504040204" pitchFamily="34" charset="-128"/>
                        </a:rPr>
                        <a:t>代から選択する。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未選択の場合は全年代を対象とする。</a:t>
                      </a: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男性、女性、その他から選択する。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未選択の場合は全てを対象とする。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メール送信画面へ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メール送信履歴画面に遷移する。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172116"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送信対象者設定</a:t>
            </a:r>
          </a:p>
        </p:txBody>
      </p:sp>
      <p:sp>
        <p:nvSpPr>
          <p:cNvPr id="14" name="正方形/長方形 13">
            <a:extLst>
              <a:ext uri="{FF2B5EF4-FFF2-40B4-BE49-F238E27FC236}">
                <a16:creationId xmlns:a16="http://schemas.microsoft.com/office/drawing/2014/main" id="{624B4298-9948-4B0E-9882-873D29548ECE}"/>
              </a:ext>
            </a:extLst>
          </p:cNvPr>
          <p:cNvSpPr/>
          <p:nvPr/>
        </p:nvSpPr>
        <p:spPr>
          <a:xfrm>
            <a:off x="1971316" y="3673577"/>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メール送信画面へ</a:t>
            </a:r>
          </a:p>
        </p:txBody>
      </p:sp>
      <p:sp>
        <p:nvSpPr>
          <p:cNvPr id="15" name="正方形/長方形 14">
            <a:extLst>
              <a:ext uri="{FF2B5EF4-FFF2-40B4-BE49-F238E27FC236}">
                <a16:creationId xmlns:a16="http://schemas.microsoft.com/office/drawing/2014/main" id="{4907729E-A87D-436A-84C8-6A63F5BF290E}"/>
              </a:ext>
            </a:extLst>
          </p:cNvPr>
          <p:cNvSpPr/>
          <p:nvPr/>
        </p:nvSpPr>
        <p:spPr>
          <a:xfrm>
            <a:off x="3420056" y="3675645"/>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16" name="テキスト ボックス 15">
            <a:extLst>
              <a:ext uri="{FF2B5EF4-FFF2-40B4-BE49-F238E27FC236}">
                <a16:creationId xmlns:a16="http://schemas.microsoft.com/office/drawing/2014/main" id="{8621BB6E-47AB-45EE-AC4F-E38B1F556FC6}"/>
              </a:ext>
            </a:extLst>
          </p:cNvPr>
          <p:cNvSpPr txBox="1"/>
          <p:nvPr/>
        </p:nvSpPr>
        <p:spPr>
          <a:xfrm>
            <a:off x="3039029" y="362055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12D10A0E-1C83-40C4-B466-BBD074DC9651}"/>
              </a:ext>
            </a:extLst>
          </p:cNvPr>
          <p:cNvSpPr txBox="1"/>
          <p:nvPr/>
        </p:nvSpPr>
        <p:spPr>
          <a:xfrm>
            <a:off x="1479549" y="36265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B7A20008-45B5-4AFA-B167-B5115F46C38D}"/>
              </a:ext>
            </a:extLst>
          </p:cNvPr>
          <p:cNvSpPr txBox="1"/>
          <p:nvPr/>
        </p:nvSpPr>
        <p:spPr>
          <a:xfrm>
            <a:off x="814704" y="1747623"/>
            <a:ext cx="1146468"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メール書式</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43F4031F-C1C6-4E4F-AA71-B8510E997866}"/>
              </a:ext>
            </a:extLst>
          </p:cNvPr>
          <p:cNvSpPr txBox="1"/>
          <p:nvPr/>
        </p:nvSpPr>
        <p:spPr>
          <a:xfrm>
            <a:off x="814704" y="2219136"/>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21" name="テキスト ボックス 20">
            <a:extLst>
              <a:ext uri="{FF2B5EF4-FFF2-40B4-BE49-F238E27FC236}">
                <a16:creationId xmlns:a16="http://schemas.microsoft.com/office/drawing/2014/main" id="{B6FC7986-178C-42DA-9713-7F02F90212B0}"/>
              </a:ext>
            </a:extLst>
          </p:cNvPr>
          <p:cNvSpPr txBox="1"/>
          <p:nvPr/>
        </p:nvSpPr>
        <p:spPr>
          <a:xfrm>
            <a:off x="814704" y="265687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22" name="テキスト ボックス 21">
            <a:extLst>
              <a:ext uri="{FF2B5EF4-FFF2-40B4-BE49-F238E27FC236}">
                <a16:creationId xmlns:a16="http://schemas.microsoft.com/office/drawing/2014/main" id="{C6EB50D4-6C12-403A-A608-694AD0D0F365}"/>
              </a:ext>
            </a:extLst>
          </p:cNvPr>
          <p:cNvSpPr txBox="1"/>
          <p:nvPr/>
        </p:nvSpPr>
        <p:spPr>
          <a:xfrm>
            <a:off x="1851290"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B2854542-44AF-41CF-84F9-0DE808D6A01A}"/>
              </a:ext>
            </a:extLst>
          </p:cNvPr>
          <p:cNvSpPr txBox="1"/>
          <p:nvPr/>
        </p:nvSpPr>
        <p:spPr>
          <a:xfrm>
            <a:off x="1851290" y="263442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31C9E433-1139-49C2-9871-9FAECEE95DBE}"/>
              </a:ext>
            </a:extLst>
          </p:cNvPr>
          <p:cNvSpPr txBox="1"/>
          <p:nvPr/>
        </p:nvSpPr>
        <p:spPr>
          <a:xfrm>
            <a:off x="814704" y="3120955"/>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33" name="テキスト ボックス 32">
            <a:extLst>
              <a:ext uri="{FF2B5EF4-FFF2-40B4-BE49-F238E27FC236}">
                <a16:creationId xmlns:a16="http://schemas.microsoft.com/office/drawing/2014/main" id="{C35C040F-B42B-4BD5-8258-AF425DB28C82}"/>
              </a:ext>
            </a:extLst>
          </p:cNvPr>
          <p:cNvSpPr txBox="1"/>
          <p:nvPr/>
        </p:nvSpPr>
        <p:spPr>
          <a:xfrm>
            <a:off x="1851290" y="30998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61" name="楕円 4">
            <a:extLst>
              <a:ext uri="{FF2B5EF4-FFF2-40B4-BE49-F238E27FC236}">
                <a16:creationId xmlns:a16="http://schemas.microsoft.com/office/drawing/2014/main" id="{7081563E-6EA0-42A5-AAE1-4674414FBFAD}"/>
              </a:ext>
            </a:extLst>
          </p:cNvPr>
          <p:cNvSpPr/>
          <p:nvPr/>
        </p:nvSpPr>
        <p:spPr>
          <a:xfrm>
            <a:off x="2407367"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0D02E9A-6359-48AE-A07F-D9A7D16455A9}"/>
              </a:ext>
            </a:extLst>
          </p:cNvPr>
          <p:cNvSpPr txBox="1"/>
          <p:nvPr/>
        </p:nvSpPr>
        <p:spPr>
          <a:xfrm>
            <a:off x="2506841" y="1712970"/>
            <a:ext cx="609462"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テキスト</a:t>
            </a:r>
            <a:endParaRPr kumimoji="1" lang="en-US" altLang="ja-JP" sz="1100" dirty="0">
              <a:latin typeface="Meiryo UI" panose="020B0604030504040204" pitchFamily="34" charset="-128"/>
              <a:ea typeface="Meiryo UI" panose="020B0604030504040204" pitchFamily="34" charset="-128"/>
            </a:endParaRPr>
          </a:p>
        </p:txBody>
      </p:sp>
      <p:sp>
        <p:nvSpPr>
          <p:cNvPr id="63" name="楕円 99">
            <a:extLst>
              <a:ext uri="{FF2B5EF4-FFF2-40B4-BE49-F238E27FC236}">
                <a16:creationId xmlns:a16="http://schemas.microsoft.com/office/drawing/2014/main" id="{444CCEE5-DABE-4C10-9D9D-5D63F273D002}"/>
              </a:ext>
            </a:extLst>
          </p:cNvPr>
          <p:cNvSpPr/>
          <p:nvPr/>
        </p:nvSpPr>
        <p:spPr>
          <a:xfrm>
            <a:off x="3149445"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47A815CB-BEF9-4107-9C4A-6020D597C535}"/>
              </a:ext>
            </a:extLst>
          </p:cNvPr>
          <p:cNvSpPr txBox="1"/>
          <p:nvPr/>
        </p:nvSpPr>
        <p:spPr>
          <a:xfrm>
            <a:off x="3243164" y="1712970"/>
            <a:ext cx="57419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HTML</a:t>
            </a:r>
          </a:p>
        </p:txBody>
      </p:sp>
      <p:sp>
        <p:nvSpPr>
          <p:cNvPr id="67" name="正方形/長方形 66">
            <a:extLst>
              <a:ext uri="{FF2B5EF4-FFF2-40B4-BE49-F238E27FC236}">
                <a16:creationId xmlns:a16="http://schemas.microsoft.com/office/drawing/2014/main" id="{145BA9E6-3021-47CC-B40A-52F4F5E88194}"/>
              </a:ext>
            </a:extLst>
          </p:cNvPr>
          <p:cNvSpPr/>
          <p:nvPr/>
        </p:nvSpPr>
        <p:spPr>
          <a:xfrm>
            <a:off x="2258655" y="2134967"/>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68" name="テキスト ボックス 67">
            <a:extLst>
              <a:ext uri="{FF2B5EF4-FFF2-40B4-BE49-F238E27FC236}">
                <a16:creationId xmlns:a16="http://schemas.microsoft.com/office/drawing/2014/main" id="{46AC76F9-0CD6-4857-B6D3-2014BF8A9A97}"/>
              </a:ext>
            </a:extLst>
          </p:cNvPr>
          <p:cNvSpPr txBox="1"/>
          <p:nvPr/>
        </p:nvSpPr>
        <p:spPr>
          <a:xfrm>
            <a:off x="1851290"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EA548CB9-E882-45E5-B79D-75591CB1B073}"/>
              </a:ext>
            </a:extLst>
          </p:cNvPr>
          <p:cNvSpPr/>
          <p:nvPr/>
        </p:nvSpPr>
        <p:spPr>
          <a:xfrm>
            <a:off x="2258655" y="259776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70" name="正方形/長方形 69">
            <a:extLst>
              <a:ext uri="{FF2B5EF4-FFF2-40B4-BE49-F238E27FC236}">
                <a16:creationId xmlns:a16="http://schemas.microsoft.com/office/drawing/2014/main" id="{6EF27909-10A3-4420-A116-89BD49DD423F}"/>
              </a:ext>
            </a:extLst>
          </p:cNvPr>
          <p:cNvSpPr/>
          <p:nvPr/>
        </p:nvSpPr>
        <p:spPr>
          <a:xfrm>
            <a:off x="2249156" y="304839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Tree>
    <p:extLst>
      <p:ext uri="{BB962C8B-B14F-4D97-AF65-F5344CB8AC3E}">
        <p14:creationId xmlns:p14="http://schemas.microsoft.com/office/powerpoint/2010/main" val="2764583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6</a:t>
            </a:r>
            <a:r>
              <a:rPr lang="ja-JP" altLang="en-US"/>
              <a:t>：フリースペース作成完了画面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40</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57286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フリースペース作成完了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70402945"/>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フリースペース画面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64962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3" name="図 2">
            <a:extLst>
              <a:ext uri="{FF2B5EF4-FFF2-40B4-BE49-F238E27FC236}">
                <a16:creationId xmlns:a16="http://schemas.microsoft.com/office/drawing/2014/main" id="{3E935D82-2A87-6246-B26F-DE89C40BCEC7}"/>
              </a:ext>
            </a:extLst>
          </p:cNvPr>
          <p:cNvPicPr>
            <a:picLocks noChangeAspect="1"/>
          </p:cNvPicPr>
          <p:nvPr/>
        </p:nvPicPr>
        <p:blipFill>
          <a:blip r:embed="rId2"/>
          <a:stretch>
            <a:fillRect/>
          </a:stretch>
        </p:blipFill>
        <p:spPr>
          <a:xfrm>
            <a:off x="158631" y="1517908"/>
            <a:ext cx="4007881" cy="2620538"/>
          </a:xfrm>
          <a:prstGeom prst="rect">
            <a:avLst/>
          </a:prstGeom>
        </p:spPr>
      </p:pic>
      <p:pic>
        <p:nvPicPr>
          <p:cNvPr id="5" name="図 4">
            <a:extLst>
              <a:ext uri="{FF2B5EF4-FFF2-40B4-BE49-F238E27FC236}">
                <a16:creationId xmlns:a16="http://schemas.microsoft.com/office/drawing/2014/main" id="{5108CFE1-FDBE-7D45-92CC-ADE5C22EF39C}"/>
              </a:ext>
            </a:extLst>
          </p:cNvPr>
          <p:cNvPicPr>
            <a:picLocks noChangeAspect="1"/>
          </p:cNvPicPr>
          <p:nvPr/>
        </p:nvPicPr>
        <p:blipFill>
          <a:blip r:embed="rId3"/>
          <a:stretch>
            <a:fillRect/>
          </a:stretch>
        </p:blipFill>
        <p:spPr>
          <a:xfrm>
            <a:off x="4953000" y="1068121"/>
            <a:ext cx="4754137" cy="3275072"/>
          </a:xfrm>
          <a:prstGeom prst="rect">
            <a:avLst/>
          </a:prstGeom>
        </p:spPr>
      </p:pic>
      <p:pic>
        <p:nvPicPr>
          <p:cNvPr id="6" name="図 5">
            <a:extLst>
              <a:ext uri="{FF2B5EF4-FFF2-40B4-BE49-F238E27FC236}">
                <a16:creationId xmlns:a16="http://schemas.microsoft.com/office/drawing/2014/main" id="{0EC0A1D4-66A2-BB4A-8581-EEA1A0C5835D}"/>
              </a:ext>
            </a:extLst>
          </p:cNvPr>
          <p:cNvPicPr>
            <a:picLocks noChangeAspect="1"/>
          </p:cNvPicPr>
          <p:nvPr/>
        </p:nvPicPr>
        <p:blipFill>
          <a:blip r:embed="rId4"/>
          <a:stretch>
            <a:fillRect/>
          </a:stretch>
        </p:blipFill>
        <p:spPr>
          <a:xfrm>
            <a:off x="524107" y="4343193"/>
            <a:ext cx="4836563" cy="3592164"/>
          </a:xfrm>
          <a:prstGeom prst="rect">
            <a:avLst/>
          </a:prstGeom>
        </p:spPr>
      </p:pic>
      <p:pic>
        <p:nvPicPr>
          <p:cNvPr id="7" name="図 6">
            <a:extLst>
              <a:ext uri="{FF2B5EF4-FFF2-40B4-BE49-F238E27FC236}">
                <a16:creationId xmlns:a16="http://schemas.microsoft.com/office/drawing/2014/main" id="{5080405C-3191-8141-9FF6-4CF90C147440}"/>
              </a:ext>
            </a:extLst>
          </p:cNvPr>
          <p:cNvPicPr>
            <a:picLocks noChangeAspect="1"/>
          </p:cNvPicPr>
          <p:nvPr/>
        </p:nvPicPr>
        <p:blipFill>
          <a:blip r:embed="rId5"/>
          <a:stretch>
            <a:fillRect/>
          </a:stretch>
        </p:blipFill>
        <p:spPr>
          <a:xfrm>
            <a:off x="5173098" y="4613250"/>
            <a:ext cx="4534039" cy="2353257"/>
          </a:xfrm>
          <a:prstGeom prst="rect">
            <a:avLst/>
          </a:prstGeom>
        </p:spPr>
      </p:pic>
    </p:spTree>
    <p:extLst>
      <p:ext uri="{BB962C8B-B14F-4D97-AF65-F5344CB8AC3E}">
        <p14:creationId xmlns:p14="http://schemas.microsoft.com/office/powerpoint/2010/main" val="1092239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730162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フリーページ管理プロセス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簡易的に画面を作成する。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43</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フリーページ作成／編集／削除処理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05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タイトル 1">
            <a:extLst>
              <a:ext uri="{FF2B5EF4-FFF2-40B4-BE49-F238E27FC236}">
                <a16:creationId xmlns:a16="http://schemas.microsoft.com/office/drawing/2014/main" id="{68347440-31B9-4D43-906E-EFCD3E72FB2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012043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en-US" altLang="ja-JP" dirty="0"/>
              <a:t>2</a:t>
            </a:r>
            <a:r>
              <a:rPr lang="ja-JP" altLang="en-US"/>
              <a:t>：フリーページ画面の表示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12D895F4-AAE0-CF4E-9196-5AD7B30B8545}"/>
              </a:ext>
            </a:extLst>
          </p:cNvPr>
          <p:cNvGraphicFramePr>
            <a:graphicFrameLocks noGrp="1"/>
          </p:cNvGraphicFramePr>
          <p:nvPr>
            <p:extLst>
              <p:ext uri="{D42A27DB-BD31-4B8C-83A1-F6EECF244321}">
                <p14:modId xmlns:p14="http://schemas.microsoft.com/office/powerpoint/2010/main" val="1619467660"/>
              </p:ext>
            </p:extLst>
          </p:nvPr>
        </p:nvGraphicFramePr>
        <p:xfrm>
          <a:off x="4852032" y="1317932"/>
          <a:ext cx="4928072" cy="4903324"/>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フリーページ一覧</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フリーページ一覧</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フリーページ一覧の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solidFill>
                            <a:schemeClr val="tx1"/>
                          </a:solidFill>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作成済みのページ名が表示されます。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フリーページ編集</a:t>
                      </a:r>
                      <a:r>
                        <a:rPr kumimoji="1" lang="ja-JP" altLang="en-US" sz="900" dirty="0">
                          <a:latin typeface="Meiryo UI" panose="020B0604030504040204" pitchFamily="34" charset="-128"/>
                          <a:ea typeface="Meiryo UI" panose="020B0604030504040204" pitchFamily="34" charset="-128"/>
                        </a:rPr>
                        <a:t>で変更</a:t>
                      </a:r>
                      <a:r>
                        <a:rPr kumimoji="1" lang="ja-JP" altLang="en-US" sz="900">
                          <a:latin typeface="Meiryo UI" panose="020B0604030504040204" pitchFamily="34" charset="-128"/>
                          <a:ea typeface="Meiryo UI" panose="020B0604030504040204" pitchFamily="34" charset="-128"/>
                        </a:rPr>
                        <a:t>可能なページで</a:t>
                      </a:r>
                      <a:r>
                        <a:rPr kumimoji="1" lang="ja-JP" altLang="en-US" sz="900" dirty="0">
                          <a:latin typeface="Meiryo UI" panose="020B0604030504040204" pitchFamily="34" charset="-128"/>
                          <a:ea typeface="Meiryo UI" panose="020B0604030504040204" pitchFamily="34" charset="-128"/>
                        </a:rPr>
                        <a:t>ある。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ことで追加したフリーページを表示する。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新規作成したフリーページの日時を表示する。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ページ</a:t>
                      </a:r>
                      <a:r>
                        <a:rPr kumimoji="1" lang="en-US" altLang="ja-JP" sz="900" b="0" dirty="0">
                          <a:solidFill>
                            <a:schemeClr val="tx1"/>
                          </a:solidFill>
                          <a:latin typeface="Meiryo UI" panose="020B0604030504040204" pitchFamily="34" charset="-128"/>
                          <a:ea typeface="Meiryo UI" panose="020B0604030504040204" pitchFamily="34" charset="-128"/>
                        </a:rPr>
                        <a:t>URL</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作成したフリーページの</a:t>
                      </a:r>
                      <a:r>
                        <a:rPr kumimoji="1" lang="vi-VN" altLang="ja-JP" sz="900" dirty="0">
                          <a:latin typeface="Meiryo UI" panose="020B0604030504040204" pitchFamily="34" charset="-128"/>
                          <a:ea typeface="Meiryo UI" panose="020B0604030504040204" pitchFamily="34" charset="-128"/>
                        </a:rPr>
                        <a:t>URL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26942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rgbClr val="FF0000"/>
                          </a:solidFill>
                          <a:highlight>
                            <a:srgbClr val="FFFF00"/>
                          </a:highlight>
                          <a:latin typeface="Meiryo UI" panose="020B0604030504040204" pitchFamily="34" charset="-128"/>
                          <a:ea typeface="Meiryo UI" panose="020B0604030504040204" pitchFamily="34" charset="-128"/>
                        </a:rPr>
                        <a:t>(5)</a:t>
                      </a:r>
                      <a:r>
                        <a:rPr kumimoji="1" lang="ja-JP" altLang="en-US" sz="900" b="0">
                          <a:solidFill>
                            <a:srgbClr val="FF0000"/>
                          </a:solidFill>
                          <a:highlight>
                            <a:srgbClr val="FFFF00"/>
                          </a:highlight>
                          <a:latin typeface="Meiryo UI" panose="020B0604030504040204" pitchFamily="34" charset="-128"/>
                          <a:ea typeface="Meiryo UI" panose="020B0604030504040204" pitchFamily="34" charset="-128"/>
                        </a:rPr>
                        <a:t>操作</a:t>
                      </a:r>
                      <a:r>
                        <a:rPr kumimoji="1" lang="ja-JP" altLang="en-US" sz="900">
                          <a:solidFill>
                            <a:srgbClr val="FF0000"/>
                          </a:solidFill>
                          <a:highlight>
                            <a:srgbClr val="FFFF00"/>
                          </a:highlight>
                          <a:latin typeface="Meiryo UI" panose="020B0604030504040204" pitchFamily="34" charset="-128"/>
                          <a:ea typeface="Meiryo UI" panose="020B0604030504040204" pitchFamily="34" charset="-128"/>
                        </a:rPr>
                        <a:t>表示</a:t>
                      </a:r>
                      <a:endParaRPr kumimoji="1" lang="ja-JP" altLang="en-US" sz="900" dirty="0">
                        <a:solidFill>
                          <a:srgbClr val="FF0000"/>
                        </a:solidFill>
                        <a:highlight>
                          <a:srgbClr val="FFFF00"/>
                        </a:highlight>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dirty="0">
                          <a:solidFill>
                            <a:srgbClr val="FF0000"/>
                          </a:solidFill>
                          <a:highlight>
                            <a:srgbClr val="FFFF00"/>
                          </a:highlight>
                          <a:latin typeface="Meiryo UI" panose="020B0604030504040204" pitchFamily="34" charset="-128"/>
                          <a:ea typeface="Meiryo UI" panose="020B0604030504040204" pitchFamily="34" charset="-128"/>
                        </a:rPr>
                        <a:t>フリーページの操作</a:t>
                      </a:r>
                      <a:r>
                        <a:rPr kumimoji="1" lang="ja-JP" altLang="en-US" sz="900" dirty="0">
                          <a:solidFill>
                            <a:srgbClr val="FF0000"/>
                          </a:solidFill>
                          <a:highlight>
                            <a:srgbClr val="FFFF00"/>
                          </a:highlight>
                          <a:latin typeface="Meiryo UI" panose="020B0604030504040204" pitchFamily="34" charset="-128"/>
                          <a:ea typeface="Meiryo UI" panose="020B0604030504040204" pitchFamily="34" charset="-128"/>
                        </a:rPr>
                        <a:t>を表示する。 </a:t>
                      </a:r>
                      <a:r>
                        <a:rPr kumimoji="1" lang="en-US" altLang="ja-JP" sz="900" dirty="0" err="1">
                          <a:solidFill>
                            <a:srgbClr val="FF0000"/>
                          </a:solidFill>
                          <a:highlight>
                            <a:srgbClr val="FFFF00"/>
                          </a:highlight>
                          <a:latin typeface="Meiryo UI" panose="020B0604030504040204" pitchFamily="34" charset="-128"/>
                          <a:ea typeface="Meiryo UI" panose="020B0604030504040204" pitchFamily="34" charset="-128"/>
                        </a:rPr>
                        <a:t>Khong</a:t>
                      </a:r>
                      <a:r>
                        <a:rPr kumimoji="1" lang="en-US" altLang="ja-JP" sz="900" dirty="0">
                          <a:solidFill>
                            <a:srgbClr val="FF0000"/>
                          </a:solidFill>
                          <a:highlight>
                            <a:srgbClr val="FFFF00"/>
                          </a:highlight>
                          <a:latin typeface="Meiryo UI" panose="020B0604030504040204" pitchFamily="34" charset="-128"/>
                          <a:ea typeface="Meiryo UI" panose="020B0604030504040204" pitchFamily="34" charset="-128"/>
                        </a:rPr>
                        <a:t> can </a:t>
                      </a:r>
                      <a:r>
                        <a:rPr kumimoji="1" lang="en-US" altLang="ja-JP" sz="900" dirty="0" err="1">
                          <a:solidFill>
                            <a:srgbClr val="FF0000"/>
                          </a:solidFill>
                          <a:highlight>
                            <a:srgbClr val="FFFF00"/>
                          </a:highlight>
                          <a:latin typeface="Meiryo UI" panose="020B0604030504040204" pitchFamily="34" charset="-128"/>
                          <a:ea typeface="Meiryo UI" panose="020B0604030504040204" pitchFamily="34" charset="-128"/>
                        </a:rPr>
                        <a:t>cai</a:t>
                      </a:r>
                      <a:r>
                        <a:rPr kumimoji="1" lang="en-US" altLang="ja-JP" sz="900" dirty="0">
                          <a:solidFill>
                            <a:srgbClr val="FF0000"/>
                          </a:solidFill>
                          <a:highlight>
                            <a:srgbClr val="FFFF00"/>
                          </a:highlight>
                          <a:latin typeface="Meiryo UI" panose="020B0604030504040204" pitchFamily="34" charset="-128"/>
                          <a:ea typeface="Meiryo UI" panose="020B0604030504040204" pitchFamily="34" charset="-128"/>
                        </a:rPr>
                        <a:t> nay</a:t>
                      </a: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押下することで</a:t>
                      </a:r>
                      <a:r>
                        <a:rPr kumimoji="1" lang="ja-JP" altLang="en-US" sz="900" dirty="0">
                          <a:highlight>
                            <a:srgbClr val="FFFF00"/>
                          </a:highlight>
                          <a:latin typeface="Meiryo UI" panose="020B0604030504040204" pitchFamily="34" charset="-128"/>
                          <a:ea typeface="Meiryo UI" panose="020B0604030504040204" pitchFamily="34" charset="-128"/>
                        </a:rPr>
                        <a:t>編集画面へ遷移する。 </a:t>
                      </a:r>
                      <a:r>
                        <a:rPr kumimoji="1" lang="en-US" altLang="ja-JP" sz="900" dirty="0">
                          <a:highlight>
                            <a:srgbClr val="FFFF00"/>
                          </a:highlight>
                          <a:latin typeface="Meiryo UI" panose="020B0604030504040204" pitchFamily="34" charset="-128"/>
                          <a:ea typeface="Meiryo UI" panose="020B0604030504040204" pitchFamily="34" charset="-128"/>
                        </a:rPr>
                        <a:t>Them man </a:t>
                      </a:r>
                      <a:r>
                        <a:rPr kumimoji="1" lang="en-US" altLang="ja-JP" sz="900" dirty="0" err="1">
                          <a:highlight>
                            <a:srgbClr val="FFFF00"/>
                          </a:highlight>
                          <a:latin typeface="Meiryo UI" panose="020B0604030504040204" pitchFamily="34" charset="-128"/>
                          <a:ea typeface="Meiryo UI" panose="020B0604030504040204" pitchFamily="34" charset="-128"/>
                        </a:rPr>
                        <a:t>hinh</a:t>
                      </a:r>
                      <a:r>
                        <a:rPr kumimoji="1" lang="en-US" altLang="ja-JP" sz="900" dirty="0">
                          <a:highlight>
                            <a:srgbClr val="FFFF00"/>
                          </a:highlight>
                          <a:latin typeface="Meiryo UI" panose="020B0604030504040204" pitchFamily="34" charset="-128"/>
                          <a:ea typeface="Meiryo UI" panose="020B0604030504040204" pitchFamily="34" charset="-128"/>
                        </a:rPr>
                        <a:t> </a:t>
                      </a:r>
                      <a:r>
                        <a:rPr kumimoji="1" lang="ja-JP" altLang="en-US" sz="900" dirty="0">
                          <a:highlight>
                            <a:srgbClr val="FFFF00"/>
                          </a:highlight>
                          <a:latin typeface="Meiryo UI" panose="020B0604030504040204" pitchFamily="34" charset="-128"/>
                          <a:ea typeface="Meiryo UI" panose="020B0604030504040204" pitchFamily="34" charset="-128"/>
                        </a:rPr>
                        <a:t>編集</a:t>
                      </a:r>
                      <a:endParaRPr kumimoji="1" lang="en-US" altLang="ja-JP" sz="900" dirty="0">
                        <a:highlight>
                          <a:srgbClr val="FFFF00"/>
                        </a:highligh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dirty="0">
                          <a:latin typeface="Meiryo UI" panose="020B0604030504040204" pitchFamily="34" charset="-128"/>
                          <a:ea typeface="Meiryo UI" panose="020B0604030504040204" pitchFamily="34" charset="-128"/>
                        </a:rPr>
                        <a:t>フリーページ削除処理を実行する。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ページ追加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フリースページを新規作成する。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押下することでフリースページ作成画面へ遷移する。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0" name="テキスト ボックス 11">
            <a:extLst>
              <a:ext uri="{FF2B5EF4-FFF2-40B4-BE49-F238E27FC236}">
                <a16:creationId xmlns:a16="http://schemas.microsoft.com/office/drawing/2014/main" id="{236EE455-B04B-C443-B401-C286BA86F576}"/>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4" name="テキスト ボックス 32">
            <a:extLst>
              <a:ext uri="{FF2B5EF4-FFF2-40B4-BE49-F238E27FC236}">
                <a16:creationId xmlns:a16="http://schemas.microsoft.com/office/drawing/2014/main" id="{DD742D7C-ADC3-DE43-AA9B-61ECD08C5519}"/>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98" name="テキスト ボックス 56">
            <a:extLst>
              <a:ext uri="{FF2B5EF4-FFF2-40B4-BE49-F238E27FC236}">
                <a16:creationId xmlns:a16="http://schemas.microsoft.com/office/drawing/2014/main" id="{2BA84268-DBBE-C646-89C8-A117F83B3F0C}"/>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8</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99" name="テキスト ボックス 11">
            <a:extLst>
              <a:ext uri="{FF2B5EF4-FFF2-40B4-BE49-F238E27FC236}">
                <a16:creationId xmlns:a16="http://schemas.microsoft.com/office/drawing/2014/main" id="{C38C0AA8-5D88-D140-9A28-8883AC7E9653}"/>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extLst>
              <p:ext uri="{D42A27DB-BD31-4B8C-83A1-F6EECF244321}">
                <p14:modId xmlns:p14="http://schemas.microsoft.com/office/powerpoint/2010/main" val="961134674"/>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JP" sz="900" b="1">
                <a:latin typeface="Meiryo UI" panose="020B0604030504040204" pitchFamily="34" charset="-128"/>
                <a:ea typeface="Meiryo UI" panose="020B0604030504040204" pitchFamily="34" charset="-128"/>
              </a:rPr>
              <a:t>ページ</a:t>
            </a:r>
            <a:r>
              <a:rPr kumimoji="1" lang="en-JP" altLang="ja-JP" sz="900" b="1" dirty="0">
                <a:latin typeface="Meiryo UI" panose="020B0604030504040204" pitchFamily="34" charset="-128"/>
                <a:ea typeface="Meiryo UI" panose="020B0604030504040204" pitchFamily="34" charset="-128"/>
              </a:rPr>
              <a:t>URL</a:t>
            </a:r>
            <a:endParaRPr kumimoji="1" lang="en-US" altLang="ja-JP" sz="900" b="1" dirty="0">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3" name="テキスト ボックス 56">
            <a:extLst>
              <a:ext uri="{FF2B5EF4-FFF2-40B4-BE49-F238E27FC236}">
                <a16:creationId xmlns:a16="http://schemas.microsoft.com/office/drawing/2014/main" id="{256C12AF-3FDD-2548-98BB-3469A7270CA0}"/>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104" name="テキスト ボックス 57">
            <a:extLst>
              <a:ext uri="{FF2B5EF4-FFF2-40B4-BE49-F238E27FC236}">
                <a16:creationId xmlns:a16="http://schemas.microsoft.com/office/drawing/2014/main" id="{58B91B21-6020-6342-89D3-E7DD309A9E06}"/>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105" name="テキスト ボックス 58">
            <a:extLst>
              <a:ext uri="{FF2B5EF4-FFF2-40B4-BE49-F238E27FC236}">
                <a16:creationId xmlns:a16="http://schemas.microsoft.com/office/drawing/2014/main" id="{7F808704-D01C-784F-85D9-8F9FC9A4936E}"/>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106" name="テキスト ボックス 60">
            <a:extLst>
              <a:ext uri="{FF2B5EF4-FFF2-40B4-BE49-F238E27FC236}">
                <a16:creationId xmlns:a16="http://schemas.microsoft.com/office/drawing/2014/main" id="{ED680176-5EED-3049-B770-EB2FF632B697}"/>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10" name="テキスト ボックス 60">
            <a:extLst>
              <a:ext uri="{FF2B5EF4-FFF2-40B4-BE49-F238E27FC236}">
                <a16:creationId xmlns:a16="http://schemas.microsoft.com/office/drawing/2014/main" id="{C02EA143-C2E1-FF47-B2EF-774115E108BD}"/>
              </a:ext>
            </a:extLst>
          </p:cNvPr>
          <p:cNvSpPr txBox="1"/>
          <p:nvPr/>
        </p:nvSpPr>
        <p:spPr>
          <a:xfrm>
            <a:off x="3608752" y="22435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111" name="テキスト ボックス 60">
            <a:extLst>
              <a:ext uri="{FF2B5EF4-FFF2-40B4-BE49-F238E27FC236}">
                <a16:creationId xmlns:a16="http://schemas.microsoft.com/office/drawing/2014/main" id="{263EE2AA-F346-FD41-AE18-C495DF79F41A}"/>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78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3</a:t>
            </a:r>
            <a:r>
              <a:rPr lang="ja-JP" altLang="en-US"/>
              <a:t>：フリーページ削除ダイアログ画面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1" name="正方形/長方形 53">
            <a:extLst>
              <a:ext uri="{FF2B5EF4-FFF2-40B4-BE49-F238E27FC236}">
                <a16:creationId xmlns:a16="http://schemas.microsoft.com/office/drawing/2014/main" id="{ADF8A80E-984D-DE43-90FD-0ACCB35D6AB7}"/>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61">
            <a:extLst>
              <a:ext uri="{FF2B5EF4-FFF2-40B4-BE49-F238E27FC236}">
                <a16:creationId xmlns:a16="http://schemas.microsoft.com/office/drawing/2014/main" id="{AA1E0C4F-6BBE-AB4F-A67E-C5B2AD5A8212}"/>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3" name="正方形/長方形 62">
            <a:extLst>
              <a:ext uri="{FF2B5EF4-FFF2-40B4-BE49-F238E27FC236}">
                <a16:creationId xmlns:a16="http://schemas.microsoft.com/office/drawing/2014/main" id="{31018837-4EC6-464D-ADEC-35EAD710F72D}"/>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4" name="テキスト ボックス 63">
            <a:extLst>
              <a:ext uri="{FF2B5EF4-FFF2-40B4-BE49-F238E27FC236}">
                <a16:creationId xmlns:a16="http://schemas.microsoft.com/office/drawing/2014/main" id="{F4A63D2E-BB0D-1F4E-9B9A-614A45E9AC49}"/>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4">
            <a:extLst>
              <a:ext uri="{FF2B5EF4-FFF2-40B4-BE49-F238E27FC236}">
                <a16:creationId xmlns:a16="http://schemas.microsoft.com/office/drawing/2014/main" id="{32726DF7-8EC4-F749-B0B5-13E65326E0D0}"/>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32B32815-3035-D549-A155-66F153A22E9A}"/>
              </a:ext>
            </a:extLst>
          </p:cNvPr>
          <p:cNvGraphicFramePr>
            <a:graphicFrameLocks noGrp="1"/>
          </p:cNvGraphicFramePr>
          <p:nvPr>
            <p:extLst>
              <p:ext uri="{D42A27DB-BD31-4B8C-83A1-F6EECF244321}">
                <p14:modId xmlns:p14="http://schemas.microsoft.com/office/powerpoint/2010/main" val="853160178"/>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ことでフリーページ削除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
        <p:nvSpPr>
          <p:cNvPr id="47" name="正方形/長方形 54">
            <a:extLst>
              <a:ext uri="{FF2B5EF4-FFF2-40B4-BE49-F238E27FC236}">
                <a16:creationId xmlns:a16="http://schemas.microsoft.com/office/drawing/2014/main" id="{412D2779-E130-9546-A17A-911F50D2D7ED}"/>
              </a:ext>
            </a:extLst>
          </p:cNvPr>
          <p:cNvSpPr/>
          <p:nvPr/>
        </p:nvSpPr>
        <p:spPr>
          <a:xfrm>
            <a:off x="1323662" y="3048496"/>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0209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4</a:t>
            </a:r>
            <a:r>
              <a:rPr lang="ja-JP" altLang="en-US"/>
              <a:t>：フリーページ作成画面の表示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1208985"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 </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107914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本文（</a:t>
            </a:r>
            <a:r>
              <a:rPr kumimoji="1" lang="vi-VN" altLang="ja-JP" sz="1000" b="1" dirty="0">
                <a:latin typeface="Meiryo UI" panose="020B0604030504040204" pitchFamily="34" charset="-128"/>
                <a:ea typeface="Meiryo UI" panose="020B0604030504040204" pitchFamily="34" charset="-128"/>
              </a:rPr>
              <a:t>HTML</a:t>
            </a:r>
            <a:r>
              <a:rPr kumimoji="1" lang="ja-JP" altLang="en-US" sz="1000" b="1">
                <a:latin typeface="Meiryo UI" panose="020B0604030504040204" pitchFamily="34" charset="-128"/>
                <a:ea typeface="Meiryo UI" panose="020B0604030504040204" pitchFamily="34" charset="-128"/>
              </a:rPr>
              <a:t>）</a:t>
            </a:r>
            <a:endParaRPr kumimoji="1" lang="en-US" altLang="ja-JP" sz="1000" b="1" dirty="0">
              <a:latin typeface="Meiryo UI" panose="020B0604030504040204" pitchFamily="34" charset="-128"/>
              <a:ea typeface="Meiryo UI" panose="020B0604030504040204" pitchFamily="34" charset="-128"/>
            </a:endParaRP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1087" y="319514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3232668" y="2093087"/>
            <a:ext cx="922547"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ページ名</a:t>
            </a:r>
            <a:endParaRPr kumimoji="1" lang="ja-JP" altLang="en-US" sz="900" b="1" dirty="0">
              <a:latin typeface="Meiryo UI" panose="020B0604030504040204" pitchFamily="34" charset="-128"/>
              <a:ea typeface="Meiryo UI" panose="020B0604030504040204" pitchFamily="34" charset="-128"/>
            </a:endParaRP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r>
              <a:rPr kumimoji="1" lang="vi-VN" altLang="ja-JP" sz="900" b="1" dirty="0">
                <a:latin typeface="Meiryo UI" panose="020B0604030504040204" pitchFamily="34" charset="-128"/>
                <a:ea typeface="Meiryo UI" panose="020B0604030504040204" pitchFamily="34" charset="-128"/>
              </a:rPr>
              <a:t>HTML</a:t>
            </a:r>
            <a:r>
              <a:rPr kumimoji="1" lang="ja-JP" altLang="en-US" sz="900" b="1">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120242822"/>
              </p:ext>
            </p:extLst>
          </p:nvPr>
        </p:nvGraphicFramePr>
        <p:xfrm>
          <a:off x="4852032" y="1317929"/>
          <a:ext cx="4384606" cy="36576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を入力します。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ページ名を入力します。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本文</a:t>
                      </a:r>
                      <a:r>
                        <a:rPr kumimoji="1" lang="en-US" altLang="ja-JP" sz="900" b="0" dirty="0">
                          <a:latin typeface="Meiryo UI" panose="020B0604030504040204" pitchFamily="34" charset="-128"/>
                          <a:ea typeface="Meiryo UI" panose="020B0604030504040204" pitchFamily="34" charset="-128"/>
                        </a:rPr>
                        <a:t>(</a:t>
                      </a:r>
                      <a:r>
                        <a:rPr kumimoji="1" lang="vi-VN" altLang="ja-JP" sz="900" b="0" dirty="0">
                          <a:latin typeface="Meiryo UI" panose="020B0604030504040204" pitchFamily="34" charset="-128"/>
                          <a:ea typeface="Meiryo UI" panose="020B0604030504040204" pitchFamily="34" charset="-128"/>
                        </a:rPr>
                        <a:t>HTML</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フリーページ画面へ遷移する。</a:t>
                      </a:r>
                      <a:endParaRPr kumimoji="1" lang="vi-VN"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21">
            <a:extLst>
              <a:ext uri="{FF2B5EF4-FFF2-40B4-BE49-F238E27FC236}">
                <a16:creationId xmlns:a16="http://schemas.microsoft.com/office/drawing/2014/main" id="{6237194B-9281-7849-8623-01F18576E71A}"/>
              </a:ext>
            </a:extLst>
          </p:cNvPr>
          <p:cNvSpPr txBox="1"/>
          <p:nvPr/>
        </p:nvSpPr>
        <p:spPr>
          <a:xfrm>
            <a:off x="2283299" y="2143466"/>
            <a:ext cx="1026243" cy="261610"/>
          </a:xfrm>
          <a:prstGeom prst="rect">
            <a:avLst/>
          </a:prstGeom>
          <a:noFill/>
        </p:spPr>
        <p:txBody>
          <a:bodyPr wrap="none" rtlCol="0">
            <a:spAutoFit/>
          </a:bodyPr>
          <a:lstStyle/>
          <a:p>
            <a:r>
              <a:rPr kumimoji="1" lang="en-US" altLang="ja-JP" sz="1100" dirty="0">
                <a:solidFill>
                  <a:srgbClr val="FF0000"/>
                </a:solidFill>
                <a:latin typeface="Meiryo UI" panose="020B0604030504040204" pitchFamily="34" charset="-128"/>
                <a:ea typeface="Meiryo UI" panose="020B0604030504040204" pitchFamily="34" charset="-128"/>
              </a:rPr>
              <a:t>/view/page/</a:t>
            </a:r>
            <a:endParaRPr kumimoji="1" lang="ja-JP" altLang="en-US" sz="11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00862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5</a:t>
            </a:r>
            <a:r>
              <a:rPr lang="ja-JP" altLang="en-US"/>
              <a:t>：フリーページ確認画面の表示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784189"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441146"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本文</a:t>
            </a:r>
            <a:endParaRPr kumimoji="1" lang="en-US" altLang="ja-JP" sz="1000" b="1" dirty="0">
              <a:latin typeface="Meiryo UI" panose="020B0604030504040204" pitchFamily="34" charset="-128"/>
              <a:ea typeface="Meiryo UI" panose="020B0604030504040204" pitchFamily="34" charset="-128"/>
            </a:endParaRP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1087" y="319514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3232668" y="2093087"/>
            <a:ext cx="922547"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ページ名</a:t>
            </a:r>
            <a:endParaRPr kumimoji="1" lang="ja-JP" altLang="en-US" sz="900" b="1" dirty="0">
              <a:latin typeface="Meiryo UI" panose="020B0604030504040204" pitchFamily="34" charset="-128"/>
              <a:ea typeface="Meiryo UI" panose="020B0604030504040204" pitchFamily="34" charset="-128"/>
            </a:endParaRP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746132747"/>
              </p:ext>
            </p:extLst>
          </p:nvPr>
        </p:nvGraphicFramePr>
        <p:xfrm>
          <a:off x="4852032" y="1317929"/>
          <a:ext cx="4384606" cy="36576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ページ名を表示する。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本文</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21">
            <a:extLst>
              <a:ext uri="{FF2B5EF4-FFF2-40B4-BE49-F238E27FC236}">
                <a16:creationId xmlns:a16="http://schemas.microsoft.com/office/drawing/2014/main" id="{6237194B-9281-7849-8623-01F18576E71A}"/>
              </a:ext>
            </a:extLst>
          </p:cNvPr>
          <p:cNvSpPr txBox="1"/>
          <p:nvPr/>
        </p:nvSpPr>
        <p:spPr>
          <a:xfrm>
            <a:off x="2283299" y="2143466"/>
            <a:ext cx="1026243" cy="261610"/>
          </a:xfrm>
          <a:prstGeom prst="rect">
            <a:avLst/>
          </a:prstGeom>
          <a:noFill/>
        </p:spPr>
        <p:txBody>
          <a:bodyPr wrap="none" rtlCol="0">
            <a:spAutoFit/>
          </a:bodyPr>
          <a:lstStyle/>
          <a:p>
            <a:r>
              <a:rPr kumimoji="1" lang="en-US" altLang="ja-JP" sz="1100" dirty="0">
                <a:solidFill>
                  <a:srgbClr val="FF0000"/>
                </a:solidFill>
                <a:latin typeface="Meiryo UI" panose="020B0604030504040204" pitchFamily="34" charset="-128"/>
                <a:ea typeface="Meiryo UI" panose="020B0604030504040204" pitchFamily="34" charset="-128"/>
              </a:rPr>
              <a:t>/view/page/</a:t>
            </a:r>
            <a:endParaRPr kumimoji="1" lang="ja-JP" altLang="en-US" sz="11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2098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a:t>
            </a:r>
            <a:r>
              <a:rPr lang="vi-VN" altLang="ja-JP" dirty="0"/>
              <a:t>2</a:t>
            </a:r>
            <a:r>
              <a:rPr lang="en-US" altLang="ja-JP" dirty="0"/>
              <a:t>_</a:t>
            </a:r>
            <a:r>
              <a:rPr lang="ja-JP" altLang="en-US"/>
              <a:t>画面</a:t>
            </a:r>
            <a:r>
              <a:rPr lang="en-US" altLang="ja-JP" dirty="0"/>
              <a:t>6</a:t>
            </a:r>
            <a:r>
              <a:rPr lang="ja-JP" altLang="en-US"/>
              <a:t>：フリーページ確認画面の表示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43340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459929113"/>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フリーページ画面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6559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3</a:t>
            </a:r>
            <a:r>
              <a:rPr lang="ja-JP" altLang="en-US" dirty="0"/>
              <a:t>：メール</a:t>
            </a:r>
            <a:r>
              <a:rPr lang="ja-JP" altLang="en-US"/>
              <a:t>送信画面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388522"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メール送信内容入力</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951990"/>
            <a:ext cx="1048685"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メール件名</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必須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3487403"/>
            <a:ext cx="1364476"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(HTML)(</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3469109"/>
            <a:ext cx="2202353" cy="10666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86630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1" name="正方形/長方形 30">
            <a:extLst>
              <a:ext uri="{FF2B5EF4-FFF2-40B4-BE49-F238E27FC236}">
                <a16:creationId xmlns:a16="http://schemas.microsoft.com/office/drawing/2014/main" id="{4D374B2F-8ADB-4F3F-A450-236DBFD433B1}"/>
              </a:ext>
            </a:extLst>
          </p:cNvPr>
          <p:cNvSpPr/>
          <p:nvPr/>
        </p:nvSpPr>
        <p:spPr>
          <a:xfrm>
            <a:off x="906713" y="314132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2" name="正方形/長方形 31">
            <a:extLst>
              <a:ext uri="{FF2B5EF4-FFF2-40B4-BE49-F238E27FC236}">
                <a16:creationId xmlns:a16="http://schemas.microsoft.com/office/drawing/2014/main" id="{CF2618CC-B372-421E-B1E0-D8E52988D345}"/>
              </a:ext>
            </a:extLst>
          </p:cNvPr>
          <p:cNvSpPr/>
          <p:nvPr/>
        </p:nvSpPr>
        <p:spPr>
          <a:xfrm>
            <a:off x="906713" y="330943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3" name="正方形/長方形 32">
            <a:extLst>
              <a:ext uri="{FF2B5EF4-FFF2-40B4-BE49-F238E27FC236}">
                <a16:creationId xmlns:a16="http://schemas.microsoft.com/office/drawing/2014/main" id="{5615BF2C-8234-4C2D-9E8C-64D3A652F61D}"/>
              </a:ext>
            </a:extLst>
          </p:cNvPr>
          <p:cNvSpPr/>
          <p:nvPr/>
        </p:nvSpPr>
        <p:spPr>
          <a:xfrm>
            <a:off x="911909" y="3675096"/>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4" name="正方形/長方形 33">
            <a:extLst>
              <a:ext uri="{FF2B5EF4-FFF2-40B4-BE49-F238E27FC236}">
                <a16:creationId xmlns:a16="http://schemas.microsoft.com/office/drawing/2014/main" id="{14F3C85C-0B7A-47D2-9C72-99C929EDE44B}"/>
              </a:ext>
            </a:extLst>
          </p:cNvPr>
          <p:cNvSpPr/>
          <p:nvPr/>
        </p:nvSpPr>
        <p:spPr>
          <a:xfrm>
            <a:off x="911909" y="384320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564402"/>
            <a:ext cx="457368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448534886"/>
              </p:ext>
            </p:extLst>
          </p:nvPr>
        </p:nvGraphicFramePr>
        <p:xfrm>
          <a:off x="4852031" y="1072444"/>
          <a:ext cx="4619959" cy="5394960"/>
        </p:xfrm>
        <a:graphic>
          <a:graphicData uri="http://schemas.openxmlformats.org/drawingml/2006/table">
            <a:tbl>
              <a:tblPr firstRow="1" bandRow="1">
                <a:tableStyleId>{5940675A-B579-460E-94D1-54222C63F5DA}</a:tableStyleId>
              </a:tblPr>
              <a:tblGrid>
                <a:gridCol w="848283">
                  <a:extLst>
                    <a:ext uri="{9D8B030D-6E8A-4147-A177-3AD203B41FA5}">
                      <a16:colId xmlns:a16="http://schemas.microsoft.com/office/drawing/2014/main" val="1869668301"/>
                    </a:ext>
                  </a:extLst>
                </a:gridCol>
                <a:gridCol w="3771676">
                  <a:extLst>
                    <a:ext uri="{9D8B030D-6E8A-4147-A177-3AD203B41FA5}">
                      <a16:colId xmlns:a16="http://schemas.microsoft.com/office/drawing/2014/main" val="4148764813"/>
                    </a:ext>
                  </a:extLst>
                </a:gridCol>
              </a:tblGrid>
              <a:tr h="118384">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選択されたメール書式を表示する。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89414">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選択されたお住いのエリアを表示する。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未選択の場合は全エリアと表示する。</a:t>
                      </a:r>
                    </a:p>
                  </a:txBody>
                  <a:tcPr marL="45720" marR="45720"/>
                </a:tc>
                <a:extLst>
                  <a:ext uri="{0D108BD9-81ED-4DB2-BD59-A6C34878D82A}">
                    <a16:rowId xmlns:a16="http://schemas.microsoft.com/office/drawing/2014/main" val="1293555072"/>
                  </a:ext>
                </a:extLst>
              </a:tr>
              <a:tr h="189414">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選択された年代を表示する。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未選択の場合は全年代と表示する。</a:t>
                      </a:r>
                    </a:p>
                  </a:txBody>
                  <a:tcPr marL="45720" marR="45720"/>
                </a:tc>
                <a:extLst>
                  <a:ext uri="{0D108BD9-81ED-4DB2-BD59-A6C34878D82A}">
                    <a16:rowId xmlns:a16="http://schemas.microsoft.com/office/drawing/2014/main" val="1119862203"/>
                  </a:ext>
                </a:extLst>
              </a:tr>
              <a:tr h="189414">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選択された性別を表示する。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331475">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メール件名を入力する。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u="none" strike="noStrike" dirty="0">
                          <a:effectLst/>
                          <a:latin typeface="Meiryo UI" panose="020B0604030504040204" pitchFamily="34" charset="-128"/>
                          <a:ea typeface="Meiryo UI" panose="020B0604030504040204" pitchFamily="34" charset="-128"/>
                        </a:rPr>
                        <a:t>100</a:t>
                      </a:r>
                      <a:r>
                        <a:rPr kumimoji="1" lang="ja-JP" altLang="en-US" sz="900" u="none" strike="noStrike" dirty="0">
                          <a:effectLst/>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14665757"/>
                  </a:ext>
                </a:extLst>
              </a:tr>
              <a:tr h="473536">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97246134"/>
                  </a:ext>
                </a:extLst>
              </a:tr>
              <a:tr h="331475">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61559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メール送信確認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押下時に必須は入力データが存在すること、</a:t>
                      </a:r>
                      <a:r>
                        <a:rPr kumimoji="1" lang="en-US" altLang="ja-JP" sz="900" dirty="0">
                          <a:latin typeface="Meiryo UI" panose="020B0604030504040204" pitchFamily="34" charset="-128"/>
                          <a:ea typeface="Meiryo UI" panose="020B0604030504040204" pitchFamily="34" charset="-128"/>
                        </a:rPr>
                        <a:t>(6)〜(7)</a:t>
                      </a:r>
                      <a:r>
                        <a:rPr kumimoji="1" lang="ja-JP" altLang="en-US" sz="9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900" dirty="0">
                          <a:latin typeface="Meiryo UI" panose="020B0604030504040204" pitchFamily="34" charset="-128"/>
                          <a:ea typeface="Meiryo UI" panose="020B0604030504040204" pitchFamily="34" charset="-128"/>
                        </a:rPr>
                        <a:t>(a)</a:t>
                      </a:r>
                      <a:r>
                        <a:rPr kumimoji="1" lang="ja-JP" altLang="en-US" sz="9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必須項目：</a:t>
                      </a:r>
                      <a:r>
                        <a:rPr kumimoji="1" lang="en" altLang="ja-JP" sz="900" dirty="0">
                          <a:latin typeface="Meiryo UI" panose="020B0604030504040204" pitchFamily="34" charset="-128"/>
                          <a:ea typeface="Meiryo UI" panose="020B0604030504040204" pitchFamily="34" charset="-128"/>
                        </a:rPr>
                        <a:t>(b)</a:t>
                      </a:r>
                      <a:r>
                        <a:rPr kumimoji="1" lang="ja-JP" altLang="en-US" sz="900" dirty="0">
                          <a:latin typeface="Meiryo UI" panose="020B0604030504040204" pitchFamily="34" charset="-128"/>
                          <a:ea typeface="Meiryo UI" panose="020B0604030504040204" pitchFamily="34" charset="-128"/>
                        </a:rPr>
                        <a:t>空であってはなりません。</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入力値不正：</a:t>
                      </a:r>
                      <a:r>
                        <a:rPr kumimoji="1" lang="en" altLang="ja-JP" sz="900" dirty="0">
                          <a:latin typeface="Meiryo UI" panose="020B0604030504040204" pitchFamily="34" charset="-128"/>
                          <a:ea typeface="Meiryo UI" panose="020B0604030504040204" pitchFamily="34" charset="-128"/>
                        </a:rPr>
                        <a:t>(c)</a:t>
                      </a:r>
                      <a:r>
                        <a:rPr kumimoji="1" lang="ja-JP" altLang="en-US" sz="900" dirty="0">
                          <a:latin typeface="Meiryo UI" panose="020B0604030504040204" pitchFamily="34" charset="-128"/>
                          <a:ea typeface="Meiryo UI" panose="020B0604030504040204" pitchFamily="34" charset="-128"/>
                        </a:rPr>
                        <a:t>入力値に誤りがあります。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チェックで問題ない場合はメール送信確認画面へ遷移する。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送信対象者設定画面へ遷移する。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986582742"/>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945230"/>
            <a:ext cx="2192396" cy="244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522073" y="29212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46" name="表 4">
            <a:extLst>
              <a:ext uri="{FF2B5EF4-FFF2-40B4-BE49-F238E27FC236}">
                <a16:creationId xmlns:a16="http://schemas.microsoft.com/office/drawing/2014/main" id="{1197FB07-CC13-47AB-9D77-3EA6B6F60E03}"/>
              </a:ext>
            </a:extLst>
          </p:cNvPr>
          <p:cNvGraphicFramePr>
            <a:graphicFrameLocks noGrp="1"/>
          </p:cNvGraphicFramePr>
          <p:nvPr/>
        </p:nvGraphicFramePr>
        <p:xfrm>
          <a:off x="956941" y="1729071"/>
          <a:ext cx="3580591" cy="1152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47" name="正方形/長方形 46">
            <a:extLst>
              <a:ext uri="{FF2B5EF4-FFF2-40B4-BE49-F238E27FC236}">
                <a16:creationId xmlns:a16="http://schemas.microsoft.com/office/drawing/2014/main" id="{1B52853F-09E8-4E24-B84D-15A685766549}"/>
              </a:ext>
            </a:extLst>
          </p:cNvPr>
          <p:cNvSpPr/>
          <p:nvPr/>
        </p:nvSpPr>
        <p:spPr>
          <a:xfrm>
            <a:off x="2753579" y="175568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8" name="テキスト ボックス 47">
            <a:extLst>
              <a:ext uri="{FF2B5EF4-FFF2-40B4-BE49-F238E27FC236}">
                <a16:creationId xmlns:a16="http://schemas.microsoft.com/office/drawing/2014/main" id="{3D2D6F06-0C7C-41A3-A0DD-D8ED481B827C}"/>
              </a:ext>
            </a:extLst>
          </p:cNvPr>
          <p:cNvSpPr txBox="1"/>
          <p:nvPr/>
        </p:nvSpPr>
        <p:spPr>
          <a:xfrm>
            <a:off x="2410103"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885E699B-C897-4E77-AC9D-79ACA0B76E15}"/>
              </a:ext>
            </a:extLst>
          </p:cNvPr>
          <p:cNvSpPr/>
          <p:nvPr/>
        </p:nvSpPr>
        <p:spPr>
          <a:xfrm>
            <a:off x="2753579" y="204789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0" name="テキスト ボックス 49">
            <a:extLst>
              <a:ext uri="{FF2B5EF4-FFF2-40B4-BE49-F238E27FC236}">
                <a16:creationId xmlns:a16="http://schemas.microsoft.com/office/drawing/2014/main" id="{518CF436-66A0-494A-86BA-8710DBDB572D}"/>
              </a:ext>
            </a:extLst>
          </p:cNvPr>
          <p:cNvSpPr txBox="1"/>
          <p:nvPr/>
        </p:nvSpPr>
        <p:spPr>
          <a:xfrm>
            <a:off x="2410103" y="20092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0379284D-C50F-4DDA-9E50-6ED493B101B6}"/>
              </a:ext>
            </a:extLst>
          </p:cNvPr>
          <p:cNvSpPr/>
          <p:nvPr/>
        </p:nvSpPr>
        <p:spPr>
          <a:xfrm>
            <a:off x="2753579" y="234010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2" name="テキスト ボックス 51">
            <a:extLst>
              <a:ext uri="{FF2B5EF4-FFF2-40B4-BE49-F238E27FC236}">
                <a16:creationId xmlns:a16="http://schemas.microsoft.com/office/drawing/2014/main" id="{5BBA0ADC-60FE-4C74-9A81-CE1965D12BEC}"/>
              </a:ext>
            </a:extLst>
          </p:cNvPr>
          <p:cNvSpPr txBox="1"/>
          <p:nvPr/>
        </p:nvSpPr>
        <p:spPr>
          <a:xfrm>
            <a:off x="2410103" y="2301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C43130A2-5DA7-4CC5-8895-CFD673694A1B}"/>
              </a:ext>
            </a:extLst>
          </p:cNvPr>
          <p:cNvSpPr/>
          <p:nvPr/>
        </p:nvSpPr>
        <p:spPr>
          <a:xfrm>
            <a:off x="2753579" y="261227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4" name="テキスト ボックス 53">
            <a:extLst>
              <a:ext uri="{FF2B5EF4-FFF2-40B4-BE49-F238E27FC236}">
                <a16:creationId xmlns:a16="http://schemas.microsoft.com/office/drawing/2014/main" id="{73963A23-0B98-4FBA-AFE0-717408EF5ADD}"/>
              </a:ext>
            </a:extLst>
          </p:cNvPr>
          <p:cNvSpPr txBox="1"/>
          <p:nvPr/>
        </p:nvSpPr>
        <p:spPr>
          <a:xfrm>
            <a:off x="2410103" y="25735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BA74B97E-6B6A-46C9-A558-664E70776A33}"/>
              </a:ext>
            </a:extLst>
          </p:cNvPr>
          <p:cNvSpPr txBox="1"/>
          <p:nvPr/>
        </p:nvSpPr>
        <p:spPr>
          <a:xfrm>
            <a:off x="507660" y="16756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924841" y="5831342"/>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メール送信確認</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04564" y="583341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023537" y="577832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433074" y="57843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40">
            <a:extLst>
              <a:ext uri="{FF2B5EF4-FFF2-40B4-BE49-F238E27FC236}">
                <a16:creationId xmlns:a16="http://schemas.microsoft.com/office/drawing/2014/main" id="{1F53610C-72F8-432B-AB0D-7E66DFA1E1B1}"/>
              </a:ext>
            </a:extLst>
          </p:cNvPr>
          <p:cNvSpPr txBox="1"/>
          <p:nvPr/>
        </p:nvSpPr>
        <p:spPr>
          <a:xfrm>
            <a:off x="824625" y="4633217"/>
            <a:ext cx="1383712"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テキスト</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8B9C55E-7325-4ECA-A17E-190565C929B1}"/>
              </a:ext>
            </a:extLst>
          </p:cNvPr>
          <p:cNvSpPr/>
          <p:nvPr/>
        </p:nvSpPr>
        <p:spPr>
          <a:xfrm>
            <a:off x="2208337" y="4614922"/>
            <a:ext cx="2202353" cy="1065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5" name="テキスト ボックス 44">
            <a:extLst>
              <a:ext uri="{FF2B5EF4-FFF2-40B4-BE49-F238E27FC236}">
                <a16:creationId xmlns:a16="http://schemas.microsoft.com/office/drawing/2014/main" id="{743B0EF6-EA36-4266-AFD2-9A9353184A2D}"/>
              </a:ext>
            </a:extLst>
          </p:cNvPr>
          <p:cNvSpPr txBox="1"/>
          <p:nvPr/>
        </p:nvSpPr>
        <p:spPr>
          <a:xfrm>
            <a:off x="2476707" y="50169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0" name="正方形/長方形 59">
            <a:extLst>
              <a:ext uri="{FF2B5EF4-FFF2-40B4-BE49-F238E27FC236}">
                <a16:creationId xmlns:a16="http://schemas.microsoft.com/office/drawing/2014/main" id="{9CC3FB3F-D7E9-46A9-BF62-A039F26404D0}"/>
              </a:ext>
            </a:extLst>
          </p:cNvPr>
          <p:cNvSpPr/>
          <p:nvPr/>
        </p:nvSpPr>
        <p:spPr>
          <a:xfrm>
            <a:off x="901952" y="482091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61" name="正方形/長方形 60">
            <a:extLst>
              <a:ext uri="{FF2B5EF4-FFF2-40B4-BE49-F238E27FC236}">
                <a16:creationId xmlns:a16="http://schemas.microsoft.com/office/drawing/2014/main" id="{2D11936E-0B67-45E1-A80B-360E492D9F94}"/>
              </a:ext>
            </a:extLst>
          </p:cNvPr>
          <p:cNvSpPr/>
          <p:nvPr/>
        </p:nvSpPr>
        <p:spPr>
          <a:xfrm>
            <a:off x="901952" y="498901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Tree>
    <p:extLst>
      <p:ext uri="{BB962C8B-B14F-4D97-AF65-F5344CB8AC3E}">
        <p14:creationId xmlns:p14="http://schemas.microsoft.com/office/powerpoint/2010/main" val="4014032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4" name="図 3">
            <a:extLst>
              <a:ext uri="{FF2B5EF4-FFF2-40B4-BE49-F238E27FC236}">
                <a16:creationId xmlns:a16="http://schemas.microsoft.com/office/drawing/2014/main" id="{6D21E229-A4C1-5D45-BD1E-AFF77F81B65D}"/>
              </a:ext>
            </a:extLst>
          </p:cNvPr>
          <p:cNvPicPr>
            <a:picLocks noChangeAspect="1"/>
          </p:cNvPicPr>
          <p:nvPr/>
        </p:nvPicPr>
        <p:blipFill>
          <a:blip r:embed="rId2"/>
          <a:stretch>
            <a:fillRect/>
          </a:stretch>
        </p:blipFill>
        <p:spPr>
          <a:xfrm>
            <a:off x="661181" y="1706109"/>
            <a:ext cx="4291819" cy="3022008"/>
          </a:xfrm>
          <a:prstGeom prst="rect">
            <a:avLst/>
          </a:prstGeom>
        </p:spPr>
      </p:pic>
      <p:pic>
        <p:nvPicPr>
          <p:cNvPr id="8" name="図 7">
            <a:extLst>
              <a:ext uri="{FF2B5EF4-FFF2-40B4-BE49-F238E27FC236}">
                <a16:creationId xmlns:a16="http://schemas.microsoft.com/office/drawing/2014/main" id="{F875BEB9-FC5B-FA42-92C9-8C7764FD2925}"/>
              </a:ext>
            </a:extLst>
          </p:cNvPr>
          <p:cNvPicPr>
            <a:picLocks noChangeAspect="1"/>
          </p:cNvPicPr>
          <p:nvPr/>
        </p:nvPicPr>
        <p:blipFill>
          <a:blip r:embed="rId3"/>
          <a:stretch>
            <a:fillRect/>
          </a:stretch>
        </p:blipFill>
        <p:spPr>
          <a:xfrm>
            <a:off x="436757" y="4916318"/>
            <a:ext cx="4953000" cy="2884805"/>
          </a:xfrm>
          <a:prstGeom prst="rect">
            <a:avLst/>
          </a:prstGeom>
        </p:spPr>
      </p:pic>
      <p:pic>
        <p:nvPicPr>
          <p:cNvPr id="9" name="図 8">
            <a:extLst>
              <a:ext uri="{FF2B5EF4-FFF2-40B4-BE49-F238E27FC236}">
                <a16:creationId xmlns:a16="http://schemas.microsoft.com/office/drawing/2014/main" id="{AF79FB90-23B5-DC4E-9011-DBA848B047FC}"/>
              </a:ext>
            </a:extLst>
          </p:cNvPr>
          <p:cNvPicPr>
            <a:picLocks noChangeAspect="1"/>
          </p:cNvPicPr>
          <p:nvPr/>
        </p:nvPicPr>
        <p:blipFill>
          <a:blip r:embed="rId4"/>
          <a:stretch>
            <a:fillRect/>
          </a:stretch>
        </p:blipFill>
        <p:spPr>
          <a:xfrm>
            <a:off x="5274526" y="409986"/>
            <a:ext cx="5490117" cy="1846512"/>
          </a:xfrm>
          <a:prstGeom prst="rect">
            <a:avLst/>
          </a:prstGeom>
        </p:spPr>
      </p:pic>
      <p:pic>
        <p:nvPicPr>
          <p:cNvPr id="10" name="図 9">
            <a:extLst>
              <a:ext uri="{FF2B5EF4-FFF2-40B4-BE49-F238E27FC236}">
                <a16:creationId xmlns:a16="http://schemas.microsoft.com/office/drawing/2014/main" id="{3A37ADED-A279-B14F-A1C9-494FD1667B2D}"/>
              </a:ext>
            </a:extLst>
          </p:cNvPr>
          <p:cNvPicPr>
            <a:picLocks noChangeAspect="1"/>
          </p:cNvPicPr>
          <p:nvPr/>
        </p:nvPicPr>
        <p:blipFill>
          <a:blip r:embed="rId5"/>
          <a:stretch>
            <a:fillRect/>
          </a:stretch>
        </p:blipFill>
        <p:spPr>
          <a:xfrm>
            <a:off x="5185317" y="1941682"/>
            <a:ext cx="6482576" cy="2318518"/>
          </a:xfrm>
          <a:prstGeom prst="rect">
            <a:avLst/>
          </a:prstGeom>
        </p:spPr>
      </p:pic>
      <p:pic>
        <p:nvPicPr>
          <p:cNvPr id="11" name="図 10">
            <a:extLst>
              <a:ext uri="{FF2B5EF4-FFF2-40B4-BE49-F238E27FC236}">
                <a16:creationId xmlns:a16="http://schemas.microsoft.com/office/drawing/2014/main" id="{38C28179-A752-3241-A2FB-0F9904C4281E}"/>
              </a:ext>
            </a:extLst>
          </p:cNvPr>
          <p:cNvPicPr>
            <a:picLocks noChangeAspect="1"/>
          </p:cNvPicPr>
          <p:nvPr/>
        </p:nvPicPr>
        <p:blipFill>
          <a:blip r:embed="rId6"/>
          <a:stretch>
            <a:fillRect/>
          </a:stretch>
        </p:blipFill>
        <p:spPr>
          <a:xfrm>
            <a:off x="5703847" y="4537300"/>
            <a:ext cx="4631474" cy="2150559"/>
          </a:xfrm>
          <a:prstGeom prst="rect">
            <a:avLst/>
          </a:prstGeom>
        </p:spPr>
      </p:pic>
    </p:spTree>
    <p:extLst>
      <p:ext uri="{BB962C8B-B14F-4D97-AF65-F5344CB8AC3E}">
        <p14:creationId xmlns:p14="http://schemas.microsoft.com/office/powerpoint/2010/main" val="2469283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240537"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383585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メールテンプレート管理プロセス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en-US" altLang="ja-JP" dirty="0"/>
              <a:t>Web</a:t>
            </a:r>
            <a:r>
              <a:rPr lang="ja-JP" altLang="en-US"/>
              <a:t>サイト（システム）から送信するメールのテンプレートを変更する。</a:t>
            </a:r>
            <a:endParaRPr lang="en-US" altLang="ja-JP" dirty="0"/>
          </a:p>
          <a:p>
            <a:r>
              <a:rPr lang="ja-JP" altLang="en-US"/>
              <a:t>メールはフッターを設定できる。</a:t>
            </a:r>
            <a:endParaRPr lang="en-US" altLang="ja-JP" dirty="0"/>
          </a:p>
          <a:p>
            <a:r>
              <a:rPr lang="ja-JP" altLang="en-US"/>
              <a:t>メールテンプレート管理はメールの送信タイミングの変更できない。（ベンダーー依頼）</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52</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メールテンプレート作成／編集／削除</a:t>
            </a:r>
            <a:endParaRPr kumimoji="1" lang="ja-JP" altLang="en-US" sz="8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a:t>
            </a:r>
            <a:r>
              <a:rPr kumimoji="1" lang="ja-JP" altLang="en-US" sz="600">
                <a:latin typeface="Meiryo UI" panose="020B0604030504040204" pitchFamily="34" charset="-128"/>
                <a:ea typeface="Meiryo UI" panose="020B0604030504040204" pitchFamily="34" charset="-128"/>
              </a:rPr>
              <a:t>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メールテンプレート反映確認</a:t>
            </a:r>
          </a:p>
        </p:txBody>
      </p: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45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タイトル 1">
            <a:extLst>
              <a:ext uri="{FF2B5EF4-FFF2-40B4-BE49-F238E27FC236}">
                <a16:creationId xmlns:a16="http://schemas.microsoft.com/office/drawing/2014/main" id="{C9B3A719-D824-9947-8119-13B9F9B4B1C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1632199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937267735"/>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メールテンプレート名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メールテンプレート名をリストから選べる。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a:t>
                      </a:r>
                      <a:r>
                        <a:rPr lang="ja-JP" altLang="en-US" sz="900" b="0">
                          <a:solidFill>
                            <a:schemeClr val="tx1"/>
                          </a:solidFill>
                          <a:latin typeface="Meiryo UI" panose="020B0604030504040204" pitchFamily="34" charset="-128"/>
                          <a:ea typeface="Meiryo UI" panose="020B0604030504040204" pitchFamily="34" charset="-128"/>
                        </a:rPr>
                        <a:t>の</a:t>
                      </a:r>
                      <a:r>
                        <a:rPr kumimoji="1" lang="ja-JP" altLang="en-US" sz="900">
                          <a:latin typeface="Meiryo UI" panose="020B0604030504040204" pitchFamily="34" charset="-128"/>
                          <a:ea typeface="Meiryo UI" panose="020B0604030504040204" pitchFamily="34" charset="-128"/>
                        </a:rPr>
                        <a:t>表示順は作成日時の降順で表示される。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a:latin typeface="Meiryo UI" panose="020B0604030504040204" pitchFamily="34" charset="-128"/>
                          <a:ea typeface="Meiryo UI" panose="020B0604030504040204" pitchFamily="34" charset="-128"/>
                        </a:rPr>
                        <a:t>するテンプレートを「</a:t>
                      </a:r>
                      <a:r>
                        <a:rPr kumimoji="1" lang="ja-JP" altLang="en-US" sz="900" b="0">
                          <a:latin typeface="Meiryo UI" panose="020B0604030504040204" pitchFamily="34" charset="-128"/>
                          <a:ea typeface="Meiryo UI" panose="020B0604030504040204" pitchFamily="34" charset="-128"/>
                        </a:rPr>
                        <a:t>メールテンプレートプレビュー</a:t>
                      </a:r>
                      <a:r>
                        <a:rPr kumimoji="1" lang="ja-JP" altLang="en-US" sz="900">
                          <a:latin typeface="Meiryo UI" panose="020B0604030504040204" pitchFamily="34" charset="-128"/>
                          <a:ea typeface="Meiryo UI" panose="020B0604030504040204" pitchFamily="34" charset="-128"/>
                        </a:rPr>
                        <a:t>」のエリアに表示する。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新しいメールテンプレートを作成する。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押下することでメールテンプレート作成画面へ遷移する。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該当メールテンプレート</a:t>
                      </a:r>
                      <a:r>
                        <a:rPr kumimoji="1" lang="ja-JP" altLang="en-US" sz="900">
                          <a:latin typeface="Meiryo UI" panose="020B0604030504040204" pitchFamily="34" charset="-128"/>
                          <a:ea typeface="Meiryo UI" panose="020B0604030504040204" pitchFamily="34" charset="-128"/>
                        </a:rPr>
                        <a:t>削除処理を実行する。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61843951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(4)</a:t>
                      </a:r>
                      <a:r>
                        <a:rPr kumimoji="1" lang="ja-JP" altLang="en-US" sz="900" b="0">
                          <a:latin typeface="Meiryo UI" panose="020B0604030504040204" pitchFamily="34" charset="-128"/>
                          <a:ea typeface="Meiryo UI" panose="020B0604030504040204" pitchFamily="34" charset="-128"/>
                        </a:rPr>
                        <a:t>メールテンプレートプレビュー</a:t>
                      </a:r>
                      <a:endParaRPr kumimoji="1" lang="en-US" altLang="ja-JP" sz="900" b="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a:latin typeface="Meiryo UI" panose="020B0604030504040204" pitchFamily="34" charset="-128"/>
                          <a:ea typeface="Meiryo UI" panose="020B0604030504040204" pitchFamily="34" charset="-128"/>
                        </a:rPr>
                        <a:t>するテンプレートを表示する。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26287936"/>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585617"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30499"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3</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91267"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83483"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35" name="テキスト ボックス 15">
            <a:extLst>
              <a:ext uri="{FF2B5EF4-FFF2-40B4-BE49-F238E27FC236}">
                <a16:creationId xmlns:a16="http://schemas.microsoft.com/office/drawing/2014/main" id="{8AE6BE2C-7541-334F-A77A-344AF102BDDF}"/>
              </a:ext>
            </a:extLst>
          </p:cNvPr>
          <p:cNvSpPr txBox="1"/>
          <p:nvPr/>
        </p:nvSpPr>
        <p:spPr>
          <a:xfrm>
            <a:off x="1568835" y="366876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1051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27896"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20112"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42" name="正方形/長方形 53">
            <a:extLst>
              <a:ext uri="{FF2B5EF4-FFF2-40B4-BE49-F238E27FC236}">
                <a16:creationId xmlns:a16="http://schemas.microsoft.com/office/drawing/2014/main" id="{E82391AF-2D09-7F44-8E13-DAE4D2B05359}"/>
              </a:ext>
            </a:extLst>
          </p:cNvPr>
          <p:cNvSpPr/>
          <p:nvPr/>
        </p:nvSpPr>
        <p:spPr>
          <a:xfrm>
            <a:off x="863010" y="2954690"/>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61">
            <a:extLst>
              <a:ext uri="{FF2B5EF4-FFF2-40B4-BE49-F238E27FC236}">
                <a16:creationId xmlns:a16="http://schemas.microsoft.com/office/drawing/2014/main" id="{87324006-168D-8548-850D-E2481A67E0DA}"/>
              </a:ext>
            </a:extLst>
          </p:cNvPr>
          <p:cNvSpPr/>
          <p:nvPr/>
        </p:nvSpPr>
        <p:spPr>
          <a:xfrm>
            <a:off x="1963657"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4" name="正方形/長方形 62">
            <a:extLst>
              <a:ext uri="{FF2B5EF4-FFF2-40B4-BE49-F238E27FC236}">
                <a16:creationId xmlns:a16="http://schemas.microsoft.com/office/drawing/2014/main" id="{F1986851-1261-8647-8F91-EE26D413640C}"/>
              </a:ext>
            </a:extLst>
          </p:cNvPr>
          <p:cNvSpPr/>
          <p:nvPr/>
        </p:nvSpPr>
        <p:spPr>
          <a:xfrm>
            <a:off x="3077459"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5" name="テキスト ボックス 63">
            <a:extLst>
              <a:ext uri="{FF2B5EF4-FFF2-40B4-BE49-F238E27FC236}">
                <a16:creationId xmlns:a16="http://schemas.microsoft.com/office/drawing/2014/main" id="{04E0292B-B5D0-8045-BB45-734D2A5729B4}"/>
              </a:ext>
            </a:extLst>
          </p:cNvPr>
          <p:cNvSpPr txBox="1"/>
          <p:nvPr/>
        </p:nvSpPr>
        <p:spPr>
          <a:xfrm>
            <a:off x="2690784"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6" name="テキスト ボックス 64">
            <a:extLst>
              <a:ext uri="{FF2B5EF4-FFF2-40B4-BE49-F238E27FC236}">
                <a16:creationId xmlns:a16="http://schemas.microsoft.com/office/drawing/2014/main" id="{D55B5343-D98D-1948-AFA9-CC9166742C68}"/>
              </a:ext>
            </a:extLst>
          </p:cNvPr>
          <p:cNvSpPr txBox="1"/>
          <p:nvPr/>
        </p:nvSpPr>
        <p:spPr>
          <a:xfrm>
            <a:off x="1620181"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正方形/長方形 54">
            <a:extLst>
              <a:ext uri="{FF2B5EF4-FFF2-40B4-BE49-F238E27FC236}">
                <a16:creationId xmlns:a16="http://schemas.microsoft.com/office/drawing/2014/main" id="{0DB7A1E6-B9AB-2047-BFA7-47F1D5961F27}"/>
              </a:ext>
            </a:extLst>
          </p:cNvPr>
          <p:cNvSpPr/>
          <p:nvPr/>
        </p:nvSpPr>
        <p:spPr>
          <a:xfrm>
            <a:off x="1332565" y="3072314"/>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FB047A63-CD49-4E41-9454-7546D96A03B1}"/>
              </a:ext>
            </a:extLst>
          </p:cNvPr>
          <p:cNvGraphicFramePr>
            <a:graphicFrameLocks noGrp="1"/>
          </p:cNvGraphicFramePr>
          <p:nvPr>
            <p:extLst>
              <p:ext uri="{D42A27DB-BD31-4B8C-83A1-F6EECF244321}">
                <p14:modId xmlns:p14="http://schemas.microsoft.com/office/powerpoint/2010/main" val="4252864514"/>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ことでメールテンプレート削除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167270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3</a:t>
            </a:r>
            <a:r>
              <a:rPr lang="ja-JP" altLang="en-US"/>
              <a:t>：メールテンプレート作成画面の表示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4082401500"/>
              </p:ext>
            </p:extLst>
          </p:nvPr>
        </p:nvGraphicFramePr>
        <p:xfrm>
          <a:off x="4852032" y="1317929"/>
          <a:ext cx="4384606" cy="16459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フッター有　</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フッター（署名）を表示する・表示しないの選択。チェックボックス。</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7661269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メールテンプレート作成</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i="1">
                <a:latin typeface="Meiryo UI" panose="020B0604030504040204" pitchFamily="34" charset="-128"/>
                <a:ea typeface="Meiryo UI" panose="020B0604030504040204" pitchFamily="34" charset="-128"/>
              </a:rPr>
              <a:t>内容</a:t>
            </a:r>
            <a:endParaRPr kumimoji="1" lang="ja-JP" altLang="en-US" sz="900" b="1" i="1" dirty="0">
              <a:latin typeface="Meiryo UI" panose="020B0604030504040204" pitchFamily="34" charset="-128"/>
              <a:ea typeface="Meiryo UI" panose="020B0604030504040204" pitchFamily="34" charset="-128"/>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
        <p:nvSpPr>
          <p:cNvPr id="38" name="テキスト ボックス 21">
            <a:extLst>
              <a:ext uri="{FF2B5EF4-FFF2-40B4-BE49-F238E27FC236}">
                <a16:creationId xmlns:a16="http://schemas.microsoft.com/office/drawing/2014/main" id="{0C876D83-3B2A-2B4C-87E3-0112DBF02B2A}"/>
              </a:ext>
            </a:extLst>
          </p:cNvPr>
          <p:cNvSpPr txBox="1"/>
          <p:nvPr/>
        </p:nvSpPr>
        <p:spPr>
          <a:xfrm>
            <a:off x="1243615" y="288886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13">
            <a:extLst>
              <a:ext uri="{FF2B5EF4-FFF2-40B4-BE49-F238E27FC236}">
                <a16:creationId xmlns:a16="http://schemas.microsoft.com/office/drawing/2014/main" id="{057FEE60-8BAD-2E4B-816D-6F7DA6B72F23}"/>
              </a:ext>
            </a:extLst>
          </p:cNvPr>
          <p:cNvSpPr/>
          <p:nvPr/>
        </p:nvSpPr>
        <p:spPr>
          <a:xfrm>
            <a:off x="1648926" y="2911807"/>
            <a:ext cx="84207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sz="900">
                <a:latin typeface="Meiryo UI" panose="020B0604030504040204" pitchFamily="34" charset="-128"/>
                <a:ea typeface="Meiryo UI" panose="020B0604030504040204" pitchFamily="34" charset="-128"/>
              </a:rPr>
              <a:t>フッター有　□</a:t>
            </a:r>
            <a:endParaRPr kumimoji="1" lang="en-US" altLang="ja-JP" sz="9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93679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4</a:t>
            </a:r>
            <a:r>
              <a:rPr lang="ja-JP" altLang="en-US"/>
              <a:t>：メールテンプレート確認画面の表示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688998331"/>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905972">
                  <a:extLst>
                    <a:ext uri="{9D8B030D-6E8A-4147-A177-3AD203B41FA5}">
                      <a16:colId xmlns:a16="http://schemas.microsoft.com/office/drawing/2014/main" val="1869668301"/>
                    </a:ext>
                  </a:extLst>
                </a:gridCol>
                <a:gridCol w="3478634">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メールテンプレートの内容を表示する。フッター（署名）が有る場合、含めて表示する。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メールテンプレート確認</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i="1">
                <a:latin typeface="Meiryo UI" panose="020B0604030504040204" pitchFamily="34" charset="-128"/>
                <a:ea typeface="Meiryo UI" panose="020B0604030504040204" pitchFamily="34" charset="-128"/>
              </a:rPr>
              <a:t>内容</a:t>
            </a:r>
            <a:endParaRPr kumimoji="1" lang="vi-VN" altLang="ja-JP" sz="900" b="1" i="1" dirty="0">
              <a:latin typeface="Meiryo UI" panose="020B0604030504040204" pitchFamily="34" charset="-128"/>
              <a:ea typeface="Meiryo UI" panose="020B0604030504040204" pitchFamily="34" charset="-128"/>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88757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19055F4-FE5C-EA46-8A7C-DF8968EB44FF}"/>
              </a:ext>
            </a:extLst>
          </p:cNvPr>
          <p:cNvSpPr>
            <a:spLocks noGrp="1"/>
          </p:cNvSpPr>
          <p:nvPr>
            <p:ph type="sldNum" sz="quarter" idx="4"/>
          </p:nvPr>
        </p:nvSpPr>
        <p:spPr/>
        <p:txBody>
          <a:bodyPr/>
          <a:lstStyle/>
          <a:p>
            <a:fld id="{F30DD6FD-6AE0-D748-9D23-01258D872A5D}" type="slidenum">
              <a:rPr kumimoji="1" lang="ja-JP" altLang="en-US" smtClean="0"/>
              <a:t>58</a:t>
            </a:fld>
            <a:endParaRPr kumimoji="1" lang="ja-JP" altLang="en-US"/>
          </a:p>
        </p:txBody>
      </p:sp>
      <p:pic>
        <p:nvPicPr>
          <p:cNvPr id="6" name="図 5">
            <a:extLst>
              <a:ext uri="{FF2B5EF4-FFF2-40B4-BE49-F238E27FC236}">
                <a16:creationId xmlns:a16="http://schemas.microsoft.com/office/drawing/2014/main" id="{F3DFA59D-5C8B-E642-8518-4D7E90FFDB12}"/>
              </a:ext>
            </a:extLst>
          </p:cNvPr>
          <p:cNvPicPr>
            <a:picLocks noChangeAspect="1"/>
          </p:cNvPicPr>
          <p:nvPr/>
        </p:nvPicPr>
        <p:blipFill>
          <a:blip r:embed="rId2"/>
          <a:stretch>
            <a:fillRect/>
          </a:stretch>
        </p:blipFill>
        <p:spPr>
          <a:xfrm>
            <a:off x="446049" y="1054324"/>
            <a:ext cx="5669781" cy="5078846"/>
          </a:xfrm>
          <a:prstGeom prst="rect">
            <a:avLst/>
          </a:prstGeom>
        </p:spPr>
      </p:pic>
      <p:pic>
        <p:nvPicPr>
          <p:cNvPr id="7" name="図 6">
            <a:extLst>
              <a:ext uri="{FF2B5EF4-FFF2-40B4-BE49-F238E27FC236}">
                <a16:creationId xmlns:a16="http://schemas.microsoft.com/office/drawing/2014/main" id="{265382DA-0B99-8E4C-AF5B-B7CD1DF7D67E}"/>
              </a:ext>
            </a:extLst>
          </p:cNvPr>
          <p:cNvPicPr>
            <a:picLocks noChangeAspect="1"/>
          </p:cNvPicPr>
          <p:nvPr/>
        </p:nvPicPr>
        <p:blipFill>
          <a:blip r:embed="rId3"/>
          <a:stretch>
            <a:fillRect/>
          </a:stretch>
        </p:blipFill>
        <p:spPr>
          <a:xfrm>
            <a:off x="4879903" y="136523"/>
            <a:ext cx="4152585" cy="4433436"/>
          </a:xfrm>
          <a:prstGeom prst="rect">
            <a:avLst/>
          </a:prstGeom>
        </p:spPr>
      </p:pic>
      <p:sp>
        <p:nvSpPr>
          <p:cNvPr id="8" name="右矢印 7">
            <a:extLst>
              <a:ext uri="{FF2B5EF4-FFF2-40B4-BE49-F238E27FC236}">
                <a16:creationId xmlns:a16="http://schemas.microsoft.com/office/drawing/2014/main" id="{C8BFF056-3D9C-C24D-816B-56020FD3F58B}"/>
              </a:ext>
            </a:extLst>
          </p:cNvPr>
          <p:cNvSpPr/>
          <p:nvPr/>
        </p:nvSpPr>
        <p:spPr>
          <a:xfrm>
            <a:off x="2762055" y="1502874"/>
            <a:ext cx="2787805" cy="13308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変数の一覧から顧客が選択できないのか</a:t>
            </a:r>
          </a:p>
        </p:txBody>
      </p:sp>
    </p:spTree>
    <p:extLst>
      <p:ext uri="{BB962C8B-B14F-4D97-AF65-F5344CB8AC3E}">
        <p14:creationId xmlns:p14="http://schemas.microsoft.com/office/powerpoint/2010/main" val="199060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4</a:t>
            </a:r>
            <a:r>
              <a:rPr lang="ja-JP" altLang="en-US" dirty="0"/>
              <a:t>：メール送信</a:t>
            </a:r>
            <a:r>
              <a:rPr lang="ja-JP" altLang="en-US"/>
              <a:t>確認画面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メール送信確認</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077347"/>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件名</a:t>
            </a: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2642577"/>
            <a:ext cx="870751"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2627457"/>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17292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01314"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https://dev-cm01-mase.kbb-id.co.jp/cmadmin.php/mail_magazine/sendMailConf</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7033319"/>
              </p:ext>
            </p:extLst>
          </p:nvPr>
        </p:nvGraphicFramePr>
        <p:xfrm>
          <a:off x="4852032" y="1317929"/>
          <a:ext cx="4384606" cy="21488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送信対象者設定で設定した情報から送信対象者数取得処理を実行し送信対象者数を表示する。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入力されたメール件名を表示する。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を表示する。</a:t>
                      </a: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送信</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一斉メール送信処理後、メール送信完了画面を表示する。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070586"/>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476707" y="20953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775877" y="5741888"/>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88610" y="5743956"/>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107583" y="56888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284110" y="56948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D3AA084F-0282-49E3-A4D2-3F50631A8CB2}"/>
              </a:ext>
            </a:extLst>
          </p:cNvPr>
          <p:cNvSpPr txBox="1"/>
          <p:nvPr/>
        </p:nvSpPr>
        <p:spPr>
          <a:xfrm>
            <a:off x="834582" y="1652654"/>
            <a:ext cx="82586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送信対象者</a:t>
            </a:r>
          </a:p>
        </p:txBody>
      </p:sp>
      <p:sp>
        <p:nvSpPr>
          <p:cNvPr id="61" name="正方形/長方形 60">
            <a:extLst>
              <a:ext uri="{FF2B5EF4-FFF2-40B4-BE49-F238E27FC236}">
                <a16:creationId xmlns:a16="http://schemas.microsoft.com/office/drawing/2014/main" id="{E78BE2D4-1689-4BC9-8E1D-F605AC579E2A}"/>
              </a:ext>
            </a:extLst>
          </p:cNvPr>
          <p:cNvSpPr/>
          <p:nvPr/>
        </p:nvSpPr>
        <p:spPr>
          <a:xfrm>
            <a:off x="2218294" y="1645893"/>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送信対象者</a:t>
            </a:r>
          </a:p>
        </p:txBody>
      </p:sp>
      <p:sp>
        <p:nvSpPr>
          <p:cNvPr id="62" name="テキスト ボックス 61">
            <a:extLst>
              <a:ext uri="{FF2B5EF4-FFF2-40B4-BE49-F238E27FC236}">
                <a16:creationId xmlns:a16="http://schemas.microsoft.com/office/drawing/2014/main" id="{648449D1-C262-4630-B1F3-F7EF2D9ED4FC}"/>
              </a:ext>
            </a:extLst>
          </p:cNvPr>
          <p:cNvSpPr txBox="1"/>
          <p:nvPr/>
        </p:nvSpPr>
        <p:spPr>
          <a:xfrm>
            <a:off x="2476707" y="16706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9B04D28B-11FB-49BB-BE20-85169D777023}"/>
              </a:ext>
            </a:extLst>
          </p:cNvPr>
          <p:cNvSpPr txBox="1"/>
          <p:nvPr/>
        </p:nvSpPr>
        <p:spPr>
          <a:xfrm>
            <a:off x="834582" y="4153999"/>
            <a:ext cx="894797"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A9F3D4F9-3AD0-497E-9313-6CBB3DF59800}"/>
              </a:ext>
            </a:extLst>
          </p:cNvPr>
          <p:cNvSpPr/>
          <p:nvPr/>
        </p:nvSpPr>
        <p:spPr>
          <a:xfrm>
            <a:off x="2218294" y="4138879"/>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3" name="テキスト ボックス 32">
            <a:extLst>
              <a:ext uri="{FF2B5EF4-FFF2-40B4-BE49-F238E27FC236}">
                <a16:creationId xmlns:a16="http://schemas.microsoft.com/office/drawing/2014/main" id="{A5BCF411-0D22-4D7B-8FC7-2B2407CE85B6}"/>
              </a:ext>
            </a:extLst>
          </p:cNvPr>
          <p:cNvSpPr txBox="1"/>
          <p:nvPr/>
        </p:nvSpPr>
        <p:spPr>
          <a:xfrm>
            <a:off x="2476707" y="468434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8069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5</a:t>
            </a:r>
            <a:r>
              <a:rPr lang="ja-JP" altLang="en-US" dirty="0"/>
              <a:t>：メール送信</a:t>
            </a:r>
            <a:r>
              <a:rPr lang="ja-JP" altLang="en-US"/>
              <a:t>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メール送信完了</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送信完了メッセージ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一斉メール送信処理が完了した旨の「送信完了しました。」というメッセージを表示する。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63487" cy="261610"/>
          </a:xfrm>
          <a:prstGeom prst="rect">
            <a:avLst/>
          </a:prstGeom>
          <a:noFill/>
        </p:spPr>
        <p:txBody>
          <a:bodyPr wrap="none" rtlCol="0">
            <a:spAutoFit/>
          </a:bodyPr>
          <a:lstStyle/>
          <a:p>
            <a:r>
              <a:rPr kumimoji="1" lang="ja-JP" altLang="en-US" sz="1000" dirty="0">
                <a:latin typeface="Meiryo UI" panose="020B0604030504040204" pitchFamily="34" charset="-128"/>
                <a:ea typeface="Meiryo UI" panose="020B0604030504040204" pitchFamily="34" charset="-128"/>
              </a:rPr>
              <a:t>送信</a:t>
            </a:r>
            <a:r>
              <a:rPr kumimoji="1" lang="ja-JP" altLang="en-US" sz="1100" dirty="0">
                <a:latin typeface="Meiryo UI" panose="020B0604030504040204" pitchFamily="34" charset="-128"/>
                <a:ea typeface="Meiryo UI" panose="020B0604030504040204" pitchFamily="34" charset="-128"/>
              </a:rPr>
              <a:t>完了しました。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5205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6</a:t>
            </a:r>
            <a:r>
              <a:rPr lang="ja-JP" altLang="en-US" dirty="0"/>
              <a:t>：送信</a:t>
            </a:r>
            <a:r>
              <a:rPr lang="ja-JP" altLang="en-US"/>
              <a:t>履歴画面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https://dev-cm01-mase.kbb-id.co.jp/cmadmin.php/mail_magazine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228361837"/>
              </p:ext>
            </p:extLst>
          </p:nvPr>
        </p:nvGraphicFramePr>
        <p:xfrm>
          <a:off x="4852033" y="1317928"/>
          <a:ext cx="4372930" cy="5044440"/>
        </p:xfrm>
        <a:graphic>
          <a:graphicData uri="http://schemas.openxmlformats.org/drawingml/2006/table">
            <a:tbl>
              <a:tblPr firstRow="1" bandRow="1">
                <a:tableStyleId>{5940675A-B579-460E-94D1-54222C63F5DA}</a:tableStyleId>
              </a:tblPr>
              <a:tblGrid>
                <a:gridCol w="802925">
                  <a:extLst>
                    <a:ext uri="{9D8B030D-6E8A-4147-A177-3AD203B41FA5}">
                      <a16:colId xmlns:a16="http://schemas.microsoft.com/office/drawing/2014/main" val="1869668301"/>
                    </a:ext>
                  </a:extLst>
                </a:gridCol>
                <a:gridCol w="3570005">
                  <a:extLst>
                    <a:ext uri="{9D8B030D-6E8A-4147-A177-3AD203B41FA5}">
                      <a16:colId xmlns:a16="http://schemas.microsoft.com/office/drawing/2014/main" val="4148764813"/>
                    </a:ext>
                  </a:extLst>
                </a:gridCol>
              </a:tblGrid>
              <a:tr h="16844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716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送信履歴一覧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一斉メール送信した履歴一覧を表示する。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履歴の表示順は送信時間の降順で表示される。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最も新しく送信した履歴が先頭にくる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69505">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168440">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168440">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684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37056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開封者数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配信者数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a:t>
                      </a:r>
                      <a:r>
                        <a:rPr kumimoji="1" lang="en-US" altLang="ja-JP" sz="800" dirty="0">
                          <a:latin typeface="Meiryo UI" panose="020B0604030504040204" pitchFamily="34" charset="-128"/>
                          <a:ea typeface="Meiryo UI" panose="020B0604030504040204" pitchFamily="34" charset="-128"/>
                        </a:rPr>
                        <a:t>100</a:t>
                      </a:r>
                      <a:r>
                        <a:rPr kumimoji="1" lang="ja-JP" altLang="en-US" sz="800" dirty="0">
                          <a:latin typeface="Meiryo UI" panose="020B0604030504040204" pitchFamily="34" charset="-128"/>
                          <a:ea typeface="Meiryo UI" panose="020B0604030504040204" pitchFamily="34" charset="-128"/>
                        </a:rPr>
                        <a:t> ＝ 開封率</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1164522631"/>
                  </a:ext>
                </a:extLst>
              </a:tr>
              <a:tr h="77482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(7)CSV</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押下すると配信者情報</a:t>
                      </a:r>
                      <a:r>
                        <a:rPr kumimoji="1" lang="en-US" altLang="ja-JP" sz="800" dirty="0">
                          <a:latin typeface="Meiryo UI" panose="020B0604030504040204" pitchFamily="34" charset="-128"/>
                          <a:ea typeface="Meiryo UI" panose="020B0604030504040204" pitchFamily="34" charset="-128"/>
                        </a:rPr>
                        <a:t>CSV</a:t>
                      </a:r>
                      <a:r>
                        <a:rPr kumimoji="1" lang="ja-JP" altLang="en-US" sz="800" dirty="0">
                          <a:latin typeface="Meiryo UI" panose="020B0604030504040204" pitchFamily="34" charset="-128"/>
                          <a:ea typeface="Meiryo UI" panose="020B0604030504040204" pitchFamily="34" charset="-128"/>
                        </a:rPr>
                        <a:t>をダウンロードする。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、送信日時、開封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未開封の情報を出力する。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配信者のユーザ</a:t>
                      </a:r>
                      <a:r>
                        <a:rPr kumimoji="1" lang="ja-JP" altLang="en-US" sz="800">
                          <a:latin typeface="Meiryo UI" panose="020B0604030504040204" pitchFamily="34" charset="-128"/>
                          <a:ea typeface="Meiryo UI" panose="020B0604030504040204" pitchFamily="34" charset="-128"/>
                        </a:rPr>
                        <a:t>情報のサイト内ネーム</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：配信者のユーザ情報のログイン</a:t>
                      </a:r>
                      <a:r>
                        <a:rPr kumimoji="1" lang="en-US" altLang="ja-JP" sz="800" dirty="0">
                          <a:latin typeface="Meiryo UI" panose="020B0604030504040204" pitchFamily="34" charset="-128"/>
                          <a:ea typeface="Meiryo UI" panose="020B0604030504040204" pitchFamily="34" charset="-128"/>
                        </a:rPr>
                        <a:t>ID</a:t>
                      </a: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送信日時：メールが送信された日時。送信されていない場合は未送信となる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未開封：配信者のメール開封有無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開封 </a:t>
                      </a:r>
                      <a:r>
                        <a:rPr kumimoji="1" lang="en-US" altLang="ja-JP" sz="800" dirty="0">
                          <a:latin typeface="Meiryo UI" panose="020B0604030504040204" pitchFamily="34" charset="-128"/>
                          <a:ea typeface="Meiryo UI" panose="020B0604030504040204" pitchFamily="34" charset="-128"/>
                        </a:rPr>
                        <a:t>or </a:t>
                      </a:r>
                      <a:r>
                        <a:rPr kumimoji="1" lang="ja-JP" altLang="en-US" sz="800" dirty="0">
                          <a:latin typeface="Meiryo UI" panose="020B0604030504040204" pitchFamily="34" charset="-128"/>
                          <a:ea typeface="Meiryo UI" panose="020B0604030504040204" pitchFamily="34" charset="-128"/>
                        </a:rPr>
                        <a:t>未開封</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3807117865"/>
                  </a:ext>
                </a:extLst>
              </a:tr>
              <a:tr h="9769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メールを送信する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送信対象者設定画面へ遷移する。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429832663"/>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メール送信履歴</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395610"/>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タイトル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tc>
                  <a:txBody>
                    <a:bodyPr/>
                    <a:lstStyle/>
                    <a:p>
                      <a:pPr algn="ctr"/>
                      <a:r>
                        <a:rPr kumimoji="1" lang="en-US" altLang="ja-JP" sz="900" b="1" dirty="0">
                          <a:solidFill>
                            <a:schemeClr val="bg1"/>
                          </a:solidFill>
                          <a:latin typeface="Meiryo UI" panose="020B0604030504040204" pitchFamily="34" charset="-128"/>
                          <a:ea typeface="Meiryo UI" panose="020B0604030504040204" pitchFamily="34" charset="-128"/>
                        </a:rPr>
                        <a:t>CSV</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59936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1082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516171" y="1362724"/>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メールを送信する</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17832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700" b="1" dirty="0">
                <a:latin typeface="Meiryo UI" panose="020B0604030504040204" pitchFamily="34" charset="-128"/>
                <a:ea typeface="Meiryo UI" panose="020B0604030504040204" pitchFamily="34" charset="-128"/>
              </a:rPr>
              <a:t>メール</a:t>
            </a:r>
            <a:endParaRPr kumimoji="1" lang="en-US" altLang="ja-JP" sz="700" b="1" dirty="0">
              <a:latin typeface="Meiryo UI" panose="020B0604030504040204" pitchFamily="34" charset="-128"/>
              <a:ea typeface="Meiryo UI" panose="020B0604030504040204" pitchFamily="34" charset="-128"/>
            </a:endParaRPr>
          </a:p>
          <a:p>
            <a:pPr algn="ctr"/>
            <a:r>
              <a:rPr kumimoji="1" lang="ja-JP" altLang="en-US" sz="700" b="1" dirty="0">
                <a:latin typeface="Meiryo UI" panose="020B0604030504040204" pitchFamily="34" charset="-128"/>
                <a:ea typeface="Meiryo UI" panose="020B0604030504040204" pitchFamily="34" charset="-128"/>
              </a:rPr>
              <a:t>件名</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17832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17832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17657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175196"/>
            <a:ext cx="520420" cy="29170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7526" y="2168740"/>
            <a:ext cx="483830" cy="30461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900" b="1" dirty="0">
                <a:latin typeface="Meiryo UI" panose="020B0604030504040204" pitchFamily="34" charset="-128"/>
                <a:ea typeface="Meiryo UI" panose="020B0604030504040204" pitchFamily="34" charset="-128"/>
              </a:rPr>
              <a:t>CSV</a:t>
            </a:r>
            <a:endParaRPr kumimoji="1" lang="ja-JP" altLang="en-US" sz="900" b="1" dirty="0">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393300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1A9ED51A-C5A5-E848-B036-4037E68027FE}"/>
              </a:ext>
            </a:extLst>
          </p:cNvPr>
          <p:cNvSpPr/>
          <p:nvPr/>
        </p:nvSpPr>
        <p:spPr>
          <a:xfrm>
            <a:off x="2293135" y="5785556"/>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4" name="テキスト ボックス 53">
            <a:extLst>
              <a:ext uri="{FF2B5EF4-FFF2-40B4-BE49-F238E27FC236}">
                <a16:creationId xmlns:a16="http://schemas.microsoft.com/office/drawing/2014/main" id="{BD60D911-D6B4-9A4A-AA6F-1124872CE5FD}"/>
              </a:ext>
            </a:extLst>
          </p:cNvPr>
          <p:cNvSpPr txBox="1"/>
          <p:nvPr/>
        </p:nvSpPr>
        <p:spPr>
          <a:xfrm>
            <a:off x="1895269" y="573506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078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7</a:t>
            </a:r>
            <a:r>
              <a:rPr lang="ja-JP" altLang="en-US" dirty="0"/>
              <a:t>：送信メール</a:t>
            </a:r>
            <a:r>
              <a:rPr lang="ja-JP" altLang="en-US"/>
              <a:t>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メール送信詳細</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40690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開封者数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配信者数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100</a:t>
                      </a:r>
                      <a:r>
                        <a:rPr kumimoji="1" lang="ja-JP" altLang="en-US" sz="900" dirty="0">
                          <a:latin typeface="Meiryo UI" panose="020B0604030504040204" pitchFamily="34" charset="-128"/>
                          <a:ea typeface="Meiryo UI" panose="020B0604030504040204" pitchFamily="34" charset="-128"/>
                        </a:rPr>
                        <a:t> ＝ 開封率</a:t>
                      </a:r>
                      <a:r>
                        <a:rPr kumimoji="1" lang="en-US" altLang="ja-JP" sz="9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268517654"/>
                  </a:ext>
                </a:extLst>
              </a:tr>
              <a:tr h="0">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送信した一斉メール情報の送信条件情報からお住いのエリアを取得し表示する。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送信した一斉メール情報の送信条件情報から年代を取得し表示する。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送信した一斉メール情報の送信条件情報から性別を取得し表示する。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送信した一斉メール情報の送信条件情報からメール書式を取得し表示する。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3601606"/>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070328968"/>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660619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50161327"/>
                  </a:ext>
                </a:extLst>
              </a:tr>
            </a:tbl>
          </a:graphicData>
        </a:graphic>
      </p:graphicFrame>
      <p:graphicFrame>
        <p:nvGraphicFramePr>
          <p:cNvPr id="19" name="表 4">
            <a:extLst>
              <a:ext uri="{FF2B5EF4-FFF2-40B4-BE49-F238E27FC236}">
                <a16:creationId xmlns:a16="http://schemas.microsoft.com/office/drawing/2014/main" id="{FD62A729-DD9A-46BB-8E4F-78CF9E23BBE1}"/>
              </a:ext>
            </a:extLst>
          </p:cNvPr>
          <p:cNvGraphicFramePr>
            <a:graphicFrameLocks noGrp="1"/>
          </p:cNvGraphicFramePr>
          <p:nvPr/>
        </p:nvGraphicFramePr>
        <p:xfrm>
          <a:off x="956941" y="1630011"/>
          <a:ext cx="3507479" cy="4075899"/>
        </p:xfrm>
        <a:graphic>
          <a:graphicData uri="http://schemas.openxmlformats.org/drawingml/2006/table">
            <a:tbl>
              <a:tblPr firstRow="1" bandRow="1">
                <a:tableStyleId>{5940675A-B579-460E-94D1-54222C63F5DA}</a:tableStyleId>
              </a:tblPr>
              <a:tblGrid>
                <a:gridCol w="878378">
                  <a:extLst>
                    <a:ext uri="{9D8B030D-6E8A-4147-A177-3AD203B41FA5}">
                      <a16:colId xmlns:a16="http://schemas.microsoft.com/office/drawing/2014/main" val="3210455914"/>
                    </a:ext>
                  </a:extLst>
                </a:gridCol>
                <a:gridCol w="2629101">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件名</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88770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総合解析</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11049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絞り込み条件</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375339011"/>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873556679"/>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テキスト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794122358"/>
                  </a:ext>
                </a:extLst>
              </a:tr>
            </a:tbl>
          </a:graphicData>
        </a:graphic>
      </p:graphicFrame>
      <p:sp>
        <p:nvSpPr>
          <p:cNvPr id="20" name="正方形/長方形 19">
            <a:extLst>
              <a:ext uri="{FF2B5EF4-FFF2-40B4-BE49-F238E27FC236}">
                <a16:creationId xmlns:a16="http://schemas.microsoft.com/office/drawing/2014/main" id="{0F965E99-B865-4A2B-99E6-F80220FAC138}"/>
              </a:ext>
            </a:extLst>
          </p:cNvPr>
          <p:cNvSpPr/>
          <p:nvPr/>
        </p:nvSpPr>
        <p:spPr>
          <a:xfrm>
            <a:off x="1196905" y="5852911"/>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21" name="テキスト ボックス 20">
            <a:extLst>
              <a:ext uri="{FF2B5EF4-FFF2-40B4-BE49-F238E27FC236}">
                <a16:creationId xmlns:a16="http://schemas.microsoft.com/office/drawing/2014/main" id="{7A5B95F1-47D4-4854-AC5E-4C764DA39F90}"/>
              </a:ext>
            </a:extLst>
          </p:cNvPr>
          <p:cNvSpPr txBox="1"/>
          <p:nvPr/>
        </p:nvSpPr>
        <p:spPr>
          <a:xfrm>
            <a:off x="779161" y="583517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22" name="表 4">
            <a:extLst>
              <a:ext uri="{FF2B5EF4-FFF2-40B4-BE49-F238E27FC236}">
                <a16:creationId xmlns:a16="http://schemas.microsoft.com/office/drawing/2014/main" id="{B69373EB-766D-4C40-A3DF-497ECB940D1D}"/>
              </a:ext>
            </a:extLst>
          </p:cNvPr>
          <p:cNvGraphicFramePr>
            <a:graphicFrameLocks noGrp="1"/>
          </p:cNvGraphicFramePr>
          <p:nvPr/>
        </p:nvGraphicFramePr>
        <p:xfrm>
          <a:off x="1973037" y="2317394"/>
          <a:ext cx="2355123" cy="640080"/>
        </p:xfrm>
        <a:graphic>
          <a:graphicData uri="http://schemas.openxmlformats.org/drawingml/2006/table">
            <a:tbl>
              <a:tblPr firstRow="1" bandRow="1">
                <a:tableStyleId>{5940675A-B579-460E-94D1-54222C63F5DA}</a:tableStyleId>
              </a:tblPr>
              <a:tblGrid>
                <a:gridCol w="785041">
                  <a:extLst>
                    <a:ext uri="{9D8B030D-6E8A-4147-A177-3AD203B41FA5}">
                      <a16:colId xmlns:a16="http://schemas.microsoft.com/office/drawing/2014/main" val="2235195884"/>
                    </a:ext>
                  </a:extLst>
                </a:gridCol>
                <a:gridCol w="785041">
                  <a:extLst>
                    <a:ext uri="{9D8B030D-6E8A-4147-A177-3AD203B41FA5}">
                      <a16:colId xmlns:a16="http://schemas.microsoft.com/office/drawing/2014/main" val="370655436"/>
                    </a:ext>
                  </a:extLst>
                </a:gridCol>
                <a:gridCol w="785041">
                  <a:extLst>
                    <a:ext uri="{9D8B030D-6E8A-4147-A177-3AD203B41FA5}">
                      <a16:colId xmlns:a16="http://schemas.microsoft.com/office/drawing/2014/main" val="2877411356"/>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extLst>
                  <a:ext uri="{0D108BD9-81ED-4DB2-BD59-A6C34878D82A}">
                    <a16:rowId xmlns:a16="http://schemas.microsoft.com/office/drawing/2014/main" val="1228003680"/>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bl>
          </a:graphicData>
        </a:graphic>
      </p:graphicFrame>
      <p:graphicFrame>
        <p:nvGraphicFramePr>
          <p:cNvPr id="23" name="表 4">
            <a:extLst>
              <a:ext uri="{FF2B5EF4-FFF2-40B4-BE49-F238E27FC236}">
                <a16:creationId xmlns:a16="http://schemas.microsoft.com/office/drawing/2014/main" id="{487B861D-264F-4C09-A2B5-C346C25247B4}"/>
              </a:ext>
            </a:extLst>
          </p:cNvPr>
          <p:cNvGraphicFramePr>
            <a:graphicFrameLocks noGrp="1"/>
          </p:cNvGraphicFramePr>
          <p:nvPr/>
        </p:nvGraphicFramePr>
        <p:xfrm>
          <a:off x="1973037" y="3164720"/>
          <a:ext cx="2355123" cy="941760"/>
        </p:xfrm>
        <a:graphic>
          <a:graphicData uri="http://schemas.openxmlformats.org/drawingml/2006/table">
            <a:tbl>
              <a:tblPr firstRow="1" bandRow="1">
                <a:tableStyleId>{5940675A-B579-460E-94D1-54222C63F5DA}</a:tableStyleId>
              </a:tblPr>
              <a:tblGrid>
                <a:gridCol w="576773">
                  <a:extLst>
                    <a:ext uri="{9D8B030D-6E8A-4147-A177-3AD203B41FA5}">
                      <a16:colId xmlns:a16="http://schemas.microsoft.com/office/drawing/2014/main" val="3210455914"/>
                    </a:ext>
                  </a:extLst>
                </a:gridCol>
                <a:gridCol w="1778350">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31" name="正方形/長方形 30">
            <a:extLst>
              <a:ext uri="{FF2B5EF4-FFF2-40B4-BE49-F238E27FC236}">
                <a16:creationId xmlns:a16="http://schemas.microsoft.com/office/drawing/2014/main" id="{3EC53F41-0AF2-48E3-8E1F-D433AF180B0E}"/>
              </a:ext>
            </a:extLst>
          </p:cNvPr>
          <p:cNvSpPr/>
          <p:nvPr/>
        </p:nvSpPr>
        <p:spPr>
          <a:xfrm>
            <a:off x="2480715" y="1671514"/>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32" name="テキスト ボックス 31">
            <a:extLst>
              <a:ext uri="{FF2B5EF4-FFF2-40B4-BE49-F238E27FC236}">
                <a16:creationId xmlns:a16="http://schemas.microsoft.com/office/drawing/2014/main" id="{4A0C89E5-A0E3-4589-8ED4-17114D5DF02C}"/>
              </a:ext>
            </a:extLst>
          </p:cNvPr>
          <p:cNvSpPr txBox="1"/>
          <p:nvPr/>
        </p:nvSpPr>
        <p:spPr>
          <a:xfrm>
            <a:off x="2082849" y="164143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17607FC2-F016-4700-A5DB-006879AB3D5D}"/>
              </a:ext>
            </a:extLst>
          </p:cNvPr>
          <p:cNvSpPr/>
          <p:nvPr/>
        </p:nvSpPr>
        <p:spPr>
          <a:xfrm>
            <a:off x="2480715" y="196447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38" name="テキスト ボックス 37">
            <a:extLst>
              <a:ext uri="{FF2B5EF4-FFF2-40B4-BE49-F238E27FC236}">
                <a16:creationId xmlns:a16="http://schemas.microsoft.com/office/drawing/2014/main" id="{4DDCE70D-6E22-45AB-BDD7-ED31C60CFB19}"/>
              </a:ext>
            </a:extLst>
          </p:cNvPr>
          <p:cNvSpPr txBox="1"/>
          <p:nvPr/>
        </p:nvSpPr>
        <p:spPr>
          <a:xfrm>
            <a:off x="2082849" y="19343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B29E1317-63A9-495B-AD34-66E9261EA74D}"/>
              </a:ext>
            </a:extLst>
          </p:cNvPr>
          <p:cNvSpPr/>
          <p:nvPr/>
        </p:nvSpPr>
        <p:spPr>
          <a:xfrm>
            <a:off x="2478847" y="4236402"/>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2" name="テキスト ボックス 41">
            <a:extLst>
              <a:ext uri="{FF2B5EF4-FFF2-40B4-BE49-F238E27FC236}">
                <a16:creationId xmlns:a16="http://schemas.microsoft.com/office/drawing/2014/main" id="{722BF738-478C-46D2-A059-41FA1308A7FB}"/>
              </a:ext>
            </a:extLst>
          </p:cNvPr>
          <p:cNvSpPr txBox="1"/>
          <p:nvPr/>
        </p:nvSpPr>
        <p:spPr>
          <a:xfrm>
            <a:off x="2080981" y="42063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4189FF47-781E-4756-A70E-AC9BFC1A6C56}"/>
              </a:ext>
            </a:extLst>
          </p:cNvPr>
          <p:cNvSpPr/>
          <p:nvPr/>
        </p:nvSpPr>
        <p:spPr>
          <a:xfrm>
            <a:off x="2480715" y="4567782"/>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D3119585-34CC-4878-8118-8FCD03ABAC81}"/>
              </a:ext>
            </a:extLst>
          </p:cNvPr>
          <p:cNvSpPr txBox="1"/>
          <p:nvPr/>
        </p:nvSpPr>
        <p:spPr>
          <a:xfrm>
            <a:off x="2082849" y="463755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31E79A85-525E-4CF8-9E45-74513DBE1421}"/>
              </a:ext>
            </a:extLst>
          </p:cNvPr>
          <p:cNvSpPr/>
          <p:nvPr/>
        </p:nvSpPr>
        <p:spPr>
          <a:xfrm>
            <a:off x="2478847" y="5197967"/>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CA754359-E9F7-4A0C-864C-54B91AD31C44}"/>
              </a:ext>
            </a:extLst>
          </p:cNvPr>
          <p:cNvSpPr txBox="1"/>
          <p:nvPr/>
        </p:nvSpPr>
        <p:spPr>
          <a:xfrm>
            <a:off x="2080981" y="5267738"/>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F64ECFDC-EA64-4B2F-A04C-86CA05A01A3A}"/>
              </a:ext>
            </a:extLst>
          </p:cNvPr>
          <p:cNvSpPr/>
          <p:nvPr/>
        </p:nvSpPr>
        <p:spPr>
          <a:xfrm>
            <a:off x="2219815" y="25745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48" name="テキスト ボックス 47">
            <a:extLst>
              <a:ext uri="{FF2B5EF4-FFF2-40B4-BE49-F238E27FC236}">
                <a16:creationId xmlns:a16="http://schemas.microsoft.com/office/drawing/2014/main" id="{40C4ECD1-96DB-44D4-B284-EF2E34F5E2F2}"/>
              </a:ext>
            </a:extLst>
          </p:cNvPr>
          <p:cNvSpPr txBox="1"/>
          <p:nvPr/>
        </p:nvSpPr>
        <p:spPr>
          <a:xfrm>
            <a:off x="1907889" y="26217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5926EE3E-46D3-48D6-8FC3-A3B8344AF952}"/>
              </a:ext>
            </a:extLst>
          </p:cNvPr>
          <p:cNvSpPr/>
          <p:nvPr/>
        </p:nvSpPr>
        <p:spPr>
          <a:xfrm>
            <a:off x="3006301" y="25699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0" name="テキスト ボックス 49">
            <a:extLst>
              <a:ext uri="{FF2B5EF4-FFF2-40B4-BE49-F238E27FC236}">
                <a16:creationId xmlns:a16="http://schemas.microsoft.com/office/drawing/2014/main" id="{D12E784A-D2DF-4A1B-ABF0-9989775DCB6D}"/>
              </a:ext>
            </a:extLst>
          </p:cNvPr>
          <p:cNvSpPr txBox="1"/>
          <p:nvPr/>
        </p:nvSpPr>
        <p:spPr>
          <a:xfrm>
            <a:off x="2694375" y="26171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101365DC-90E5-4F20-85A3-12CA7ABB09C4}"/>
              </a:ext>
            </a:extLst>
          </p:cNvPr>
          <p:cNvSpPr/>
          <p:nvPr/>
        </p:nvSpPr>
        <p:spPr>
          <a:xfrm>
            <a:off x="3797278" y="2572614"/>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2" name="テキスト ボックス 51">
            <a:extLst>
              <a:ext uri="{FF2B5EF4-FFF2-40B4-BE49-F238E27FC236}">
                <a16:creationId xmlns:a16="http://schemas.microsoft.com/office/drawing/2014/main" id="{7C651DEC-06FB-4D50-936E-A1BECD6F1CEB}"/>
              </a:ext>
            </a:extLst>
          </p:cNvPr>
          <p:cNvSpPr txBox="1"/>
          <p:nvPr/>
        </p:nvSpPr>
        <p:spPr>
          <a:xfrm>
            <a:off x="3485352" y="261983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B69A58E7-5C62-4F8D-88F2-FB7FE23FC165}"/>
              </a:ext>
            </a:extLst>
          </p:cNvPr>
          <p:cNvSpPr/>
          <p:nvPr/>
        </p:nvSpPr>
        <p:spPr>
          <a:xfrm>
            <a:off x="2897319" y="323651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4" name="テキスト ボックス 53">
            <a:extLst>
              <a:ext uri="{FF2B5EF4-FFF2-40B4-BE49-F238E27FC236}">
                <a16:creationId xmlns:a16="http://schemas.microsoft.com/office/drawing/2014/main" id="{E5A562CA-720C-459A-8A96-4F5B37552233}"/>
              </a:ext>
            </a:extLst>
          </p:cNvPr>
          <p:cNvSpPr txBox="1"/>
          <p:nvPr/>
        </p:nvSpPr>
        <p:spPr>
          <a:xfrm>
            <a:off x="2499453" y="32064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976183A0-9270-4922-A7D8-DD1906C52E31}"/>
              </a:ext>
            </a:extLst>
          </p:cNvPr>
          <p:cNvSpPr/>
          <p:nvPr/>
        </p:nvSpPr>
        <p:spPr>
          <a:xfrm>
            <a:off x="2897319" y="356716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6" name="テキスト ボックス 55">
            <a:extLst>
              <a:ext uri="{FF2B5EF4-FFF2-40B4-BE49-F238E27FC236}">
                <a16:creationId xmlns:a16="http://schemas.microsoft.com/office/drawing/2014/main" id="{5FBF9AD6-D5F1-4705-BF43-5491798B0105}"/>
              </a:ext>
            </a:extLst>
          </p:cNvPr>
          <p:cNvSpPr txBox="1"/>
          <p:nvPr/>
        </p:nvSpPr>
        <p:spPr>
          <a:xfrm>
            <a:off x="2499453" y="35370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DC05B495-61D2-49EC-8850-9B623D0F57B0}"/>
              </a:ext>
            </a:extLst>
          </p:cNvPr>
          <p:cNvSpPr/>
          <p:nvPr/>
        </p:nvSpPr>
        <p:spPr>
          <a:xfrm>
            <a:off x="2903133" y="386830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8" name="テキスト ボックス 57">
            <a:extLst>
              <a:ext uri="{FF2B5EF4-FFF2-40B4-BE49-F238E27FC236}">
                <a16:creationId xmlns:a16="http://schemas.microsoft.com/office/drawing/2014/main" id="{65C1F7C7-5FFC-40A1-8449-1747BDA703E7}"/>
              </a:ext>
            </a:extLst>
          </p:cNvPr>
          <p:cNvSpPr txBox="1"/>
          <p:nvPr/>
        </p:nvSpPr>
        <p:spPr>
          <a:xfrm>
            <a:off x="2505267" y="383823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223643307"/>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28432</TotalTime>
  <Words>21214</Words>
  <Application>Microsoft Office PowerPoint</Application>
  <PresentationFormat>A4 Paper (210x297 mm)</PresentationFormat>
  <Paragraphs>2227</Paragraphs>
  <Slides>58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Meiryo UI</vt:lpstr>
      <vt:lpstr>游ゴシック</vt:lpstr>
      <vt:lpstr>Arial</vt:lpstr>
      <vt:lpstr>1_Office テーマ</vt:lpstr>
      <vt:lpstr>機能要件の定義 </vt:lpstr>
      <vt:lpstr>管理者機能 一斉メール送信・プロセス</vt:lpstr>
      <vt:lpstr>プ35_画面1：管理者画面</vt:lpstr>
      <vt:lpstr>プ35_画面2：送信対象者設定画面</vt:lpstr>
      <vt:lpstr>プ35_画面3：メール送信画面</vt:lpstr>
      <vt:lpstr>プ35_画面4：メール送信確認画面</vt:lpstr>
      <vt:lpstr>プ35_画面5：メール送信完了画面</vt:lpstr>
      <vt:lpstr>プ35_画面6：送信履歴画面</vt:lpstr>
      <vt:lpstr>プ35_画面7：送信メール詳細画面</vt:lpstr>
      <vt:lpstr>機能要件の定義 </vt:lpstr>
      <vt:lpstr>管理者機能 ピックアップ機能プロセス</vt:lpstr>
      <vt:lpstr>プ36_画面1：トップページにアンケート表示</vt:lpstr>
      <vt:lpstr>プ36_画面2：案件一覧画面</vt:lpstr>
      <vt:lpstr>プ36_画面3：案件詳細画面</vt:lpstr>
      <vt:lpstr>機能要件の定義 </vt:lpstr>
      <vt:lpstr>管理者機能 成り代わり機能プロセス</vt:lpstr>
      <vt:lpstr>プ37_画面1：管理者画面</vt:lpstr>
      <vt:lpstr>プ37_画面2：成り代わり機能画面</vt:lpstr>
      <vt:lpstr>機能要件の定義 </vt:lpstr>
      <vt:lpstr>管理者機能 アンケート実施プロセス</vt:lpstr>
      <vt:lpstr>プ38_画面1：管理者画面</vt:lpstr>
      <vt:lpstr>プ38_画面2：アンケート管理画面</vt:lpstr>
      <vt:lpstr>プ38_画面3：アンケート作成画面</vt:lpstr>
      <vt:lpstr>プ38_画面4：設問作成・編集画面</vt:lpstr>
      <vt:lpstr>プ38_画面５：アンケート配布画面</vt:lpstr>
      <vt:lpstr>プ38_画面6：アンケート管理画面</vt:lpstr>
      <vt:lpstr>プ38_画面7：アンケート一覧画面</vt:lpstr>
      <vt:lpstr>プ38_画面8：アンケート画面</vt:lpstr>
      <vt:lpstr>プ38_画面9：アンケート提出確認</vt:lpstr>
      <vt:lpstr>プ38_画面10：アンケート一覧画面</vt:lpstr>
      <vt:lpstr>プ38_画面11：アンケート結果画面</vt:lpstr>
      <vt:lpstr>プ38_画面12：アンケート削除ダイアログ画面</vt:lpstr>
      <vt:lpstr>機能要件の定義 </vt:lpstr>
      <vt:lpstr>管理者機能 フリースペース管理プロセス</vt:lpstr>
      <vt:lpstr>プ41_画面1：管理者画面の表示</vt:lpstr>
      <vt:lpstr>プ41_画面2：フリースペース画面の表示</vt:lpstr>
      <vt:lpstr>プ41_画面3：フリースペース削除ダイアログ画面</vt:lpstr>
      <vt:lpstr>プ41_画面4：フリースペース作成画面の表示</vt:lpstr>
      <vt:lpstr>プ41_画面5：フリースペース確認画面の表示</vt:lpstr>
      <vt:lpstr>プ41_画面6：フリースペース作成完了画面</vt:lpstr>
      <vt:lpstr>PowerPoint Presentation</vt:lpstr>
      <vt:lpstr>機能要件の定義 </vt:lpstr>
      <vt:lpstr>管理者機能 フリーページ管理プロセス</vt:lpstr>
      <vt:lpstr>プ42_画面1：管理者画面の表示</vt:lpstr>
      <vt:lpstr>プ42_画面2：フリーページ画面の表示</vt:lpstr>
      <vt:lpstr>プ42_画面3：フリーページ削除ダイアログ画面</vt:lpstr>
      <vt:lpstr>プ42_画面4：フリーページ作成画面の表示</vt:lpstr>
      <vt:lpstr>プ42_画面5：フリーページ確認画面の表示</vt:lpstr>
      <vt:lpstr>プ42_画面6：フリーページ確認画面の表示</vt:lpstr>
      <vt:lpstr>PowerPoint Presentation</vt:lpstr>
      <vt:lpstr>機能要件の定義 </vt:lpstr>
      <vt:lpstr>管理者機能 メールテンプレート管理プロセス</vt:lpstr>
      <vt:lpstr>プ43_画面1：管理者画面の表示</vt:lpstr>
      <vt:lpstr>プ43_画面2：メールテンプレート画面の表示</vt:lpstr>
      <vt:lpstr>プ43_画面2：メールテンプレート削除ダイアログ画面</vt:lpstr>
      <vt:lpstr>プ43_画面3：メールテンプレート作成画面の表示</vt:lpstr>
      <vt:lpstr>プ43_画面4：メールテンプレート確認画面の表示</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Manh Cong</cp:lastModifiedBy>
  <cp:revision>961</cp:revision>
  <cp:lastPrinted>2021-11-25T00:40:21Z</cp:lastPrinted>
  <dcterms:created xsi:type="dcterms:W3CDTF">2021-09-14T00:07:53Z</dcterms:created>
  <dcterms:modified xsi:type="dcterms:W3CDTF">2021-11-26T07:29:39Z</dcterms:modified>
</cp:coreProperties>
</file>