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1"/>
  </p:notesMasterIdLst>
  <p:handoutMasterIdLst>
    <p:handoutMasterId r:id="rId32"/>
  </p:handoutMasterIdLst>
  <p:sldIdLst>
    <p:sldId id="687" r:id="rId2"/>
    <p:sldId id="688" r:id="rId3"/>
    <p:sldId id="689" r:id="rId4"/>
    <p:sldId id="690" r:id="rId5"/>
    <p:sldId id="691" r:id="rId6"/>
    <p:sldId id="692" r:id="rId7"/>
    <p:sldId id="693" r:id="rId8"/>
    <p:sldId id="694" r:id="rId9"/>
    <p:sldId id="701" r:id="rId10"/>
    <p:sldId id="703" r:id="rId11"/>
    <p:sldId id="705" r:id="rId12"/>
    <p:sldId id="702" r:id="rId13"/>
    <p:sldId id="707" r:id="rId14"/>
    <p:sldId id="708" r:id="rId15"/>
    <p:sldId id="706" r:id="rId16"/>
    <p:sldId id="709" r:id="rId17"/>
    <p:sldId id="704" r:id="rId18"/>
    <p:sldId id="711" r:id="rId19"/>
    <p:sldId id="712" r:id="rId20"/>
    <p:sldId id="721" r:id="rId21"/>
    <p:sldId id="713" r:id="rId22"/>
    <p:sldId id="714" r:id="rId23"/>
    <p:sldId id="710" r:id="rId24"/>
    <p:sldId id="715" r:id="rId25"/>
    <p:sldId id="716" r:id="rId26"/>
    <p:sldId id="717" r:id="rId27"/>
    <p:sldId id="719" r:id="rId28"/>
    <p:sldId id="718" r:id="rId29"/>
    <p:sldId id="720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Wilson" initials="c.m.s.w" lastIdx="21" clrIdx="0">
    <p:extLst>
      <p:ext uri="{19B8F6BF-5375-455C-9EA6-DF929625EA0E}">
        <p15:presenceInfo xmlns:p15="http://schemas.microsoft.com/office/powerpoint/2012/main" userId="Christopher Wilson" providerId="None"/>
      </p:ext>
    </p:extLst>
  </p:cmAuthor>
  <p:cmAuthor id="2" name="David Langerman" initials="DL" lastIdx="1" clrIdx="1">
    <p:extLst>
      <p:ext uri="{19B8F6BF-5375-455C-9EA6-DF929625EA0E}">
        <p15:presenceInfo xmlns:p15="http://schemas.microsoft.com/office/powerpoint/2012/main" userId="805d41c1617e4a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484"/>
    <a:srgbClr val="136FAD"/>
    <a:srgbClr val="FFB9D0"/>
    <a:srgbClr val="92E0F2"/>
    <a:srgbClr val="828282"/>
    <a:srgbClr val="30C0D4"/>
    <a:srgbClr val="2F2F2F"/>
    <a:srgbClr val="0F00D0"/>
    <a:srgbClr val="4830F8"/>
    <a:srgbClr val="A0E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9" autoAdjust="0"/>
    <p:restoredTop sz="84136" autoAdjust="0"/>
  </p:normalViewPr>
  <p:slideViewPr>
    <p:cSldViewPr>
      <p:cViewPr varScale="1">
        <p:scale>
          <a:sx n="92" d="100"/>
          <a:sy n="92" d="100"/>
        </p:scale>
        <p:origin x="9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55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7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A291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3238501" y="3847021"/>
            <a:ext cx="5295900" cy="0"/>
          </a:xfrm>
          <a:prstGeom prst="line">
            <a:avLst/>
          </a:prstGeom>
          <a:noFill/>
          <a:ln w="38100">
            <a:solidFill>
              <a:srgbClr val="A291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>
                <a:solidFill>
                  <a:srgbClr val="3851AE"/>
                </a:solidFill>
                <a:effectLst/>
              </a:defRPr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7560" y="3847020"/>
            <a:ext cx="5213168" cy="278633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36378" y="6325578"/>
            <a:ext cx="266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/>
              <a:t>Jan 16, 2019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/>
          <a:srcRect l="2291" t="6962" r="932" b="10526"/>
          <a:stretch/>
        </p:blipFill>
        <p:spPr>
          <a:xfrm>
            <a:off x="32505" y="3409396"/>
            <a:ext cx="3272550" cy="919704"/>
          </a:xfrm>
          <a:prstGeom prst="rect">
            <a:avLst/>
          </a:prstGeom>
          <a:solidFill>
            <a:schemeClr val="bg1"/>
          </a:solidFill>
          <a:ln w="38100">
            <a:solidFill>
              <a:srgbClr val="1C2957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5D21F21-FFCC-42DC-BF94-018BD66D2BE2}"/>
              </a:ext>
            </a:extLst>
          </p:cNvPr>
          <p:cNvGrpSpPr/>
          <p:nvPr userDrawn="1"/>
        </p:nvGrpSpPr>
        <p:grpSpPr>
          <a:xfrm>
            <a:off x="300205" y="5026163"/>
            <a:ext cx="2661357" cy="1157466"/>
            <a:chOff x="254459" y="5229200"/>
            <a:chExt cx="2661357" cy="1157466"/>
          </a:xfrm>
        </p:grpSpPr>
        <p:pic>
          <p:nvPicPr>
            <p:cNvPr id="16" name="Picture 14" descr="https://www.hastac.org/sites/default/files/upload/images/opportunity/virginia_tech.png">
              <a:extLst>
                <a:ext uri="{FF2B5EF4-FFF2-40B4-BE49-F238E27FC236}">
                  <a16:creationId xmlns:a16="http://schemas.microsoft.com/office/drawing/2014/main" id="{5CA904BF-53CF-43B7-ADBB-8C54A00F0E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9" y="5806476"/>
              <a:ext cx="1224136" cy="58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s://assets.culturaldistrict.org/culturaldistrict/system/assets/16042/original/pittlogo.png">
              <a:extLst>
                <a:ext uri="{FF2B5EF4-FFF2-40B4-BE49-F238E27FC236}">
                  <a16:creationId xmlns:a16="http://schemas.microsoft.com/office/drawing/2014/main" id="{4998D77F-9BA3-447B-9BE8-864B2B75BA1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59" y="5229200"/>
              <a:ext cx="1401217" cy="42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://alumnicareers.byu.edu/top50utah/img/20.png">
              <a:extLst>
                <a:ext uri="{FF2B5EF4-FFF2-40B4-BE49-F238E27FC236}">
                  <a16:creationId xmlns:a16="http://schemas.microsoft.com/office/drawing/2014/main" id="{A12488ED-7D15-433B-8EB0-5903FB2F850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729" y="5229200"/>
              <a:ext cx="1130087" cy="51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https://upload.wikimedia.org/wikipedia/commons/thumb/d/d6/University_of_Florida_Vertical_Signature.svg/1032px-University_of_Florida_Vertical_Signature.svg.png">
              <a:extLst>
                <a:ext uri="{FF2B5EF4-FFF2-40B4-BE49-F238E27FC236}">
                  <a16:creationId xmlns:a16="http://schemas.microsoft.com/office/drawing/2014/main" id="{959B3FDC-D471-4296-A58F-335BE02454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5856441"/>
              <a:ext cx="533907" cy="53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51AE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612648"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 marL="813816" indent="-182880"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 marL="1005840">
              <a:buClr>
                <a:schemeClr val="tx1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 marL="1188720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6417332"/>
            <a:ext cx="1828800" cy="28826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696200" y="78116"/>
            <a:ext cx="1324708" cy="399394"/>
          </a:xfrm>
          <a:prstGeom prst="rect">
            <a:avLst/>
          </a:prstGeom>
          <a:solidFill>
            <a:srgbClr val="0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FB53B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PCA-2019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16155"/>
            <a:ext cx="1828800" cy="35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CDB87D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 userDrawn="1"/>
        </p:nvSpPr>
        <p:spPr bwMode="auto">
          <a:xfrm>
            <a:off x="381000" y="6172199"/>
            <a:ext cx="8382000" cy="2"/>
          </a:xfrm>
          <a:prstGeom prst="line">
            <a:avLst/>
          </a:prstGeom>
          <a:noFill/>
          <a:ln w="28575">
            <a:solidFill>
              <a:srgbClr val="A291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4"/>
          <a:srcRect l="2291" t="6962" r="1502" b="10526"/>
          <a:stretch/>
        </p:blipFill>
        <p:spPr>
          <a:xfrm>
            <a:off x="107504" y="6201308"/>
            <a:ext cx="2232248" cy="631061"/>
          </a:xfrm>
          <a:prstGeom prst="rect">
            <a:avLst/>
          </a:prstGeom>
          <a:ln w="38100"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7A0C6F-0103-4CD3-A2C9-4A4690DDA1E6}"/>
              </a:ext>
            </a:extLst>
          </p:cNvPr>
          <p:cNvGrpSpPr/>
          <p:nvPr userDrawn="1"/>
        </p:nvGrpSpPr>
        <p:grpSpPr>
          <a:xfrm>
            <a:off x="7513220" y="6253430"/>
            <a:ext cx="1324542" cy="578932"/>
            <a:chOff x="254459" y="5229200"/>
            <a:chExt cx="2661357" cy="1157466"/>
          </a:xfrm>
        </p:grpSpPr>
        <p:pic>
          <p:nvPicPr>
            <p:cNvPr id="10" name="Picture 14" descr="https://www.hastac.org/sites/default/files/upload/images/opportunity/virginia_tech.png">
              <a:extLst>
                <a:ext uri="{FF2B5EF4-FFF2-40B4-BE49-F238E27FC236}">
                  <a16:creationId xmlns:a16="http://schemas.microsoft.com/office/drawing/2014/main" id="{59C64314-A238-4EF2-BC8A-610E823AECA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99" y="5806476"/>
              <a:ext cx="1224136" cy="58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s://assets.culturaldistrict.org/culturaldistrict/system/assets/16042/original/pittlogo.png">
              <a:extLst>
                <a:ext uri="{FF2B5EF4-FFF2-40B4-BE49-F238E27FC236}">
                  <a16:creationId xmlns:a16="http://schemas.microsoft.com/office/drawing/2014/main" id="{6F30B7F4-12A0-43F7-9334-7CF0B6C989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59" y="5229200"/>
              <a:ext cx="1401217" cy="42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://alumnicareers.byu.edu/top50utah/img/20.png">
              <a:extLst>
                <a:ext uri="{FF2B5EF4-FFF2-40B4-BE49-F238E27FC236}">
                  <a16:creationId xmlns:a16="http://schemas.microsoft.com/office/drawing/2014/main" id="{D55A62A9-3AAA-47D7-A05D-8DBEEBAFA4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729" y="5229200"/>
              <a:ext cx="1130087" cy="519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https://upload.wikimedia.org/wikipedia/commons/thumb/d/d6/University_of_Florida_Vertical_Signature.svg/1032px-University_of_Florida_Vertical_Signature.svg.png">
              <a:extLst>
                <a:ext uri="{FF2B5EF4-FFF2-40B4-BE49-F238E27FC236}">
                  <a16:creationId xmlns:a16="http://schemas.microsoft.com/office/drawing/2014/main" id="{958B8F20-D450-4A20-B03B-A952FEDBB17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5856441"/>
              <a:ext cx="533907" cy="53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851AE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29260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5603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400">
          <a:solidFill>
            <a:schemeClr val="accent6">
              <a:lumMod val="50000"/>
            </a:schemeClr>
          </a:solidFill>
          <a:latin typeface="+mn-lt"/>
          <a:cs typeface="+mn-cs"/>
        </a:defRPr>
      </a:lvl2pPr>
      <a:lvl3pPr marL="813816" indent="-18288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105000"/>
        <a:buFont typeface="Arial" panose="020B0604020202020204" pitchFamily="34" charset="0"/>
        <a:buChar char="•"/>
        <a:defRPr sz="2000">
          <a:solidFill>
            <a:schemeClr val="accent3"/>
          </a:solidFill>
          <a:latin typeface="+mn-lt"/>
          <a:cs typeface="+mn-cs"/>
        </a:defRPr>
      </a:lvl3pPr>
      <a:lvl4pPr marL="1005840" indent="-18288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5000"/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cs typeface="+mn-cs"/>
        </a:defRPr>
      </a:lvl4pPr>
      <a:lvl5pPr marL="1188720" indent="-18288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pi-forum.org/do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vapich.cse.ohio-state.edu/" TargetMode="External"/><Relationship Id="rId2" Type="http://schemas.openxmlformats.org/officeDocument/2006/relationships/hyperlink" Target="https://www.open-mp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intel-mpi-librar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8153400" cy="1752600"/>
          </a:xfrm>
        </p:spPr>
        <p:txBody>
          <a:bodyPr/>
          <a:lstStyle/>
          <a:p>
            <a:pPr>
              <a:defRPr/>
            </a:pPr>
            <a:r>
              <a:rPr lang="en-US" sz="4400" dirty="0"/>
              <a:t>MPI – Message Passing Interface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70590" y="4002042"/>
            <a:ext cx="2845526" cy="170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600" b="1" dirty="0">
                <a:ea typeface="宋体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200" dirty="0">
                <a:solidFill>
                  <a:srgbClr val="3851AE"/>
                </a:solidFill>
              </a:rPr>
              <a:t>Mickle Chair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200" dirty="0">
                <a:solidFill>
                  <a:srgbClr val="3851AE"/>
                </a:solidFill>
              </a:rPr>
              <a:t>University of Pittsburgh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16116" y="3956660"/>
            <a:ext cx="28162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/>
            <a:r>
              <a:rPr lang="en-US" sz="1600" b="1" u="sng" dirty="0">
                <a:ea typeface="宋体" charset="-122"/>
              </a:rPr>
              <a:t>David Langerman</a:t>
            </a:r>
            <a:endParaRPr lang="x-none" altLang="zh-CN" sz="1200" u="sng" dirty="0">
              <a:solidFill>
                <a:srgbClr val="3851AE"/>
              </a:solidFill>
            </a:endParaRPr>
          </a:p>
          <a:p>
            <a:pPr algn="r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1600" b="1" u="sng" dirty="0">
                <a:ea typeface="宋体" charset="-122"/>
              </a:rPr>
              <a:t>Evan Gretok</a:t>
            </a:r>
            <a:endParaRPr lang="x-none" altLang="zh-CN" sz="1600" b="1" u="sng" dirty="0">
              <a:ea typeface="宋体" charset="-122"/>
            </a:endParaRPr>
          </a:p>
          <a:p>
            <a:pPr algn="r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x-none" altLang="zh-CN" sz="1200" dirty="0">
                <a:solidFill>
                  <a:srgbClr val="3851AE"/>
                </a:solidFill>
              </a:rPr>
              <a:t>University of </a:t>
            </a:r>
            <a:r>
              <a:rPr lang="en-US" altLang="zh-CN" sz="1200" dirty="0">
                <a:solidFill>
                  <a:srgbClr val="3851AE"/>
                </a:solidFill>
              </a:rPr>
              <a:t>Pittsburgh</a:t>
            </a:r>
            <a:endParaRPr lang="x-none" altLang="zh-CN" sz="1200" dirty="0">
              <a:solidFill>
                <a:srgbClr val="3851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390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38FB-EAE5-47F5-80EC-7295BA4F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9678-FFCF-445D-BDEA-7F949062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9337"/>
            <a:ext cx="8534400" cy="4759325"/>
          </a:xfrm>
        </p:spPr>
        <p:txBody>
          <a:bodyPr/>
          <a:lstStyle/>
          <a:p>
            <a:r>
              <a:rPr lang="en-US" sz="3600" dirty="0"/>
              <a:t>Point-to-point</a:t>
            </a:r>
          </a:p>
          <a:p>
            <a:pPr lvl="1"/>
            <a:r>
              <a:rPr lang="en-US" sz="3200" dirty="0"/>
              <a:t>Snail mail</a:t>
            </a:r>
          </a:p>
          <a:p>
            <a:r>
              <a:rPr lang="en-US" sz="3600" dirty="0"/>
              <a:t>Broadcast</a:t>
            </a:r>
          </a:p>
          <a:p>
            <a:pPr lvl="1"/>
            <a:r>
              <a:rPr lang="en-US" sz="3200" dirty="0"/>
              <a:t>Bullhorn</a:t>
            </a:r>
          </a:p>
          <a:p>
            <a:r>
              <a:rPr lang="en-US" sz="3600" dirty="0"/>
              <a:t>One-to-many / Many-to-one</a:t>
            </a:r>
          </a:p>
          <a:p>
            <a:pPr lvl="1"/>
            <a:r>
              <a:rPr lang="en-US" sz="3200" dirty="0"/>
              <a:t>Passing out pizza</a:t>
            </a:r>
          </a:p>
          <a:p>
            <a:pPr lvl="1"/>
            <a:r>
              <a:rPr lang="en-US" sz="3200" dirty="0"/>
              <a:t>Putting together a puzzle</a:t>
            </a:r>
            <a:endParaRPr lang="en-US" sz="400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00C64-C728-4A0A-BC95-CBDC3FD0F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27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CF2-C817-4A77-8304-11AF0BE8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111F8-115F-4894-8732-113FC7D73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52E2F-6CCC-4508-B5A3-C4572EC5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488" y="2923450"/>
            <a:ext cx="1364206" cy="8038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0EC87B-4FF9-49DA-8C7D-34A6844C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11725"/>
          </a:xfrm>
        </p:spPr>
        <p:txBody>
          <a:bodyPr/>
          <a:lstStyle/>
          <a:p>
            <a:r>
              <a:rPr lang="en-US" sz="2000" dirty="0"/>
              <a:t>Send (</a:t>
            </a:r>
            <a:r>
              <a:rPr lang="en-US" sz="2000" dirty="0" err="1">
                <a:latin typeface="Consolas" panose="020B0609020204030204" pitchFamily="49" charset="0"/>
              </a:rPr>
              <a:t>MPI_Send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Send data to another process</a:t>
            </a:r>
          </a:p>
          <a:p>
            <a:r>
              <a:rPr lang="en-US" sz="2000" dirty="0"/>
              <a:t>Receive (</a:t>
            </a:r>
            <a:r>
              <a:rPr lang="en-US" sz="2000" dirty="0" err="1">
                <a:latin typeface="Consolas" panose="020B0609020204030204" pitchFamily="49" charset="0"/>
              </a:rPr>
              <a:t>MPI_Recv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Receive data from another process</a:t>
            </a:r>
          </a:p>
          <a:p>
            <a:r>
              <a:rPr lang="en-US" sz="2000" dirty="0"/>
              <a:t>Miscellaneous</a:t>
            </a:r>
          </a:p>
          <a:p>
            <a:pPr lvl="1"/>
            <a:r>
              <a:rPr lang="en-US" sz="1800" dirty="0" err="1"/>
              <a:t>MPI_Sendrecv</a:t>
            </a:r>
            <a:r>
              <a:rPr lang="en-US" sz="1800" dirty="0"/>
              <a:t>, </a:t>
            </a:r>
            <a:r>
              <a:rPr lang="en-US" sz="1800" dirty="0" err="1"/>
              <a:t>MPI_Cancel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err="1"/>
              <a:t>MPI_Sendrecv_replace</a:t>
            </a:r>
            <a:r>
              <a:rPr lang="en-US" sz="1800" dirty="0"/>
              <a:t>,</a:t>
            </a:r>
          </a:p>
          <a:p>
            <a:pPr marL="50292" indent="0">
              <a:buNone/>
            </a:pPr>
            <a:endParaRPr lang="en-US" sz="2200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462785F-B7CD-4CA0-8107-4A5B1E823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441757"/>
              </p:ext>
            </p:extLst>
          </p:nvPr>
        </p:nvGraphicFramePr>
        <p:xfrm>
          <a:off x="359532" y="5085184"/>
          <a:ext cx="8424936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516376196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390085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pointer to data buffer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number of elements (&gt; 0)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tag    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message tag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datatype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type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  rank of destination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comm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  communicator (handle)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en-US" altLang="en-US" sz="1600" b="1" dirty="0">
                          <a:latin typeface="Consolas" panose="020B0609020204030204" pitchFamily="49" charset="0"/>
                        </a:rPr>
                        <a:t>source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rank of source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en-US" altLang="en-US" sz="1600" b="1" dirty="0">
                          <a:latin typeface="Consolas" panose="020B0609020204030204" pitchFamily="49" charset="0"/>
                        </a:rPr>
                        <a:t>status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</a:rPr>
                        <a:t>status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object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09322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64DC7476-505D-42A1-8D49-0848A08D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3885795"/>
            <a:ext cx="84249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</a:pPr>
            <a:r>
              <a:rPr lang="sv-SE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sv-SE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latin typeface="Consolas" panose="020B0609020204030204" pitchFamily="49" charset="0"/>
              </a:rPr>
              <a:t>MPI_Send</a:t>
            </a:r>
            <a:r>
              <a:rPr lang="en-US" altLang="en-US" sz="1800" b="1" dirty="0"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800" b="1" dirty="0">
                <a:latin typeface="Consolas" panose="020B0609020204030204" pitchFamily="49" charset="0"/>
              </a:rPr>
              <a:t>*</a:t>
            </a:r>
            <a:r>
              <a:rPr lang="en-US" altLang="en-US" sz="1800" dirty="0" err="1">
                <a:latin typeface="Consolas" panose="020B0609020204030204" pitchFamily="49" charset="0"/>
              </a:rPr>
              <a:t>buf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count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datatype</a:t>
            </a:r>
            <a:r>
              <a:rPr lang="en-US" altLang="en-US" sz="1800" b="1" dirty="0">
                <a:latin typeface="Consolas" panose="020B0609020204030204" pitchFamily="49" charset="0"/>
              </a:rPr>
              <a:t>,</a:t>
            </a:r>
            <a:br>
              <a:rPr lang="en-US" altLang="en-US" sz="1800" b="1" dirty="0">
                <a:latin typeface="Consolas" panose="020B0609020204030204" pitchFamily="49" charset="0"/>
              </a:rPr>
            </a:br>
            <a:r>
              <a:rPr lang="en-US" altLang="en-US" sz="1800" b="1" dirty="0">
                <a:latin typeface="Consolas" panose="020B0609020204030204" pitchFamily="49" charset="0"/>
              </a:rPr>
              <a:t> 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</a:rPr>
              <a:t>dest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tag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</a:rPr>
              <a:t>comm</a:t>
            </a:r>
            <a:r>
              <a:rPr lang="en-US" altLang="en-US" sz="1800" b="1" dirty="0">
                <a:latin typeface="Consolas" panose="020B0609020204030204" pitchFamily="49" charset="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sv-SE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sv-SE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latin typeface="Consolas" panose="020B0609020204030204" pitchFamily="49" charset="0"/>
              </a:rPr>
              <a:t>MPI_Recv</a:t>
            </a:r>
            <a:r>
              <a:rPr lang="en-US" altLang="en-US" sz="1800" b="1" dirty="0"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1800" b="1" dirty="0">
                <a:latin typeface="Consolas" panose="020B0609020204030204" pitchFamily="49" charset="0"/>
              </a:rPr>
              <a:t>*</a:t>
            </a:r>
            <a:r>
              <a:rPr lang="en-US" altLang="en-US" sz="1800" dirty="0" err="1">
                <a:latin typeface="Consolas" panose="020B0609020204030204" pitchFamily="49" charset="0"/>
              </a:rPr>
              <a:t>buf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count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datatype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br>
              <a:rPr lang="en-US" altLang="en-US" sz="1800" b="1" dirty="0">
                <a:latin typeface="Consolas" panose="020B0609020204030204" pitchFamily="49" charset="0"/>
              </a:rPr>
            </a:br>
            <a:r>
              <a:rPr lang="en-US" altLang="en-US" sz="1800" b="1" dirty="0">
                <a:latin typeface="Consolas" panose="020B0609020204030204" pitchFamily="49" charset="0"/>
              </a:rPr>
              <a:t> 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source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tag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</a:rPr>
              <a:t>comm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MPI_Status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latin typeface="Consolas" panose="020B0609020204030204" pitchFamily="49" charset="0"/>
              </a:rPr>
              <a:t>*</a:t>
            </a:r>
            <a:r>
              <a:rPr lang="en-US" altLang="en-US" sz="1800" dirty="0">
                <a:latin typeface="Consolas" panose="020B0609020204030204" pitchFamily="49" charset="0"/>
              </a:rPr>
              <a:t>status</a:t>
            </a:r>
            <a:r>
              <a:rPr lang="en-US" altLang="en-US" sz="18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60283-7D4E-4E0D-9691-CF6A6123639D}"/>
              </a:ext>
            </a:extLst>
          </p:cNvPr>
          <p:cNvSpPr/>
          <p:nvPr/>
        </p:nvSpPr>
        <p:spPr>
          <a:xfrm>
            <a:off x="7654031" y="1363507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96B74-EF9E-4635-B3FD-B74A62F38DA7}"/>
              </a:ext>
            </a:extLst>
          </p:cNvPr>
          <p:cNvSpPr/>
          <p:nvPr/>
        </p:nvSpPr>
        <p:spPr>
          <a:xfrm>
            <a:off x="5867294" y="1363507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C3150B-CE8A-4215-9FE4-21EAC1789533}"/>
              </a:ext>
            </a:extLst>
          </p:cNvPr>
          <p:cNvCxnSpPr>
            <a:cxnSpLocks/>
          </p:cNvCxnSpPr>
          <p:nvPr/>
        </p:nvCxnSpPr>
        <p:spPr>
          <a:xfrm>
            <a:off x="6535298" y="1310521"/>
            <a:ext cx="0" cy="2451574"/>
          </a:xfrm>
          <a:prstGeom prst="straightConnector1">
            <a:avLst/>
          </a:prstGeom>
          <a:ln w="101600">
            <a:solidFill>
              <a:srgbClr val="008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D31C24-34AD-4D74-AC8E-8332627796DA}"/>
              </a:ext>
            </a:extLst>
          </p:cNvPr>
          <p:cNvCxnSpPr>
            <a:cxnSpLocks/>
          </p:cNvCxnSpPr>
          <p:nvPr/>
        </p:nvCxnSpPr>
        <p:spPr>
          <a:xfrm>
            <a:off x="7437161" y="1310521"/>
            <a:ext cx="0" cy="2461734"/>
          </a:xfrm>
          <a:prstGeom prst="straightConnector1">
            <a:avLst/>
          </a:prstGeom>
          <a:ln w="101600">
            <a:solidFill>
              <a:srgbClr val="008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C67D7-C0F6-40A2-84D8-617BEF8D8737}"/>
              </a:ext>
            </a:extLst>
          </p:cNvPr>
          <p:cNvSpPr/>
          <p:nvPr/>
        </p:nvSpPr>
        <p:spPr>
          <a:xfrm>
            <a:off x="7654031" y="3163058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E98138-45C4-4277-BA07-1786CFF6A9EE}"/>
              </a:ext>
            </a:extLst>
          </p:cNvPr>
          <p:cNvCxnSpPr>
            <a:cxnSpLocks/>
          </p:cNvCxnSpPr>
          <p:nvPr/>
        </p:nvCxnSpPr>
        <p:spPr>
          <a:xfrm>
            <a:off x="6535298" y="2269888"/>
            <a:ext cx="901863" cy="383848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F3C119-BB52-4188-8225-06A23D4DE604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134693" y="2116985"/>
            <a:ext cx="45525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F11C61-2BBD-4D94-8B34-D6D88D407951}"/>
              </a:ext>
            </a:extLst>
          </p:cNvPr>
          <p:cNvSpPr txBox="1"/>
          <p:nvPr/>
        </p:nvSpPr>
        <p:spPr>
          <a:xfrm>
            <a:off x="4821513" y="191693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MPI_Send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079E3-E4D3-47D4-A9BB-6D8C0EB5E9E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379423" y="2936891"/>
            <a:ext cx="37989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1BF05D-BFCE-4D17-94CA-F513A2C12EB1}"/>
              </a:ext>
            </a:extLst>
          </p:cNvPr>
          <p:cNvSpPr txBox="1"/>
          <p:nvPr/>
        </p:nvSpPr>
        <p:spPr>
          <a:xfrm>
            <a:off x="7759320" y="27368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MPI_Recv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FF7A-1546-4FCC-9CB7-D1A889BC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MPI_Datatype</a:t>
            </a:r>
            <a:r>
              <a:rPr lang="en-US" dirty="0"/>
              <a:t> and C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2E9E-2765-4065-97CC-F62B7C96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onsolas" panose="020B0609020204030204" pitchFamily="49" charset="0"/>
              </a:rPr>
              <a:t>MPI_CHAR             : char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MPI_BYTE             : unsigned char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MPI_SHORT            : short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MPI_INT              :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MPI_LONG             : long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MPI_FLOAT            : float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MPI_DOUBLE           : double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MPI_UNSIGNED_CHAR    : unsigned char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MPI_UNSIGNED_SHORT   : unsigned short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MPI_UNSIGNED         : unsigned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MPI_UNSIGNED_LONG    : unsigned long 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MPI_LONG_DOUBLE      : long double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9A911-8694-4C52-991B-5AFD63867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BA34-A067-467F-8267-0586CA9E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(One-to-Many)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DB35-E105-4496-A7B6-1A050A0D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Broadcast (</a:t>
            </a:r>
            <a:r>
              <a:rPr lang="en-US" sz="2400" dirty="0" err="1">
                <a:latin typeface="Consolas" panose="020B0609020204030204" pitchFamily="49" charset="0"/>
              </a:rPr>
              <a:t>MPI_Bcast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Sends data from one process </a:t>
            </a:r>
            <a:br>
              <a:rPr lang="en-US" sz="2000" dirty="0"/>
            </a:br>
            <a:r>
              <a:rPr lang="en-US" sz="2000" dirty="0"/>
              <a:t>to all other processes in </a:t>
            </a:r>
            <a:br>
              <a:rPr lang="en-US" sz="2000" dirty="0"/>
            </a:br>
            <a:r>
              <a:rPr lang="en-US" sz="2000" dirty="0"/>
              <a:t>communicator group</a:t>
            </a:r>
          </a:p>
          <a:p>
            <a:pPr lvl="1"/>
            <a:r>
              <a:rPr lang="en-US" sz="2000" dirty="0"/>
              <a:t>Do not need to explicitly receive</a:t>
            </a:r>
            <a:br>
              <a:rPr lang="en-US" sz="2000" dirty="0"/>
            </a:br>
            <a:r>
              <a:rPr lang="en-US" sz="2000" dirty="0"/>
              <a:t>since it goes to everyone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6561D-6BB6-4C06-AEB7-69BA6831C1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A23EEFC-7D3F-4AE7-9FF8-3A3EF4CD09B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9532" y="5342344"/>
          <a:ext cx="842493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516376196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390085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pointer to send buffer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number of elements (&gt; 0)</a:t>
                      </a:r>
                    </a:p>
                    <a:p>
                      <a:pPr lvl="0"/>
                      <a:r>
                        <a:rPr lang="en-US" altLang="en-US" sz="1600" b="1" dirty="0">
                          <a:latin typeface="Consolas" panose="020B0609020204030204" pitchFamily="49" charset="0"/>
                        </a:rPr>
                        <a:t>datatype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element type of send buffer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600" b="1" dirty="0">
                          <a:latin typeface="Consolas" panose="020B0609020204030204" pitchFamily="49" charset="0"/>
                        </a:rPr>
                        <a:t>root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  rank of sender</a:t>
                      </a:r>
                    </a:p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comm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communicator (handle)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0932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28F4314-2A9F-407B-83FC-1CDAF30A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469784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latin typeface="Consolas" panose="020B0609020204030204" pitchFamily="49" charset="0"/>
              </a:rPr>
              <a:t>MPI_Bcast</a:t>
            </a:r>
            <a:r>
              <a:rPr lang="en-US" altLang="en-US" sz="1800" b="1" dirty="0">
                <a:latin typeface="Consolas" panose="020B0609020204030204" pitchFamily="49" charset="0"/>
              </a:rPr>
              <a:t>(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b="1" dirty="0">
                <a:latin typeface="Consolas" panose="020B0609020204030204" pitchFamily="49" charset="0"/>
              </a:rPr>
              <a:t> *</a:t>
            </a:r>
            <a:r>
              <a:rPr lang="en-US" altLang="en-US" sz="1800" dirty="0" err="1">
                <a:latin typeface="Consolas" panose="020B0609020204030204" pitchFamily="49" charset="0"/>
              </a:rPr>
              <a:t>buf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count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datatype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endParaRPr lang="en-US" altLang="en-US" sz="18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latin typeface="Consolas" panose="020B0609020204030204" pitchFamily="49" charset="0"/>
              </a:rPr>
              <a:t>root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</a:rPr>
              <a:t>comm</a:t>
            </a:r>
            <a:r>
              <a:rPr lang="en-US" altLang="en-US" sz="18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7192AA-D4C4-4807-9F20-4E11F8EBA129}"/>
              </a:ext>
            </a:extLst>
          </p:cNvPr>
          <p:cNvSpPr/>
          <p:nvPr/>
        </p:nvSpPr>
        <p:spPr>
          <a:xfrm>
            <a:off x="7823729" y="1339293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48B00-8166-4BAE-A43A-50BD4FF2C3C0}"/>
              </a:ext>
            </a:extLst>
          </p:cNvPr>
          <p:cNvSpPr/>
          <p:nvPr/>
        </p:nvSpPr>
        <p:spPr>
          <a:xfrm>
            <a:off x="7312453" y="1339293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9D1B7-0F40-4325-B1F9-0DFF5132BD40}"/>
              </a:ext>
            </a:extLst>
          </p:cNvPr>
          <p:cNvSpPr/>
          <p:nvPr/>
        </p:nvSpPr>
        <p:spPr>
          <a:xfrm>
            <a:off x="7823729" y="1747583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B0FD28-EA20-4BCB-A631-ED97310F4D49}"/>
              </a:ext>
            </a:extLst>
          </p:cNvPr>
          <p:cNvSpPr/>
          <p:nvPr/>
        </p:nvSpPr>
        <p:spPr>
          <a:xfrm>
            <a:off x="7312453" y="1747583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ECE156-46D4-4099-8BA4-07AF435A580E}"/>
              </a:ext>
            </a:extLst>
          </p:cNvPr>
          <p:cNvSpPr/>
          <p:nvPr/>
        </p:nvSpPr>
        <p:spPr>
          <a:xfrm>
            <a:off x="7823729" y="2155873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AF3551-9A4D-46B2-99C6-7794DD5D34E9}"/>
              </a:ext>
            </a:extLst>
          </p:cNvPr>
          <p:cNvSpPr/>
          <p:nvPr/>
        </p:nvSpPr>
        <p:spPr>
          <a:xfrm>
            <a:off x="7312453" y="2155873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BB9AA3-EE34-4FED-8254-06AB3914C80D}"/>
              </a:ext>
            </a:extLst>
          </p:cNvPr>
          <p:cNvSpPr/>
          <p:nvPr/>
        </p:nvSpPr>
        <p:spPr>
          <a:xfrm>
            <a:off x="7823729" y="2537964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3218B0-1C79-4013-AB53-2CB856A8EF9F}"/>
              </a:ext>
            </a:extLst>
          </p:cNvPr>
          <p:cNvSpPr/>
          <p:nvPr/>
        </p:nvSpPr>
        <p:spPr>
          <a:xfrm>
            <a:off x="7312453" y="2537964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DC349C-9840-4339-A689-B42E7CBE3A9E}"/>
              </a:ext>
            </a:extLst>
          </p:cNvPr>
          <p:cNvSpPr/>
          <p:nvPr/>
        </p:nvSpPr>
        <p:spPr>
          <a:xfrm>
            <a:off x="5299300" y="1343581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6E8D5-AE3C-4F29-9CCF-2F0560E06476}"/>
              </a:ext>
            </a:extLst>
          </p:cNvPr>
          <p:cNvSpPr/>
          <p:nvPr/>
        </p:nvSpPr>
        <p:spPr>
          <a:xfrm>
            <a:off x="4788024" y="1343581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F9B0D0-A071-41D1-9028-96CFC6BB7DB2}"/>
              </a:ext>
            </a:extLst>
          </p:cNvPr>
          <p:cNvSpPr/>
          <p:nvPr/>
        </p:nvSpPr>
        <p:spPr>
          <a:xfrm>
            <a:off x="5299300" y="1751871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2B11A4-A235-4013-BE51-0DF2AD51F13B}"/>
              </a:ext>
            </a:extLst>
          </p:cNvPr>
          <p:cNvSpPr/>
          <p:nvPr/>
        </p:nvSpPr>
        <p:spPr>
          <a:xfrm>
            <a:off x="4788024" y="1751871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52D380-C2B4-46F8-94D9-7775F7F337E2}"/>
              </a:ext>
            </a:extLst>
          </p:cNvPr>
          <p:cNvSpPr/>
          <p:nvPr/>
        </p:nvSpPr>
        <p:spPr>
          <a:xfrm>
            <a:off x="5299300" y="2160161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04002B-93DB-4EF2-9250-A8E0067D5D20}"/>
              </a:ext>
            </a:extLst>
          </p:cNvPr>
          <p:cNvSpPr/>
          <p:nvPr/>
        </p:nvSpPr>
        <p:spPr>
          <a:xfrm>
            <a:off x="4788024" y="2160161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BEF002-F0F9-4C3B-B6D1-9D774596CE61}"/>
              </a:ext>
            </a:extLst>
          </p:cNvPr>
          <p:cNvSpPr/>
          <p:nvPr/>
        </p:nvSpPr>
        <p:spPr>
          <a:xfrm>
            <a:off x="5299300" y="2542252"/>
            <a:ext cx="452284" cy="40829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31742F-80F3-4500-961B-86D9D4062811}"/>
              </a:ext>
            </a:extLst>
          </p:cNvPr>
          <p:cNvSpPr/>
          <p:nvPr/>
        </p:nvSpPr>
        <p:spPr>
          <a:xfrm>
            <a:off x="4788024" y="2542252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A38DF5-3309-4371-8D6D-3C4584465BB8}"/>
              </a:ext>
            </a:extLst>
          </p:cNvPr>
          <p:cNvCxnSpPr>
            <a:cxnSpLocks/>
          </p:cNvCxnSpPr>
          <p:nvPr/>
        </p:nvCxnSpPr>
        <p:spPr>
          <a:xfrm>
            <a:off x="5928563" y="2140874"/>
            <a:ext cx="13838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D9E8F9-FA2C-4BF1-80FF-D8CCA434A477}"/>
              </a:ext>
            </a:extLst>
          </p:cNvPr>
          <p:cNvSpPr txBox="1"/>
          <p:nvPr/>
        </p:nvSpPr>
        <p:spPr>
          <a:xfrm>
            <a:off x="5912092" y="174392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Broadcast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3E5FC2-9044-4B8A-8FD5-716BFEF1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430" y="3179308"/>
            <a:ext cx="1315567" cy="13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BA34-A067-467F-8267-0586CA9E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One-to-Many / Many-to-One Comm.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DB35-E105-4496-A7B6-1A050A0D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Scatter (</a:t>
            </a:r>
            <a:r>
              <a:rPr lang="en-US" sz="2400" dirty="0" err="1">
                <a:latin typeface="Consolas" panose="020B0609020204030204" pitchFamily="49" charset="0"/>
              </a:rPr>
              <a:t>MPI_Scatter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Sends data from one process </a:t>
            </a:r>
            <a:br>
              <a:rPr lang="en-US" sz="2000" dirty="0"/>
            </a:br>
            <a:r>
              <a:rPr lang="en-US" sz="2000" dirty="0"/>
              <a:t>to all other processes </a:t>
            </a:r>
            <a:br>
              <a:rPr lang="en-US" sz="2000" dirty="0"/>
            </a:br>
            <a:r>
              <a:rPr lang="en-US" sz="2000" dirty="0"/>
              <a:t>in communicator group</a:t>
            </a:r>
          </a:p>
          <a:p>
            <a:r>
              <a:rPr lang="en-US" sz="2400" dirty="0"/>
              <a:t>Gather (</a:t>
            </a:r>
            <a:r>
              <a:rPr lang="en-US" sz="2400" dirty="0" err="1">
                <a:latin typeface="Consolas" panose="020B0609020204030204" pitchFamily="49" charset="0"/>
              </a:rPr>
              <a:t>MPI_Gather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Gathers together values from </a:t>
            </a:r>
            <a:br>
              <a:rPr lang="en-US" sz="2000" dirty="0"/>
            </a:br>
            <a:r>
              <a:rPr lang="en-US" sz="2000" dirty="0"/>
              <a:t>group of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6561D-6BB6-4C06-AEB7-69BA6831C1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A23EEFC-7D3F-4AE7-9FF8-3A3EF4CD09B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9532" y="4854664"/>
          <a:ext cx="8424936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516376196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390085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sendbuf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pointer to send buffer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recvbuf</a:t>
                      </a:r>
                      <a:r>
                        <a:rPr kumimoji="0" lang="en-US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pointer to </a:t>
                      </a:r>
                      <a:r>
                        <a:rPr kumimoji="0" lang="en-US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recv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buffer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sendcount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number of elements (&gt;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recvcount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number of elements (&gt; 0)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sendtype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element type of send buffer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recvtype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element type of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</a:rPr>
                        <a:t>recv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buffer</a:t>
                      </a:r>
                    </a:p>
                    <a:p>
                      <a:pPr lvl="0"/>
                      <a:r>
                        <a:rPr lang="en-US" altLang="en-US" sz="1600" b="1" dirty="0">
                          <a:latin typeface="Consolas" panose="020B0609020204030204" pitchFamily="49" charset="0"/>
                        </a:rPr>
                        <a:t>root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 scatter: rank of sender</a:t>
                      </a:r>
                    </a:p>
                    <a:p>
                      <a:pPr lvl="0"/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     gatherer: rank of receiver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comm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communicator (handle)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0932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28F4314-2A9F-407B-83FC-1CDAF30A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0707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latin typeface="Consolas" panose="020B0609020204030204" pitchFamily="49" charset="0"/>
              </a:rPr>
              <a:t>MPI_Gather</a:t>
            </a:r>
            <a:r>
              <a:rPr lang="en-US" altLang="en-US" sz="1600" b="1" dirty="0"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 dirty="0">
                <a:latin typeface="Consolas" panose="020B0609020204030204" pitchFamily="49" charset="0"/>
              </a:rPr>
              <a:t> *</a:t>
            </a:r>
            <a:r>
              <a:rPr lang="en-US" altLang="en-US" sz="1600" dirty="0" err="1">
                <a:latin typeface="Consolas" panose="020B0609020204030204" pitchFamily="49" charset="0"/>
              </a:rPr>
              <a:t>sendbuf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sendcount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sendtype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br>
              <a:rPr lang="en-US" altLang="en-US" sz="1600" b="1" dirty="0">
                <a:latin typeface="Consolas" panose="020B06090202040302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</a:rPr>
              <a:t>  void *</a:t>
            </a:r>
            <a:r>
              <a:rPr lang="en-US" altLang="en-US" sz="1600" dirty="0" err="1">
                <a:latin typeface="Consolas" panose="020B0609020204030204" pitchFamily="49" charset="0"/>
              </a:rPr>
              <a:t>recvbuf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recvcount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recvtype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root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comm</a:t>
            </a:r>
            <a:r>
              <a:rPr lang="en-US" altLang="en-US" sz="16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latin typeface="Consolas" panose="020B0609020204030204" pitchFamily="49" charset="0"/>
              </a:rPr>
              <a:t>MPI_Scatter</a:t>
            </a:r>
            <a:r>
              <a:rPr lang="en-US" altLang="en-US" sz="1600" b="1" dirty="0"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 dirty="0">
                <a:latin typeface="Consolas" panose="020B0609020204030204" pitchFamily="49" charset="0"/>
              </a:rPr>
              <a:t> *</a:t>
            </a:r>
            <a:r>
              <a:rPr lang="en-US" altLang="en-US" sz="1600" dirty="0" err="1">
                <a:latin typeface="Consolas" panose="020B0609020204030204" pitchFamily="49" charset="0"/>
              </a:rPr>
              <a:t>sendbuf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sendcount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sendtype</a:t>
            </a:r>
            <a:r>
              <a:rPr lang="en-US" altLang="en-US" sz="1600" b="1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 dirty="0">
                <a:latin typeface="Consolas" panose="020B0609020204030204" pitchFamily="49" charset="0"/>
              </a:rPr>
              <a:t> *</a:t>
            </a:r>
            <a:r>
              <a:rPr lang="en-US" altLang="en-US" sz="1600" dirty="0" err="1">
                <a:latin typeface="Consolas" panose="020B0609020204030204" pitchFamily="49" charset="0"/>
              </a:rPr>
              <a:t>recvbuf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recvcount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recvtype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root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comm</a:t>
            </a:r>
            <a:r>
              <a:rPr lang="en-US" altLang="en-US" sz="16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1468FF-6833-4BC9-B6B4-B52FEE35DED5}"/>
              </a:ext>
            </a:extLst>
          </p:cNvPr>
          <p:cNvSpPr/>
          <p:nvPr/>
        </p:nvSpPr>
        <p:spPr>
          <a:xfrm>
            <a:off x="4739336" y="1812082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D8833F-D96A-4150-AB6F-F1BF8C4C74A3}"/>
              </a:ext>
            </a:extLst>
          </p:cNvPr>
          <p:cNvSpPr/>
          <p:nvPr/>
        </p:nvSpPr>
        <p:spPr>
          <a:xfrm>
            <a:off x="4350429" y="1812082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E1A694-FF53-4AD7-B19E-94177EAFEA5C}"/>
              </a:ext>
            </a:extLst>
          </p:cNvPr>
          <p:cNvSpPr/>
          <p:nvPr/>
        </p:nvSpPr>
        <p:spPr>
          <a:xfrm>
            <a:off x="4739336" y="212265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DCA2D3-DFA1-4286-8A5A-16FE01D0B812}"/>
              </a:ext>
            </a:extLst>
          </p:cNvPr>
          <p:cNvSpPr/>
          <p:nvPr/>
        </p:nvSpPr>
        <p:spPr>
          <a:xfrm>
            <a:off x="4350429" y="2122651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BEE6D8-4766-4AB6-87F4-CF9F2EC4AE79}"/>
              </a:ext>
            </a:extLst>
          </p:cNvPr>
          <p:cNvSpPr/>
          <p:nvPr/>
        </p:nvSpPr>
        <p:spPr>
          <a:xfrm>
            <a:off x="4739336" y="243322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E35D0A-E106-4E9F-A5EF-9684812346D2}"/>
              </a:ext>
            </a:extLst>
          </p:cNvPr>
          <p:cNvSpPr/>
          <p:nvPr/>
        </p:nvSpPr>
        <p:spPr>
          <a:xfrm>
            <a:off x="4350429" y="2433221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3DFDF2-352F-40AC-B083-36F921117355}"/>
              </a:ext>
            </a:extLst>
          </p:cNvPr>
          <p:cNvSpPr/>
          <p:nvPr/>
        </p:nvSpPr>
        <p:spPr>
          <a:xfrm>
            <a:off x="4739336" y="2740527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8F92E4-4011-4D72-AFED-FA2EE08C7DEF}"/>
              </a:ext>
            </a:extLst>
          </p:cNvPr>
          <p:cNvSpPr/>
          <p:nvPr/>
        </p:nvSpPr>
        <p:spPr>
          <a:xfrm>
            <a:off x="4350429" y="2740527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FC20F8-7908-4417-856A-0684EC3AFBFF}"/>
              </a:ext>
            </a:extLst>
          </p:cNvPr>
          <p:cNvSpPr/>
          <p:nvPr/>
        </p:nvSpPr>
        <p:spPr>
          <a:xfrm>
            <a:off x="5083370" y="1812082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C849C9-D377-473B-8A8E-010AC58C9556}"/>
              </a:ext>
            </a:extLst>
          </p:cNvPr>
          <p:cNvSpPr/>
          <p:nvPr/>
        </p:nvSpPr>
        <p:spPr>
          <a:xfrm>
            <a:off x="5083370" y="212265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EB16DA-AE8E-48A6-8E1C-5A0B17648556}"/>
              </a:ext>
            </a:extLst>
          </p:cNvPr>
          <p:cNvSpPr/>
          <p:nvPr/>
        </p:nvSpPr>
        <p:spPr>
          <a:xfrm>
            <a:off x="5083370" y="243322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6F758B-6BA0-41FA-A375-62A8F27BCA50}"/>
              </a:ext>
            </a:extLst>
          </p:cNvPr>
          <p:cNvSpPr/>
          <p:nvPr/>
        </p:nvSpPr>
        <p:spPr>
          <a:xfrm>
            <a:off x="5083370" y="2740527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8E2BB8-A6CB-46FA-83B4-3E24FE64391E}"/>
              </a:ext>
            </a:extLst>
          </p:cNvPr>
          <p:cNvSpPr/>
          <p:nvPr/>
        </p:nvSpPr>
        <p:spPr>
          <a:xfrm>
            <a:off x="5427404" y="1812082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B5FFB8-7125-4AA0-9679-BE735302E4E8}"/>
              </a:ext>
            </a:extLst>
          </p:cNvPr>
          <p:cNvSpPr/>
          <p:nvPr/>
        </p:nvSpPr>
        <p:spPr>
          <a:xfrm>
            <a:off x="5427404" y="212265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CB3C02-D609-484A-A814-64AA766B1EFD}"/>
              </a:ext>
            </a:extLst>
          </p:cNvPr>
          <p:cNvSpPr/>
          <p:nvPr/>
        </p:nvSpPr>
        <p:spPr>
          <a:xfrm>
            <a:off x="5427404" y="243322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9861-A34E-4957-A176-7FD9986DFD93}"/>
              </a:ext>
            </a:extLst>
          </p:cNvPr>
          <p:cNvSpPr/>
          <p:nvPr/>
        </p:nvSpPr>
        <p:spPr>
          <a:xfrm>
            <a:off x="5427404" y="2740527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2C7916-D8E5-4B57-9918-C6CCF403CE0A}"/>
              </a:ext>
            </a:extLst>
          </p:cNvPr>
          <p:cNvSpPr/>
          <p:nvPr/>
        </p:nvSpPr>
        <p:spPr>
          <a:xfrm>
            <a:off x="5771437" y="1812082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E1C479E-D18F-4295-968A-463521D49018}"/>
              </a:ext>
            </a:extLst>
          </p:cNvPr>
          <p:cNvSpPr/>
          <p:nvPr/>
        </p:nvSpPr>
        <p:spPr>
          <a:xfrm>
            <a:off x="5771437" y="212265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422BBA-C143-4B9B-A451-875D1D93AC57}"/>
              </a:ext>
            </a:extLst>
          </p:cNvPr>
          <p:cNvSpPr/>
          <p:nvPr/>
        </p:nvSpPr>
        <p:spPr>
          <a:xfrm>
            <a:off x="5771437" y="243322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95DEB6-6756-4F83-8D88-5F61011774CB}"/>
              </a:ext>
            </a:extLst>
          </p:cNvPr>
          <p:cNvSpPr/>
          <p:nvPr/>
        </p:nvSpPr>
        <p:spPr>
          <a:xfrm>
            <a:off x="5771437" y="2740527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3038E4-F099-4A9B-B52E-11D277B72541}"/>
              </a:ext>
            </a:extLst>
          </p:cNvPr>
          <p:cNvSpPr/>
          <p:nvPr/>
        </p:nvSpPr>
        <p:spPr>
          <a:xfrm>
            <a:off x="7624356" y="1808820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859F56-27EC-4567-8E07-4A51D1470707}"/>
              </a:ext>
            </a:extLst>
          </p:cNvPr>
          <p:cNvSpPr/>
          <p:nvPr/>
        </p:nvSpPr>
        <p:spPr>
          <a:xfrm>
            <a:off x="7235450" y="1808820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FA0D45-B650-4679-B750-D0EF763CDA68}"/>
              </a:ext>
            </a:extLst>
          </p:cNvPr>
          <p:cNvSpPr/>
          <p:nvPr/>
        </p:nvSpPr>
        <p:spPr>
          <a:xfrm>
            <a:off x="7624356" y="2119389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5CD4CA-FEA9-42CF-B44A-AE23CEA4095D}"/>
              </a:ext>
            </a:extLst>
          </p:cNvPr>
          <p:cNvSpPr/>
          <p:nvPr/>
        </p:nvSpPr>
        <p:spPr>
          <a:xfrm>
            <a:off x="7235450" y="211938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2789D2-FC2C-4972-BB04-FD41848578F7}"/>
              </a:ext>
            </a:extLst>
          </p:cNvPr>
          <p:cNvSpPr/>
          <p:nvPr/>
        </p:nvSpPr>
        <p:spPr>
          <a:xfrm>
            <a:off x="7624356" y="2429959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95D2D6-E243-4F3A-B32A-7CD57A943516}"/>
              </a:ext>
            </a:extLst>
          </p:cNvPr>
          <p:cNvSpPr/>
          <p:nvPr/>
        </p:nvSpPr>
        <p:spPr>
          <a:xfrm>
            <a:off x="7235450" y="242995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8C56F5-34BF-45D1-90F3-D4F0ABAA5D2D}"/>
              </a:ext>
            </a:extLst>
          </p:cNvPr>
          <p:cNvSpPr/>
          <p:nvPr/>
        </p:nvSpPr>
        <p:spPr>
          <a:xfrm>
            <a:off x="7624356" y="2737265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C4A85A-384B-45EA-AA95-B8FE11EB9B83}"/>
              </a:ext>
            </a:extLst>
          </p:cNvPr>
          <p:cNvSpPr/>
          <p:nvPr/>
        </p:nvSpPr>
        <p:spPr>
          <a:xfrm>
            <a:off x="7235450" y="2737265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39EF12-0B34-4C9F-A77A-38F0401EB0E3}"/>
              </a:ext>
            </a:extLst>
          </p:cNvPr>
          <p:cNvSpPr/>
          <p:nvPr/>
        </p:nvSpPr>
        <p:spPr>
          <a:xfrm>
            <a:off x="7968390" y="1808820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A7922F-4C1C-4A1D-9D7E-ED4FB0C939A6}"/>
              </a:ext>
            </a:extLst>
          </p:cNvPr>
          <p:cNvSpPr/>
          <p:nvPr/>
        </p:nvSpPr>
        <p:spPr>
          <a:xfrm>
            <a:off x="7968390" y="2119389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F7A5ED-6FD1-4A66-A9C6-BC044EAA7B09}"/>
              </a:ext>
            </a:extLst>
          </p:cNvPr>
          <p:cNvSpPr/>
          <p:nvPr/>
        </p:nvSpPr>
        <p:spPr>
          <a:xfrm>
            <a:off x="7968390" y="2429959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A2B3A6-E197-469C-B4F1-CDC4E3496533}"/>
              </a:ext>
            </a:extLst>
          </p:cNvPr>
          <p:cNvSpPr/>
          <p:nvPr/>
        </p:nvSpPr>
        <p:spPr>
          <a:xfrm>
            <a:off x="7968390" y="2737265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077E266-9BFD-44CC-B2ED-4B681278501D}"/>
              </a:ext>
            </a:extLst>
          </p:cNvPr>
          <p:cNvSpPr/>
          <p:nvPr/>
        </p:nvSpPr>
        <p:spPr>
          <a:xfrm>
            <a:off x="8312424" y="1808820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67C1E8-DC2E-426E-8172-A115F0AD9A4C}"/>
              </a:ext>
            </a:extLst>
          </p:cNvPr>
          <p:cNvSpPr/>
          <p:nvPr/>
        </p:nvSpPr>
        <p:spPr>
          <a:xfrm>
            <a:off x="8312424" y="2119389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B145CEE-F3D6-495D-B172-EF7781A1BF24}"/>
              </a:ext>
            </a:extLst>
          </p:cNvPr>
          <p:cNvSpPr/>
          <p:nvPr/>
        </p:nvSpPr>
        <p:spPr>
          <a:xfrm>
            <a:off x="8312424" y="2429959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3C6106-BB00-4AB2-8300-F4501D06EF9F}"/>
              </a:ext>
            </a:extLst>
          </p:cNvPr>
          <p:cNvSpPr/>
          <p:nvPr/>
        </p:nvSpPr>
        <p:spPr>
          <a:xfrm>
            <a:off x="8312424" y="2737265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29DD67A-7971-42CE-887A-46497167C457}"/>
              </a:ext>
            </a:extLst>
          </p:cNvPr>
          <p:cNvSpPr/>
          <p:nvPr/>
        </p:nvSpPr>
        <p:spPr>
          <a:xfrm>
            <a:off x="8656458" y="1808820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AB34DA-565A-489A-849B-2326F80C6C73}"/>
              </a:ext>
            </a:extLst>
          </p:cNvPr>
          <p:cNvSpPr/>
          <p:nvPr/>
        </p:nvSpPr>
        <p:spPr>
          <a:xfrm>
            <a:off x="8656458" y="2119389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A4ECBE-93E9-4D05-9DCE-CB84F032C891}"/>
              </a:ext>
            </a:extLst>
          </p:cNvPr>
          <p:cNvSpPr/>
          <p:nvPr/>
        </p:nvSpPr>
        <p:spPr>
          <a:xfrm>
            <a:off x="8656458" y="2429959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806C59-560A-48B1-8F9A-B5D130B94D5D}"/>
              </a:ext>
            </a:extLst>
          </p:cNvPr>
          <p:cNvSpPr/>
          <p:nvPr/>
        </p:nvSpPr>
        <p:spPr>
          <a:xfrm>
            <a:off x="8656458" y="2737265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2B70C4-4396-4B5B-941B-A4113F00E2DF}"/>
              </a:ext>
            </a:extLst>
          </p:cNvPr>
          <p:cNvCxnSpPr>
            <a:cxnSpLocks/>
          </p:cNvCxnSpPr>
          <p:nvPr/>
        </p:nvCxnSpPr>
        <p:spPr>
          <a:xfrm>
            <a:off x="6182781" y="2119389"/>
            <a:ext cx="10526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F1BA3D-48B7-457A-89DF-6E9C4640A635}"/>
              </a:ext>
            </a:extLst>
          </p:cNvPr>
          <p:cNvCxnSpPr>
            <a:cxnSpLocks/>
          </p:cNvCxnSpPr>
          <p:nvPr/>
        </p:nvCxnSpPr>
        <p:spPr>
          <a:xfrm flipH="1" flipV="1">
            <a:off x="6182781" y="2740528"/>
            <a:ext cx="105266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D742FCB-677F-4719-8EDB-567A87BEB1E1}"/>
              </a:ext>
            </a:extLst>
          </p:cNvPr>
          <p:cNvSpPr txBox="1"/>
          <p:nvPr/>
        </p:nvSpPr>
        <p:spPr>
          <a:xfrm>
            <a:off x="6084168" y="1736812"/>
            <a:ext cx="891581" cy="30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scatter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B80E99-8F7A-45BE-833A-C9678D903A37}"/>
              </a:ext>
            </a:extLst>
          </p:cNvPr>
          <p:cNvSpPr txBox="1"/>
          <p:nvPr/>
        </p:nvSpPr>
        <p:spPr>
          <a:xfrm>
            <a:off x="6308002" y="2348880"/>
            <a:ext cx="784278" cy="30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gather</a:t>
            </a:r>
          </a:p>
        </p:txBody>
      </p:sp>
    </p:spTree>
    <p:extLst>
      <p:ext uri="{BB962C8B-B14F-4D97-AF65-F5344CB8AC3E}">
        <p14:creationId xmlns:p14="http://schemas.microsoft.com/office/powerpoint/2010/main" val="88016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E736-ED86-4ACE-9C14-C74D0B3B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Reduce (Many-to-One)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18CB-92E4-4BE2-8975-F6FE94E2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Reduce (</a:t>
            </a:r>
            <a:r>
              <a:rPr lang="en-US" sz="2400" dirty="0" err="1">
                <a:latin typeface="Consolas" panose="020B0609020204030204" pitchFamily="49" charset="0"/>
              </a:rPr>
              <a:t>MPI_Reduce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Reduce values on all </a:t>
            </a:r>
            <a:br>
              <a:rPr lang="en-US" sz="2000" dirty="0"/>
            </a:br>
            <a:r>
              <a:rPr lang="en-US" sz="2000" dirty="0"/>
              <a:t>processes to single value</a:t>
            </a:r>
          </a:p>
          <a:p>
            <a:pPr lvl="1"/>
            <a:r>
              <a:rPr lang="en-US" sz="2000" dirty="0"/>
              <a:t>Reduce operations: </a:t>
            </a:r>
            <a:br>
              <a:rPr lang="en-US" sz="2000" dirty="0"/>
            </a:br>
            <a:r>
              <a:rPr lang="en-US" sz="2000" dirty="0"/>
              <a:t>MAX, MIN, SUM, PROD, LAND, </a:t>
            </a:r>
            <a:br>
              <a:rPr lang="en-US" sz="2000" dirty="0"/>
            </a:br>
            <a:r>
              <a:rPr lang="en-US" sz="2000" dirty="0"/>
              <a:t>BAND, LOR, BOR, LXOR, BXOR, </a:t>
            </a:r>
            <a:br>
              <a:rPr lang="en-US" sz="2000" dirty="0"/>
            </a:br>
            <a:r>
              <a:rPr lang="en-US" sz="2000" dirty="0"/>
              <a:t>MAXLOC, MINLOC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1DDC5-7EA5-47F1-8EC7-6361B7CA6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E22A7C-800F-4B3C-A665-B88270B34ABB}"/>
              </a:ext>
            </a:extLst>
          </p:cNvPr>
          <p:cNvSpPr/>
          <p:nvPr/>
        </p:nvSpPr>
        <p:spPr>
          <a:xfrm>
            <a:off x="5773112" y="1808820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80E7CC-3275-4F99-AF4E-CB580F8B36B8}"/>
              </a:ext>
            </a:extLst>
          </p:cNvPr>
          <p:cNvSpPr/>
          <p:nvPr/>
        </p:nvSpPr>
        <p:spPr>
          <a:xfrm>
            <a:off x="5384205" y="1808820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84D12D-DD01-4557-BD68-3CEF84498C56}"/>
              </a:ext>
            </a:extLst>
          </p:cNvPr>
          <p:cNvSpPr/>
          <p:nvPr/>
        </p:nvSpPr>
        <p:spPr>
          <a:xfrm>
            <a:off x="5387496" y="211938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9B076-A8C1-4FBD-867B-8FEC6BCA3320}"/>
              </a:ext>
            </a:extLst>
          </p:cNvPr>
          <p:cNvSpPr/>
          <p:nvPr/>
        </p:nvSpPr>
        <p:spPr>
          <a:xfrm>
            <a:off x="5387496" y="242995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085B2C-77A0-460A-BE5C-F7D4ABC73759}"/>
              </a:ext>
            </a:extLst>
          </p:cNvPr>
          <p:cNvSpPr/>
          <p:nvPr/>
        </p:nvSpPr>
        <p:spPr>
          <a:xfrm>
            <a:off x="5387496" y="274227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79B495-9568-477D-803D-3D58B62954E0}"/>
              </a:ext>
            </a:extLst>
          </p:cNvPr>
          <p:cNvSpPr/>
          <p:nvPr/>
        </p:nvSpPr>
        <p:spPr>
          <a:xfrm>
            <a:off x="5771437" y="212265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1205E7-B4D8-4BDA-A6F3-B01342870CFA}"/>
              </a:ext>
            </a:extLst>
          </p:cNvPr>
          <p:cNvSpPr/>
          <p:nvPr/>
        </p:nvSpPr>
        <p:spPr>
          <a:xfrm>
            <a:off x="5771437" y="243322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69E58A-1D7C-4509-A95F-0E064CF19835}"/>
              </a:ext>
            </a:extLst>
          </p:cNvPr>
          <p:cNvSpPr/>
          <p:nvPr/>
        </p:nvSpPr>
        <p:spPr>
          <a:xfrm>
            <a:off x="5771437" y="274554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D7B86B-9533-4B82-B11A-E5BEA4DB8DDC}"/>
              </a:ext>
            </a:extLst>
          </p:cNvPr>
          <p:cNvSpPr/>
          <p:nvPr/>
        </p:nvSpPr>
        <p:spPr>
          <a:xfrm>
            <a:off x="7624356" y="1808820"/>
            <a:ext cx="1376136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A▫B▫C▫D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24B951-EC98-4B08-9BC8-56CDC93D2931}"/>
              </a:ext>
            </a:extLst>
          </p:cNvPr>
          <p:cNvSpPr/>
          <p:nvPr/>
        </p:nvSpPr>
        <p:spPr>
          <a:xfrm>
            <a:off x="7235450" y="1808820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FACC33-89DA-4C53-8662-01D50F46CF37}"/>
              </a:ext>
            </a:extLst>
          </p:cNvPr>
          <p:cNvSpPr/>
          <p:nvPr/>
        </p:nvSpPr>
        <p:spPr>
          <a:xfrm>
            <a:off x="7624356" y="2119389"/>
            <a:ext cx="1376136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085DDD-A2F3-4B4B-BB86-C61550AB433B}"/>
              </a:ext>
            </a:extLst>
          </p:cNvPr>
          <p:cNvSpPr/>
          <p:nvPr/>
        </p:nvSpPr>
        <p:spPr>
          <a:xfrm>
            <a:off x="7235450" y="211938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3164EF-4F19-41F0-9F94-60946EAD9FF7}"/>
              </a:ext>
            </a:extLst>
          </p:cNvPr>
          <p:cNvSpPr/>
          <p:nvPr/>
        </p:nvSpPr>
        <p:spPr>
          <a:xfrm>
            <a:off x="7624356" y="2429959"/>
            <a:ext cx="1376136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E5EA8-BB00-425D-9CAC-5234BCDB3CE6}"/>
              </a:ext>
            </a:extLst>
          </p:cNvPr>
          <p:cNvSpPr/>
          <p:nvPr/>
        </p:nvSpPr>
        <p:spPr>
          <a:xfrm>
            <a:off x="7235450" y="242995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E7A0F9-BFD0-438B-BCC0-04C82206A559}"/>
              </a:ext>
            </a:extLst>
          </p:cNvPr>
          <p:cNvSpPr/>
          <p:nvPr/>
        </p:nvSpPr>
        <p:spPr>
          <a:xfrm>
            <a:off x="7624356" y="2742279"/>
            <a:ext cx="1376136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790F5F-B7E2-42A4-9618-60F5F79C70A3}"/>
              </a:ext>
            </a:extLst>
          </p:cNvPr>
          <p:cNvSpPr/>
          <p:nvPr/>
        </p:nvSpPr>
        <p:spPr>
          <a:xfrm>
            <a:off x="7235450" y="274227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50548E-775E-45F6-9302-7A94BCAFA3E7}"/>
              </a:ext>
            </a:extLst>
          </p:cNvPr>
          <p:cNvCxnSpPr>
            <a:cxnSpLocks/>
          </p:cNvCxnSpPr>
          <p:nvPr/>
        </p:nvCxnSpPr>
        <p:spPr>
          <a:xfrm>
            <a:off x="6182781" y="2443425"/>
            <a:ext cx="10526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9CFCAE-0957-4A03-9CF0-4CCCA2732F18}"/>
              </a:ext>
            </a:extLst>
          </p:cNvPr>
          <p:cNvSpPr txBox="1"/>
          <p:nvPr/>
        </p:nvSpPr>
        <p:spPr>
          <a:xfrm>
            <a:off x="6156176" y="20608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reduce</a:t>
            </a:r>
          </a:p>
        </p:txBody>
      </p:sp>
      <p:graphicFrame>
        <p:nvGraphicFramePr>
          <p:cNvPr id="67" name="Content Placeholder 4">
            <a:extLst>
              <a:ext uri="{FF2B5EF4-FFF2-40B4-BE49-F238E27FC236}">
                <a16:creationId xmlns:a16="http://schemas.microsoft.com/office/drawing/2014/main" id="{44F266CB-D1C3-4A4F-8D1C-BF50D6E93F4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9532" y="5098504"/>
          <a:ext cx="8424936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516376196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390085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sendbuf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pointer to send buffer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recvbuf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pointer to </a:t>
                      </a:r>
                      <a:r>
                        <a:rPr kumimoji="0" lang="en-US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recv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buffer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    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 of elements (&gt;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datatype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element type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600" b="1" dirty="0">
                          <a:latin typeface="Consolas" panose="020B0609020204030204" pitchFamily="49" charset="0"/>
                        </a:rPr>
                        <a:t>op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    reduce operation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en-US" altLang="en-US" sz="1600" b="1" dirty="0">
                          <a:latin typeface="Consolas" panose="020B0609020204030204" pitchFamily="49" charset="0"/>
                        </a:rPr>
                        <a:t>root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  rank of root process</a:t>
                      </a:r>
                    </a:p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comm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communicator (handle)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09322"/>
                  </a:ext>
                </a:extLst>
              </a:tr>
            </a:tbl>
          </a:graphicData>
        </a:graphic>
      </p:graphicFrame>
      <p:sp>
        <p:nvSpPr>
          <p:cNvPr id="68" name="Rectangle 1">
            <a:extLst>
              <a:ext uri="{FF2B5EF4-FFF2-40B4-BE49-F238E27FC236}">
                <a16:creationId xmlns:a16="http://schemas.microsoft.com/office/drawing/2014/main" id="{C40003C3-4E02-4088-BDBC-F554642A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445400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sv-SE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800" b="1" dirty="0" err="1">
                <a:latin typeface="Consolas" panose="020B0609020204030204" pitchFamily="49" charset="0"/>
              </a:rPr>
              <a:t>MPI_Reduce</a:t>
            </a:r>
            <a:r>
              <a:rPr lang="en-US" altLang="en-US" sz="1800" b="1" dirty="0">
                <a:latin typeface="Consolas" panose="020B0609020204030204" pitchFamily="49" charset="0"/>
              </a:rPr>
              <a:t>(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b="1" dirty="0">
                <a:latin typeface="Consolas" panose="020B0609020204030204" pitchFamily="49" charset="0"/>
              </a:rPr>
              <a:t> *</a:t>
            </a:r>
            <a:r>
              <a:rPr lang="en-US" altLang="en-US" sz="1800" dirty="0" err="1">
                <a:latin typeface="Consolas" panose="020B0609020204030204" pitchFamily="49" charset="0"/>
              </a:rPr>
              <a:t>sendbuf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b="1" dirty="0">
                <a:latin typeface="Consolas" panose="020B0609020204030204" pitchFamily="49" charset="0"/>
              </a:rPr>
              <a:t> *</a:t>
            </a:r>
            <a:r>
              <a:rPr lang="en-US" altLang="en-US" sz="1800" dirty="0" err="1">
                <a:latin typeface="Consolas" panose="020B0609020204030204" pitchFamily="49" charset="0"/>
              </a:rPr>
              <a:t>recvbuf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count</a:t>
            </a:r>
            <a:r>
              <a:rPr lang="en-US" altLang="en-US" sz="1800" b="1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datatype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MPI_Op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op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root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</a:rPr>
              <a:t>comm</a:t>
            </a:r>
            <a:r>
              <a:rPr lang="en-US" altLang="en-US" sz="1800" b="1" dirty="0">
                <a:latin typeface="Consolas" panose="020B0609020204030204" pitchFamily="49" charset="0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BF694E1-3E85-4989-B508-5C6E6D2E32FF}"/>
                  </a:ext>
                </a:extLst>
              </p:cNvPr>
              <p:cNvSpPr txBox="1"/>
              <p:nvPr/>
            </p:nvSpPr>
            <p:spPr>
              <a:xfrm>
                <a:off x="5104585" y="3379496"/>
                <a:ext cx="1830821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𝐬𝐮𝐦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BF694E1-3E85-4989-B508-5C6E6D2E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85" y="3379496"/>
                <a:ext cx="1830821" cy="8959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7228A8-FA11-4F90-85BE-73614926BF4B}"/>
                  </a:ext>
                </a:extLst>
              </p:cNvPr>
              <p:cNvSpPr txBox="1"/>
              <p:nvPr/>
            </p:nvSpPr>
            <p:spPr>
              <a:xfrm>
                <a:off x="7008910" y="3375594"/>
                <a:ext cx="1975349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𝐩𝐫𝐨𝐝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7228A8-FA11-4F90-85BE-73614926B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910" y="3375594"/>
                <a:ext cx="1975349" cy="895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5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E736-ED86-4ACE-9C14-C74D0B3B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18CB-92E4-4BE2-8975-F6FE94E2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All-Reduce (</a:t>
            </a:r>
            <a:r>
              <a:rPr lang="en-US" sz="2400" dirty="0" err="1">
                <a:latin typeface="Consolas" panose="020B0609020204030204" pitchFamily="49" charset="0"/>
              </a:rPr>
              <a:t>MPI_Allreduce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Similar to </a:t>
            </a:r>
            <a:r>
              <a:rPr lang="en-US" sz="2000" dirty="0" err="1">
                <a:latin typeface="Consolas" panose="020B0609020204030204" pitchFamily="49" charset="0"/>
              </a:rPr>
              <a:t>MPI_Reduce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but all processes receive result</a:t>
            </a:r>
          </a:p>
          <a:p>
            <a:r>
              <a:rPr lang="en-US" sz="2400" dirty="0"/>
              <a:t>All-Gather (</a:t>
            </a:r>
            <a:r>
              <a:rPr lang="en-US" sz="2400" dirty="0" err="1">
                <a:latin typeface="Consolas" panose="020B0609020204030204" pitchFamily="49" charset="0"/>
              </a:rPr>
              <a:t>MPI_Allgather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Similar to </a:t>
            </a:r>
            <a:r>
              <a:rPr lang="en-US" sz="2000" dirty="0" err="1">
                <a:latin typeface="Consolas" panose="020B0609020204030204" pitchFamily="49" charset="0"/>
              </a:rPr>
              <a:t>MPI_Gather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but all processes receive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1DDC5-7EA5-47F1-8EC7-6361B7CA6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84D12D-DD01-4557-BD68-3CEF84498C56}"/>
              </a:ext>
            </a:extLst>
          </p:cNvPr>
          <p:cNvSpPr/>
          <p:nvPr/>
        </p:nvSpPr>
        <p:spPr>
          <a:xfrm>
            <a:off x="5387496" y="1412224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9B076-A8C1-4FBD-867B-8FEC6BCA3320}"/>
              </a:ext>
            </a:extLst>
          </p:cNvPr>
          <p:cNvSpPr/>
          <p:nvPr/>
        </p:nvSpPr>
        <p:spPr>
          <a:xfrm>
            <a:off x="5387496" y="1722794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085B2C-77A0-460A-BE5C-F7D4ABC73759}"/>
              </a:ext>
            </a:extLst>
          </p:cNvPr>
          <p:cNvSpPr/>
          <p:nvPr/>
        </p:nvSpPr>
        <p:spPr>
          <a:xfrm>
            <a:off x="5387496" y="203504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79B495-9568-477D-803D-3D58B62954E0}"/>
              </a:ext>
            </a:extLst>
          </p:cNvPr>
          <p:cNvSpPr/>
          <p:nvPr/>
        </p:nvSpPr>
        <p:spPr>
          <a:xfrm>
            <a:off x="5771437" y="1415486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1205E7-B4D8-4BDA-A6F3-B01342870CFA}"/>
              </a:ext>
            </a:extLst>
          </p:cNvPr>
          <p:cNvSpPr/>
          <p:nvPr/>
        </p:nvSpPr>
        <p:spPr>
          <a:xfrm>
            <a:off x="5771437" y="1726056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69E58A-1D7C-4509-A95F-0E064CF19835}"/>
              </a:ext>
            </a:extLst>
          </p:cNvPr>
          <p:cNvSpPr/>
          <p:nvPr/>
        </p:nvSpPr>
        <p:spPr>
          <a:xfrm>
            <a:off x="5771437" y="2038311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D7B86B-9533-4B82-B11A-E5BEA4DB8DDC}"/>
              </a:ext>
            </a:extLst>
          </p:cNvPr>
          <p:cNvSpPr/>
          <p:nvPr/>
        </p:nvSpPr>
        <p:spPr>
          <a:xfrm>
            <a:off x="7624356" y="1101655"/>
            <a:ext cx="1376136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A▫B▫C▫D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24B951-EC98-4B08-9BC8-56CDC93D2931}"/>
              </a:ext>
            </a:extLst>
          </p:cNvPr>
          <p:cNvSpPr/>
          <p:nvPr/>
        </p:nvSpPr>
        <p:spPr>
          <a:xfrm>
            <a:off x="7235450" y="1101655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FACC33-89DA-4C53-8662-01D50F46CF37}"/>
              </a:ext>
            </a:extLst>
          </p:cNvPr>
          <p:cNvSpPr/>
          <p:nvPr/>
        </p:nvSpPr>
        <p:spPr>
          <a:xfrm>
            <a:off x="7624356" y="1412224"/>
            <a:ext cx="1376136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</a:rPr>
              <a:t>A▫B▫C▫D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085DDD-A2F3-4B4B-BB86-C61550AB433B}"/>
              </a:ext>
            </a:extLst>
          </p:cNvPr>
          <p:cNvSpPr/>
          <p:nvPr/>
        </p:nvSpPr>
        <p:spPr>
          <a:xfrm>
            <a:off x="7235450" y="1412224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3164EF-4F19-41F0-9F94-60946EAD9FF7}"/>
              </a:ext>
            </a:extLst>
          </p:cNvPr>
          <p:cNvSpPr/>
          <p:nvPr/>
        </p:nvSpPr>
        <p:spPr>
          <a:xfrm>
            <a:off x="7624356" y="1722794"/>
            <a:ext cx="1376136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</a:rPr>
              <a:t>A▫B▫C▫D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E5EA8-BB00-425D-9CAC-5234BCDB3CE6}"/>
              </a:ext>
            </a:extLst>
          </p:cNvPr>
          <p:cNvSpPr/>
          <p:nvPr/>
        </p:nvSpPr>
        <p:spPr>
          <a:xfrm>
            <a:off x="7235450" y="1722794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E7A0F9-BFD0-438B-BCC0-04C82206A559}"/>
              </a:ext>
            </a:extLst>
          </p:cNvPr>
          <p:cNvSpPr/>
          <p:nvPr/>
        </p:nvSpPr>
        <p:spPr>
          <a:xfrm>
            <a:off x="7624356" y="2035049"/>
            <a:ext cx="1376136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nsolas" panose="020B0609020204030204" pitchFamily="49" charset="0"/>
              </a:rPr>
              <a:t>A▫B▫C▫D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790F5F-B7E2-42A4-9618-60F5F79C70A3}"/>
              </a:ext>
            </a:extLst>
          </p:cNvPr>
          <p:cNvSpPr/>
          <p:nvPr/>
        </p:nvSpPr>
        <p:spPr>
          <a:xfrm>
            <a:off x="7235450" y="2035049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50548E-775E-45F6-9302-7A94BCAFA3E7}"/>
              </a:ext>
            </a:extLst>
          </p:cNvPr>
          <p:cNvCxnSpPr>
            <a:cxnSpLocks/>
          </p:cNvCxnSpPr>
          <p:nvPr/>
        </p:nvCxnSpPr>
        <p:spPr>
          <a:xfrm>
            <a:off x="6182781" y="1736260"/>
            <a:ext cx="10526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9CFCAE-0957-4A03-9CF0-4CCCA2732F18}"/>
              </a:ext>
            </a:extLst>
          </p:cNvPr>
          <p:cNvSpPr txBox="1"/>
          <p:nvPr/>
        </p:nvSpPr>
        <p:spPr>
          <a:xfrm>
            <a:off x="6048164" y="135368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all-reduce</a:t>
            </a:r>
          </a:p>
        </p:txBody>
      </p:sp>
      <p:graphicFrame>
        <p:nvGraphicFramePr>
          <p:cNvPr id="67" name="Content Placeholder 4">
            <a:extLst>
              <a:ext uri="{FF2B5EF4-FFF2-40B4-BE49-F238E27FC236}">
                <a16:creationId xmlns:a16="http://schemas.microsoft.com/office/drawing/2014/main" id="{44F266CB-D1C3-4A4F-8D1C-BF50D6E93F4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9532" y="4854664"/>
          <a:ext cx="8424936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516376196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390085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sendbuf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pointer to send buffer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recvbuf</a:t>
                      </a:r>
                      <a:r>
                        <a:rPr kumimoji="0" lang="en-US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pointer to </a:t>
                      </a:r>
                      <a:r>
                        <a:rPr kumimoji="0" lang="en-US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recv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buffer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sendcount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number of elements (&gt;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recvcount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number of elements (&gt;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number of elements (&gt; 0)</a:t>
                      </a:r>
                      <a:endParaRPr kumimoji="0" lang="en-US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sendtype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element type of send buffer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recvtype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element type of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</a:rPr>
                        <a:t>recv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buffer</a:t>
                      </a:r>
                    </a:p>
                    <a:p>
                      <a:pPr lvl="0"/>
                      <a:r>
                        <a:rPr lang="en-US" altLang="en-US" sz="1600" b="1" dirty="0">
                          <a:latin typeface="Consolas" panose="020B0609020204030204" pitchFamily="49" charset="0"/>
                        </a:rPr>
                        <a:t>root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 scatter: rank of sender</a:t>
                      </a:r>
                    </a:p>
                    <a:p>
                      <a:pPr lvl="0"/>
                      <a:r>
                        <a:rPr lang="en-US" altLang="en-US" sz="1600" b="0" dirty="0">
                          <a:latin typeface="Consolas" panose="020B0609020204030204" pitchFamily="49" charset="0"/>
                        </a:rPr>
                        <a:t>         gatherer: rank of receiver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en-US" altLang="en-US" sz="1600" b="1" dirty="0" err="1">
                          <a:latin typeface="Consolas" panose="020B0609020204030204" pitchFamily="49" charset="0"/>
                        </a:rPr>
                        <a:t>comm</a:t>
                      </a:r>
                      <a:r>
                        <a:rPr kumimoji="0" lang="en-US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communicator (handle)</a:t>
                      </a:r>
                      <a:endParaRPr lang="en-US" altLang="en-US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09322"/>
                  </a:ext>
                </a:extLst>
              </a:tr>
            </a:tbl>
          </a:graphicData>
        </a:graphic>
      </p:graphicFrame>
      <p:sp>
        <p:nvSpPr>
          <p:cNvPr id="68" name="Rectangle 1">
            <a:extLst>
              <a:ext uri="{FF2B5EF4-FFF2-40B4-BE49-F238E27FC236}">
                <a16:creationId xmlns:a16="http://schemas.microsoft.com/office/drawing/2014/main" id="{C40003C3-4E02-4088-BDBC-F554642A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40" y="3780708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sv-SE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b="1" dirty="0" err="1">
                <a:latin typeface="Consolas" panose="020B0609020204030204" pitchFamily="49" charset="0"/>
              </a:rPr>
              <a:t>MPI_Allreduce</a:t>
            </a:r>
            <a:r>
              <a:rPr lang="en-US" altLang="en-US" sz="1600" b="1" dirty="0"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 dirty="0">
                <a:latin typeface="Consolas" panose="020B0609020204030204" pitchFamily="49" charset="0"/>
              </a:rPr>
              <a:t> *</a:t>
            </a:r>
            <a:r>
              <a:rPr lang="en-US" altLang="en-US" sz="1600" dirty="0" err="1">
                <a:latin typeface="Consolas" panose="020B0609020204030204" pitchFamily="49" charset="0"/>
              </a:rPr>
              <a:t>sendbuf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 dirty="0">
                <a:latin typeface="Consolas" panose="020B0609020204030204" pitchFamily="49" charset="0"/>
              </a:rPr>
              <a:t> *</a:t>
            </a:r>
            <a:r>
              <a:rPr lang="en-US" altLang="en-US" sz="1600" dirty="0" err="1">
                <a:latin typeface="Consolas" panose="020B0609020204030204" pitchFamily="49" charset="0"/>
              </a:rPr>
              <a:t>recvbuf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count</a:t>
            </a:r>
            <a:r>
              <a:rPr lang="en-US" altLang="en-US" sz="1600" b="1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datatype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MPI_Op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op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comm</a:t>
            </a:r>
            <a:r>
              <a:rPr lang="en-US" altLang="en-US" sz="1600" b="1" dirty="0">
                <a:latin typeface="Consolas" panose="020B0609020204030204" pitchFamily="49" charset="0"/>
              </a:rPr>
              <a:t>) </a:t>
            </a:r>
            <a:endParaRPr lang="en-US" altLang="en-US" sz="16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latin typeface="Consolas" panose="020B0609020204030204" pitchFamily="49" charset="0"/>
              </a:rPr>
              <a:t>MPI_Allgather</a:t>
            </a:r>
            <a:r>
              <a:rPr lang="en-US" altLang="en-US" sz="1600" b="1" dirty="0"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b="1" dirty="0">
                <a:latin typeface="Consolas" panose="020B0609020204030204" pitchFamily="49" charset="0"/>
              </a:rPr>
              <a:t> *</a:t>
            </a:r>
            <a:r>
              <a:rPr lang="en-US" altLang="en-US" sz="1600" dirty="0" err="1">
                <a:latin typeface="Consolas" panose="020B0609020204030204" pitchFamily="49" charset="0"/>
              </a:rPr>
              <a:t>sendbuf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sendcount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sendtype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br>
              <a:rPr lang="en-US" altLang="en-US" sz="1600" b="1" dirty="0">
                <a:latin typeface="Consolas" panose="020B06090202040302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</a:rPr>
              <a:t>  void *</a:t>
            </a:r>
            <a:r>
              <a:rPr lang="en-US" altLang="en-US" sz="1600" dirty="0" err="1">
                <a:latin typeface="Consolas" panose="020B0609020204030204" pitchFamily="49" charset="0"/>
              </a:rPr>
              <a:t>recvbuf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recvcount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MPI_Datatype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recvtype</a:t>
            </a:r>
            <a:r>
              <a:rPr lang="en-US" altLang="en-US" sz="1600" b="1" dirty="0"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comm</a:t>
            </a:r>
            <a:r>
              <a:rPr lang="en-US" altLang="en-US" sz="16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F2658-0CD2-473A-92D4-407FA0471C51}"/>
              </a:ext>
            </a:extLst>
          </p:cNvPr>
          <p:cNvSpPr/>
          <p:nvPr/>
        </p:nvSpPr>
        <p:spPr>
          <a:xfrm>
            <a:off x="5773112" y="1101655"/>
            <a:ext cx="344034" cy="310569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0859A-FDF9-4C8B-BAC2-F59A634F89CA}"/>
              </a:ext>
            </a:extLst>
          </p:cNvPr>
          <p:cNvSpPr/>
          <p:nvPr/>
        </p:nvSpPr>
        <p:spPr>
          <a:xfrm>
            <a:off x="5384205" y="1101655"/>
            <a:ext cx="344034" cy="31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79E8AD-8926-4212-9FE3-CD63333A0AB0}"/>
              </a:ext>
            </a:extLst>
          </p:cNvPr>
          <p:cNvSpPr/>
          <p:nvPr/>
        </p:nvSpPr>
        <p:spPr>
          <a:xfrm>
            <a:off x="5125741" y="2528543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2E9826-5E2D-402E-A4F5-3EA8A123A73A}"/>
              </a:ext>
            </a:extLst>
          </p:cNvPr>
          <p:cNvSpPr/>
          <p:nvPr/>
        </p:nvSpPr>
        <p:spPr>
          <a:xfrm>
            <a:off x="4788024" y="2528543"/>
            <a:ext cx="298750" cy="28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45D3B7-CC20-481D-92ED-5AB4D96264E5}"/>
              </a:ext>
            </a:extLst>
          </p:cNvPr>
          <p:cNvSpPr/>
          <p:nvPr/>
        </p:nvSpPr>
        <p:spPr>
          <a:xfrm>
            <a:off x="5125741" y="2815927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30225-0A80-4F17-87D3-689390D0C207}"/>
              </a:ext>
            </a:extLst>
          </p:cNvPr>
          <p:cNvSpPr/>
          <p:nvPr/>
        </p:nvSpPr>
        <p:spPr>
          <a:xfrm>
            <a:off x="4788024" y="2815927"/>
            <a:ext cx="298750" cy="28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F84401-EC87-4991-8F56-C6137EC73F42}"/>
              </a:ext>
            </a:extLst>
          </p:cNvPr>
          <p:cNvSpPr/>
          <p:nvPr/>
        </p:nvSpPr>
        <p:spPr>
          <a:xfrm>
            <a:off x="5125741" y="3103313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BF4544-FCA6-4BD0-82CE-02F807FCBEE9}"/>
              </a:ext>
            </a:extLst>
          </p:cNvPr>
          <p:cNvSpPr/>
          <p:nvPr/>
        </p:nvSpPr>
        <p:spPr>
          <a:xfrm>
            <a:off x="4788024" y="3103313"/>
            <a:ext cx="298750" cy="28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874EB1-041E-480E-BFB5-04162FFBEEC2}"/>
              </a:ext>
            </a:extLst>
          </p:cNvPr>
          <p:cNvSpPr/>
          <p:nvPr/>
        </p:nvSpPr>
        <p:spPr>
          <a:xfrm>
            <a:off x="5125741" y="3387678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E605E8-C552-42A9-B8BE-6F6BFACC6FDD}"/>
              </a:ext>
            </a:extLst>
          </p:cNvPr>
          <p:cNvSpPr/>
          <p:nvPr/>
        </p:nvSpPr>
        <p:spPr>
          <a:xfrm>
            <a:off x="4788024" y="3387678"/>
            <a:ext cx="298750" cy="28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849070-8B7C-46A1-A7CD-FA37453E3623}"/>
              </a:ext>
            </a:extLst>
          </p:cNvPr>
          <p:cNvSpPr/>
          <p:nvPr/>
        </p:nvSpPr>
        <p:spPr>
          <a:xfrm>
            <a:off x="5424491" y="2528543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14B49E-276D-41FF-9993-434F2133FDF6}"/>
              </a:ext>
            </a:extLst>
          </p:cNvPr>
          <p:cNvSpPr/>
          <p:nvPr/>
        </p:nvSpPr>
        <p:spPr>
          <a:xfrm>
            <a:off x="5424491" y="2815927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E78783-5D8B-4461-8842-77D248E98FB0}"/>
              </a:ext>
            </a:extLst>
          </p:cNvPr>
          <p:cNvSpPr/>
          <p:nvPr/>
        </p:nvSpPr>
        <p:spPr>
          <a:xfrm>
            <a:off x="5424491" y="3103313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CE55EA-2E7F-418D-BCFF-358F515502E3}"/>
              </a:ext>
            </a:extLst>
          </p:cNvPr>
          <p:cNvSpPr/>
          <p:nvPr/>
        </p:nvSpPr>
        <p:spPr>
          <a:xfrm>
            <a:off x="5424491" y="3387678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FD0AB5-8292-4628-8B66-137D05953A57}"/>
              </a:ext>
            </a:extLst>
          </p:cNvPr>
          <p:cNvSpPr/>
          <p:nvPr/>
        </p:nvSpPr>
        <p:spPr>
          <a:xfrm>
            <a:off x="5723241" y="2528543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6F36D0-FE9E-4760-8DFB-CD1EF9175702}"/>
              </a:ext>
            </a:extLst>
          </p:cNvPr>
          <p:cNvSpPr/>
          <p:nvPr/>
        </p:nvSpPr>
        <p:spPr>
          <a:xfrm>
            <a:off x="5723241" y="2815927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D9444A-C644-4298-BBDA-5B42228F0E90}"/>
              </a:ext>
            </a:extLst>
          </p:cNvPr>
          <p:cNvSpPr/>
          <p:nvPr/>
        </p:nvSpPr>
        <p:spPr>
          <a:xfrm>
            <a:off x="5723241" y="3103313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5F74B5-8949-4746-8831-A23EE445C286}"/>
              </a:ext>
            </a:extLst>
          </p:cNvPr>
          <p:cNvSpPr/>
          <p:nvPr/>
        </p:nvSpPr>
        <p:spPr>
          <a:xfrm>
            <a:off x="5723241" y="3387678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95CB5C-843E-4C52-B102-0917989A278D}"/>
              </a:ext>
            </a:extLst>
          </p:cNvPr>
          <p:cNvSpPr/>
          <p:nvPr/>
        </p:nvSpPr>
        <p:spPr>
          <a:xfrm>
            <a:off x="6021991" y="2528543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3D44623-077A-4345-966C-CD6346A47569}"/>
              </a:ext>
            </a:extLst>
          </p:cNvPr>
          <p:cNvSpPr/>
          <p:nvPr/>
        </p:nvSpPr>
        <p:spPr>
          <a:xfrm>
            <a:off x="6021991" y="2815927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9A97F7C-0612-45A2-96C9-F976B91CFE4A}"/>
              </a:ext>
            </a:extLst>
          </p:cNvPr>
          <p:cNvSpPr/>
          <p:nvPr/>
        </p:nvSpPr>
        <p:spPr>
          <a:xfrm>
            <a:off x="6021991" y="3103313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FF2089D-182F-4F44-BFBC-63111577CBF6}"/>
              </a:ext>
            </a:extLst>
          </p:cNvPr>
          <p:cNvSpPr/>
          <p:nvPr/>
        </p:nvSpPr>
        <p:spPr>
          <a:xfrm>
            <a:off x="6021991" y="3387678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14B6377-E8E5-4E0D-B8C8-D1BA267D4AB0}"/>
              </a:ext>
            </a:extLst>
          </p:cNvPr>
          <p:cNvSpPr/>
          <p:nvPr/>
        </p:nvSpPr>
        <p:spPr>
          <a:xfrm>
            <a:off x="7801027" y="2525524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CECBF3-BA72-4D94-97BF-F3F8800250A2}"/>
              </a:ext>
            </a:extLst>
          </p:cNvPr>
          <p:cNvSpPr/>
          <p:nvPr/>
        </p:nvSpPr>
        <p:spPr>
          <a:xfrm>
            <a:off x="7463311" y="2525524"/>
            <a:ext cx="298750" cy="28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AE4548A-1CFA-465A-91CF-99665F4C2971}"/>
              </a:ext>
            </a:extLst>
          </p:cNvPr>
          <p:cNvSpPr/>
          <p:nvPr/>
        </p:nvSpPr>
        <p:spPr>
          <a:xfrm>
            <a:off x="7801027" y="2812909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566855-35D7-4D51-9049-178B42FC37FE}"/>
              </a:ext>
            </a:extLst>
          </p:cNvPr>
          <p:cNvSpPr/>
          <p:nvPr/>
        </p:nvSpPr>
        <p:spPr>
          <a:xfrm>
            <a:off x="7463311" y="2812909"/>
            <a:ext cx="298750" cy="28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FB5F23E-3AF0-40F2-B591-69F58F604D41}"/>
              </a:ext>
            </a:extLst>
          </p:cNvPr>
          <p:cNvSpPr/>
          <p:nvPr/>
        </p:nvSpPr>
        <p:spPr>
          <a:xfrm>
            <a:off x="7801027" y="3100294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6BA9366-F43D-43F0-B009-CB64E5677942}"/>
              </a:ext>
            </a:extLst>
          </p:cNvPr>
          <p:cNvSpPr/>
          <p:nvPr/>
        </p:nvSpPr>
        <p:spPr>
          <a:xfrm>
            <a:off x="7463311" y="3100294"/>
            <a:ext cx="298750" cy="28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898FC2-AB24-417B-B91F-A4F3CF54A8F1}"/>
              </a:ext>
            </a:extLst>
          </p:cNvPr>
          <p:cNvSpPr/>
          <p:nvPr/>
        </p:nvSpPr>
        <p:spPr>
          <a:xfrm>
            <a:off x="7801027" y="3384659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288E62D-E5F7-46D2-8797-9F6BFF46DB10}"/>
              </a:ext>
            </a:extLst>
          </p:cNvPr>
          <p:cNvSpPr/>
          <p:nvPr/>
        </p:nvSpPr>
        <p:spPr>
          <a:xfrm>
            <a:off x="7463311" y="3384659"/>
            <a:ext cx="298750" cy="28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5F5EB26-2D5A-4534-9A41-B49CB4B63029}"/>
              </a:ext>
            </a:extLst>
          </p:cNvPr>
          <p:cNvSpPr/>
          <p:nvPr/>
        </p:nvSpPr>
        <p:spPr>
          <a:xfrm>
            <a:off x="8099777" y="2525524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DB7E6B-0C0A-48FF-B678-E06FD4E0A0C3}"/>
              </a:ext>
            </a:extLst>
          </p:cNvPr>
          <p:cNvSpPr/>
          <p:nvPr/>
        </p:nvSpPr>
        <p:spPr>
          <a:xfrm>
            <a:off x="8099777" y="2812909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A44877-D8DD-414E-BBC5-FEE7588D679C}"/>
              </a:ext>
            </a:extLst>
          </p:cNvPr>
          <p:cNvSpPr/>
          <p:nvPr/>
        </p:nvSpPr>
        <p:spPr>
          <a:xfrm>
            <a:off x="8099777" y="3100294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71BF2B6-2C4D-45FD-A7F1-C9AB91AC86A4}"/>
              </a:ext>
            </a:extLst>
          </p:cNvPr>
          <p:cNvSpPr/>
          <p:nvPr/>
        </p:nvSpPr>
        <p:spPr>
          <a:xfrm>
            <a:off x="8099777" y="3384659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CE658A-F762-4BC7-A6BD-00FD4A3A31BC}"/>
              </a:ext>
            </a:extLst>
          </p:cNvPr>
          <p:cNvSpPr/>
          <p:nvPr/>
        </p:nvSpPr>
        <p:spPr>
          <a:xfrm>
            <a:off x="8398527" y="2525524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A186A7-4F0C-4AE9-AAD9-ADD21418200D}"/>
              </a:ext>
            </a:extLst>
          </p:cNvPr>
          <p:cNvSpPr/>
          <p:nvPr/>
        </p:nvSpPr>
        <p:spPr>
          <a:xfrm>
            <a:off x="8398527" y="2812909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C5D717-F39B-43FB-8F0E-BEE7FA9D6EB0}"/>
              </a:ext>
            </a:extLst>
          </p:cNvPr>
          <p:cNvSpPr/>
          <p:nvPr/>
        </p:nvSpPr>
        <p:spPr>
          <a:xfrm>
            <a:off x="8398527" y="3100294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9C0FCC-3A6D-4B52-B02E-3067797DD97C}"/>
              </a:ext>
            </a:extLst>
          </p:cNvPr>
          <p:cNvSpPr/>
          <p:nvPr/>
        </p:nvSpPr>
        <p:spPr>
          <a:xfrm>
            <a:off x="8398527" y="3384659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B04624-11B8-44F9-A186-9F5AF5A98EEA}"/>
              </a:ext>
            </a:extLst>
          </p:cNvPr>
          <p:cNvSpPr/>
          <p:nvPr/>
        </p:nvSpPr>
        <p:spPr>
          <a:xfrm>
            <a:off x="8697278" y="2525524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B67815D-33D5-4406-B209-F5B369B310B3}"/>
              </a:ext>
            </a:extLst>
          </p:cNvPr>
          <p:cNvSpPr/>
          <p:nvPr/>
        </p:nvSpPr>
        <p:spPr>
          <a:xfrm>
            <a:off x="8697278" y="2812909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8F12465-F30B-4EAB-8468-83EF06E7A539}"/>
              </a:ext>
            </a:extLst>
          </p:cNvPr>
          <p:cNvSpPr/>
          <p:nvPr/>
        </p:nvSpPr>
        <p:spPr>
          <a:xfrm>
            <a:off x="8697278" y="3100294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98942B-4A2D-47E3-B6C3-CA3206992505}"/>
              </a:ext>
            </a:extLst>
          </p:cNvPr>
          <p:cNvSpPr/>
          <p:nvPr/>
        </p:nvSpPr>
        <p:spPr>
          <a:xfrm>
            <a:off x="8697278" y="3384659"/>
            <a:ext cx="298750" cy="287384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9F0FC8A-CB11-4E4D-B414-EF67A51CE85C}"/>
              </a:ext>
            </a:extLst>
          </p:cNvPr>
          <p:cNvCxnSpPr>
            <a:cxnSpLocks/>
          </p:cNvCxnSpPr>
          <p:nvPr/>
        </p:nvCxnSpPr>
        <p:spPr>
          <a:xfrm flipH="1">
            <a:off x="6359707" y="3107337"/>
            <a:ext cx="1103603" cy="10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DAA92CA-7B74-4C2A-884A-2B8BA4534D6D}"/>
              </a:ext>
            </a:extLst>
          </p:cNvPr>
          <p:cNvSpPr txBox="1"/>
          <p:nvPr/>
        </p:nvSpPr>
        <p:spPr>
          <a:xfrm>
            <a:off x="6332371" y="274594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all-gather</a:t>
            </a:r>
          </a:p>
        </p:txBody>
      </p:sp>
    </p:spTree>
    <p:extLst>
      <p:ext uri="{BB962C8B-B14F-4D97-AF65-F5344CB8AC3E}">
        <p14:creationId xmlns:p14="http://schemas.microsoft.com/office/powerpoint/2010/main" val="395962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BA20-71EA-4ADE-B78D-CE0F3E7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1EE67-F246-49CD-8C7E-243FD9255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245A7D-50C0-47A4-95A5-3D423B4327F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9532" y="5794464"/>
          <a:ext cx="84249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516376196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390085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communicator (handle)</a:t>
                      </a:r>
                      <a:endParaRPr kumimoji="0" lang="en-US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en-US" sz="18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0932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E267F7C-CA2C-4801-BA46-747C4374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5423708"/>
            <a:ext cx="8424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it-IT" altLang="en-US" sz="1800" b="1" dirty="0">
                <a:latin typeface="Consolas" panose="020B0609020204030204" pitchFamily="49" charset="0"/>
              </a:rPr>
              <a:t> MPI_Barrier(</a:t>
            </a:r>
            <a:r>
              <a:rPr lang="it-IT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it-IT" altLang="en-US" sz="1800" b="1" dirty="0">
                <a:latin typeface="Consolas" panose="020B0609020204030204" pitchFamily="49" charset="0"/>
              </a:rPr>
              <a:t> </a:t>
            </a:r>
            <a:r>
              <a:rPr lang="it-IT" altLang="en-US" sz="1800" dirty="0">
                <a:latin typeface="Consolas" panose="020B0609020204030204" pitchFamily="49" charset="0"/>
              </a:rPr>
              <a:t>comm</a:t>
            </a:r>
            <a:r>
              <a:rPr lang="it-IT" altLang="en-US" sz="1800" b="1" dirty="0">
                <a:latin typeface="Consolas" panose="020B0609020204030204" pitchFamily="49" charset="0"/>
              </a:rPr>
              <a:t>)</a:t>
            </a:r>
            <a:endParaRPr lang="en-US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E251D2-9527-47D1-9536-6619E094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11725"/>
          </a:xfrm>
        </p:spPr>
        <p:txBody>
          <a:bodyPr/>
          <a:lstStyle/>
          <a:p>
            <a:r>
              <a:rPr lang="en-US" dirty="0"/>
              <a:t>Barrier (</a:t>
            </a:r>
            <a:r>
              <a:rPr lang="en-US" dirty="0" err="1">
                <a:latin typeface="Consolas" panose="020B0609020204030204" pitchFamily="49" charset="0"/>
              </a:rPr>
              <a:t>MPI_Barrier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Blocks until all processes in communicator </a:t>
            </a:r>
            <a:br>
              <a:rPr lang="en-US" dirty="0"/>
            </a:br>
            <a:r>
              <a:rPr lang="en-US" dirty="0"/>
              <a:t>group have reached this routine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91CFCB-1D85-46A7-A0AE-E50BED2D3627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515049" y="4751803"/>
            <a:ext cx="34854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1B4EA7-E834-4103-8370-03D1D13F8CC9}"/>
              </a:ext>
            </a:extLst>
          </p:cNvPr>
          <p:cNvSpPr/>
          <p:nvPr/>
        </p:nvSpPr>
        <p:spPr>
          <a:xfrm>
            <a:off x="5602862" y="2515395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9F567F-7461-4284-A45F-D23A30F88927}"/>
              </a:ext>
            </a:extLst>
          </p:cNvPr>
          <p:cNvSpPr/>
          <p:nvPr/>
        </p:nvSpPr>
        <p:spPr>
          <a:xfrm>
            <a:off x="6584644" y="2515395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B9FD1E-57E2-454B-AAC4-AEEA79C4AD65}"/>
              </a:ext>
            </a:extLst>
          </p:cNvPr>
          <p:cNvCxnSpPr>
            <a:cxnSpLocks/>
          </p:cNvCxnSpPr>
          <p:nvPr/>
        </p:nvCxnSpPr>
        <p:spPr>
          <a:xfrm>
            <a:off x="5829004" y="2923685"/>
            <a:ext cx="0" cy="2451574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338161-7A74-4065-9604-F777138DEA1D}"/>
              </a:ext>
            </a:extLst>
          </p:cNvPr>
          <p:cNvCxnSpPr>
            <a:cxnSpLocks/>
          </p:cNvCxnSpPr>
          <p:nvPr/>
        </p:nvCxnSpPr>
        <p:spPr>
          <a:xfrm>
            <a:off x="6810786" y="2923685"/>
            <a:ext cx="0" cy="2461734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071A56-858E-41DA-BE66-BBC86C89019F}"/>
              </a:ext>
            </a:extLst>
          </p:cNvPr>
          <p:cNvSpPr/>
          <p:nvPr/>
        </p:nvSpPr>
        <p:spPr>
          <a:xfrm>
            <a:off x="7566426" y="2492896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48991-6972-4038-B99C-8E86847B13F6}"/>
              </a:ext>
            </a:extLst>
          </p:cNvPr>
          <p:cNvSpPr/>
          <p:nvPr/>
        </p:nvSpPr>
        <p:spPr>
          <a:xfrm>
            <a:off x="8548208" y="2492896"/>
            <a:ext cx="452284" cy="40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81BA1-16A6-4DBA-869F-5B134D580F09}"/>
              </a:ext>
            </a:extLst>
          </p:cNvPr>
          <p:cNvCxnSpPr>
            <a:cxnSpLocks/>
          </p:cNvCxnSpPr>
          <p:nvPr/>
        </p:nvCxnSpPr>
        <p:spPr>
          <a:xfrm>
            <a:off x="7792568" y="2901186"/>
            <a:ext cx="0" cy="2451574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3844C0-89CA-44EA-9DE5-16248AFD87CE}"/>
              </a:ext>
            </a:extLst>
          </p:cNvPr>
          <p:cNvCxnSpPr>
            <a:cxnSpLocks/>
          </p:cNvCxnSpPr>
          <p:nvPr/>
        </p:nvCxnSpPr>
        <p:spPr>
          <a:xfrm>
            <a:off x="8774350" y="2901186"/>
            <a:ext cx="0" cy="2461734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BEB940-CC6D-4BC6-9CEF-96FD1982CA00}"/>
              </a:ext>
            </a:extLst>
          </p:cNvPr>
          <p:cNvSpPr txBox="1"/>
          <p:nvPr/>
        </p:nvSpPr>
        <p:spPr>
          <a:xfrm>
            <a:off x="3843736" y="310496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MPI_Barrier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D356B-22A6-45EA-A3FD-5FC506538B66}"/>
              </a:ext>
            </a:extLst>
          </p:cNvPr>
          <p:cNvSpPr txBox="1"/>
          <p:nvPr/>
        </p:nvSpPr>
        <p:spPr>
          <a:xfrm>
            <a:off x="3851920" y="3733369"/>
            <a:ext cx="107112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Running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Blocked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03BC7-1CBB-4C49-AB19-95CA94F21DA5}"/>
              </a:ext>
            </a:extLst>
          </p:cNvPr>
          <p:cNvSpPr txBox="1"/>
          <p:nvPr/>
        </p:nvSpPr>
        <p:spPr>
          <a:xfrm>
            <a:off x="4432701" y="458252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onsolas" panose="020B0609020204030204" pitchFamily="49" charset="0"/>
              </a:rPr>
              <a:t>complete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E3DB93-24A7-4337-BA45-1D00A4C61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974">
            <a:off x="380896" y="3250550"/>
            <a:ext cx="1450850" cy="13924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060252-DF0C-48E6-ABB6-23FC0C412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974">
            <a:off x="1345068" y="3622590"/>
            <a:ext cx="1450850" cy="13924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1A7A2F-57B8-4F01-88A3-B5EFA742ED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0" r="22734"/>
          <a:stretch/>
        </p:blipFill>
        <p:spPr>
          <a:xfrm>
            <a:off x="3004628" y="3189266"/>
            <a:ext cx="489481" cy="847052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9C5AD3C-40D5-4C66-8573-0AF6333418E5}"/>
              </a:ext>
            </a:extLst>
          </p:cNvPr>
          <p:cNvSpPr/>
          <p:nvPr/>
        </p:nvSpPr>
        <p:spPr bwMode="auto">
          <a:xfrm>
            <a:off x="2942420" y="3994465"/>
            <a:ext cx="694675" cy="694675"/>
          </a:xfrm>
          <a:prstGeom prst="ellipse">
            <a:avLst/>
          </a:prstGeom>
          <a:solidFill>
            <a:srgbClr val="4B7F05"/>
          </a:solidFill>
          <a:ln w="9525" cap="flat" cmpd="sng" algn="ctr">
            <a:solidFill>
              <a:srgbClr val="4B7F0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rgbClr val="4B7F05"/>
                </a:solidFill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75869B-F46D-4EC4-8E51-B6EDE9C1C86A}"/>
              </a:ext>
            </a:extLst>
          </p:cNvPr>
          <p:cNvCxnSpPr>
            <a:cxnSpLocks/>
          </p:cNvCxnSpPr>
          <p:nvPr/>
        </p:nvCxnSpPr>
        <p:spPr>
          <a:xfrm>
            <a:off x="8769978" y="2901186"/>
            <a:ext cx="0" cy="409303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2D5B41-2ED1-48AF-93F1-2F2762E5A5C7}"/>
              </a:ext>
            </a:extLst>
          </p:cNvPr>
          <p:cNvCxnSpPr>
            <a:cxnSpLocks/>
          </p:cNvCxnSpPr>
          <p:nvPr/>
        </p:nvCxnSpPr>
        <p:spPr>
          <a:xfrm>
            <a:off x="8767734" y="3287990"/>
            <a:ext cx="0" cy="304698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86FB09-5B46-46C2-B3F1-7F344E57BC86}"/>
              </a:ext>
            </a:extLst>
          </p:cNvPr>
          <p:cNvCxnSpPr>
            <a:cxnSpLocks/>
          </p:cNvCxnSpPr>
          <p:nvPr/>
        </p:nvCxnSpPr>
        <p:spPr>
          <a:xfrm>
            <a:off x="8767734" y="3558521"/>
            <a:ext cx="0" cy="296693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27ADBE-50EE-4192-A0FD-A72EFFD6F6F5}"/>
              </a:ext>
            </a:extLst>
          </p:cNvPr>
          <p:cNvCxnSpPr>
            <a:cxnSpLocks/>
          </p:cNvCxnSpPr>
          <p:nvPr/>
        </p:nvCxnSpPr>
        <p:spPr>
          <a:xfrm>
            <a:off x="8767734" y="3849298"/>
            <a:ext cx="6616" cy="896196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913EC9-ECBC-4459-BD25-D787627F09BE}"/>
              </a:ext>
            </a:extLst>
          </p:cNvPr>
          <p:cNvCxnSpPr>
            <a:cxnSpLocks/>
          </p:cNvCxnSpPr>
          <p:nvPr/>
        </p:nvCxnSpPr>
        <p:spPr>
          <a:xfrm>
            <a:off x="7794586" y="2907752"/>
            <a:ext cx="0" cy="409303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1CAC0-B77B-4DB4-959B-2D5F6655650C}"/>
              </a:ext>
            </a:extLst>
          </p:cNvPr>
          <p:cNvCxnSpPr>
            <a:cxnSpLocks/>
          </p:cNvCxnSpPr>
          <p:nvPr/>
        </p:nvCxnSpPr>
        <p:spPr>
          <a:xfrm>
            <a:off x="7792342" y="3294556"/>
            <a:ext cx="0" cy="262092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91AA49-D86F-4844-B463-B0B0133D80B3}"/>
              </a:ext>
            </a:extLst>
          </p:cNvPr>
          <p:cNvCxnSpPr>
            <a:cxnSpLocks/>
          </p:cNvCxnSpPr>
          <p:nvPr/>
        </p:nvCxnSpPr>
        <p:spPr>
          <a:xfrm>
            <a:off x="7792342" y="3565087"/>
            <a:ext cx="0" cy="296693"/>
          </a:xfrm>
          <a:prstGeom prst="straightConnector1">
            <a:avLst/>
          </a:prstGeom>
          <a:ln w="1143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069937-9AB7-4737-B72F-AF2061459ADA}"/>
              </a:ext>
            </a:extLst>
          </p:cNvPr>
          <p:cNvCxnSpPr>
            <a:cxnSpLocks/>
          </p:cNvCxnSpPr>
          <p:nvPr/>
        </p:nvCxnSpPr>
        <p:spPr>
          <a:xfrm>
            <a:off x="7792342" y="3855864"/>
            <a:ext cx="6616" cy="896196"/>
          </a:xfrm>
          <a:prstGeom prst="straightConnector1">
            <a:avLst/>
          </a:prstGeom>
          <a:ln w="1143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1E730-E684-41D3-95BF-00B530C7D260}"/>
              </a:ext>
            </a:extLst>
          </p:cNvPr>
          <p:cNvCxnSpPr>
            <a:cxnSpLocks/>
          </p:cNvCxnSpPr>
          <p:nvPr/>
        </p:nvCxnSpPr>
        <p:spPr>
          <a:xfrm>
            <a:off x="6809643" y="2907752"/>
            <a:ext cx="0" cy="409303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00F0F1-9F0D-4D7F-B6A2-F5C2C13F0811}"/>
              </a:ext>
            </a:extLst>
          </p:cNvPr>
          <p:cNvCxnSpPr>
            <a:cxnSpLocks/>
          </p:cNvCxnSpPr>
          <p:nvPr/>
        </p:nvCxnSpPr>
        <p:spPr>
          <a:xfrm>
            <a:off x="6807399" y="3294556"/>
            <a:ext cx="0" cy="304698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F9CC90-C7A9-4723-B676-7DAE39C66514}"/>
              </a:ext>
            </a:extLst>
          </p:cNvPr>
          <p:cNvCxnSpPr>
            <a:cxnSpLocks/>
          </p:cNvCxnSpPr>
          <p:nvPr/>
        </p:nvCxnSpPr>
        <p:spPr>
          <a:xfrm>
            <a:off x="6807399" y="3565087"/>
            <a:ext cx="0" cy="312626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2DD98-A0A4-4F37-BB5A-5F6C24E3AEF2}"/>
              </a:ext>
            </a:extLst>
          </p:cNvPr>
          <p:cNvCxnSpPr>
            <a:cxnSpLocks/>
          </p:cNvCxnSpPr>
          <p:nvPr/>
        </p:nvCxnSpPr>
        <p:spPr>
          <a:xfrm>
            <a:off x="6814015" y="3877713"/>
            <a:ext cx="0" cy="874347"/>
          </a:xfrm>
          <a:prstGeom prst="straightConnector1">
            <a:avLst/>
          </a:prstGeom>
          <a:ln w="1143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85AE1C-AC91-4F51-9420-DB658BB26259}"/>
              </a:ext>
            </a:extLst>
          </p:cNvPr>
          <p:cNvCxnSpPr>
            <a:cxnSpLocks/>
          </p:cNvCxnSpPr>
          <p:nvPr/>
        </p:nvCxnSpPr>
        <p:spPr>
          <a:xfrm>
            <a:off x="5823693" y="2907752"/>
            <a:ext cx="0" cy="409303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66BBE4-AC2D-421B-B8DE-B418889E27D2}"/>
              </a:ext>
            </a:extLst>
          </p:cNvPr>
          <p:cNvCxnSpPr>
            <a:cxnSpLocks/>
          </p:cNvCxnSpPr>
          <p:nvPr/>
        </p:nvCxnSpPr>
        <p:spPr>
          <a:xfrm>
            <a:off x="5821449" y="3317055"/>
            <a:ext cx="0" cy="282199"/>
          </a:xfrm>
          <a:prstGeom prst="straightConnector1">
            <a:avLst/>
          </a:prstGeom>
          <a:ln w="1143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FD0D2F-0E55-40E9-83DE-334C5EC9A7C0}"/>
              </a:ext>
            </a:extLst>
          </p:cNvPr>
          <p:cNvCxnSpPr>
            <a:cxnSpLocks/>
          </p:cNvCxnSpPr>
          <p:nvPr/>
        </p:nvCxnSpPr>
        <p:spPr>
          <a:xfrm>
            <a:off x="5821449" y="3565087"/>
            <a:ext cx="0" cy="296693"/>
          </a:xfrm>
          <a:prstGeom prst="straightConnector1">
            <a:avLst/>
          </a:prstGeom>
          <a:ln w="1143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68574-2A2E-4F51-BA2E-D3DC283326A4}"/>
              </a:ext>
            </a:extLst>
          </p:cNvPr>
          <p:cNvCxnSpPr>
            <a:cxnSpLocks/>
          </p:cNvCxnSpPr>
          <p:nvPr/>
        </p:nvCxnSpPr>
        <p:spPr>
          <a:xfrm>
            <a:off x="5821449" y="3855864"/>
            <a:ext cx="6616" cy="896196"/>
          </a:xfrm>
          <a:prstGeom prst="straightConnector1">
            <a:avLst/>
          </a:prstGeom>
          <a:ln w="1143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BC6596-8A67-40F7-BFB8-270298404C1D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580109" y="3305019"/>
            <a:ext cx="31407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DF47CC-3C8E-4C4E-AA05-D9A81A29631F}"/>
              </a:ext>
            </a:extLst>
          </p:cNvPr>
          <p:cNvCxnSpPr>
            <a:cxnSpLocks/>
          </p:cNvCxnSpPr>
          <p:nvPr/>
        </p:nvCxnSpPr>
        <p:spPr>
          <a:xfrm flipH="1">
            <a:off x="6557556" y="3881768"/>
            <a:ext cx="31419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06716C-BCB7-4BAF-A169-217DB98586E1}"/>
              </a:ext>
            </a:extLst>
          </p:cNvPr>
          <p:cNvCxnSpPr>
            <a:cxnSpLocks/>
          </p:cNvCxnSpPr>
          <p:nvPr/>
        </p:nvCxnSpPr>
        <p:spPr>
          <a:xfrm flipH="1">
            <a:off x="7539338" y="3556648"/>
            <a:ext cx="31419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BF8461-DCE9-41B2-B706-4167AD076904}"/>
              </a:ext>
            </a:extLst>
          </p:cNvPr>
          <p:cNvCxnSpPr>
            <a:cxnSpLocks/>
          </p:cNvCxnSpPr>
          <p:nvPr/>
        </p:nvCxnSpPr>
        <p:spPr>
          <a:xfrm flipH="1">
            <a:off x="8514698" y="4751410"/>
            <a:ext cx="31419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B8580F8-CC15-4A71-8D7A-6BCAA82D6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974">
            <a:off x="729216" y="4079859"/>
            <a:ext cx="1450850" cy="13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DA5D-2EBC-4C72-88A4-82B594B5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MPI_Bcast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1968-A564-478C-B68B-15C86660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Sure, we </a:t>
            </a:r>
            <a:r>
              <a:rPr lang="en-US" i="1" dirty="0"/>
              <a:t>could</a:t>
            </a:r>
            <a:r>
              <a:rPr lang="en-US" dirty="0"/>
              <a:t> just do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56616" lvl="1" indent="0">
              <a:buNone/>
            </a:pPr>
            <a:endParaRPr lang="en-US" dirty="0"/>
          </a:p>
          <a:p>
            <a:pPr marL="356616" lvl="1" indent="0">
              <a:buNone/>
            </a:pPr>
            <a:endParaRPr lang="en-US" dirty="0"/>
          </a:p>
          <a:p>
            <a:pPr lvl="1"/>
            <a:r>
              <a:rPr lang="en-US" dirty="0"/>
              <a:t>Reason goes beyond just code readability</a:t>
            </a:r>
          </a:p>
          <a:p>
            <a:pPr lvl="1"/>
            <a:r>
              <a:rPr lang="en-US" dirty="0"/>
              <a:t>This method is also extremely inefficient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59D7C-4E84-40B4-8439-588E805011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1C654-E77E-4CCA-A7F7-80D58BB57CCF}"/>
              </a:ext>
            </a:extLst>
          </p:cNvPr>
          <p:cNvSpPr txBox="1"/>
          <p:nvPr/>
        </p:nvSpPr>
        <p:spPr>
          <a:xfrm>
            <a:off x="609600" y="2438400"/>
            <a:ext cx="7924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data_to_send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receive;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(&amp;data, 1, MPI_INT,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MPI_COMM_WORLD);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(&amp;receive, 1, MPI_INT, 0, NULL, MPI_COMM_WORLD, NULL);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19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5A93-38ED-43C8-A51D-BAEE618C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12A9-5A8B-45CB-97C5-080B8592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3733800" cy="5064125"/>
          </a:xfrm>
        </p:spPr>
        <p:txBody>
          <a:bodyPr/>
          <a:lstStyle/>
          <a:p>
            <a:r>
              <a:rPr lang="en-US" dirty="0"/>
              <a:t>Lets look at what this does</a:t>
            </a:r>
            <a:br>
              <a:rPr lang="en-US" dirty="0"/>
            </a:br>
            <a:r>
              <a:rPr lang="en-US" sz="1800" dirty="0"/>
              <a:t>  </a:t>
            </a:r>
            <a:endParaRPr lang="en-US" sz="7200" dirty="0"/>
          </a:p>
          <a:p>
            <a:r>
              <a:rPr lang="en-US" dirty="0"/>
              <a:t>What we would like: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B30A6-DE12-4F83-838E-D1D927934B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6974E-856A-47AA-BAE2-8761DA28EB84}"/>
              </a:ext>
            </a:extLst>
          </p:cNvPr>
          <p:cNvSpPr txBox="1"/>
          <p:nvPr/>
        </p:nvSpPr>
        <p:spPr>
          <a:xfrm>
            <a:off x="3772580" y="850608"/>
            <a:ext cx="529453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data_to_send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receive;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sz="1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(rank ==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(&amp;data, 1, MPI_INT,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MPI_COMM_WORLD);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(rank ==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(&amp;receive, 1, MPI_INT, 0, NULL, MPI_COMM_WORLD,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96E630A-0F0C-497A-8199-EDF67161B16C}"/>
              </a:ext>
            </a:extLst>
          </p:cNvPr>
          <p:cNvSpPr/>
          <p:nvPr/>
        </p:nvSpPr>
        <p:spPr bwMode="auto">
          <a:xfrm>
            <a:off x="1525363" y="2728889"/>
            <a:ext cx="457200" cy="4572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0AA70DE-2B29-4E10-A629-1B3582BC8E8B}"/>
              </a:ext>
            </a:extLst>
          </p:cNvPr>
          <p:cNvSpPr/>
          <p:nvPr/>
        </p:nvSpPr>
        <p:spPr bwMode="auto">
          <a:xfrm>
            <a:off x="594633" y="3486318"/>
            <a:ext cx="2133599" cy="655688"/>
          </a:xfrm>
          <a:prstGeom prst="wedgeRoundRectCallout">
            <a:avLst>
              <a:gd name="adj1" fmla="val 8964"/>
              <a:gd name="adj2" fmla="val -8454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have data!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19EEAEA-9913-434F-AD0F-0FBEB583E8BE}"/>
              </a:ext>
            </a:extLst>
          </p:cNvPr>
          <p:cNvSpPr/>
          <p:nvPr/>
        </p:nvSpPr>
        <p:spPr bwMode="auto">
          <a:xfrm>
            <a:off x="594634" y="5184655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6EFB0CF8-96AC-4E1C-932F-EFCBA25CA077}"/>
              </a:ext>
            </a:extLst>
          </p:cNvPr>
          <p:cNvSpPr/>
          <p:nvPr/>
        </p:nvSpPr>
        <p:spPr bwMode="auto">
          <a:xfrm>
            <a:off x="877663" y="4891672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16098354-BA88-43A9-A41D-58E80A561F48}"/>
              </a:ext>
            </a:extLst>
          </p:cNvPr>
          <p:cNvSpPr/>
          <p:nvPr/>
        </p:nvSpPr>
        <p:spPr bwMode="auto">
          <a:xfrm>
            <a:off x="1111705" y="5175369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A51B0E7E-B2FB-46D1-81F4-A9623437EEF4}"/>
              </a:ext>
            </a:extLst>
          </p:cNvPr>
          <p:cNvSpPr/>
          <p:nvPr/>
        </p:nvSpPr>
        <p:spPr bwMode="auto">
          <a:xfrm>
            <a:off x="1356634" y="4875141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0086EFAC-8BB8-4DCC-9DD6-F9BA6F0E5CDD}"/>
              </a:ext>
            </a:extLst>
          </p:cNvPr>
          <p:cNvSpPr/>
          <p:nvPr/>
        </p:nvSpPr>
        <p:spPr bwMode="auto">
          <a:xfrm>
            <a:off x="1639662" y="5184655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11F0C4E6-5610-4CB6-A261-2367A769AFD1}"/>
              </a:ext>
            </a:extLst>
          </p:cNvPr>
          <p:cNvSpPr/>
          <p:nvPr/>
        </p:nvSpPr>
        <p:spPr bwMode="auto">
          <a:xfrm>
            <a:off x="1928134" y="4879855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5E6EB36F-F136-4A91-B7EA-078790B15CB7}"/>
              </a:ext>
            </a:extLst>
          </p:cNvPr>
          <p:cNvSpPr/>
          <p:nvPr/>
        </p:nvSpPr>
        <p:spPr bwMode="auto">
          <a:xfrm>
            <a:off x="2232934" y="5207064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A7D65DB-2767-4EFE-87A7-77ED118AC5F6}"/>
              </a:ext>
            </a:extLst>
          </p:cNvPr>
          <p:cNvSpPr/>
          <p:nvPr/>
        </p:nvSpPr>
        <p:spPr bwMode="auto">
          <a:xfrm>
            <a:off x="594634" y="4322787"/>
            <a:ext cx="2133600" cy="376286"/>
          </a:xfrm>
          <a:prstGeom prst="wedgeRoundRect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kthxbye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!!!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94C8D-F1E2-4DF0-BD9F-D380B51D3572}"/>
              </a:ext>
            </a:extLst>
          </p:cNvPr>
          <p:cNvSpPr txBox="1"/>
          <p:nvPr/>
        </p:nvSpPr>
        <p:spPr>
          <a:xfrm>
            <a:off x="4310744" y="2315116"/>
            <a:ext cx="439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92608">
              <a:spcBef>
                <a:spcPct val="20000"/>
              </a:spcBef>
              <a:buClr>
                <a:schemeClr val="accent1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800" dirty="0">
                <a:latin typeface="+mn-lt"/>
                <a:cs typeface="+mn-cs"/>
              </a:rPr>
              <a:t>What we get: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EE2D2C7B-1945-43A4-8841-6745039A91EB}"/>
              </a:ext>
            </a:extLst>
          </p:cNvPr>
          <p:cNvSpPr/>
          <p:nvPr/>
        </p:nvSpPr>
        <p:spPr bwMode="auto">
          <a:xfrm>
            <a:off x="5399314" y="3795672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B20A8CEA-4580-482D-ADF1-870900164A99}"/>
              </a:ext>
            </a:extLst>
          </p:cNvPr>
          <p:cNvSpPr/>
          <p:nvPr/>
        </p:nvSpPr>
        <p:spPr bwMode="auto">
          <a:xfrm>
            <a:off x="3883480" y="5882624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11B78588-F81B-4328-A1BF-BC90FC19D8E8}"/>
              </a:ext>
            </a:extLst>
          </p:cNvPr>
          <p:cNvSpPr/>
          <p:nvPr/>
        </p:nvSpPr>
        <p:spPr bwMode="auto">
          <a:xfrm>
            <a:off x="3578680" y="4437192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C67139F3-D5E3-4ADA-9B9A-797828F00A59}"/>
              </a:ext>
            </a:extLst>
          </p:cNvPr>
          <p:cNvSpPr/>
          <p:nvPr/>
        </p:nvSpPr>
        <p:spPr bwMode="auto">
          <a:xfrm>
            <a:off x="6106886" y="5719308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AAEF055E-4229-4FB1-8555-C22A8E55726E}"/>
              </a:ext>
            </a:extLst>
          </p:cNvPr>
          <p:cNvSpPr/>
          <p:nvPr/>
        </p:nvSpPr>
        <p:spPr bwMode="auto">
          <a:xfrm>
            <a:off x="6708322" y="4641922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8C2EC8BA-30A3-4F9B-B29B-4043D220E6DD}"/>
              </a:ext>
            </a:extLst>
          </p:cNvPr>
          <p:cNvSpPr/>
          <p:nvPr/>
        </p:nvSpPr>
        <p:spPr bwMode="auto">
          <a:xfrm>
            <a:off x="5097237" y="5470224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A3B1224-C85D-4F48-8B6E-F9E7FDE60D62}"/>
              </a:ext>
            </a:extLst>
          </p:cNvPr>
          <p:cNvSpPr/>
          <p:nvPr/>
        </p:nvSpPr>
        <p:spPr bwMode="auto">
          <a:xfrm>
            <a:off x="8262260" y="3781505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0221F250-AA64-4A36-A234-9435AE7F5A4D}"/>
              </a:ext>
            </a:extLst>
          </p:cNvPr>
          <p:cNvSpPr/>
          <p:nvPr/>
        </p:nvSpPr>
        <p:spPr bwMode="auto">
          <a:xfrm>
            <a:off x="8556173" y="4963928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C4A08C81-9158-444B-BDCB-506928853269}"/>
              </a:ext>
            </a:extLst>
          </p:cNvPr>
          <p:cNvSpPr/>
          <p:nvPr/>
        </p:nvSpPr>
        <p:spPr bwMode="auto">
          <a:xfrm>
            <a:off x="3363686" y="5328051"/>
            <a:ext cx="1006929" cy="376286"/>
          </a:xfrm>
          <a:prstGeom prst="wedgeRoundRectCallout">
            <a:avLst>
              <a:gd name="adj1" fmla="val 1749"/>
              <a:gd name="adj2" fmla="val 9432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kthxbye</a:t>
            </a:r>
            <a:endParaRPr lang="en-US" sz="1600" dirty="0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D3509D90-33D3-4C4A-93B6-4536F107A4D8}"/>
              </a:ext>
            </a:extLst>
          </p:cNvPr>
          <p:cNvSpPr/>
          <p:nvPr/>
        </p:nvSpPr>
        <p:spPr bwMode="auto">
          <a:xfrm>
            <a:off x="4501245" y="3001032"/>
            <a:ext cx="457200" cy="4572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B7B1988E-13DB-4A1D-BE1F-69E7933E47F2}"/>
              </a:ext>
            </a:extLst>
          </p:cNvPr>
          <p:cNvSpPr/>
          <p:nvPr/>
        </p:nvSpPr>
        <p:spPr bwMode="auto">
          <a:xfrm>
            <a:off x="3243945" y="4507540"/>
            <a:ext cx="2133599" cy="655688"/>
          </a:xfrm>
          <a:prstGeom prst="wedgeRoundRectCallout">
            <a:avLst>
              <a:gd name="adj1" fmla="val 14066"/>
              <a:gd name="adj2" fmla="val -197438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have data!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6B57C593-3E6A-4422-AFED-CCB460B4A22F}"/>
              </a:ext>
            </a:extLst>
          </p:cNvPr>
          <p:cNvSpPr/>
          <p:nvPr/>
        </p:nvSpPr>
        <p:spPr bwMode="auto">
          <a:xfrm>
            <a:off x="6830787" y="2743200"/>
            <a:ext cx="2133599" cy="655688"/>
          </a:xfrm>
          <a:prstGeom prst="wedgeRoundRectCallout">
            <a:avLst>
              <a:gd name="adj1" fmla="val -130833"/>
              <a:gd name="adj2" fmla="val 1174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have data!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89F3F38F-E0AA-4213-9CC0-B3D78DA5E9DA}"/>
              </a:ext>
            </a:extLst>
          </p:cNvPr>
          <p:cNvSpPr/>
          <p:nvPr/>
        </p:nvSpPr>
        <p:spPr bwMode="auto">
          <a:xfrm>
            <a:off x="3570515" y="3758461"/>
            <a:ext cx="2133599" cy="655688"/>
          </a:xfrm>
          <a:prstGeom prst="wedgeRoundRectCallout">
            <a:avLst>
              <a:gd name="adj1" fmla="val 8964"/>
              <a:gd name="adj2" fmla="val -8454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have data!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0AB7F273-DEAA-43C9-B9FB-F0A121C27BDE}"/>
              </a:ext>
            </a:extLst>
          </p:cNvPr>
          <p:cNvSpPr/>
          <p:nvPr/>
        </p:nvSpPr>
        <p:spPr bwMode="auto">
          <a:xfrm>
            <a:off x="6313715" y="4151616"/>
            <a:ext cx="1025981" cy="376286"/>
          </a:xfrm>
          <a:prstGeom prst="wedgeRoundRectCallout">
            <a:avLst>
              <a:gd name="adj1" fmla="val -10897"/>
              <a:gd name="adj2" fmla="val 8564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kthxbye</a:t>
            </a:r>
            <a:endParaRPr lang="en-US" sz="1600" dirty="0"/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C587011F-05B5-45BC-B51D-731978BDE168}"/>
              </a:ext>
            </a:extLst>
          </p:cNvPr>
          <p:cNvSpPr/>
          <p:nvPr/>
        </p:nvSpPr>
        <p:spPr bwMode="auto">
          <a:xfrm>
            <a:off x="5894615" y="4571375"/>
            <a:ext cx="2133599" cy="655688"/>
          </a:xfrm>
          <a:prstGeom prst="wedgeRoundRectCallout">
            <a:avLst>
              <a:gd name="adj1" fmla="val -86955"/>
              <a:gd name="adj2" fmla="val -195778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have data!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A17B2709-2C24-4103-BA54-43F2D2F2685B}"/>
              </a:ext>
            </a:extLst>
          </p:cNvPr>
          <p:cNvSpPr/>
          <p:nvPr/>
        </p:nvSpPr>
        <p:spPr bwMode="auto">
          <a:xfrm>
            <a:off x="4463144" y="4200170"/>
            <a:ext cx="2133599" cy="655688"/>
          </a:xfrm>
          <a:prstGeom prst="wedgeRoundRectCallout">
            <a:avLst>
              <a:gd name="adj1" fmla="val -26240"/>
              <a:gd name="adj2" fmla="val -15593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have data!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B3781066-741C-4B5F-989E-FB7DA553E6DB}"/>
              </a:ext>
            </a:extLst>
          </p:cNvPr>
          <p:cNvSpPr/>
          <p:nvPr/>
        </p:nvSpPr>
        <p:spPr bwMode="auto">
          <a:xfrm>
            <a:off x="5763988" y="3702590"/>
            <a:ext cx="2133599" cy="655688"/>
          </a:xfrm>
          <a:prstGeom prst="wedgeRoundRectCallout">
            <a:avLst>
              <a:gd name="adj1" fmla="val -80322"/>
              <a:gd name="adj2" fmla="val -114428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have data!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75290E87-832D-47D9-9FD1-AD5FB9311240}"/>
              </a:ext>
            </a:extLst>
          </p:cNvPr>
          <p:cNvSpPr/>
          <p:nvPr/>
        </p:nvSpPr>
        <p:spPr bwMode="auto">
          <a:xfrm>
            <a:off x="7010401" y="4157815"/>
            <a:ext cx="2133599" cy="655688"/>
          </a:xfrm>
          <a:prstGeom prst="wedgeRoundRectCallout">
            <a:avLst>
              <a:gd name="adj1" fmla="val -144098"/>
              <a:gd name="adj2" fmla="val -17087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 have data!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2A85F709-EC44-4611-939A-1FAD17D068B2}"/>
              </a:ext>
            </a:extLst>
          </p:cNvPr>
          <p:cNvSpPr/>
          <p:nvPr/>
        </p:nvSpPr>
        <p:spPr bwMode="auto">
          <a:xfrm>
            <a:off x="5916386" y="5228588"/>
            <a:ext cx="1006929" cy="376286"/>
          </a:xfrm>
          <a:prstGeom prst="wedgeRoundRectCallout">
            <a:avLst>
              <a:gd name="adj1" fmla="val -30016"/>
              <a:gd name="adj2" fmla="val 9432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kthxbye</a:t>
            </a:r>
            <a:endParaRPr lang="en-US" sz="1600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5FEF4DCB-0FCA-49B0-AF43-4D3C543F0143}"/>
              </a:ext>
            </a:extLst>
          </p:cNvPr>
          <p:cNvSpPr/>
          <p:nvPr/>
        </p:nvSpPr>
        <p:spPr bwMode="auto">
          <a:xfrm>
            <a:off x="8028214" y="5493500"/>
            <a:ext cx="1025981" cy="376286"/>
          </a:xfrm>
          <a:prstGeom prst="wedgeRoundRectCallout">
            <a:avLst>
              <a:gd name="adj1" fmla="val 24116"/>
              <a:gd name="adj2" fmla="val -10818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kthxbye</a:t>
            </a:r>
            <a:endParaRPr lang="en-US" sz="1600" dirty="0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67B47ABA-269C-4A53-8A23-CF0A4E5A0E03}"/>
              </a:ext>
            </a:extLst>
          </p:cNvPr>
          <p:cNvSpPr/>
          <p:nvPr/>
        </p:nvSpPr>
        <p:spPr bwMode="auto">
          <a:xfrm>
            <a:off x="4834612" y="4903225"/>
            <a:ext cx="1025981" cy="376286"/>
          </a:xfrm>
          <a:prstGeom prst="wedgeRoundRectCallout">
            <a:avLst>
              <a:gd name="adj1" fmla="val -10897"/>
              <a:gd name="adj2" fmla="val 8564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kthxbye</a:t>
            </a:r>
            <a:endParaRPr lang="en-US" sz="1600" dirty="0"/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840EFB93-FD0E-4056-B3C7-F333C9CD771E}"/>
              </a:ext>
            </a:extLst>
          </p:cNvPr>
          <p:cNvSpPr/>
          <p:nvPr/>
        </p:nvSpPr>
        <p:spPr bwMode="auto">
          <a:xfrm>
            <a:off x="7826828" y="3391634"/>
            <a:ext cx="1006929" cy="376286"/>
          </a:xfrm>
          <a:prstGeom prst="wedgeRoundRectCallout">
            <a:avLst>
              <a:gd name="adj1" fmla="val -15962"/>
              <a:gd name="adj2" fmla="val 88537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kthxbye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7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4" grpId="0" animBg="1"/>
      <p:bldP spid="28" grpId="0" animBg="1"/>
      <p:bldP spid="41" grpId="0" animBg="1"/>
      <p:bldP spid="33" grpId="0" animBg="1"/>
      <p:bldP spid="36" grpId="0" animBg="1"/>
      <p:bldP spid="31" grpId="0" animBg="1"/>
      <p:bldP spid="35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3722-88C3-4A36-B406-74C1F13B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0BBD-A9C5-4424-BE56-5BA215AA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MPI</a:t>
            </a:r>
          </a:p>
          <a:p>
            <a:r>
              <a:rPr lang="en-US" dirty="0"/>
              <a:t>Why message passing?</a:t>
            </a:r>
          </a:p>
          <a:p>
            <a:r>
              <a:rPr lang="en-US" dirty="0"/>
              <a:t>How to use MPI</a:t>
            </a:r>
          </a:p>
          <a:p>
            <a:pPr lvl="1"/>
            <a:r>
              <a:rPr lang="en-US" dirty="0"/>
              <a:t>Application structure</a:t>
            </a:r>
          </a:p>
          <a:p>
            <a:pPr lvl="1"/>
            <a:r>
              <a:rPr lang="en-US" dirty="0"/>
              <a:t>Communication types</a:t>
            </a:r>
          </a:p>
          <a:p>
            <a:pPr lvl="1"/>
            <a:r>
              <a:rPr lang="en-US" dirty="0"/>
              <a:t>Synchronization</a:t>
            </a:r>
          </a:p>
          <a:p>
            <a:r>
              <a:rPr lang="en-US" dirty="0"/>
              <a:t>Hello World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F51B7-97D9-417D-A4B4-B79F616BC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07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06BC-7182-4E30-B9CD-36E4AAB8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EB8E-3A70-483E-8D20-189642C7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105400"/>
          </a:xfrm>
        </p:spPr>
        <p:txBody>
          <a:bodyPr/>
          <a:lstStyle/>
          <a:p>
            <a:r>
              <a:rPr lang="en-US" dirty="0"/>
              <a:t>Marco Polo</a:t>
            </a:r>
          </a:p>
          <a:p>
            <a:pPr lvl="1"/>
            <a:r>
              <a:rPr lang="en-US" dirty="0"/>
              <a:t>Can’t yell a message to everyone over a collection of wires</a:t>
            </a:r>
          </a:p>
          <a:p>
            <a:pPr lvl="1"/>
            <a:r>
              <a:rPr lang="en-US" dirty="0"/>
              <a:t>Every collective communication breaks down to many simultaneous point-to-point communications</a:t>
            </a:r>
          </a:p>
          <a:p>
            <a:pPr lvl="2"/>
            <a:r>
              <a:rPr lang="en-US" dirty="0"/>
              <a:t>Multicast notwithstanding, still P2P</a:t>
            </a:r>
          </a:p>
          <a:p>
            <a:pPr lvl="1"/>
            <a:r>
              <a:rPr lang="en-US" dirty="0"/>
              <a:t>For every </a:t>
            </a:r>
            <a:r>
              <a:rPr lang="en-US" dirty="0" err="1"/>
              <a:t>marco</a:t>
            </a:r>
            <a:r>
              <a:rPr lang="en-US" dirty="0"/>
              <a:t> (</a:t>
            </a:r>
            <a:r>
              <a:rPr lang="en-US" dirty="0" err="1"/>
              <a:t>MPI_Send</a:t>
            </a:r>
            <a:r>
              <a:rPr lang="en-US" dirty="0"/>
              <a:t>), you </a:t>
            </a:r>
            <a:r>
              <a:rPr lang="en-US" i="1" dirty="0"/>
              <a:t>must</a:t>
            </a:r>
            <a:r>
              <a:rPr lang="en-US" dirty="0"/>
              <a:t> have a polo (</a:t>
            </a:r>
            <a:r>
              <a:rPr lang="en-US" dirty="0" err="1"/>
              <a:t>MPI_Recv</a:t>
            </a:r>
            <a:r>
              <a:rPr lang="en-US" dirty="0"/>
              <a:t>) before you continue</a:t>
            </a:r>
          </a:p>
          <a:p>
            <a:pPr lvl="1"/>
            <a:r>
              <a:rPr lang="en-US" dirty="0"/>
              <a:t>If everyone is yelling </a:t>
            </a:r>
            <a:r>
              <a:rPr lang="en-US" dirty="0" err="1"/>
              <a:t>marco</a:t>
            </a:r>
            <a:r>
              <a:rPr lang="en-US" dirty="0"/>
              <a:t>/polo, congestion occurs</a:t>
            </a:r>
          </a:p>
          <a:p>
            <a:r>
              <a:rPr lang="en-US" dirty="0"/>
              <a:t>Why </a:t>
            </a:r>
            <a:r>
              <a:rPr lang="en-US" dirty="0" err="1"/>
              <a:t>MPI_Bcast</a:t>
            </a:r>
            <a:r>
              <a:rPr lang="en-US" dirty="0"/>
              <a:t> (Scatter, Gather, etc.)?</a:t>
            </a:r>
          </a:p>
          <a:p>
            <a:pPr lvl="1"/>
            <a:r>
              <a:rPr lang="en-US" dirty="0"/>
              <a:t>Clarity: Single function call, obvious functionality to reader</a:t>
            </a:r>
          </a:p>
          <a:p>
            <a:pPr lvl="1"/>
            <a:r>
              <a:rPr lang="en-US" dirty="0"/>
              <a:t>Efficiency: MPI decides how to deliver your message to relieve congestion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699A-FA6F-4BB2-948F-D465DC918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60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89DE-40E0-4CA8-B83F-F09968E7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ADF6-372C-4B11-A701-8F38EE12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2874"/>
            <a:ext cx="8534400" cy="4911725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bcast</a:t>
            </a:r>
            <a:r>
              <a:rPr lang="en-US" dirty="0"/>
              <a:t> can work in a network of 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E71FD-0281-4564-A18E-639D537F3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1AFD0E2-41B5-4E5A-AC09-DD827FD63022}"/>
              </a:ext>
            </a:extLst>
          </p:cNvPr>
          <p:cNvSpPr/>
          <p:nvPr/>
        </p:nvSpPr>
        <p:spPr bwMode="auto">
          <a:xfrm>
            <a:off x="737165" y="3268932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1259E80-D2A1-49A0-8A1E-814D9AEC8F72}"/>
              </a:ext>
            </a:extLst>
          </p:cNvPr>
          <p:cNvSpPr/>
          <p:nvPr/>
        </p:nvSpPr>
        <p:spPr bwMode="auto">
          <a:xfrm>
            <a:off x="1742392" y="4112347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31CB9E54-CF57-4962-BB0B-5CF0709D3900}"/>
              </a:ext>
            </a:extLst>
          </p:cNvPr>
          <p:cNvSpPr/>
          <p:nvPr/>
        </p:nvSpPr>
        <p:spPr bwMode="auto">
          <a:xfrm>
            <a:off x="3533775" y="2424612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42F749F-10D7-4C1D-9E75-6FDAF4941915}"/>
              </a:ext>
            </a:extLst>
          </p:cNvPr>
          <p:cNvSpPr/>
          <p:nvPr/>
        </p:nvSpPr>
        <p:spPr bwMode="auto">
          <a:xfrm>
            <a:off x="3512004" y="4820646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9D0B09D5-2D0D-49E8-A0CF-4FC345958FF0}"/>
              </a:ext>
            </a:extLst>
          </p:cNvPr>
          <p:cNvSpPr/>
          <p:nvPr/>
        </p:nvSpPr>
        <p:spPr bwMode="auto">
          <a:xfrm>
            <a:off x="7033189" y="4264747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520E81D5-076C-4A98-835F-0762C47AE32B}"/>
              </a:ext>
            </a:extLst>
          </p:cNvPr>
          <p:cNvSpPr/>
          <p:nvPr/>
        </p:nvSpPr>
        <p:spPr bwMode="auto">
          <a:xfrm>
            <a:off x="6594550" y="2149813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30457BD2-8B54-440E-8115-F9270AFEDA0C}"/>
              </a:ext>
            </a:extLst>
          </p:cNvPr>
          <p:cNvSpPr/>
          <p:nvPr/>
        </p:nvSpPr>
        <p:spPr bwMode="auto">
          <a:xfrm>
            <a:off x="7251025" y="3259371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9CD8460-4F9D-4E3D-B0E2-40A631D215EF}"/>
              </a:ext>
            </a:extLst>
          </p:cNvPr>
          <p:cNvSpPr/>
          <p:nvPr/>
        </p:nvSpPr>
        <p:spPr bwMode="auto">
          <a:xfrm>
            <a:off x="286770" y="2633251"/>
            <a:ext cx="924609" cy="515938"/>
          </a:xfrm>
          <a:prstGeom prst="wedgeRoundRectCallout">
            <a:avLst>
              <a:gd name="adj1" fmla="val 8600"/>
              <a:gd name="adj2" fmla="val 6672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Data!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8154469-3DD3-4F04-BFCC-B2AFAA351E23}"/>
              </a:ext>
            </a:extLst>
          </p:cNvPr>
          <p:cNvSpPr/>
          <p:nvPr/>
        </p:nvSpPr>
        <p:spPr bwMode="auto">
          <a:xfrm>
            <a:off x="914401" y="4804248"/>
            <a:ext cx="1132792" cy="515938"/>
          </a:xfrm>
          <a:prstGeom prst="wedgeRoundRectCallout">
            <a:avLst>
              <a:gd name="adj1" fmla="val 33838"/>
              <a:gd name="adj2" fmla="val -11895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(1)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Kthx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E4AB0D0-84DB-4412-A12B-0EAB12CBD97A}"/>
              </a:ext>
            </a:extLst>
          </p:cNvPr>
          <p:cNvSpPr/>
          <p:nvPr/>
        </p:nvSpPr>
        <p:spPr bwMode="auto">
          <a:xfrm>
            <a:off x="1854989" y="3582438"/>
            <a:ext cx="924609" cy="453709"/>
          </a:xfrm>
          <a:prstGeom prst="wedgeRoundRectCallout">
            <a:avLst>
              <a:gd name="adj1" fmla="val -30358"/>
              <a:gd name="adj2" fmla="val 8148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Data!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DA613A0-4332-465B-97CF-93E21BE993D4}"/>
              </a:ext>
            </a:extLst>
          </p:cNvPr>
          <p:cNvSpPr/>
          <p:nvPr/>
        </p:nvSpPr>
        <p:spPr bwMode="auto">
          <a:xfrm>
            <a:off x="2351993" y="5079815"/>
            <a:ext cx="1132792" cy="515938"/>
          </a:xfrm>
          <a:prstGeom prst="wedgeRoundRectCallout">
            <a:avLst>
              <a:gd name="adj1" fmla="val 39502"/>
              <a:gd name="adj2" fmla="val -64093"/>
              <a:gd name="adj3" fmla="val 16667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(2)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Kthx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2337D38-A646-40E5-95FF-20E3B3A97A28}"/>
              </a:ext>
            </a:extLst>
          </p:cNvPr>
          <p:cNvSpPr/>
          <p:nvPr/>
        </p:nvSpPr>
        <p:spPr bwMode="auto">
          <a:xfrm>
            <a:off x="4120595" y="2682604"/>
            <a:ext cx="1129980" cy="515938"/>
          </a:xfrm>
          <a:prstGeom prst="wedgeRoundRectCallout">
            <a:avLst>
              <a:gd name="adj1" fmla="val -70819"/>
              <a:gd name="adj2" fmla="val -4510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(2)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Kthx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BFA660BB-C82A-48E9-93F8-D33EBFC4BA7B}"/>
              </a:ext>
            </a:extLst>
          </p:cNvPr>
          <p:cNvSpPr/>
          <p:nvPr/>
        </p:nvSpPr>
        <p:spPr bwMode="auto">
          <a:xfrm>
            <a:off x="7328826" y="2089080"/>
            <a:ext cx="1129980" cy="515938"/>
          </a:xfrm>
          <a:prstGeom prst="wedgeRoundRectCallout">
            <a:avLst>
              <a:gd name="adj1" fmla="val -79934"/>
              <a:gd name="adj2" fmla="val -923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(3)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Kthx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62DFE559-4D4C-4243-8C18-989E57E028AB}"/>
              </a:ext>
            </a:extLst>
          </p:cNvPr>
          <p:cNvSpPr/>
          <p:nvPr/>
        </p:nvSpPr>
        <p:spPr bwMode="auto">
          <a:xfrm>
            <a:off x="7917995" y="3901209"/>
            <a:ext cx="1132792" cy="515938"/>
          </a:xfrm>
          <a:prstGeom prst="wedgeRoundRectCallout">
            <a:avLst>
              <a:gd name="adj1" fmla="val -96474"/>
              <a:gd name="adj2" fmla="val 2663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(3)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Kthx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B3724D-2490-4354-B3D8-C31BE4AF3797}"/>
              </a:ext>
            </a:extLst>
          </p:cNvPr>
          <p:cNvCxnSpPr>
            <a:stCxn id="5" idx="5"/>
            <a:endCxn id="6" idx="1"/>
          </p:cNvCxnSpPr>
          <p:nvPr/>
        </p:nvCxnSpPr>
        <p:spPr bwMode="auto">
          <a:xfrm>
            <a:off x="997328" y="3529095"/>
            <a:ext cx="789701" cy="6278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5CA31B-2527-4ADA-BA78-087BADC624B8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>
            <a:off x="2047192" y="4264747"/>
            <a:ext cx="1464812" cy="708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D38E84-D693-4DCD-940E-6AE93C8CE87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 bwMode="auto">
          <a:xfrm flipV="1">
            <a:off x="1041965" y="2577012"/>
            <a:ext cx="2491810" cy="8443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75BA84-9CBE-4D03-AF09-643D0150DE1C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 bwMode="auto">
          <a:xfrm flipV="1">
            <a:off x="3838575" y="2302213"/>
            <a:ext cx="2755975" cy="2747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3785FF-909A-400D-8109-CB130496D40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2047192" y="4264747"/>
            <a:ext cx="4985997" cy="152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7660A9-C850-4590-9853-9B9C9C4C209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 bwMode="auto">
          <a:xfrm flipV="1">
            <a:off x="1041965" y="3411771"/>
            <a:ext cx="6209060" cy="95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7376DD5A-F2B5-412F-939E-58CD94B3DB04}"/>
              </a:ext>
            </a:extLst>
          </p:cNvPr>
          <p:cNvSpPr/>
          <p:nvPr/>
        </p:nvSpPr>
        <p:spPr bwMode="auto">
          <a:xfrm>
            <a:off x="2428190" y="1981200"/>
            <a:ext cx="924609" cy="426266"/>
          </a:xfrm>
          <a:prstGeom prst="wedgeRoundRectCallout">
            <a:avLst>
              <a:gd name="adj1" fmla="val 60297"/>
              <a:gd name="adj2" fmla="val 66293"/>
              <a:gd name="adj3" fmla="val 16667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Data!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52EBF507-C46A-498F-961E-AB00AC3142F5}"/>
              </a:ext>
            </a:extLst>
          </p:cNvPr>
          <p:cNvSpPr/>
          <p:nvPr/>
        </p:nvSpPr>
        <p:spPr bwMode="auto">
          <a:xfrm>
            <a:off x="7816074" y="3013747"/>
            <a:ext cx="1129980" cy="515938"/>
          </a:xfrm>
          <a:prstGeom prst="wedgeRoundRectCallout">
            <a:avLst>
              <a:gd name="adj1" fmla="val -68897"/>
              <a:gd name="adj2" fmla="val 1819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(3)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Kthx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CBAD7F3E-0004-4895-A330-CC1B36235820}"/>
              </a:ext>
            </a:extLst>
          </p:cNvPr>
          <p:cNvSpPr/>
          <p:nvPr/>
        </p:nvSpPr>
        <p:spPr bwMode="auto">
          <a:xfrm>
            <a:off x="7176426" y="4949073"/>
            <a:ext cx="304800" cy="304800"/>
          </a:xfrm>
          <a:prstGeom prst="smileyF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3AC7055B-3F46-4F2B-AB36-7E9C1A48F717}"/>
              </a:ext>
            </a:extLst>
          </p:cNvPr>
          <p:cNvSpPr/>
          <p:nvPr/>
        </p:nvSpPr>
        <p:spPr bwMode="auto">
          <a:xfrm>
            <a:off x="7963843" y="4929721"/>
            <a:ext cx="1132792" cy="515938"/>
          </a:xfrm>
          <a:prstGeom prst="wedgeRoundRectCallout">
            <a:avLst>
              <a:gd name="adj1" fmla="val -89497"/>
              <a:gd name="adj2" fmla="val -2611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(3)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Kthx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99D894-0AE4-4FBB-A84C-3931D5E24343}"/>
              </a:ext>
            </a:extLst>
          </p:cNvPr>
          <p:cNvCxnSpPr>
            <a:cxnSpLocks/>
            <a:stCxn id="8" idx="6"/>
            <a:endCxn id="51" idx="2"/>
          </p:cNvCxnSpPr>
          <p:nvPr/>
        </p:nvCxnSpPr>
        <p:spPr bwMode="auto">
          <a:xfrm>
            <a:off x="3816804" y="4973046"/>
            <a:ext cx="3359622" cy="1284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B868AF1E-0995-4786-B89A-75BD8F66482E}"/>
              </a:ext>
            </a:extLst>
          </p:cNvPr>
          <p:cNvSpPr/>
          <p:nvPr/>
        </p:nvSpPr>
        <p:spPr bwMode="auto">
          <a:xfrm>
            <a:off x="3885683" y="4370339"/>
            <a:ext cx="924609" cy="453709"/>
          </a:xfrm>
          <a:prstGeom prst="wedgeRoundRectCallout">
            <a:avLst>
              <a:gd name="adj1" fmla="val -64501"/>
              <a:gd name="adj2" fmla="val 5029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Data!</a:t>
            </a:r>
          </a:p>
        </p:txBody>
      </p:sp>
    </p:spTree>
    <p:extLst>
      <p:ext uri="{BB962C8B-B14F-4D97-AF65-F5344CB8AC3E}">
        <p14:creationId xmlns:p14="http://schemas.microsoft.com/office/powerpoint/2010/main" val="87658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6" grpId="0" animBg="1"/>
      <p:bldP spid="19" grpId="0" animBg="1"/>
      <p:bldP spid="20" grpId="0" animBg="1"/>
      <p:bldP spid="18" grpId="0" animBg="1"/>
      <p:bldP spid="39" grpId="0" animBg="1"/>
      <p:bldP spid="52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2218-0FE4-4034-AA48-3B5F9FF7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8125-FDD1-4278-995D-352AC26E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077200" cy="4665662"/>
          </a:xfrm>
        </p:spPr>
        <p:txBody>
          <a:bodyPr/>
          <a:lstStyle/>
          <a:p>
            <a:r>
              <a:rPr lang="en-US" sz="2400" dirty="0"/>
              <a:t>Blocking: halt other tasks until completion</a:t>
            </a:r>
          </a:p>
          <a:p>
            <a:pPr lvl="1"/>
            <a:r>
              <a:rPr lang="en-US" sz="2000" dirty="0"/>
              <a:t>E.g. Delivering a fridge, can’t really expect to do anything else with your afternoon</a:t>
            </a:r>
          </a:p>
          <a:p>
            <a:r>
              <a:rPr lang="en-US" sz="2400" dirty="0"/>
              <a:t>Non blocking: acknowledge and continue</a:t>
            </a:r>
          </a:p>
          <a:p>
            <a:pPr lvl="1"/>
            <a:r>
              <a:rPr lang="en-US" sz="2000" dirty="0"/>
              <a:t>E.g. Getting a letter, in the mailbox, but you can get it at any time</a:t>
            </a:r>
          </a:p>
          <a:p>
            <a:r>
              <a:rPr lang="en-US" sz="2400" dirty="0"/>
              <a:t>Which functions block in MPI?</a:t>
            </a:r>
          </a:p>
          <a:p>
            <a:pPr lvl="1"/>
            <a:r>
              <a:rPr lang="en-US" sz="2000" dirty="0" err="1"/>
              <a:t>MPI_Recv</a:t>
            </a:r>
            <a:r>
              <a:rPr lang="en-US" sz="2000" dirty="0"/>
              <a:t>, Gather, </a:t>
            </a:r>
            <a:r>
              <a:rPr lang="en-US" sz="2000" dirty="0" err="1"/>
              <a:t>Bcast</a:t>
            </a:r>
            <a:r>
              <a:rPr lang="en-US" sz="2000" dirty="0"/>
              <a:t>, Reduce, </a:t>
            </a:r>
            <a:r>
              <a:rPr lang="en-US" sz="2000" dirty="0" err="1"/>
              <a:t>All_Gather</a:t>
            </a:r>
            <a:r>
              <a:rPr lang="en-US" sz="2000" dirty="0"/>
              <a:t>, </a:t>
            </a:r>
            <a:r>
              <a:rPr lang="en-US" sz="2000" dirty="0" err="1"/>
              <a:t>All_reduce</a:t>
            </a:r>
            <a:endParaRPr lang="en-US" sz="2000" dirty="0"/>
          </a:p>
          <a:p>
            <a:pPr lvl="1"/>
            <a:r>
              <a:rPr lang="en-US" sz="2000" dirty="0" err="1"/>
              <a:t>MPI_Send</a:t>
            </a:r>
            <a:r>
              <a:rPr lang="en-US" sz="2000" dirty="0"/>
              <a:t>?</a:t>
            </a:r>
          </a:p>
          <a:p>
            <a:pPr lvl="2"/>
            <a:r>
              <a:rPr lang="en-US" sz="1800" dirty="0"/>
              <a:t>Depends on size of message, small messages may not return until receiver calls </a:t>
            </a:r>
            <a:r>
              <a:rPr lang="en-US" sz="1800" dirty="0" err="1"/>
              <a:t>MPI_recv</a:t>
            </a:r>
            <a:endParaRPr lang="en-US" sz="1800" dirty="0"/>
          </a:p>
          <a:p>
            <a:pPr lvl="1"/>
            <a:r>
              <a:rPr lang="en-US" sz="2000" dirty="0"/>
              <a:t>Answer: Pretty much all of them except the ones that are explicitly asynchronous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040D-0F6E-4CAE-B68C-62FF35E2A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7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55507FE4-084C-4E50-A168-AD470EFB7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463" y="4063816"/>
            <a:ext cx="1292050" cy="1224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D9965A-1543-41C9-A80E-85AFFB32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7198-2AF7-4AC9-9FCA-2BB9996D1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23376"/>
            <a:ext cx="8534400" cy="4570457"/>
          </a:xfrm>
        </p:spPr>
        <p:txBody>
          <a:bodyPr/>
          <a:lstStyle/>
          <a:p>
            <a:r>
              <a:rPr lang="en-US" sz="1800" dirty="0"/>
              <a:t>Asynchronous/Non blocking Communication</a:t>
            </a:r>
          </a:p>
          <a:p>
            <a:pPr lvl="1"/>
            <a:r>
              <a:rPr lang="en-US" sz="1600" dirty="0"/>
              <a:t>Function (e.g., </a:t>
            </a:r>
            <a:r>
              <a:rPr lang="en-US" sz="1600" b="1" dirty="0" err="1">
                <a:latin typeface="Consolas" panose="020B0609020204030204" pitchFamily="49" charset="0"/>
              </a:rPr>
              <a:t>MPI_Isend</a:t>
            </a:r>
            <a:r>
              <a:rPr lang="en-US" sz="1600" b="1" dirty="0"/>
              <a:t>, </a:t>
            </a:r>
            <a:r>
              <a:rPr lang="en-US" sz="1600" b="1" dirty="0" err="1">
                <a:latin typeface="Consolas" panose="020B0609020204030204" pitchFamily="49" charset="0"/>
              </a:rPr>
              <a:t>MPI_Irecv</a:t>
            </a:r>
            <a:r>
              <a:rPr lang="en-US" sz="1600" dirty="0"/>
              <a:t>) returns immediately; provides request handler</a:t>
            </a:r>
          </a:p>
          <a:p>
            <a:pPr lvl="1"/>
            <a:r>
              <a:rPr lang="en-US" sz="1600" dirty="0" err="1"/>
              <a:t>sendbuffer</a:t>
            </a:r>
            <a:r>
              <a:rPr lang="en-US" sz="1600" dirty="0"/>
              <a:t> or </a:t>
            </a:r>
            <a:r>
              <a:rPr lang="en-US" sz="1600" dirty="0" err="1"/>
              <a:t>recvbuffer</a:t>
            </a:r>
            <a:r>
              <a:rPr lang="en-US" sz="1600" dirty="0"/>
              <a:t> must not be accessed until communication is complete</a:t>
            </a:r>
          </a:p>
          <a:p>
            <a:pPr lvl="1"/>
            <a:r>
              <a:rPr lang="en-US" sz="1600" dirty="0"/>
              <a:t>Requires explicit checking of communication completion using request handler</a:t>
            </a:r>
          </a:p>
          <a:p>
            <a:pPr lvl="2"/>
            <a:r>
              <a:rPr lang="en-US" sz="1400" dirty="0"/>
              <a:t>Use </a:t>
            </a:r>
            <a:r>
              <a:rPr lang="en-US" sz="1400" b="1" dirty="0" err="1">
                <a:latin typeface="Consolas" panose="020B0609020204030204" pitchFamily="49" charset="0"/>
              </a:rPr>
              <a:t>MPI_Wait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/>
              <a:t>to wait until communication completes (blocks)</a:t>
            </a:r>
          </a:p>
          <a:p>
            <a:pPr lvl="2"/>
            <a:r>
              <a:rPr lang="en-US" sz="1400" dirty="0"/>
              <a:t>Use </a:t>
            </a:r>
            <a:r>
              <a:rPr lang="en-US" sz="1400" b="1" dirty="0" err="1">
                <a:latin typeface="Consolas" panose="020B0609020204030204" pitchFamily="49" charset="0"/>
              </a:rPr>
              <a:t>MPI_Test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/>
              <a:t>to test if communication has completed (non-blocking)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CA03-0257-4CEB-9F45-0EBB09DEA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544422-954E-4B56-8E4B-4C0B2BCCE4B0}"/>
              </a:ext>
            </a:extLst>
          </p:cNvPr>
          <p:cNvCxnSpPr>
            <a:cxnSpLocks/>
          </p:cNvCxnSpPr>
          <p:nvPr/>
        </p:nvCxnSpPr>
        <p:spPr>
          <a:xfrm flipH="1">
            <a:off x="3281820" y="3644115"/>
            <a:ext cx="1" cy="2182375"/>
          </a:xfrm>
          <a:prstGeom prst="straightConnector1">
            <a:avLst/>
          </a:prstGeom>
          <a:ln w="101600">
            <a:solidFill>
              <a:srgbClr val="D9D9D9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49EE1-B46D-42A3-9541-42DCA768F28F}"/>
              </a:ext>
            </a:extLst>
          </p:cNvPr>
          <p:cNvCxnSpPr>
            <a:cxnSpLocks/>
          </p:cNvCxnSpPr>
          <p:nvPr/>
        </p:nvCxnSpPr>
        <p:spPr>
          <a:xfrm>
            <a:off x="3281820" y="3840115"/>
            <a:ext cx="0" cy="260361"/>
          </a:xfrm>
          <a:prstGeom prst="straightConnector1">
            <a:avLst/>
          </a:prstGeom>
          <a:ln w="1143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0EB9C3-963F-471E-A2D9-175D93E58DDF}"/>
              </a:ext>
            </a:extLst>
          </p:cNvPr>
          <p:cNvCxnSpPr>
            <a:cxnSpLocks/>
          </p:cNvCxnSpPr>
          <p:nvPr/>
        </p:nvCxnSpPr>
        <p:spPr>
          <a:xfrm flipH="1">
            <a:off x="3278771" y="4877384"/>
            <a:ext cx="3049" cy="556145"/>
          </a:xfrm>
          <a:prstGeom prst="straightConnector1">
            <a:avLst/>
          </a:prstGeom>
          <a:ln w="1143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2D7D77-3FE4-4ACC-B725-D240477362C5}"/>
              </a:ext>
            </a:extLst>
          </p:cNvPr>
          <p:cNvSpPr txBox="1"/>
          <p:nvPr/>
        </p:nvSpPr>
        <p:spPr>
          <a:xfrm>
            <a:off x="1574346" y="364411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MPI_Send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52EE-46F2-456B-A437-118E40663336}"/>
              </a:ext>
            </a:extLst>
          </p:cNvPr>
          <p:cNvSpPr txBox="1"/>
          <p:nvPr/>
        </p:nvSpPr>
        <p:spPr>
          <a:xfrm>
            <a:off x="1574346" y="46712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MPI_Recv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7EB8BF-0E68-4A00-AA38-47AFA77BDF5B}"/>
              </a:ext>
            </a:extLst>
          </p:cNvPr>
          <p:cNvCxnSpPr>
            <a:cxnSpLocks/>
          </p:cNvCxnSpPr>
          <p:nvPr/>
        </p:nvCxnSpPr>
        <p:spPr>
          <a:xfrm>
            <a:off x="6414169" y="3644115"/>
            <a:ext cx="0" cy="2182375"/>
          </a:xfrm>
          <a:prstGeom prst="straightConnector1">
            <a:avLst/>
          </a:prstGeom>
          <a:ln w="101600">
            <a:solidFill>
              <a:srgbClr val="D9D9D9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B58115-B8B0-445D-A79B-50430CEA6418}"/>
              </a:ext>
            </a:extLst>
          </p:cNvPr>
          <p:cNvCxnSpPr>
            <a:cxnSpLocks/>
          </p:cNvCxnSpPr>
          <p:nvPr/>
        </p:nvCxnSpPr>
        <p:spPr>
          <a:xfrm>
            <a:off x="6414169" y="5143616"/>
            <a:ext cx="0" cy="289913"/>
          </a:xfrm>
          <a:prstGeom prst="straightConnector1">
            <a:avLst/>
          </a:prstGeom>
          <a:ln w="114300">
            <a:solidFill>
              <a:srgbClr val="FF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F28C3E-CE77-4DCB-A741-6B61CFF59D3C}"/>
              </a:ext>
            </a:extLst>
          </p:cNvPr>
          <p:cNvSpPr txBox="1"/>
          <p:nvPr/>
        </p:nvSpPr>
        <p:spPr>
          <a:xfrm>
            <a:off x="4706694" y="36441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MPI_Isend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DE09A-705E-41FC-A741-914FD8EC741F}"/>
              </a:ext>
            </a:extLst>
          </p:cNvPr>
          <p:cNvSpPr txBox="1"/>
          <p:nvPr/>
        </p:nvSpPr>
        <p:spPr>
          <a:xfrm>
            <a:off x="4706694" y="467123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MPI_Irecv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0A7E64-4E66-48AA-A675-D42CBE4058F9}"/>
              </a:ext>
            </a:extLst>
          </p:cNvPr>
          <p:cNvSpPr txBox="1"/>
          <p:nvPr/>
        </p:nvSpPr>
        <p:spPr>
          <a:xfrm>
            <a:off x="4706694" y="428285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MPI_Test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8C8C3-4F62-4757-86CE-959C1765D07C}"/>
              </a:ext>
            </a:extLst>
          </p:cNvPr>
          <p:cNvSpPr txBox="1"/>
          <p:nvPr/>
        </p:nvSpPr>
        <p:spPr>
          <a:xfrm>
            <a:off x="4712790" y="494356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MPI_Wait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CC86EC-4460-403F-8CD4-4FA2D2C73E21}"/>
              </a:ext>
            </a:extLst>
          </p:cNvPr>
          <p:cNvSpPr txBox="1"/>
          <p:nvPr/>
        </p:nvSpPr>
        <p:spPr>
          <a:xfrm>
            <a:off x="785311" y="5159585"/>
            <a:ext cx="107112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Running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Blocked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3DEE1F-A429-4900-86B8-C5058E357313}"/>
              </a:ext>
            </a:extLst>
          </p:cNvPr>
          <p:cNvSpPr txBox="1"/>
          <p:nvPr/>
        </p:nvSpPr>
        <p:spPr>
          <a:xfrm>
            <a:off x="2357819" y="3247468"/>
            <a:ext cx="18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Blocking 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361116-9C3F-46CB-A458-F8A7CDBAAC7B}"/>
              </a:ext>
            </a:extLst>
          </p:cNvPr>
          <p:cNvSpPr txBox="1"/>
          <p:nvPr/>
        </p:nvSpPr>
        <p:spPr>
          <a:xfrm>
            <a:off x="5257800" y="3251000"/>
            <a:ext cx="23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Non-Blocking Example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C4ED38C-30CE-4177-AFDB-182688F44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0" y="3771872"/>
            <a:ext cx="1357408" cy="12241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B5E5BF7-4927-42E7-B927-F3D9B820D378}"/>
              </a:ext>
            </a:extLst>
          </p:cNvPr>
          <p:cNvSpPr txBox="1"/>
          <p:nvPr/>
        </p:nvSpPr>
        <p:spPr>
          <a:xfrm>
            <a:off x="3460807" y="371942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onsolas" panose="020B0609020204030204" pitchFamily="49" charset="0"/>
              </a:rPr>
              <a:t>complete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92288F-50BC-4E2E-8D07-A89DF82F03AC}"/>
              </a:ext>
            </a:extLst>
          </p:cNvPr>
          <p:cNvSpPr txBox="1"/>
          <p:nvPr/>
        </p:nvSpPr>
        <p:spPr>
          <a:xfrm>
            <a:off x="3460807" y="510906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onsolas" panose="020B0609020204030204" pitchFamily="49" charset="0"/>
              </a:rPr>
              <a:t>complete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1AA5A9-CDFB-4982-9C06-61E550C10A6D}"/>
              </a:ext>
            </a:extLst>
          </p:cNvPr>
          <p:cNvSpPr txBox="1"/>
          <p:nvPr/>
        </p:nvSpPr>
        <p:spPr>
          <a:xfrm>
            <a:off x="6593155" y="371942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onsolas" panose="020B0609020204030204" pitchFamily="49" charset="0"/>
              </a:rPr>
              <a:t>complete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DE4E06-E4BA-4FAB-97B1-C11F75F4DA0D}"/>
              </a:ext>
            </a:extLst>
          </p:cNvPr>
          <p:cNvSpPr txBox="1"/>
          <p:nvPr/>
        </p:nvSpPr>
        <p:spPr>
          <a:xfrm>
            <a:off x="6593155" y="510906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onsolas" panose="020B0609020204030204" pitchFamily="49" charset="0"/>
              </a:rPr>
              <a:t>complete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553F22-DB04-4B33-A9A3-DBCCF3C9A644}"/>
              </a:ext>
            </a:extLst>
          </p:cNvPr>
          <p:cNvCxnSpPr>
            <a:cxnSpLocks/>
          </p:cNvCxnSpPr>
          <p:nvPr/>
        </p:nvCxnSpPr>
        <p:spPr>
          <a:xfrm>
            <a:off x="3278771" y="4100476"/>
            <a:ext cx="0" cy="770812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8F8EC1-52B4-4257-B99C-ADB4F61DDFC4}"/>
              </a:ext>
            </a:extLst>
          </p:cNvPr>
          <p:cNvCxnSpPr>
            <a:cxnSpLocks/>
          </p:cNvCxnSpPr>
          <p:nvPr/>
        </p:nvCxnSpPr>
        <p:spPr>
          <a:xfrm>
            <a:off x="3278771" y="3644115"/>
            <a:ext cx="0" cy="196000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19EA78-D013-45C6-B716-F5E2846C0FBF}"/>
              </a:ext>
            </a:extLst>
          </p:cNvPr>
          <p:cNvCxnSpPr>
            <a:cxnSpLocks/>
          </p:cNvCxnSpPr>
          <p:nvPr/>
        </p:nvCxnSpPr>
        <p:spPr>
          <a:xfrm>
            <a:off x="3226956" y="4100476"/>
            <a:ext cx="8890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D1D1E6-3C7E-46CB-9BE9-124BA1DF036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887526" y="3844170"/>
            <a:ext cx="45525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01FB3-2F7B-4AFD-8404-3BB147ED154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887526" y="4871288"/>
            <a:ext cx="45525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D5100A-D945-4826-91D9-76647E0EC609}"/>
              </a:ext>
            </a:extLst>
          </p:cNvPr>
          <p:cNvCxnSpPr>
            <a:cxnSpLocks/>
          </p:cNvCxnSpPr>
          <p:nvPr/>
        </p:nvCxnSpPr>
        <p:spPr>
          <a:xfrm>
            <a:off x="3226956" y="5436874"/>
            <a:ext cx="8890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F55B92-BC6D-4B71-B643-2BE97D75C2E7}"/>
              </a:ext>
            </a:extLst>
          </p:cNvPr>
          <p:cNvCxnSpPr>
            <a:cxnSpLocks/>
          </p:cNvCxnSpPr>
          <p:nvPr/>
        </p:nvCxnSpPr>
        <p:spPr>
          <a:xfrm>
            <a:off x="6414169" y="3643401"/>
            <a:ext cx="0" cy="196000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8B6946-3110-411F-A5EA-32AC4CD4BE0D}"/>
              </a:ext>
            </a:extLst>
          </p:cNvPr>
          <p:cNvCxnSpPr>
            <a:cxnSpLocks/>
          </p:cNvCxnSpPr>
          <p:nvPr/>
        </p:nvCxnSpPr>
        <p:spPr>
          <a:xfrm>
            <a:off x="6414169" y="3848225"/>
            <a:ext cx="0" cy="252251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F3F4DD-3997-4208-8EFB-DF3D97D44F64}"/>
              </a:ext>
            </a:extLst>
          </p:cNvPr>
          <p:cNvCxnSpPr>
            <a:cxnSpLocks/>
          </p:cNvCxnSpPr>
          <p:nvPr/>
        </p:nvCxnSpPr>
        <p:spPr>
          <a:xfrm>
            <a:off x="6414169" y="4100476"/>
            <a:ext cx="0" cy="382437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A8A502-8C20-4D66-8848-759E54FA1D1B}"/>
              </a:ext>
            </a:extLst>
          </p:cNvPr>
          <p:cNvCxnSpPr>
            <a:cxnSpLocks/>
          </p:cNvCxnSpPr>
          <p:nvPr/>
        </p:nvCxnSpPr>
        <p:spPr>
          <a:xfrm>
            <a:off x="6414169" y="4482913"/>
            <a:ext cx="0" cy="388375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E07E74-2A9E-4AAE-BC27-9377BAACAECA}"/>
              </a:ext>
            </a:extLst>
          </p:cNvPr>
          <p:cNvCxnSpPr>
            <a:cxnSpLocks/>
          </p:cNvCxnSpPr>
          <p:nvPr/>
        </p:nvCxnSpPr>
        <p:spPr>
          <a:xfrm>
            <a:off x="6414169" y="4871288"/>
            <a:ext cx="0" cy="272328"/>
          </a:xfrm>
          <a:prstGeom prst="straightConnector1">
            <a:avLst/>
          </a:prstGeom>
          <a:ln w="114300">
            <a:solidFill>
              <a:srgbClr val="008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6D2185-59C7-4DD1-AE2E-2157C1EA7EB8}"/>
              </a:ext>
            </a:extLst>
          </p:cNvPr>
          <p:cNvCxnSpPr>
            <a:cxnSpLocks/>
          </p:cNvCxnSpPr>
          <p:nvPr/>
        </p:nvCxnSpPr>
        <p:spPr>
          <a:xfrm>
            <a:off x="6359304" y="4100476"/>
            <a:ext cx="8890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7E5F25-6D15-48B0-9585-4656EC4EE6B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160938" y="3844170"/>
            <a:ext cx="31419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D61BC-ECA6-4ED4-9A1D-AFD87E6120C6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6160938" y="4871288"/>
            <a:ext cx="314192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EC3FBA-0201-4431-BFA7-155A826E625E}"/>
              </a:ext>
            </a:extLst>
          </p:cNvPr>
          <p:cNvCxnSpPr>
            <a:cxnSpLocks/>
          </p:cNvCxnSpPr>
          <p:nvPr/>
        </p:nvCxnSpPr>
        <p:spPr>
          <a:xfrm>
            <a:off x="6359304" y="5436874"/>
            <a:ext cx="8890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2D7E6D-6B9C-4764-B09C-82685D5C810C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019874" y="4482913"/>
            <a:ext cx="45525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10C161-0850-4F0A-BD73-06664E1C17A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025970" y="5143616"/>
            <a:ext cx="45525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0" grpId="0"/>
      <p:bldP spid="22" grpId="0"/>
      <p:bldP spid="27" grpId="0"/>
      <p:bldP spid="29" grpId="0"/>
      <p:bldP spid="31" grpId="0"/>
      <p:bldP spid="32" grpId="0"/>
      <p:bldP spid="48" grpId="0"/>
      <p:bldP spid="49" grpId="0"/>
      <p:bldP spid="50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0F71-7FE4-4657-8B71-441AC0D5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09D7-FA04-4579-9E6C-AB5B9798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3137"/>
            <a:ext cx="8077200" cy="4911725"/>
          </a:xfrm>
        </p:spPr>
        <p:txBody>
          <a:bodyPr/>
          <a:lstStyle/>
          <a:p>
            <a:r>
              <a:rPr lang="en-US" dirty="0"/>
              <a:t>Async! Sounds awesome, why not do that all the time?</a:t>
            </a:r>
          </a:p>
          <a:p>
            <a:pPr lvl="1"/>
            <a:r>
              <a:rPr lang="en-US" dirty="0"/>
              <a:t>Code complexity</a:t>
            </a:r>
          </a:p>
          <a:p>
            <a:pPr lvl="2"/>
            <a:r>
              <a:rPr lang="en-US" dirty="0"/>
              <a:t>Async functions can get out of hand</a:t>
            </a:r>
          </a:p>
          <a:p>
            <a:pPr lvl="2"/>
            <a:r>
              <a:rPr lang="en-US" dirty="0"/>
              <a:t>Code readability suffers</a:t>
            </a:r>
          </a:p>
          <a:p>
            <a:pPr lvl="1"/>
            <a:r>
              <a:rPr lang="en-US" dirty="0"/>
              <a:t>Overhead</a:t>
            </a:r>
          </a:p>
          <a:p>
            <a:pPr lvl="2"/>
            <a:r>
              <a:rPr lang="en-US" dirty="0"/>
              <a:t>Must keep handles to all in-flight requests, processor has to do more at once</a:t>
            </a:r>
          </a:p>
          <a:p>
            <a:pPr lvl="2"/>
            <a:r>
              <a:rPr lang="en-US" dirty="0"/>
              <a:t>Async functions are more compute and memory intensive than their sync counterparts</a:t>
            </a:r>
          </a:p>
          <a:p>
            <a:pPr lvl="1"/>
            <a:r>
              <a:rPr lang="en-US" dirty="0"/>
              <a:t>Debugging</a:t>
            </a:r>
          </a:p>
          <a:p>
            <a:pPr lvl="2"/>
            <a:r>
              <a:rPr lang="en-US" dirty="0"/>
              <a:t>Think debugging an MPI program is hard?</a:t>
            </a:r>
          </a:p>
          <a:p>
            <a:pPr lvl="2"/>
            <a:r>
              <a:rPr lang="en-US" dirty="0"/>
              <a:t>Try debugging an async MPI program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CF1F0-FEBE-4DE2-989B-6E5C4368E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18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0053-3A27-4177-8E01-842719BA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E664-4353-4FC4-B2CC-6AE76352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summary</a:t>
            </a:r>
          </a:p>
          <a:p>
            <a:pPr lvl="1"/>
            <a:r>
              <a:rPr lang="en-US" dirty="0"/>
              <a:t>Sum elements in an array, return result to node 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CD6D-D6D2-448E-A68A-D1BBD852F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8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EF0D-07AF-48FE-9785-407B03A7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6415-43C6-4E18-B51E-EFF1D90B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11725"/>
          </a:xfrm>
        </p:spPr>
        <p:txBody>
          <a:bodyPr/>
          <a:lstStyle/>
          <a:p>
            <a:r>
              <a:rPr lang="en-US" dirty="0"/>
              <a:t>Encapsulate, encapsulate, encapsulate</a:t>
            </a:r>
          </a:p>
          <a:p>
            <a:pPr lvl="1"/>
            <a:r>
              <a:rPr lang="en-US" dirty="0"/>
              <a:t>You don’t want to have to keep typing this: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(&amp;data, 1, MPI_INT,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MPI_COMM_WORLD);</a:t>
            </a:r>
          </a:p>
          <a:p>
            <a:pPr lvl="1"/>
            <a:r>
              <a:rPr lang="en-US" dirty="0"/>
              <a:t>Write your own function that calls it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(char*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1, MPI_CHAR,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MPI_COMM_WORLD);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/>
              <a:t>Now you have this: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(&amp;data, destination);</a:t>
            </a:r>
          </a:p>
          <a:p>
            <a:pPr lvl="1"/>
            <a:r>
              <a:rPr lang="en-US" dirty="0"/>
              <a:t>Easier to read, debug</a:t>
            </a:r>
          </a:p>
          <a:p>
            <a:pPr lvl="1"/>
            <a:r>
              <a:rPr lang="en-US" dirty="0"/>
              <a:t>Easier to </a:t>
            </a:r>
            <a:r>
              <a:rPr lang="en-US" i="1" u="sng" dirty="0"/>
              <a:t>grade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B4F2-5AE7-4381-B8BC-94DA311116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050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EF0D-07AF-48FE-9785-407B03A7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6415-43C6-4E18-B51E-EFF1D90B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911725"/>
          </a:xfrm>
        </p:spPr>
        <p:txBody>
          <a:bodyPr/>
          <a:lstStyle/>
          <a:p>
            <a:r>
              <a:rPr lang="en-US" sz="2000" dirty="0"/>
              <a:t>Get familiar with pointer arithmetic</a:t>
            </a:r>
          </a:p>
          <a:p>
            <a:pPr lvl="1"/>
            <a:r>
              <a:rPr lang="en-US" sz="1800" dirty="0"/>
              <a:t>Pointers 101:</a:t>
            </a:r>
          </a:p>
          <a:p>
            <a:pPr lvl="2"/>
            <a:r>
              <a:rPr lang="en-US" sz="1600" dirty="0"/>
              <a:t>Pointers are unsigned integer addresses to memory</a:t>
            </a:r>
          </a:p>
          <a:p>
            <a:pPr lvl="2"/>
            <a:r>
              <a:rPr lang="en-US" sz="1600" dirty="0"/>
              <a:t>When you declare an array, you create a pointer</a:t>
            </a:r>
          </a:p>
          <a:p>
            <a:pPr lvl="2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sz="1600" dirty="0"/>
              <a:t> creates </a:t>
            </a:r>
            <a:r>
              <a:rPr lang="en-US" sz="1600" dirty="0" err="1"/>
              <a:t>myArray</a:t>
            </a:r>
            <a:r>
              <a:rPr lang="en-US" sz="1600" dirty="0"/>
              <a:t>, a pointer to 10 integers</a:t>
            </a:r>
          </a:p>
          <a:p>
            <a:pPr lvl="2"/>
            <a:r>
              <a:rPr lang="en-US" sz="1600" dirty="0"/>
              <a:t>So these two are the same: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*(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+ 10)</a:t>
            </a:r>
          </a:p>
          <a:p>
            <a:r>
              <a:rPr lang="en-US" sz="2000" dirty="0"/>
              <a:t>What does this have to do with MPI?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B4F2-5AE7-4381-B8BC-94DA311116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E1E6-8A1C-4C9E-96A2-2F070534DC70}"/>
              </a:ext>
            </a:extLst>
          </p:cNvPr>
          <p:cNvSpPr txBox="1"/>
          <p:nvPr/>
        </p:nvSpPr>
        <p:spPr>
          <a:xfrm>
            <a:off x="0" y="4921399"/>
            <a:ext cx="9067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nprocs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// in-place send, fast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int*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bast_ptr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my_array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division_size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]; // equivalent, slower (dereference vs pointer arithmetic)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MPI_INT,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MPI_COMM_WORLD);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FC98B-A491-4EA5-A6FC-7A96FCC6451C}"/>
              </a:ext>
            </a:extLst>
          </p:cNvPr>
          <p:cNvSpPr txBox="1"/>
          <p:nvPr/>
        </p:nvSpPr>
        <p:spPr>
          <a:xfrm>
            <a:off x="0" y="3657600"/>
            <a:ext cx="9067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nprocs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(j = 0; j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temp[j]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my_awesome_array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[j]; //SLOW!!!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(temp,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MPI_INT,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MPI_COMM_WORLD);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code removed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7B45B-F2B6-4C81-9D15-CE8EBC6F088A}"/>
              </a:ext>
            </a:extLst>
          </p:cNvPr>
          <p:cNvSpPr txBox="1"/>
          <p:nvPr/>
        </p:nvSpPr>
        <p:spPr>
          <a:xfrm>
            <a:off x="6743700" y="367937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using Send</a:t>
            </a:r>
          </a:p>
        </p:txBody>
      </p:sp>
    </p:spTree>
    <p:extLst>
      <p:ext uri="{BB962C8B-B14F-4D97-AF65-F5344CB8AC3E}">
        <p14:creationId xmlns:p14="http://schemas.microsoft.com/office/powerpoint/2010/main" val="19387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EF0D-07AF-48FE-9785-407B03A7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6415-43C6-4E18-B51E-EFF1D90B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11725"/>
          </a:xfrm>
        </p:spPr>
        <p:txBody>
          <a:bodyPr/>
          <a:lstStyle/>
          <a:p>
            <a:r>
              <a:rPr lang="en-US" dirty="0"/>
              <a:t>Magic numbers can make MPI code very difficult to decipher</a:t>
            </a:r>
            <a:br>
              <a:rPr lang="en-US" dirty="0"/>
            </a:br>
            <a:endParaRPr lang="en-US" sz="1800" dirty="0"/>
          </a:p>
          <a:p>
            <a:pPr marL="356616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(&amp;data,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			     MPI_INT,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MPI_COMM_WORLD);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/>
          </a:p>
          <a:p>
            <a:pPr lvl="1"/>
            <a:r>
              <a:rPr lang="en-US" dirty="0"/>
              <a:t>Use constants and semantic variable names so your code is readable</a:t>
            </a:r>
            <a:br>
              <a:rPr lang="en-US" dirty="0"/>
            </a:br>
            <a:endParaRPr lang="en-US" sz="1100" dirty="0"/>
          </a:p>
          <a:p>
            <a:pPr marL="356616" lvl="1" indent="0">
              <a:buNone/>
            </a:pPr>
            <a:r>
              <a:rPr lang="en-US" sz="1400" b="1" dirty="0"/>
              <a:t>#define MPI_ROOT 0</a:t>
            </a:r>
          </a:p>
          <a:p>
            <a:pPr marL="356616" lvl="1" indent="0">
              <a:buNone/>
            </a:pPr>
            <a:r>
              <a:rPr lang="en-US" sz="1400" dirty="0"/>
              <a:t>const int </a:t>
            </a:r>
            <a:r>
              <a:rPr lang="en-US" sz="1400" b="1" dirty="0" err="1"/>
              <a:t>sendSize</a:t>
            </a:r>
            <a:r>
              <a:rPr lang="en-US" sz="1400" dirty="0"/>
              <a:t> = 35; </a:t>
            </a:r>
            <a:endParaRPr lang="en-US" sz="1400" b="1" dirty="0"/>
          </a:p>
          <a:p>
            <a:pPr marL="356616" lvl="1" indent="0">
              <a:buNone/>
            </a:pPr>
            <a:r>
              <a:rPr lang="en-US" sz="1400" dirty="0"/>
              <a:t>const int </a:t>
            </a:r>
            <a:r>
              <a:rPr lang="en-US" sz="1400" b="1" dirty="0" err="1"/>
              <a:t>receiveSize</a:t>
            </a:r>
            <a:r>
              <a:rPr lang="en-US" sz="1400" dirty="0"/>
              <a:t> = </a:t>
            </a:r>
            <a:r>
              <a:rPr lang="en-US" sz="1400" b="1" dirty="0" err="1"/>
              <a:t>sendSize</a:t>
            </a:r>
            <a:r>
              <a:rPr lang="en-US" sz="1400" b="1" dirty="0"/>
              <a:t> / </a:t>
            </a:r>
            <a:r>
              <a:rPr lang="en-US" sz="1400" b="1" dirty="0" err="1"/>
              <a:t>commSize</a:t>
            </a:r>
            <a:r>
              <a:rPr lang="en-US" sz="1400" dirty="0"/>
              <a:t>; </a:t>
            </a:r>
          </a:p>
          <a:p>
            <a:pPr marL="356616" lvl="1" indent="0">
              <a:buNone/>
            </a:pPr>
            <a:endParaRPr lang="en-US" sz="1400" dirty="0"/>
          </a:p>
          <a:p>
            <a:pPr marL="356616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(&amp;data,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5661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pPr marL="35661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MPI_ROOT,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MPI_COMM_WORLD);</a:t>
            </a: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B4F2-5AE7-4381-B8BC-94DA311116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456859B-D681-414B-ABAD-593B2C9572C5}"/>
              </a:ext>
            </a:extLst>
          </p:cNvPr>
          <p:cNvSpPr/>
          <p:nvPr/>
        </p:nvSpPr>
        <p:spPr bwMode="auto">
          <a:xfrm>
            <a:off x="7772400" y="2590800"/>
            <a:ext cx="1066800" cy="457200"/>
          </a:xfrm>
          <a:prstGeom prst="wedgeRoundRectCallout">
            <a:avLst>
              <a:gd name="adj1" fmla="val -395322"/>
              <a:gd name="adj2" fmla="val 3511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???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7233567-988A-4596-B5B7-4A0223EB2E59}"/>
              </a:ext>
            </a:extLst>
          </p:cNvPr>
          <p:cNvSpPr/>
          <p:nvPr/>
        </p:nvSpPr>
        <p:spPr bwMode="auto">
          <a:xfrm>
            <a:off x="2667001" y="1855787"/>
            <a:ext cx="1066800" cy="457200"/>
          </a:xfrm>
          <a:prstGeom prst="wedgeRoundRectCallout">
            <a:avLst>
              <a:gd name="adj1" fmla="val 15902"/>
              <a:gd name="adj2" fmla="val 6607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???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E0E6B12-338A-45E8-A15C-F6ED51D816F3}"/>
              </a:ext>
            </a:extLst>
          </p:cNvPr>
          <p:cNvSpPr/>
          <p:nvPr/>
        </p:nvSpPr>
        <p:spPr bwMode="auto">
          <a:xfrm>
            <a:off x="6477000" y="1855787"/>
            <a:ext cx="1066800" cy="457200"/>
          </a:xfrm>
          <a:prstGeom prst="wedgeRoundRectCallout">
            <a:avLst>
              <a:gd name="adj1" fmla="val -54506"/>
              <a:gd name="adj2" fmla="val 6845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90371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0DD6-9FC2-4783-B159-65299EE9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Homework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C31D-9149-4E09-A1DF-23242C0D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53000"/>
          </a:xfrm>
        </p:spPr>
        <p:txBody>
          <a:bodyPr/>
          <a:lstStyle/>
          <a:p>
            <a:r>
              <a:rPr lang="en-US" sz="2400" dirty="0"/>
              <a:t>No lines longer than 100 characters    </a:t>
            </a:r>
          </a:p>
          <a:p>
            <a:r>
              <a:rPr lang="en-US" sz="2400" dirty="0"/>
              <a:t>No functions longer than 100 lines    </a:t>
            </a:r>
          </a:p>
          <a:p>
            <a:r>
              <a:rPr lang="en-US" sz="2400" dirty="0"/>
              <a:t>No memory leaks </a:t>
            </a:r>
          </a:p>
          <a:p>
            <a:pPr lvl="1"/>
            <a:r>
              <a:rPr lang="en-US" sz="2000" dirty="0"/>
              <a:t>Every malloc must have a corresponding free</a:t>
            </a:r>
          </a:p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dirty="0"/>
              <a:t> statements    </a:t>
            </a:r>
          </a:p>
          <a:p>
            <a:r>
              <a:rPr lang="en-US" sz="2400" dirty="0"/>
              <a:t>No single-character variables </a:t>
            </a:r>
          </a:p>
          <a:p>
            <a:pPr lvl="1"/>
            <a:r>
              <a:rPr lang="en-US" sz="2000" dirty="0"/>
              <a:t>Except for loop iterators</a:t>
            </a:r>
          </a:p>
          <a:p>
            <a:r>
              <a:rPr lang="en-US" sz="2400" dirty="0"/>
              <a:t>No global variables, but global constants are allowed</a:t>
            </a:r>
          </a:p>
          <a:p>
            <a:endParaRPr lang="en-US" sz="2400" dirty="0"/>
          </a:p>
          <a:p>
            <a:r>
              <a:rPr lang="en-US" sz="2400" b="1" i="1" u="sng" dirty="0"/>
              <a:t>Each violation will result in a loss of points</a:t>
            </a:r>
          </a:p>
          <a:p>
            <a:pPr lvl="1"/>
            <a:r>
              <a:rPr lang="en-US" sz="2000" dirty="0"/>
              <a:t>You can always ask the TA if you aren’t 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EA493-A456-4452-89D7-F7D236181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45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4849-D701-4519-A0F9-EDCC19C9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A27E-B2E0-43C7-B41C-4953AEB0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specification</a:t>
            </a:r>
          </a:p>
          <a:p>
            <a:pPr lvl="1"/>
            <a:r>
              <a:rPr lang="en-US" u="sng" dirty="0"/>
              <a:t>MPI</a:t>
            </a:r>
            <a:r>
              <a:rPr lang="en-US" dirty="0"/>
              <a:t>: Message Passing Interface</a:t>
            </a:r>
          </a:p>
          <a:p>
            <a:pPr lvl="1"/>
            <a:r>
              <a:rPr lang="en-US" dirty="0"/>
              <a:t>API to allow processes to communicate and synchronize</a:t>
            </a:r>
          </a:p>
          <a:p>
            <a:pPr lvl="2"/>
            <a:r>
              <a:rPr lang="en-US" dirty="0"/>
              <a:t>Organizes processes into fixed, ordered sets</a:t>
            </a:r>
          </a:p>
          <a:p>
            <a:pPr lvl="2"/>
            <a:r>
              <a:rPr lang="en-US" u="sng" dirty="0"/>
              <a:t>Communicator</a:t>
            </a:r>
            <a:r>
              <a:rPr lang="en-US" dirty="0"/>
              <a:t>: Set of processes</a:t>
            </a:r>
          </a:p>
          <a:p>
            <a:pPr lvl="1"/>
            <a:r>
              <a:rPr lang="en-US" dirty="0">
                <a:hlinkClick r:id="rId2"/>
              </a:rPr>
              <a:t>https://www.mpi-forum.org/docs/</a:t>
            </a:r>
            <a:r>
              <a:rPr lang="en-US" dirty="0"/>
              <a:t> (currently 3.1)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Library and API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  <a:r>
              <a:rPr lang="en-US" dirty="0"/>
              <a:t> prefix for symbol names)</a:t>
            </a:r>
          </a:p>
          <a:p>
            <a:pPr lvl="1"/>
            <a:r>
              <a:rPr lang="en-US" dirty="0"/>
              <a:t>Utilities</a:t>
            </a:r>
          </a:p>
          <a:p>
            <a:pPr lvl="2"/>
            <a:r>
              <a:rPr lang="en-US" dirty="0"/>
              <a:t>Execute MPI programs: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Compile MPI program: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8D90E-8BF7-4D3D-A3D0-6F4315540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8D68E-CE61-47DA-A8AC-9BE83078B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01" y="606053"/>
            <a:ext cx="3496699" cy="1512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C0D47-FE65-4BE2-B2D1-6E5C15FFAA0A}"/>
              </a:ext>
            </a:extLst>
          </p:cNvPr>
          <p:cNvSpPr txBox="1"/>
          <p:nvPr/>
        </p:nvSpPr>
        <p:spPr>
          <a:xfrm>
            <a:off x="1905000" y="332111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Marco Polo Interface</a:t>
            </a:r>
          </a:p>
        </p:txBody>
      </p:sp>
    </p:spTree>
    <p:extLst>
      <p:ext uri="{BB962C8B-B14F-4D97-AF65-F5344CB8AC3E}">
        <p14:creationId xmlns:p14="http://schemas.microsoft.com/office/powerpoint/2010/main" val="17266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33EB-202A-4450-B46D-64C33A91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message passing?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6DA5-A8BB-46C5-A1ED-3E299FB9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911725"/>
          </a:xfrm>
        </p:spPr>
        <p:txBody>
          <a:bodyPr/>
          <a:lstStyle/>
          <a:p>
            <a:r>
              <a:rPr lang="en-US" dirty="0"/>
              <a:t>Distributed-memory Programming Model</a:t>
            </a:r>
          </a:p>
          <a:p>
            <a:pPr lvl="1"/>
            <a:r>
              <a:rPr lang="en-US" dirty="0"/>
              <a:t>Data not shared between nodes</a:t>
            </a:r>
          </a:p>
          <a:p>
            <a:pPr lvl="1"/>
            <a:r>
              <a:rPr lang="en-US" dirty="0"/>
              <a:t>Sent or generated explicitly on each node</a:t>
            </a:r>
          </a:p>
          <a:p>
            <a:r>
              <a:rPr lang="en-US" dirty="0"/>
              <a:t>Enables large-scale parallelization of problems that do not fit on a single node</a:t>
            </a:r>
          </a:p>
          <a:p>
            <a:pPr lvl="1"/>
            <a:r>
              <a:rPr lang="en-US" dirty="0"/>
              <a:t>Monte-Carlo simulations </a:t>
            </a:r>
          </a:p>
          <a:p>
            <a:pPr lvl="2"/>
            <a:r>
              <a:rPr lang="en-US" dirty="0"/>
              <a:t>How diseases spread in 3</a:t>
            </a:r>
            <a:r>
              <a:rPr lang="en-US" baseline="30000" dirty="0"/>
              <a:t>rd</a:t>
            </a:r>
            <a:r>
              <a:rPr lang="en-US" dirty="0"/>
              <a:t> world countries</a:t>
            </a:r>
          </a:p>
          <a:p>
            <a:pPr lvl="2"/>
            <a:r>
              <a:rPr lang="en-US" dirty="0"/>
              <a:t>TB of memory, millions of threads, embarrassingly parallel</a:t>
            </a:r>
          </a:p>
          <a:p>
            <a:pPr lvl="1"/>
            <a:r>
              <a:rPr lang="en-US" dirty="0"/>
              <a:t>Graph traversal</a:t>
            </a:r>
          </a:p>
          <a:p>
            <a:pPr lvl="2"/>
            <a:r>
              <a:rPr lang="en-US" dirty="0"/>
              <a:t>Find all images of a person on Facebook </a:t>
            </a:r>
          </a:p>
          <a:p>
            <a:pPr lvl="2"/>
            <a:r>
              <a:rPr lang="en-US" dirty="0"/>
              <a:t>1B people on Facebook, assume each has ~1GB of image data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1XB</a:t>
            </a:r>
            <a:r>
              <a:rPr lang="en-US" dirty="0"/>
              <a:t> of data to process, try fitting that on your home computer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68D7F-A2DE-4D94-94DC-515A121BF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64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1A28-A7BD-46C0-AF7A-A2C2E608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8E23A-D483-4F4C-980E-AB008C5B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B0D4D0-5812-4AE8-B542-389D9234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11725"/>
          </a:xfrm>
        </p:spPr>
        <p:txBody>
          <a:bodyPr/>
          <a:lstStyle/>
          <a:p>
            <a:r>
              <a:rPr lang="en-US" sz="2400" dirty="0" err="1"/>
              <a:t>OpenMPI</a:t>
            </a:r>
            <a:endParaRPr lang="en-US" sz="2400" dirty="0"/>
          </a:p>
          <a:p>
            <a:pPr lvl="1"/>
            <a:r>
              <a:rPr lang="en-US" sz="2000" dirty="0"/>
              <a:t>Open-source high-performance MPI library</a:t>
            </a:r>
          </a:p>
          <a:p>
            <a:pPr lvl="1"/>
            <a:r>
              <a:rPr lang="en-US" sz="2000" dirty="0"/>
              <a:t>[ </a:t>
            </a:r>
            <a:r>
              <a:rPr lang="en-US" sz="2000" dirty="0">
                <a:hlinkClick r:id="rId2"/>
              </a:rPr>
              <a:t>https://www.open-mpi.org/</a:t>
            </a:r>
            <a:r>
              <a:rPr lang="en-US" sz="2000" dirty="0"/>
              <a:t> ]</a:t>
            </a:r>
          </a:p>
          <a:p>
            <a:r>
              <a:rPr lang="en-US" sz="2400" dirty="0"/>
              <a:t>MVAPICH</a:t>
            </a:r>
          </a:p>
          <a:p>
            <a:pPr lvl="1"/>
            <a:r>
              <a:rPr lang="en-US" sz="2000" dirty="0"/>
              <a:t>Implementation for MPI over InfiniBand, Omni-Path, Ethernet/</a:t>
            </a:r>
            <a:r>
              <a:rPr lang="en-US" sz="2000" dirty="0" err="1"/>
              <a:t>iWARP</a:t>
            </a:r>
            <a:r>
              <a:rPr lang="en-US" sz="2000" dirty="0"/>
              <a:t>, and </a:t>
            </a:r>
            <a:r>
              <a:rPr lang="en-US" sz="2000" dirty="0" err="1"/>
              <a:t>RoCE</a:t>
            </a:r>
            <a:endParaRPr lang="en-US" sz="2000" dirty="0"/>
          </a:p>
          <a:p>
            <a:pPr lvl="1"/>
            <a:r>
              <a:rPr lang="en-US" sz="2000" dirty="0"/>
              <a:t>[ </a:t>
            </a:r>
            <a:r>
              <a:rPr lang="en-US" sz="2000" dirty="0">
                <a:hlinkClick r:id="rId3"/>
              </a:rPr>
              <a:t>http://mvapich.cse.ohio-state.edu/</a:t>
            </a:r>
            <a:r>
              <a:rPr lang="en-US" sz="2000" dirty="0"/>
              <a:t> ]</a:t>
            </a:r>
          </a:p>
          <a:p>
            <a:r>
              <a:rPr lang="en-US" sz="2400" dirty="0"/>
              <a:t>Intel MPI Library</a:t>
            </a:r>
          </a:p>
          <a:p>
            <a:pPr lvl="1"/>
            <a:r>
              <a:rPr lang="en-US" sz="2000" dirty="0"/>
              <a:t>MPI Implementation optimized for Intel systems </a:t>
            </a:r>
            <a:br>
              <a:rPr lang="en-US" sz="2000" dirty="0"/>
            </a:br>
            <a:r>
              <a:rPr lang="en-US" sz="2000" dirty="0"/>
              <a:t>and Omni-Path interconnect</a:t>
            </a:r>
          </a:p>
          <a:p>
            <a:pPr lvl="1"/>
            <a:r>
              <a:rPr lang="en-US" sz="2000" dirty="0"/>
              <a:t>[ </a:t>
            </a:r>
            <a:r>
              <a:rPr lang="en-US" sz="2000" dirty="0">
                <a:hlinkClick r:id="rId4"/>
              </a:rPr>
              <a:t>https://software.intel.com/en-us/intel-mpi-library</a:t>
            </a:r>
            <a:r>
              <a:rPr lang="en-US" sz="2000" dirty="0"/>
              <a:t> ]</a:t>
            </a:r>
          </a:p>
          <a:p>
            <a:r>
              <a:rPr lang="en-US" sz="2400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4580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6DC9-642C-4B4D-B7F5-DB8A2FFB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Application Structure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26C8-3B21-4E46-85FD-DA3D967C6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F9561-4052-4C2C-A2EB-29BAA743B9D1}"/>
              </a:ext>
            </a:extLst>
          </p:cNvPr>
          <p:cNvSpPr/>
          <p:nvPr/>
        </p:nvSpPr>
        <p:spPr>
          <a:xfrm>
            <a:off x="245918" y="172084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include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 "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mpi.h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"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include MPI header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latin typeface="Consolas" panose="020B0609020204030204" pitchFamily="49" charset="0"/>
              </a:rPr>
              <a:t> **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</a:p>
          <a:p>
            <a:r>
              <a:rPr lang="en-US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MPI_Init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(&amp;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argc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, &amp;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argv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);   </a:t>
            </a:r>
            <a:r>
              <a:rPr lang="en-US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Initialize MPI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application-specific C code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calls to MPI for communication and synchronization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MPI_Finalize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();           </a:t>
            </a:r>
            <a:r>
              <a:rPr lang="en-US" b="1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Finalize MPI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latin typeface="Consolas" panose="020B0609020204030204" pitchFamily="49" charset="0"/>
              </a:rPr>
              <a:t> 0;</a:t>
            </a:r>
          </a:p>
          <a:p>
            <a:r>
              <a:rPr lang="en-US" b="1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600B0CD-5D8D-499A-9645-2039CC8E76A6}"/>
              </a:ext>
            </a:extLst>
          </p:cNvPr>
          <p:cNvSpPr/>
          <p:nvPr/>
        </p:nvSpPr>
        <p:spPr bwMode="auto">
          <a:xfrm>
            <a:off x="245918" y="990600"/>
            <a:ext cx="2421082" cy="533400"/>
          </a:xfrm>
          <a:prstGeom prst="wedgeRoundRectCallout">
            <a:avLst>
              <a:gd name="adj1" fmla="val 16436"/>
              <a:gd name="adj2" fmla="val 104058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Mpi.h</a:t>
            </a:r>
            <a:r>
              <a:rPr lang="en-US" sz="1200" dirty="0"/>
              <a:t> contains all MPI functions and constant definitions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A548CB5-D122-460C-B5AB-5B0C1415BD99}"/>
              </a:ext>
            </a:extLst>
          </p:cNvPr>
          <p:cNvSpPr/>
          <p:nvPr/>
        </p:nvSpPr>
        <p:spPr bwMode="auto">
          <a:xfrm>
            <a:off x="6705600" y="2057400"/>
            <a:ext cx="2057400" cy="685800"/>
          </a:xfrm>
          <a:prstGeom prst="wedgeRoundRectCallout">
            <a:avLst>
              <a:gd name="adj1" fmla="val -200490"/>
              <a:gd name="adj2" fmla="val 6067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MPI_Init</a:t>
            </a:r>
            <a:r>
              <a:rPr lang="en-US" sz="1200" dirty="0"/>
              <a:t> must execute on all nodes, passes </a:t>
            </a:r>
            <a:r>
              <a:rPr lang="en-US" sz="1200" dirty="0" err="1"/>
              <a:t>argc</a:t>
            </a:r>
            <a:r>
              <a:rPr lang="en-US" sz="1200" dirty="0"/>
              <a:t> and </a:t>
            </a:r>
            <a:r>
              <a:rPr lang="en-US" sz="1200" dirty="0" err="1"/>
              <a:t>argv</a:t>
            </a:r>
            <a:r>
              <a:rPr lang="en-US" sz="1200" dirty="0"/>
              <a:t> to every process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F98406E-B0C0-47E9-8A7B-19856F478A80}"/>
              </a:ext>
            </a:extLst>
          </p:cNvPr>
          <p:cNvSpPr/>
          <p:nvPr/>
        </p:nvSpPr>
        <p:spPr bwMode="auto">
          <a:xfrm>
            <a:off x="2895600" y="4939046"/>
            <a:ext cx="2209800" cy="928354"/>
          </a:xfrm>
          <a:prstGeom prst="wedgeRoundRectCallout">
            <a:avLst>
              <a:gd name="adj1" fmla="val -56526"/>
              <a:gd name="adj2" fmla="val -10048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Must call Finalize on every node, exits MPI session and closes connection. Free all memory before calling this.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3DA5AA7-75E5-40FF-825F-ACB976D6C7CA}"/>
              </a:ext>
            </a:extLst>
          </p:cNvPr>
          <p:cNvSpPr/>
          <p:nvPr/>
        </p:nvSpPr>
        <p:spPr bwMode="auto">
          <a:xfrm>
            <a:off x="6561859" y="3121324"/>
            <a:ext cx="2057400" cy="914399"/>
          </a:xfrm>
          <a:prstGeom prst="wedgeRoundRectCallout">
            <a:avLst>
              <a:gd name="adj1" fmla="val -245945"/>
              <a:gd name="adj2" fmla="val 891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All code executed between Init and Finalize executes on every node in your cluster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3018-F4AE-4CF8-9816-900F0D2A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Application structure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D6461-CAE5-439A-B4F7-D7FA498A7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070DE8-A33B-4A98-BBF5-8E58BDFD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11725"/>
          </a:xfrm>
        </p:spPr>
        <p:txBody>
          <a:bodyPr/>
          <a:lstStyle/>
          <a:p>
            <a:r>
              <a:rPr lang="en-US" sz="2400" dirty="0"/>
              <a:t>Initialization (</a:t>
            </a:r>
            <a:r>
              <a:rPr lang="en-US" sz="2400" dirty="0" err="1">
                <a:latin typeface="Consolas" panose="020B0609020204030204" pitchFamily="49" charset="0"/>
              </a:rPr>
              <a:t>MPI_Init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Initializes all necessary MPI variables</a:t>
            </a:r>
          </a:p>
          <a:p>
            <a:pPr lvl="1"/>
            <a:r>
              <a:rPr lang="en-US" sz="2000" dirty="0"/>
              <a:t>Creates the MPI_COMM_WORLD communicator handle</a:t>
            </a:r>
          </a:p>
          <a:p>
            <a:pPr lvl="2"/>
            <a:r>
              <a:rPr lang="en-US" sz="1800" dirty="0"/>
              <a:t>A communicator describes all connections between processes</a:t>
            </a:r>
          </a:p>
          <a:p>
            <a:pPr lvl="1"/>
            <a:r>
              <a:rPr lang="en-US" sz="2000" dirty="0"/>
              <a:t>Opens necessary socket connections</a:t>
            </a:r>
          </a:p>
          <a:p>
            <a:r>
              <a:rPr lang="en-US" sz="2400" dirty="0"/>
              <a:t>Finalization (</a:t>
            </a:r>
            <a:r>
              <a:rPr lang="en-US" sz="2400" dirty="0" err="1">
                <a:latin typeface="Consolas" panose="020B0609020204030204" pitchFamily="49" charset="0"/>
              </a:rPr>
              <a:t>MPI_Finalize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Barrier for all processes to finalize</a:t>
            </a:r>
          </a:p>
          <a:p>
            <a:pPr lvl="1"/>
            <a:r>
              <a:rPr lang="en-US" sz="2000" dirty="0"/>
              <a:t>Closes socket connections</a:t>
            </a:r>
          </a:p>
          <a:p>
            <a:pPr lvl="1"/>
            <a:r>
              <a:rPr lang="en-US" sz="2000" dirty="0"/>
              <a:t>Cleans up 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1200D159-753C-41CD-BB26-D4C2A0EDB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544001"/>
              </p:ext>
            </p:extLst>
          </p:nvPr>
        </p:nvGraphicFramePr>
        <p:xfrm>
          <a:off x="359532" y="5539862"/>
          <a:ext cx="842493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516376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argc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pointer to number of arguments</a:t>
                      </a:r>
                      <a:endParaRPr kumimoji="0" lang="en-US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argv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pointer to argument vector</a:t>
                      </a:r>
                      <a:endParaRPr kumimoji="0" lang="en-US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09322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11618D0E-CF72-4037-8317-FA1A3A03A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4905164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</a:pPr>
            <a:r>
              <a:rPr lang="sv-SE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sv-SE" altLang="en-US" sz="1800" b="1" dirty="0">
                <a:latin typeface="Consolas" panose="020B0609020204030204" pitchFamily="49" charset="0"/>
              </a:rPr>
              <a:t> MPI_Init(</a:t>
            </a:r>
            <a:r>
              <a:rPr lang="sv-SE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 </a:t>
            </a:r>
            <a:r>
              <a:rPr lang="sv-SE" altLang="en-US" sz="1800" b="1" dirty="0">
                <a:latin typeface="Consolas" panose="020B0609020204030204" pitchFamily="49" charset="0"/>
              </a:rPr>
              <a:t>*</a:t>
            </a:r>
            <a:r>
              <a:rPr lang="sv-SE" altLang="en-US" sz="1800" dirty="0">
                <a:latin typeface="Consolas" panose="020B0609020204030204" pitchFamily="49" charset="0"/>
              </a:rPr>
              <a:t>argc</a:t>
            </a:r>
            <a:r>
              <a:rPr lang="sv-SE" altLang="en-US" sz="1800" b="1" dirty="0">
                <a:latin typeface="Consolas" panose="020B0609020204030204" pitchFamily="49" charset="0"/>
              </a:rPr>
              <a:t>, </a:t>
            </a:r>
            <a:r>
              <a:rPr lang="sv-SE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char </a:t>
            </a:r>
            <a:r>
              <a:rPr lang="sv-SE" altLang="en-US" sz="1800" b="1" dirty="0">
                <a:latin typeface="Consolas" panose="020B0609020204030204" pitchFamily="49" charset="0"/>
              </a:rPr>
              <a:t>***</a:t>
            </a:r>
            <a:r>
              <a:rPr lang="sv-SE" altLang="en-US" sz="1800" dirty="0">
                <a:latin typeface="Consolas" panose="020B0609020204030204" pitchFamily="49" charset="0"/>
              </a:rPr>
              <a:t>argv</a:t>
            </a:r>
            <a:r>
              <a:rPr lang="sv-SE" altLang="en-US" sz="1800" b="1" dirty="0">
                <a:latin typeface="Consolas" panose="020B0609020204030204" pitchFamily="49" charset="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sv-SE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sv-SE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latin typeface="Consolas" panose="020B0609020204030204" pitchFamily="49" charset="0"/>
              </a:rPr>
              <a:t>MPI_Finalize</a:t>
            </a:r>
            <a:r>
              <a:rPr lang="en-US" altLang="en-US" sz="1800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3B3442-E646-4689-8247-32708F5D4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166" b="4272"/>
          <a:stretch/>
        </p:blipFill>
        <p:spPr>
          <a:xfrm>
            <a:off x="5585134" y="4198266"/>
            <a:ext cx="3101666" cy="1315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BFC66F-6FDE-4133-A1B4-C5E8221154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rgbClr val="3A5DA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000" b="92000" l="7556" r="93556">
                        <a14:foregroundMark x1="7556" y1="69778" x2="18667" y2="76667"/>
                        <a14:foregroundMark x1="93556" y1="89778" x2="85333" y2="86889"/>
                        <a14:foregroundMark x1="90444" y1="71333" x2="90444" y2="70667"/>
                        <a14:foregroundMark x1="92000" y1="69333" x2="93556" y2="6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189" b="4571"/>
          <a:stretch/>
        </p:blipFill>
        <p:spPr>
          <a:xfrm>
            <a:off x="6480885" y="5302472"/>
            <a:ext cx="2304256" cy="6967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19ECD6-FC64-42A5-A3D6-1DD7F2792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rgbClr val="E297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32000" l="8000" r="90889">
                        <a14:foregroundMark x1="8000" y1="30444" x2="11111" y2="29333"/>
                        <a14:foregroundMark x1="88000" y1="11778" x2="90889" y2="10222"/>
                        <a14:foregroundMark x1="67333" y1="20444" x2="40667" y2="21778"/>
                        <a14:foregroundMark x1="23111" y1="20444" x2="45778" y2="15333"/>
                        <a14:foregroundMark x1="45778" y1="15333" x2="75333" y2="16889"/>
                        <a14:foregroundMark x1="75333" y1="22889" x2="50667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40" b="64720"/>
          <a:stretch/>
        </p:blipFill>
        <p:spPr>
          <a:xfrm>
            <a:off x="5284205" y="3655884"/>
            <a:ext cx="2304256" cy="69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31C752-88D2-4351-9F30-725FB0BF68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1654" y="3899337"/>
            <a:ext cx="1515380" cy="13157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344A15-FE35-4454-9260-A282A124AA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24" y="3838953"/>
            <a:ext cx="385121" cy="3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3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7BC6-102E-4936-A75A-BA1EA59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and Rank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47C58-9CAC-479D-8480-66F93E203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85AAAB-96DD-4FC4-BFC2-3EC6D04460CC}"/>
              </a:ext>
            </a:extLst>
          </p:cNvPr>
          <p:cNvGrpSpPr/>
          <p:nvPr/>
        </p:nvGrpSpPr>
        <p:grpSpPr>
          <a:xfrm>
            <a:off x="7463999" y="3978286"/>
            <a:ext cx="1076578" cy="1254224"/>
            <a:chOff x="7463999" y="3978286"/>
            <a:chExt cx="1076578" cy="12542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87079B-C912-4B86-8F45-ECD4808B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54" b="95337" l="763" r="97710">
                          <a14:foregroundMark x1="95038" y1="68912" x2="89313" y2="65285"/>
                          <a14:foregroundMark x1="85878" y1="90674" x2="80534" y2="86528"/>
                          <a14:foregroundMark x1="79008" y1="95337" x2="69084" y2="79793"/>
                          <a14:foregroundMark x1="97710" y1="68912" x2="93130" y2="67358"/>
                          <a14:foregroundMark x1="24809" y1="8290" x2="6870" y2="19689"/>
                          <a14:foregroundMark x1="6870" y1="19689" x2="6107" y2="28497"/>
                          <a14:foregroundMark x1="1145" y1="23834" x2="5344" y2="23834"/>
                          <a14:foregroundMark x1="17557" y1="1554" x2="25191" y2="8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7060953">
              <a:off x="7298844" y="4143441"/>
              <a:ext cx="1254224" cy="92391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079F31-4620-4731-A40D-FAD264171C0F}"/>
                </a:ext>
              </a:extLst>
            </p:cNvPr>
            <p:cNvSpPr/>
            <p:nvPr/>
          </p:nvSpPr>
          <p:spPr>
            <a:xfrm>
              <a:off x="8088293" y="4177908"/>
              <a:ext cx="452284" cy="408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4BDCE9-19C4-45D1-91D3-ECA0CA791290}"/>
              </a:ext>
            </a:extLst>
          </p:cNvPr>
          <p:cNvGrpSpPr/>
          <p:nvPr/>
        </p:nvGrpSpPr>
        <p:grpSpPr>
          <a:xfrm>
            <a:off x="7358150" y="4497790"/>
            <a:ext cx="1254224" cy="923913"/>
            <a:chOff x="7358150" y="4497790"/>
            <a:chExt cx="1254224" cy="9239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28F662-63D8-42A9-9248-428361F2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54" b="95337" l="763" r="97710">
                          <a14:foregroundMark x1="95038" y1="68912" x2="89313" y2="65285"/>
                          <a14:foregroundMark x1="85878" y1="90674" x2="80534" y2="86528"/>
                          <a14:foregroundMark x1="79008" y1="95337" x2="69084" y2="79793"/>
                          <a14:foregroundMark x1="97710" y1="68912" x2="93130" y2="67358"/>
                          <a14:foregroundMark x1="24809" y1="8290" x2="6870" y2="19689"/>
                          <a14:foregroundMark x1="6870" y1="19689" x2="6107" y2="28497"/>
                          <a14:foregroundMark x1="1145" y1="23834" x2="5344" y2="23834"/>
                          <a14:foregroundMark x1="17557" y1="1554" x2="25191" y2="8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649533">
              <a:off x="7358150" y="4497790"/>
              <a:ext cx="1254224" cy="92391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6E0B30-DB8C-4A59-ADB8-B1CB4DD9E82B}"/>
                </a:ext>
              </a:extLst>
            </p:cNvPr>
            <p:cNvSpPr/>
            <p:nvPr/>
          </p:nvSpPr>
          <p:spPr>
            <a:xfrm>
              <a:off x="8135823" y="4976940"/>
              <a:ext cx="452284" cy="408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B17DE-8CB0-42DD-B71A-0CA138F1FFE7}"/>
              </a:ext>
            </a:extLst>
          </p:cNvPr>
          <p:cNvGrpSpPr/>
          <p:nvPr/>
        </p:nvGrpSpPr>
        <p:grpSpPr>
          <a:xfrm>
            <a:off x="7215460" y="4463198"/>
            <a:ext cx="923913" cy="1269700"/>
            <a:chOff x="7215460" y="4463198"/>
            <a:chExt cx="923913" cy="12697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83E72F-BCCE-4D62-9ABC-E48EF5D7E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54" b="95337" l="763" r="97710">
                          <a14:foregroundMark x1="95038" y1="68912" x2="89313" y2="65285"/>
                          <a14:foregroundMark x1="85878" y1="90674" x2="80534" y2="86528"/>
                          <a14:foregroundMark x1="79008" y1="95337" x2="69084" y2="79793"/>
                          <a14:foregroundMark x1="97710" y1="68912" x2="93130" y2="67358"/>
                          <a14:foregroundMark x1="24809" y1="8290" x2="6870" y2="19689"/>
                          <a14:foregroundMark x1="6870" y1="19689" x2="6107" y2="28497"/>
                          <a14:foregroundMark x1="1145" y1="23834" x2="5344" y2="23834"/>
                          <a14:foregroundMark x1="17557" y1="1554" x2="25191" y2="8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4229872">
              <a:off x="7050305" y="4628353"/>
              <a:ext cx="1254224" cy="92391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336DE-C795-4A9B-A6A4-5705F78DAF6D}"/>
                </a:ext>
              </a:extLst>
            </p:cNvPr>
            <p:cNvSpPr/>
            <p:nvPr/>
          </p:nvSpPr>
          <p:spPr>
            <a:xfrm>
              <a:off x="7459249" y="5324608"/>
              <a:ext cx="452284" cy="408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4DE332-FA06-4BD3-8BFB-71EAE5317B56}"/>
              </a:ext>
            </a:extLst>
          </p:cNvPr>
          <p:cNvGrpSpPr/>
          <p:nvPr/>
        </p:nvGrpSpPr>
        <p:grpSpPr>
          <a:xfrm>
            <a:off x="6772149" y="4278596"/>
            <a:ext cx="1081506" cy="1254224"/>
            <a:chOff x="6772149" y="4278596"/>
            <a:chExt cx="1081506" cy="1254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56D966-92DC-483B-A4BE-44BFD0EF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54" b="95337" l="763" r="97710">
                          <a14:foregroundMark x1="95038" y1="68912" x2="89313" y2="65285"/>
                          <a14:foregroundMark x1="85878" y1="90674" x2="80534" y2="86528"/>
                          <a14:foregroundMark x1="79008" y1="95337" x2="69084" y2="79793"/>
                          <a14:foregroundMark x1="97710" y1="68912" x2="93130" y2="67358"/>
                          <a14:foregroundMark x1="24809" y1="8290" x2="6870" y2="19689"/>
                          <a14:foregroundMark x1="6870" y1="19689" x2="6107" y2="28497"/>
                          <a14:foregroundMark x1="1145" y1="23834" x2="5344" y2="23834"/>
                          <a14:foregroundMark x1="17557" y1="1554" x2="25191" y2="8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7776667">
              <a:off x="6764587" y="4443751"/>
              <a:ext cx="1254224" cy="92391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273BD3-5546-452D-A700-747521D0AFA8}"/>
                </a:ext>
              </a:extLst>
            </p:cNvPr>
            <p:cNvSpPr/>
            <p:nvPr/>
          </p:nvSpPr>
          <p:spPr>
            <a:xfrm>
              <a:off x="6772149" y="4905707"/>
              <a:ext cx="452284" cy="408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E9206-96AD-4587-9B91-E7EC77671996}"/>
              </a:ext>
            </a:extLst>
          </p:cNvPr>
          <p:cNvGrpSpPr/>
          <p:nvPr/>
        </p:nvGrpSpPr>
        <p:grpSpPr>
          <a:xfrm>
            <a:off x="6744756" y="4082620"/>
            <a:ext cx="1254224" cy="923913"/>
            <a:chOff x="6744756" y="4082620"/>
            <a:chExt cx="1254224" cy="92391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D9B7F5-EB66-44F1-A6AE-919F6A66E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54" b="95337" l="763" r="97710">
                          <a14:foregroundMark x1="95038" y1="68912" x2="89313" y2="65285"/>
                          <a14:foregroundMark x1="85878" y1="90674" x2="80534" y2="86528"/>
                          <a14:foregroundMark x1="79008" y1="95337" x2="69084" y2="79793"/>
                          <a14:foregroundMark x1="97710" y1="68912" x2="93130" y2="67358"/>
                          <a14:foregroundMark x1="24809" y1="8290" x2="6870" y2="19689"/>
                          <a14:foregroundMark x1="6870" y1="19689" x2="6107" y2="28497"/>
                          <a14:foregroundMark x1="1145" y1="23834" x2="5344" y2="23834"/>
                          <a14:foregroundMark x1="17557" y1="1554" x2="25191" y2="8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415779">
              <a:off x="6744756" y="4082620"/>
              <a:ext cx="1254224" cy="92391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4D62FD-708E-453A-9874-80DBD4F21D23}"/>
                </a:ext>
              </a:extLst>
            </p:cNvPr>
            <p:cNvSpPr/>
            <p:nvPr/>
          </p:nvSpPr>
          <p:spPr>
            <a:xfrm>
              <a:off x="6761561" y="4109274"/>
              <a:ext cx="452284" cy="408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A16B-12FF-4FA2-B17A-13A8FFD9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11725"/>
          </a:xfrm>
        </p:spPr>
        <p:txBody>
          <a:bodyPr/>
          <a:lstStyle/>
          <a:p>
            <a:r>
              <a:rPr lang="en-US" sz="2400" dirty="0"/>
              <a:t>Size (</a:t>
            </a:r>
            <a:r>
              <a:rPr lang="en-US" sz="2400" dirty="0" err="1">
                <a:latin typeface="Consolas" panose="020B0609020204030204" pitchFamily="49" charset="0"/>
              </a:rPr>
              <a:t>MPI_Comm_size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Determine how many processes are in communicator group</a:t>
            </a:r>
          </a:p>
          <a:p>
            <a:pPr lvl="1"/>
            <a:r>
              <a:rPr lang="en-US" sz="2000" dirty="0"/>
              <a:t>Total number of processes in MPI_COMM_WORLD group</a:t>
            </a:r>
          </a:p>
          <a:p>
            <a:r>
              <a:rPr lang="en-US" sz="2400" dirty="0"/>
              <a:t>Rank (</a:t>
            </a:r>
            <a:r>
              <a:rPr lang="en-US" sz="2400" dirty="0" err="1">
                <a:latin typeface="Consolas" panose="020B0609020204030204" pitchFamily="49" charset="0"/>
              </a:rPr>
              <a:t>MPI_Comm_rank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Determine rank of calling process in communicator group</a:t>
            </a:r>
          </a:p>
          <a:p>
            <a:pPr lvl="1"/>
            <a:r>
              <a:rPr lang="en-US" sz="2000" dirty="0"/>
              <a:t>Rank between 0 and size-1 in MPI_COMM_WORLD group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D0A55B9-FFB7-4657-8044-E3A790404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30884"/>
              </p:ext>
            </p:extLst>
          </p:nvPr>
        </p:nvGraphicFramePr>
        <p:xfrm>
          <a:off x="359532" y="5250904"/>
          <a:ext cx="842493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516376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communicator (handle)</a:t>
                      </a:r>
                      <a:endParaRPr kumimoji="0" lang="en-US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number of processes in the group of </a:t>
                      </a:r>
                      <a:r>
                        <a:rPr kumimoji="0" lang="en-US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</a:t>
                      </a:r>
                      <a:endParaRPr kumimoji="0" lang="en-US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rank     </a:t>
                      </a:r>
                      <a:r>
                        <a:rPr kumimoji="0" lang="en-US" alt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rank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of the calling process in the group of </a:t>
                      </a:r>
                      <a:r>
                        <a:rPr kumimoji="0" lang="en-US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</a:t>
                      </a:r>
                      <a:endParaRPr kumimoji="0" lang="en-US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09322"/>
                  </a:ext>
                </a:extLst>
              </a:tr>
            </a:tbl>
          </a:graphicData>
        </a:graphic>
      </p:graphicFrame>
      <p:sp>
        <p:nvSpPr>
          <p:cNvPr id="23" name="Rectangle 1">
            <a:extLst>
              <a:ext uri="{FF2B5EF4-FFF2-40B4-BE49-F238E27FC236}">
                <a16:creationId xmlns:a16="http://schemas.microsoft.com/office/drawing/2014/main" id="{86EC171E-B819-491C-9751-413C9F7D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4604573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</a:pPr>
            <a:r>
              <a:rPr lang="sv-SE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sv-SE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latin typeface="Consolas" panose="020B0609020204030204" pitchFamily="49" charset="0"/>
              </a:rPr>
              <a:t>MPI_Comm_size</a:t>
            </a:r>
            <a:r>
              <a:rPr lang="en-US" altLang="en-US" sz="1800" b="1" dirty="0">
                <a:latin typeface="Consolas" panose="020B0609020204030204" pitchFamily="49" charset="0"/>
              </a:rPr>
              <a:t>(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</a:rPr>
              <a:t>comm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latin typeface="Consolas" panose="020B0609020204030204" pitchFamily="49" charset="0"/>
              </a:rPr>
              <a:t>*</a:t>
            </a:r>
            <a:r>
              <a:rPr lang="en-US" altLang="en-US" sz="1800" dirty="0">
                <a:latin typeface="Consolas" panose="020B0609020204030204" pitchFamily="49" charset="0"/>
              </a:rPr>
              <a:t>size</a:t>
            </a:r>
            <a:r>
              <a:rPr lang="en-US" altLang="en-US" sz="18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sv-SE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sv-SE" altLang="en-US" sz="1800" b="1" dirty="0"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latin typeface="Consolas" panose="020B0609020204030204" pitchFamily="49" charset="0"/>
              </a:rPr>
              <a:t>MPI_Comm_rank</a:t>
            </a:r>
            <a:r>
              <a:rPr lang="en-US" altLang="en-US" sz="1800" b="1" dirty="0">
                <a:latin typeface="Consolas" panose="020B0609020204030204" pitchFamily="49" charset="0"/>
              </a:rPr>
              <a:t>(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MPI_Comm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</a:rPr>
              <a:t>comm</a:t>
            </a:r>
            <a:r>
              <a:rPr lang="en-US" altLang="en-US" sz="1800" b="1" dirty="0">
                <a:latin typeface="Consolas" panose="020B0609020204030204" pitchFamily="49" charset="0"/>
              </a:rPr>
              <a:t>, </a:t>
            </a:r>
            <a:r>
              <a:rPr lang="en-US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latin typeface="Consolas" panose="020B0609020204030204" pitchFamily="49" charset="0"/>
              </a:rPr>
              <a:t>*</a:t>
            </a:r>
            <a:r>
              <a:rPr lang="en-US" altLang="en-US" sz="1800" dirty="0">
                <a:latin typeface="Consolas" panose="020B0609020204030204" pitchFamily="49" charset="0"/>
              </a:rPr>
              <a:t>rank</a:t>
            </a:r>
            <a:r>
              <a:rPr lang="en-US" altLang="en-US" sz="1800" b="1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25C8F1-18CA-4323-B68E-7AAEE8FCED07}"/>
              </a:ext>
            </a:extLst>
          </p:cNvPr>
          <p:cNvGrpSpPr/>
          <p:nvPr/>
        </p:nvGrpSpPr>
        <p:grpSpPr>
          <a:xfrm>
            <a:off x="7218416" y="3727418"/>
            <a:ext cx="923913" cy="1288540"/>
            <a:chOff x="7218416" y="3727418"/>
            <a:chExt cx="923913" cy="1288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52815B4-C5A0-4715-B9CC-32226F47C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54" b="95337" l="763" r="97710">
                          <a14:foregroundMark x1="95038" y1="68912" x2="89313" y2="65285"/>
                          <a14:foregroundMark x1="85878" y1="90674" x2="80534" y2="86528"/>
                          <a14:foregroundMark x1="79008" y1="95337" x2="69084" y2="79793"/>
                          <a14:foregroundMark x1="97710" y1="68912" x2="93130" y2="67358"/>
                          <a14:foregroundMark x1="24809" y1="8290" x2="6870" y2="19689"/>
                          <a14:foregroundMark x1="6870" y1="19689" x2="6107" y2="28497"/>
                          <a14:foregroundMark x1="1145" y1="23834" x2="5344" y2="23834"/>
                          <a14:foregroundMark x1="17557" y1="1554" x2="25191" y2="8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559042">
              <a:off x="7053261" y="3926889"/>
              <a:ext cx="1254224" cy="92391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7BC88F-87B5-431E-8479-AF6D2BF79F24}"/>
                </a:ext>
              </a:extLst>
            </p:cNvPr>
            <p:cNvSpPr/>
            <p:nvPr/>
          </p:nvSpPr>
          <p:spPr>
            <a:xfrm>
              <a:off x="7450811" y="3727418"/>
              <a:ext cx="452284" cy="408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65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5BC7-58D4-419B-B4D3-D4E0DFBD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2286-834D-4CA6-8176-11C34D5B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Single-Program Multiple-Data (SPMD)</a:t>
            </a:r>
          </a:p>
          <a:p>
            <a:pPr lvl="1"/>
            <a:r>
              <a:rPr lang="en-US" sz="1600" dirty="0"/>
              <a:t>All processes run single program</a:t>
            </a:r>
          </a:p>
          <a:p>
            <a:pPr lvl="1"/>
            <a:r>
              <a:rPr lang="en-US" sz="1600" dirty="0"/>
              <a:t>Process uses rank to execute part of program</a:t>
            </a:r>
          </a:p>
          <a:p>
            <a:r>
              <a:rPr lang="en-US" sz="1800" dirty="0"/>
              <a:t>Multiple-Program Multiple-Data (MPMD)</a:t>
            </a:r>
          </a:p>
          <a:p>
            <a:pPr lvl="1"/>
            <a:r>
              <a:rPr lang="en-US" sz="1600" dirty="0"/>
              <a:t>Program assigned to process by rank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8BF6F-449A-4A48-945F-FE2F69903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8C7AE05C-237B-4E3A-83C9-D162FC82AA3C}"/>
              </a:ext>
            </a:extLst>
          </p:cNvPr>
          <p:cNvSpPr/>
          <p:nvPr/>
        </p:nvSpPr>
        <p:spPr>
          <a:xfrm>
            <a:off x="162475" y="3228083"/>
            <a:ext cx="4049485" cy="2902842"/>
          </a:xfrm>
          <a:prstGeom prst="foldedCorner">
            <a:avLst/>
          </a:prstGeom>
          <a:solidFill>
            <a:srgbClr val="FDF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Program A</a:t>
            </a:r>
          </a:p>
          <a:p>
            <a:r>
              <a:rPr lang="en-US" sz="14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main(...) {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rank;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MPI_Comm_rank</a:t>
            </a:r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(MPI_COMM_WORLD, &amp;rank);</a:t>
            </a:r>
          </a:p>
          <a:p>
            <a:endParaRPr lang="en-US" sz="14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if (rank == 0) {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ysClr val="windowText" lastClr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// do rank 0 stuff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} else {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ysClr val="windowText" lastClr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// do rank </a:t>
            </a:r>
            <a:r>
              <a:rPr lang="en-US" sz="1400" b="1" i="1" dirty="0">
                <a:solidFill>
                  <a:sysClr val="windowText" lastClr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</a:t>
            </a:r>
            <a:r>
              <a:rPr lang="en-US" sz="1400" b="1" dirty="0">
                <a:solidFill>
                  <a:sysClr val="windowText" lastClr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stuff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897D1-2E02-41CF-B6F7-4BA7A7880F9D}"/>
              </a:ext>
            </a:extLst>
          </p:cNvPr>
          <p:cNvSpPr txBox="1"/>
          <p:nvPr/>
        </p:nvSpPr>
        <p:spPr>
          <a:xfrm>
            <a:off x="162475" y="2852936"/>
            <a:ext cx="162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SPMD Example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37AE1507-082B-4F8F-A606-AFB5F4DF0715}"/>
              </a:ext>
            </a:extLst>
          </p:cNvPr>
          <p:cNvSpPr/>
          <p:nvPr/>
        </p:nvSpPr>
        <p:spPr>
          <a:xfrm>
            <a:off x="4356949" y="3222268"/>
            <a:ext cx="4049485" cy="2254144"/>
          </a:xfrm>
          <a:prstGeom prst="foldedCorner">
            <a:avLst/>
          </a:prstGeom>
          <a:solidFill>
            <a:srgbClr val="FDF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Program B</a:t>
            </a:r>
          </a:p>
          <a:p>
            <a:r>
              <a:rPr lang="en-US" sz="14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main(...) {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rank;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MPI_Comm_rank</a:t>
            </a:r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(MPI_COMM_WORLD, &amp;rank);</a:t>
            </a:r>
          </a:p>
          <a:p>
            <a:endParaRPr lang="en-US" sz="14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ysClr val="windowText" lastClr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// do rank </a:t>
            </a:r>
            <a:r>
              <a:rPr lang="en-US" sz="1400" b="1" i="1" dirty="0">
                <a:solidFill>
                  <a:sysClr val="windowText" lastClr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r</a:t>
            </a:r>
            <a:r>
              <a:rPr lang="en-US" sz="1400" b="1" dirty="0">
                <a:solidFill>
                  <a:sysClr val="windowText" lastClr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stuff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48C5D-E004-480E-A2DB-EF8C15AF6F9E}"/>
              </a:ext>
            </a:extLst>
          </p:cNvPr>
          <p:cNvSpPr txBox="1"/>
          <p:nvPr/>
        </p:nvSpPr>
        <p:spPr>
          <a:xfrm>
            <a:off x="4354285" y="2852936"/>
            <a:ext cx="172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MPMD Example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0FA22BC9-8425-4F80-81AA-BA5D7050C21D}"/>
              </a:ext>
            </a:extLst>
          </p:cNvPr>
          <p:cNvSpPr/>
          <p:nvPr/>
        </p:nvSpPr>
        <p:spPr>
          <a:xfrm>
            <a:off x="5004048" y="3675062"/>
            <a:ext cx="4049485" cy="2254144"/>
          </a:xfrm>
          <a:prstGeom prst="foldedCorner">
            <a:avLst/>
          </a:prstGeom>
          <a:solidFill>
            <a:srgbClr val="FDF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Program A</a:t>
            </a:r>
          </a:p>
          <a:p>
            <a:r>
              <a:rPr lang="en-US" sz="14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main(...) {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rank;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MPI_Comm_rank</a:t>
            </a:r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(MPI_COMM_WORLD, &amp;rank);</a:t>
            </a:r>
          </a:p>
          <a:p>
            <a:endParaRPr lang="en-US" sz="14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ysClr val="windowText" lastClr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// do rank 0 stuff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1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20317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Dylan's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C0C0C"/>
      </a:accent1>
      <a:accent2>
        <a:srgbClr val="3A5DA4"/>
      </a:accent2>
      <a:accent3>
        <a:srgbClr val="9B5796"/>
      </a:accent3>
      <a:accent4>
        <a:srgbClr val="B74747"/>
      </a:accent4>
      <a:accent5>
        <a:srgbClr val="E29700"/>
      </a:accent5>
      <a:accent6>
        <a:srgbClr val="6BA123"/>
      </a:accent6>
      <a:hlink>
        <a:srgbClr val="000099"/>
      </a:hlink>
      <a:folHlink>
        <a:srgbClr val="800080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REC Template" id="{D8BA29C9-573B-47C2-8811-148DD2BC33AA}" vid="{B95569CD-24DE-403E-ADA8-A326816E857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SHREC Template</Template>
  <TotalTime>3552</TotalTime>
  <Words>2278</Words>
  <Application>Microsoft Office PowerPoint</Application>
  <PresentationFormat>On-screen Show (4:3)</PresentationFormat>
  <Paragraphs>542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Consolas</vt:lpstr>
      <vt:lpstr>Courier New</vt:lpstr>
      <vt:lpstr>Garamond</vt:lpstr>
      <vt:lpstr>Wingdings</vt:lpstr>
      <vt:lpstr>Edge</vt:lpstr>
      <vt:lpstr>MPI – Message Passing Interface</vt:lpstr>
      <vt:lpstr>Overview</vt:lpstr>
      <vt:lpstr>What is MPI?</vt:lpstr>
      <vt:lpstr>Why message passing?</vt:lpstr>
      <vt:lpstr>MPI Implementations</vt:lpstr>
      <vt:lpstr>MPI Application Structure (1/2)</vt:lpstr>
      <vt:lpstr>MPI Application structure (2/2)</vt:lpstr>
      <vt:lpstr>Size and Rank</vt:lpstr>
      <vt:lpstr>Application Models</vt:lpstr>
      <vt:lpstr>Communication Types</vt:lpstr>
      <vt:lpstr>Point-to-point</vt:lpstr>
      <vt:lpstr>MPI_Datatype and C types </vt:lpstr>
      <vt:lpstr>Broadcast (One-to-Many)</vt:lpstr>
      <vt:lpstr>One-to-Many / Many-to-One Comm.</vt:lpstr>
      <vt:lpstr>Operation Reduce (Many-to-One)</vt:lpstr>
      <vt:lpstr>Many-to-Many Communication</vt:lpstr>
      <vt:lpstr>Synchronization</vt:lpstr>
      <vt:lpstr>MPI_Bcast</vt:lpstr>
      <vt:lpstr>Communication Patterns</vt:lpstr>
      <vt:lpstr>Communication Patterns</vt:lpstr>
      <vt:lpstr>Communication Patterns</vt:lpstr>
      <vt:lpstr>Blocking functions</vt:lpstr>
      <vt:lpstr>Asynchronous Communication</vt:lpstr>
      <vt:lpstr>Asynchronous Communication</vt:lpstr>
      <vt:lpstr>MPI Hello World.c</vt:lpstr>
      <vt:lpstr>MPI Recommendations</vt:lpstr>
      <vt:lpstr>MPI Recommendations</vt:lpstr>
      <vt:lpstr>MPI Recommendations</vt:lpstr>
      <vt:lpstr>MPI Homework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P3-18: HPC Apps, Systems, and Design Tools</dc:title>
  <dc:creator>Student</dc:creator>
  <cp:lastModifiedBy>David Langerman</cp:lastModifiedBy>
  <cp:revision>1224</cp:revision>
  <dcterms:created xsi:type="dcterms:W3CDTF">2017-11-03T16:04:33Z</dcterms:created>
  <dcterms:modified xsi:type="dcterms:W3CDTF">2019-01-14T15:45:19Z</dcterms:modified>
</cp:coreProperties>
</file>