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Hin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F76BCEE-5EC8-48E9-9755-A060BA10F608}">
  <a:tblStyle styleId="{5F76BCEE-5EC8-48E9-9755-A060BA10F6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ind-bold.fntdata"/><Relationship Id="rId16" Type="http://schemas.openxmlformats.org/officeDocument/2006/relationships/font" Target="fonts/Hi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Shape 10"/>
          <p:cNvSpPr/>
          <p:nvPr/>
        </p:nvSpPr>
        <p:spPr>
          <a:xfrm flipH="1" rot="5400000">
            <a:off x="6177275" y="-42338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17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18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 flipH="1" rot="5400000">
            <a:off x="7987921" y="280747"/>
            <a:ext cx="1436798" cy="875312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/>
          <p:nvPr/>
        </p:nvSpPr>
        <p:spPr>
          <a:xfrm flipH="1" rot="5400000">
            <a:off x="7711954" y="1152043"/>
            <a:ext cx="1779871" cy="1084184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/>
          <p:nvPr/>
        </p:nvSpPr>
        <p:spPr>
          <a:xfrm flipH="1" rot="-5400000">
            <a:off x="8520892" y="2338195"/>
            <a:ext cx="542403" cy="33042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/>
          <p:nvPr/>
        </p:nvSpPr>
        <p:spPr>
          <a:xfrm flipH="1" rot="5400000">
            <a:off x="-280461" y="2947980"/>
            <a:ext cx="1435651" cy="874537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/>
        </p:nvSpPr>
        <p:spPr>
          <a:xfrm flipH="1" rot="-5400000">
            <a:off x="-209916" y="4278659"/>
            <a:ext cx="1075013" cy="655177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/>
          <p:nvPr/>
        </p:nvSpPr>
        <p:spPr>
          <a:xfrm flipH="1" rot="-5400000">
            <a:off x="276080" y="3815951"/>
            <a:ext cx="743793" cy="45324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purple gradient">
  <p:cSld name="BLANK_2_1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Shape 151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orange gradient">
  <p:cSld name="BLANK_2_1_1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Shape 160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ig">
  <p:cSld name="BLANK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Shape 16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70" name="Shape 170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Shape 175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/>
          <p:nvPr/>
        </p:nvSpPr>
        <p:spPr>
          <a:xfrm flipH="1" rot="-5400000">
            <a:off x="-358955" y="3663589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Shape 179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/>
        </p:txBody>
      </p:sp>
      <p:sp>
        <p:nvSpPr>
          <p:cNvPr id="23" name="Shape 23"/>
          <p:cNvSpPr/>
          <p:nvPr/>
        </p:nvSpPr>
        <p:spPr>
          <a:xfrm flipH="1" rot="5400000">
            <a:off x="6177275" y="-42338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7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Shape 32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/>
        </p:txBody>
      </p:sp>
      <p:grpSp>
        <p:nvGrpSpPr>
          <p:cNvPr id="35" name="Shape 3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6" name="Shape 36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Shape 41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Shape 43"/>
          <p:cNvSpPr/>
          <p:nvPr/>
        </p:nvSpPr>
        <p:spPr>
          <a:xfrm flipH="1" rot="-5400000">
            <a:off x="-358985" y="3663619"/>
            <a:ext cx="1838515" cy="1120555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4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grpSp>
        <p:nvGrpSpPr>
          <p:cNvPr id="49" name="Shape 4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0" name="Shape 50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6" name="Shape 56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grpSp>
        <p:nvGrpSpPr>
          <p:cNvPr id="65" name="Shape 6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6" name="Shape 66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Shape 71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2" name="Shape 72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1" name="Shape 81"/>
          <p:cNvSpPr txBox="1"/>
          <p:nvPr>
            <p:ph idx="3" type="body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grpSp>
        <p:nvGrpSpPr>
          <p:cNvPr id="82" name="Shape 82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3" name="Shape 83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Shape 8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89" name="Shape 89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6" name="Shape 9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97" name="Shape 97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Shape 102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3" name="Shape 103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1pPr>
          </a:lstStyle>
          <a:p/>
        </p:txBody>
      </p:sp>
      <p:grpSp>
        <p:nvGrpSpPr>
          <p:cNvPr id="110" name="Shape 110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11" name="Shape 111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Shape 11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17" name="Shape 117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mall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24" name="Shape 124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0" name="Shape 130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41F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12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4294967295" type="ctrTitle"/>
          </p:nvPr>
        </p:nvSpPr>
        <p:spPr>
          <a:xfrm>
            <a:off x="1672075" y="2269150"/>
            <a:ext cx="5635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7200"/>
            </a:br>
            <a:r>
              <a:rPr lang="en" sz="7200"/>
              <a:t>SPACE RACE</a:t>
            </a:r>
            <a:endParaRPr sz="7200"/>
          </a:p>
        </p:txBody>
      </p:sp>
      <p:sp>
        <p:nvSpPr>
          <p:cNvPr id="185" name="Shape 185"/>
          <p:cNvSpPr txBox="1"/>
          <p:nvPr>
            <p:ph idx="4294967295" type="subTitle"/>
          </p:nvPr>
        </p:nvSpPr>
        <p:spPr>
          <a:xfrm>
            <a:off x="1672075" y="3411552"/>
            <a:ext cx="5635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Zach McKee, Kevin Hance, Andrew Yang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CPSC 224 | Dr. Zhang</a:t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5066647" y="717180"/>
            <a:ext cx="275621" cy="263172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Shape 187"/>
          <p:cNvGrpSpPr/>
          <p:nvPr/>
        </p:nvGrpSpPr>
        <p:grpSpPr>
          <a:xfrm>
            <a:off x="5424462" y="487507"/>
            <a:ext cx="1333298" cy="1333379"/>
            <a:chOff x="6654650" y="3665275"/>
            <a:chExt cx="409100" cy="409125"/>
          </a:xfrm>
        </p:grpSpPr>
        <p:sp>
          <p:nvSpPr>
            <p:cNvPr id="188" name="Shape 188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Shape 190"/>
          <p:cNvGrpSpPr/>
          <p:nvPr/>
        </p:nvGrpSpPr>
        <p:grpSpPr>
          <a:xfrm>
            <a:off x="4582487" y="1550340"/>
            <a:ext cx="484172" cy="484200"/>
            <a:chOff x="570875" y="4322250"/>
            <a:chExt cx="443300" cy="443325"/>
          </a:xfrm>
        </p:grpSpPr>
        <p:sp>
          <p:nvSpPr>
            <p:cNvPr id="191" name="Shape 191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 rot="1892490">
            <a:off x="6821707" y="1112575"/>
            <a:ext cx="275600" cy="263152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 rot="-931596">
            <a:off x="6258096" y="1950628"/>
            <a:ext cx="186411" cy="177991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4294967295" type="ctrTitle"/>
          </p:nvPr>
        </p:nvSpPr>
        <p:spPr>
          <a:xfrm>
            <a:off x="2715450" y="1828050"/>
            <a:ext cx="3691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</a:t>
            </a:r>
            <a:r>
              <a:rPr lang="en" sz="4800"/>
              <a:t>YOU</a:t>
            </a:r>
            <a:endParaRPr sz="4800"/>
          </a:p>
        </p:txBody>
      </p:sp>
      <p:sp>
        <p:nvSpPr>
          <p:cNvPr id="283" name="Shape 283"/>
          <p:cNvSpPr txBox="1"/>
          <p:nvPr>
            <p:ph idx="4294967295" type="subTitle"/>
          </p:nvPr>
        </p:nvSpPr>
        <p:spPr>
          <a:xfrm>
            <a:off x="2715450" y="2722875"/>
            <a:ext cx="4939200" cy="14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6FF33"/>
                </a:solidFill>
              </a:rPr>
              <a:t>Q</a:t>
            </a:r>
            <a:r>
              <a:rPr b="1" lang="en" sz="3600">
                <a:solidFill>
                  <a:srgbClr val="66FF33"/>
                </a:solidFill>
              </a:rPr>
              <a:t>uestions?</a:t>
            </a:r>
            <a:endParaRPr b="1" sz="3600">
              <a:solidFill>
                <a:srgbClr val="66FF33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  <p:sp>
        <p:nvSpPr>
          <p:cNvPr id="284" name="Shape 284"/>
          <p:cNvSpPr/>
          <p:nvPr/>
        </p:nvSpPr>
        <p:spPr>
          <a:xfrm>
            <a:off x="875647" y="640980"/>
            <a:ext cx="275621" cy="263172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5" name="Shape 285"/>
          <p:cNvGrpSpPr/>
          <p:nvPr/>
        </p:nvGrpSpPr>
        <p:grpSpPr>
          <a:xfrm>
            <a:off x="1233462" y="411307"/>
            <a:ext cx="1333298" cy="1333379"/>
            <a:chOff x="6654650" y="3665275"/>
            <a:chExt cx="409100" cy="409125"/>
          </a:xfrm>
        </p:grpSpPr>
        <p:sp>
          <p:nvSpPr>
            <p:cNvPr id="286" name="Shape 286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Shape 288"/>
          <p:cNvGrpSpPr/>
          <p:nvPr/>
        </p:nvGrpSpPr>
        <p:grpSpPr>
          <a:xfrm>
            <a:off x="391487" y="1474140"/>
            <a:ext cx="484172" cy="484200"/>
            <a:chOff x="570875" y="4322250"/>
            <a:chExt cx="443300" cy="443325"/>
          </a:xfrm>
        </p:grpSpPr>
        <p:sp>
          <p:nvSpPr>
            <p:cNvPr id="289" name="Shape 289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Shape 293"/>
          <p:cNvSpPr/>
          <p:nvPr/>
        </p:nvSpPr>
        <p:spPr>
          <a:xfrm rot="1892490">
            <a:off x="2630707" y="1036375"/>
            <a:ext cx="275600" cy="263152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/>
        </p:nvSpPr>
        <p:spPr>
          <a:xfrm rot="-931596">
            <a:off x="2067096" y="1874428"/>
            <a:ext cx="186411" cy="177991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Increase complexity of a Yahtzee program using a Space theme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Gain experience using Java Swing components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 BUILD PHASE</a:t>
            </a:r>
            <a:endParaRPr/>
          </a:p>
        </p:txBody>
      </p:sp>
      <p:sp>
        <p:nvSpPr>
          <p:cNvPr id="208" name="Shape 208"/>
          <p:cNvSpPr/>
          <p:nvPr/>
        </p:nvSpPr>
        <p:spPr>
          <a:xfrm>
            <a:off x="2156775" y="1923788"/>
            <a:ext cx="515700" cy="544500"/>
          </a:xfrm>
          <a:prstGeom prst="mathPlus">
            <a:avLst>
              <a:gd fmla="val 23520" name="adj1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3912675" y="1923800"/>
            <a:ext cx="515700" cy="544500"/>
          </a:xfrm>
          <a:prstGeom prst="mathPlus">
            <a:avLst>
              <a:gd fmla="val 23520" name="adj1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4774" y="1492325"/>
            <a:ext cx="1300900" cy="130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725" y="1769463"/>
            <a:ext cx="837800" cy="83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5440000" y="1863175"/>
            <a:ext cx="515700" cy="5445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5513" y="1583500"/>
            <a:ext cx="1209725" cy="12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6650" y="1583500"/>
            <a:ext cx="1209725" cy="12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>
            <p:ph type="title"/>
          </p:nvPr>
        </p:nvSpPr>
        <p:spPr>
          <a:xfrm>
            <a:off x="733875" y="2984650"/>
            <a:ext cx="17100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Fuel Reserves</a:t>
            </a:r>
            <a:endParaRPr sz="1800"/>
          </a:p>
        </p:txBody>
      </p:sp>
      <p:sp>
        <p:nvSpPr>
          <p:cNvPr id="216" name="Shape 216"/>
          <p:cNvSpPr txBox="1"/>
          <p:nvPr>
            <p:ph type="title"/>
          </p:nvPr>
        </p:nvSpPr>
        <p:spPr>
          <a:xfrm>
            <a:off x="4389325" y="2984650"/>
            <a:ext cx="17100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Thrusters</a:t>
            </a:r>
            <a:endParaRPr sz="1800"/>
          </a:p>
        </p:txBody>
      </p:sp>
      <p:sp>
        <p:nvSpPr>
          <p:cNvPr id="217" name="Shape 217"/>
          <p:cNvSpPr txBox="1"/>
          <p:nvPr>
            <p:ph type="title"/>
          </p:nvPr>
        </p:nvSpPr>
        <p:spPr>
          <a:xfrm>
            <a:off x="2787350" y="2984650"/>
            <a:ext cx="17100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Cockpit</a:t>
            </a:r>
            <a:endParaRPr sz="1800"/>
          </a:p>
        </p:txBody>
      </p:sp>
      <p:sp>
        <p:nvSpPr>
          <p:cNvPr id="218" name="Shape 218"/>
          <p:cNvSpPr txBox="1"/>
          <p:nvPr>
            <p:ph type="title"/>
          </p:nvPr>
        </p:nvSpPr>
        <p:spPr>
          <a:xfrm>
            <a:off x="6351750" y="2984650"/>
            <a:ext cx="1710000" cy="3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Rocket</a:t>
            </a:r>
            <a:endParaRPr sz="1800"/>
          </a:p>
        </p:txBody>
      </p:sp>
      <p:pic>
        <p:nvPicPr>
          <p:cNvPr id="219" name="Shape 2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10360" y="1622447"/>
            <a:ext cx="1040650" cy="10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>
            <p:ph idx="4294967295" type="body"/>
          </p:nvPr>
        </p:nvSpPr>
        <p:spPr>
          <a:xfrm>
            <a:off x="1030575" y="3176050"/>
            <a:ext cx="1641900" cy="24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Requires:</a:t>
            </a:r>
            <a:endParaRPr b="1" sz="16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Hull Parts</a:t>
            </a:r>
            <a:endParaRPr sz="16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Electronics</a:t>
            </a:r>
            <a:endParaRPr sz="16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Fuel (x2)</a:t>
            </a:r>
            <a:endParaRPr sz="1600"/>
          </a:p>
        </p:txBody>
      </p:sp>
      <p:sp>
        <p:nvSpPr>
          <p:cNvPr id="221" name="Shape 221"/>
          <p:cNvSpPr txBox="1"/>
          <p:nvPr>
            <p:ph idx="4294967295" type="body"/>
          </p:nvPr>
        </p:nvSpPr>
        <p:spPr>
          <a:xfrm>
            <a:off x="2793027" y="3176050"/>
            <a:ext cx="1641900" cy="24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Requires:</a:t>
            </a:r>
            <a:endParaRPr b="1" sz="16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Hul Parts</a:t>
            </a:r>
            <a:endParaRPr sz="16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Electronics</a:t>
            </a:r>
            <a:endParaRPr sz="16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Glass</a:t>
            </a:r>
            <a:endParaRPr sz="16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Crew Members</a:t>
            </a:r>
            <a:endParaRPr sz="1600"/>
          </a:p>
        </p:txBody>
      </p:sp>
      <p:sp>
        <p:nvSpPr>
          <p:cNvPr id="222" name="Shape 222"/>
          <p:cNvSpPr txBox="1"/>
          <p:nvPr>
            <p:ph idx="4294967295" type="body"/>
          </p:nvPr>
        </p:nvSpPr>
        <p:spPr>
          <a:xfrm>
            <a:off x="4423380" y="3176050"/>
            <a:ext cx="1641900" cy="24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Requires:</a:t>
            </a:r>
            <a:endParaRPr b="1" sz="16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Hull Parts (x2)</a:t>
            </a:r>
            <a:endParaRPr sz="16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Electronics</a:t>
            </a:r>
            <a:endParaRPr sz="16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Fuel</a:t>
            </a:r>
            <a:endParaRPr sz="16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FEATURES: </a:t>
            </a:r>
            <a:r>
              <a:rPr lang="en">
                <a:solidFill>
                  <a:schemeClr val="lt1"/>
                </a:solidFill>
              </a:rPr>
              <a:t>SPACE PHASE</a:t>
            </a:r>
            <a:endParaRPr/>
          </a:p>
        </p:txBody>
      </p:sp>
      <p:graphicFrame>
        <p:nvGraphicFramePr>
          <p:cNvPr id="228" name="Shape 228"/>
          <p:cNvGraphicFramePr/>
          <p:nvPr/>
        </p:nvGraphicFramePr>
        <p:xfrm>
          <a:off x="824200" y="1737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{5F76BCEE-5EC8-48E9-9755-A060BA10F608}</a:tableStyleId>
              </a:tblPr>
              <a:tblGrid>
                <a:gridCol w="1534425"/>
                <a:gridCol w="1534425"/>
                <a:gridCol w="1534425"/>
                <a:gridCol w="2107500"/>
              </a:tblGrid>
              <a:tr h="584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Distance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Fuel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 Accident 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Cautious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x1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-2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0%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</a:tr>
              <a:tr h="584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Normal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x1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-1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20 - (Crew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 </a:t>
                      </a: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* 4) %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</a:tr>
              <a:tr h="584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Fast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x3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-2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20 - 2(Crew * 4) %</a:t>
                      </a:r>
                      <a:endParaRPr b="1" sz="1800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000" y="1786975"/>
            <a:ext cx="430025" cy="43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Shape 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850" y="1780701"/>
            <a:ext cx="430025" cy="43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Shape 2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0475" y="2984025"/>
            <a:ext cx="430025" cy="43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0476" y="2386644"/>
            <a:ext cx="430025" cy="430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0475" y="3575987"/>
            <a:ext cx="430025" cy="43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09175" y="1780700"/>
            <a:ext cx="430025" cy="4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3076725" y="896774"/>
            <a:ext cx="4596701" cy="3578584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9525">
            <a:solidFill>
              <a:srgbClr val="669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3269080" y="1086811"/>
            <a:ext cx="4212000" cy="26895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1" name="Shape 241"/>
          <p:cNvSpPr txBox="1"/>
          <p:nvPr>
            <p:ph idx="4294967295" type="body"/>
          </p:nvPr>
        </p:nvSpPr>
        <p:spPr>
          <a:xfrm>
            <a:off x="393425" y="577100"/>
            <a:ext cx="2447400" cy="153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99FF"/>
                </a:solidFill>
              </a:rPr>
              <a:t>SPACE RACE</a:t>
            </a:r>
            <a:r>
              <a:rPr b="1" lang="en" sz="3000"/>
              <a:t> DEMO</a:t>
            </a:r>
            <a:endParaRPr sz="3000"/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9075" y="1086800"/>
            <a:ext cx="4212000" cy="26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1067088" y="3032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ARCHITECTURE: SEQUENCE DIAGRAM</a:t>
            </a:r>
            <a:endParaRPr sz="2400"/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175" y="1141725"/>
            <a:ext cx="4448899" cy="39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/>
        </p:nvSpPr>
        <p:spPr>
          <a:xfrm>
            <a:off x="1100550" y="883725"/>
            <a:ext cx="6876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Player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2092950" y="883725"/>
            <a:ext cx="11841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PlayGame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3423450" y="883725"/>
            <a:ext cx="11841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BuildPhase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4467450" y="883725"/>
            <a:ext cx="13320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SpacePhase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53" name="Shape 2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27000">
            <a:off x="6711256" y="380926"/>
            <a:ext cx="942738" cy="94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1052763" y="182175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&amp; UML DIAGRAM</a:t>
            </a:r>
            <a:endParaRPr/>
          </a:p>
        </p:txBody>
      </p:sp>
      <p:pic>
        <p:nvPicPr>
          <p:cNvPr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250" y="818175"/>
            <a:ext cx="5972101" cy="4172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0" name="Shape 260"/>
          <p:cNvGrpSpPr/>
          <p:nvPr/>
        </p:nvGrpSpPr>
        <p:grpSpPr>
          <a:xfrm rot="887294">
            <a:off x="7131239" y="143573"/>
            <a:ext cx="867894" cy="868909"/>
            <a:chOff x="6654650" y="3665275"/>
            <a:chExt cx="409100" cy="409125"/>
          </a:xfrm>
        </p:grpSpPr>
        <p:sp>
          <p:nvSpPr>
            <p:cNvPr id="261" name="Shape 261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idx="1" type="body"/>
          </p:nvPr>
        </p:nvSpPr>
        <p:spPr>
          <a:xfrm>
            <a:off x="734625" y="137010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1. </a:t>
            </a:r>
            <a:r>
              <a:rPr b="1" lang="en" sz="1600"/>
              <a:t>Mobile Apps (Android/iOS)</a:t>
            </a:r>
            <a:endParaRPr b="1" sz="1600"/>
          </a:p>
          <a:p>
            <a: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Implement Space Race to be playable on mobile devices</a:t>
            </a:r>
            <a:endParaRPr sz="1600"/>
          </a:p>
        </p:txBody>
      </p:sp>
      <p:sp>
        <p:nvSpPr>
          <p:cNvPr id="268" name="Shape 268"/>
          <p:cNvSpPr txBox="1"/>
          <p:nvPr>
            <p:ph type="title"/>
          </p:nvPr>
        </p:nvSpPr>
        <p:spPr>
          <a:xfrm>
            <a:off x="1067088" y="6842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269" name="Shape 269"/>
          <p:cNvSpPr txBox="1"/>
          <p:nvPr>
            <p:ph idx="2" type="body"/>
          </p:nvPr>
        </p:nvSpPr>
        <p:spPr>
          <a:xfrm>
            <a:off x="3878225" y="1370100"/>
            <a:ext cx="3594000" cy="3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2. Online </a:t>
            </a:r>
            <a:r>
              <a:rPr b="1" lang="en" sz="1600"/>
              <a:t>Capabilities</a:t>
            </a:r>
            <a:endParaRPr b="1" sz="1600"/>
          </a:p>
          <a:p>
            <a: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Implement online multiplayer</a:t>
            </a:r>
            <a:endParaRPr sz="16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</a:rPr>
              <a:t>3. Increase Rocket Customization</a:t>
            </a:r>
            <a:endParaRPr sz="1600"/>
          </a:p>
          <a:p>
            <a: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More options for different kinds of engines, fuel sources, etc.</a:t>
            </a:r>
            <a:endParaRPr sz="16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4. </a:t>
            </a:r>
            <a:r>
              <a:rPr b="1" lang="en" sz="1600"/>
              <a:t>Create Animated Graphics</a:t>
            </a:r>
            <a:endParaRPr b="1" sz="1600"/>
          </a:p>
          <a:p>
            <a: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Create animations at various stages of gameplay </a:t>
            </a:r>
            <a:endParaRPr sz="16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5. Improve GUI</a:t>
            </a:r>
            <a:endParaRPr b="1" sz="1600">
              <a:solidFill>
                <a:schemeClr val="lt1"/>
              </a:solidFill>
            </a:endParaRPr>
          </a:p>
          <a:p>
            <a: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chemeClr val="lt1"/>
                </a:solidFill>
              </a:rPr>
              <a:t>Research alternatives to Java Swing for enhanced GUI</a:t>
            </a:r>
            <a:endParaRPr sz="16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70" name="Shape 270"/>
          <p:cNvSpPr/>
          <p:nvPr/>
        </p:nvSpPr>
        <p:spPr>
          <a:xfrm>
            <a:off x="2269450" y="2857325"/>
            <a:ext cx="727387" cy="1401200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cap="flat" cmpd="sng" w="9525">
            <a:solidFill>
              <a:srgbClr val="FFC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1128050" y="2857349"/>
            <a:ext cx="727405" cy="1401162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cap="flat" cmpd="sng" w="9525">
            <a:solidFill>
              <a:srgbClr val="33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Issues: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Difficulty of Swing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Controlling User Flow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Communication of Ideas to all project partners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