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49792">
              <a:schemeClr val="accent1">
                <a:lumOff val="16847"/>
              </a:schemeClr>
            </a:gs>
            <a:gs pos="49792">
              <a:srgbClr val="2B9CDC"/>
            </a:gs>
            <a:gs pos="100000">
              <a:schemeClr val="accent1">
                <a:lumOff val="-13575"/>
              </a:schemeClr>
            </a:gs>
          </a:gsLst>
          <a:lin ang="7532014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基础教程 - 对象"/>
          <p:cNvSpPr txBox="1"/>
          <p:nvPr/>
        </p:nvSpPr>
        <p:spPr>
          <a:xfrm>
            <a:off x="385253" y="4678316"/>
            <a:ext cx="13038329" cy="146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7600">
                <a:solidFill>
                  <a:srgbClr val="FFFFFF"/>
                </a:solidFill>
              </a:defRPr>
            </a:lvl1pPr>
          </a:lstStyle>
          <a:p>
            <a:pPr/>
            <a:r>
              <a:t>JAVASCRIPT 基础教程 - 对象</a:t>
            </a:r>
          </a:p>
        </p:txBody>
      </p:sp>
      <p:pic>
        <p:nvPicPr>
          <p:cNvPr id="12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4420" y="3535446"/>
            <a:ext cx="7836326" cy="664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讲师：孟庆和"/>
          <p:cNvSpPr txBox="1"/>
          <p:nvPr/>
        </p:nvSpPr>
        <p:spPr>
          <a:xfrm>
            <a:off x="9230486" y="6646444"/>
            <a:ext cx="33147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讲师：孟庆和</a:t>
            </a:r>
          </a:p>
        </p:txBody>
      </p:sp>
      <p:pic>
        <p:nvPicPr>
          <p:cNvPr id="122" name="logo (1).png" descr="log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7602" y="645159"/>
            <a:ext cx="3151997" cy="1237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感谢!)"/>
          <p:cNvSpPr txBox="1"/>
          <p:nvPr>
            <p:ph type="title"/>
          </p:nvPr>
        </p:nvSpPr>
        <p:spPr>
          <a:xfrm>
            <a:off x="1913492" y="5384955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感谢!)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对象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对象</a:t>
            </a:r>
          </a:p>
        </p:txBody>
      </p:sp>
      <p:sp>
        <p:nvSpPr>
          <p:cNvPr id="125" name="Ob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Object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特定事物相关的数据和功能封装到对象中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 一组“键值对”（key-value）的集合，是一种无序的复合数据集合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描述现实中的某个对象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对象字面量(定义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对象字面量(定义)</a:t>
            </a:r>
          </a:p>
        </p:txBody>
      </p:sp>
      <p:sp>
        <p:nvSpPr>
          <p:cNvPr id="128" name="“键”（表示属性或方法名称）和它的“值”用冒号隔开,】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“键”（表示</a:t>
            </a:r>
            <a:r>
              <a:rPr b="1"/>
              <a:t>属性</a:t>
            </a:r>
            <a:r>
              <a:t>或</a:t>
            </a:r>
            <a:r>
              <a:rPr b="1"/>
              <a:t>方法</a:t>
            </a:r>
            <a:r>
              <a:t>名称）和它的“值”用</a:t>
            </a:r>
            <a:r>
              <a:rPr b="1"/>
              <a:t>冒号隔开,】</a:t>
            </a:r>
            <a:endParaRPr b="1"/>
          </a:p>
          <a:p>
            <a:pPr>
              <a:defRPr>
                <a:solidFill>
                  <a:srgbClr val="FFFFFF"/>
                </a:solidFill>
              </a:defRPr>
            </a:pPr>
            <a:r>
              <a:rPr b="1"/>
              <a:t>键名都是字符串</a:t>
            </a:r>
            <a:endParaRPr b="1"/>
          </a:p>
          <a:p>
            <a:pPr>
              <a:defRPr>
                <a:solidFill>
                  <a:srgbClr val="FFFFFF"/>
                </a:solidFill>
              </a:defRPr>
            </a:pPr>
            <a:r>
              <a:t>键值对用</a:t>
            </a:r>
            <a:r>
              <a:rPr b="1"/>
              <a:t>逗号</a:t>
            </a:r>
            <a:r>
              <a:t>隔开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整个对象包含在花括号{}里。</a:t>
            </a:r>
          </a:p>
        </p:txBody>
      </p:sp>
      <p:pic>
        <p:nvPicPr>
          <p:cNvPr id="129" name="1.png" descr="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204065" y="7257905"/>
            <a:ext cx="9295232" cy="5964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属性的读取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属性的读取</a:t>
            </a:r>
          </a:p>
        </p:txBody>
      </p:sp>
      <p:sp>
        <p:nvSpPr>
          <p:cNvPr id="132" name="括号记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括号记法 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obj[“name”]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内部还可以使用表达式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点记法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obj.name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注意：访问一个不存在的属性 返回undefined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对象命名规则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对象命名规则</a:t>
            </a:r>
          </a:p>
        </p:txBody>
      </p:sp>
      <p:sp>
        <p:nvSpPr>
          <p:cNvPr id="135" name="特殊字符的命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</a:lstStyle>
          <a:p>
            <a:pPr/>
            <a:r>
              <a:t>特殊字符的命名</a:t>
            </a:r>
          </a:p>
          <a:p>
            <a:pPr lvl="1"/>
            <a:r>
              <a:t>遇到 空格 、连字符命名的属性 必须用引号括起来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属性的赋值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属性的赋值</a:t>
            </a:r>
          </a:p>
        </p:txBody>
      </p:sp>
      <p:sp>
        <p:nvSpPr>
          <p:cNvPr id="138" name="括号记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括号记法 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obj[“name”] = “李四”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点记法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obj.name = “李四”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删除对象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删除对象</a:t>
            </a:r>
          </a:p>
        </p:txBody>
      </p:sp>
      <p:sp>
        <p:nvSpPr>
          <p:cNvPr id="141" name="dele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</a:lstStyle>
          <a:p>
            <a:pPr/>
            <a:r>
              <a:t>delete</a:t>
            </a:r>
          </a:p>
          <a:p>
            <a:pPr lvl="1"/>
            <a:r>
              <a:t>delete obj.name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判断属性是否存在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判断属性是否存在</a:t>
            </a:r>
          </a:p>
        </p:txBody>
      </p:sp>
      <p:sp>
        <p:nvSpPr>
          <p:cNvPr id="144" name="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</a:lstStyle>
          <a:p>
            <a:pPr/>
            <a:r>
              <a:t>in</a:t>
            </a:r>
          </a:p>
          <a:p>
            <a:pPr lvl="1"/>
            <a:r>
              <a:t>‘name’ in obj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属性循环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属性循环</a:t>
            </a:r>
          </a:p>
        </p:txBody>
      </p:sp>
      <p:sp>
        <p:nvSpPr>
          <p:cNvPr id="147" name="for...in…"/>
          <p:cNvSpPr txBox="1"/>
          <p:nvPr>
            <p:ph type="body" idx="1"/>
          </p:nvPr>
        </p:nvSpPr>
        <p:spPr>
          <a:xfrm>
            <a:off x="1689099" y="3098799"/>
            <a:ext cx="21005801" cy="9296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</a:lstStyle>
          <a:p>
            <a:pPr/>
            <a:r>
              <a:t> for...in </a:t>
            </a:r>
          </a:p>
          <a:p>
            <a:pPr lvl="1"/>
            <a:r>
              <a:t>可以循环出对象所有的属性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