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aidu.com" TargetMode="External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准备渲染进程</a:t>
            </a:r>
          </a:p>
        </p:txBody>
      </p:sp>
      <p:sp>
        <p:nvSpPr>
          <p:cNvPr id="25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7" name="所需知识点"/>
          <p:cNvSpPr txBox="1"/>
          <p:nvPr/>
        </p:nvSpPr>
        <p:spPr>
          <a:xfrm>
            <a:off x="1395124" y="300039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通常情况下，打开新的页面都会使用单独的渲染进程</a:t>
            </a:r>
          </a:p>
        </p:txBody>
      </p:sp>
      <p:sp>
        <p:nvSpPr>
          <p:cNvPr id="258" name="所需知识点"/>
          <p:cNvSpPr txBox="1"/>
          <p:nvPr/>
        </p:nvSpPr>
        <p:spPr>
          <a:xfrm>
            <a:off x="1395124" y="4389619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如果打开的页面属于同一站点的话，那么就会复用一个渲染进程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传输数据 给浏览器进程</a:t>
            </a:r>
          </a:p>
        </p:txBody>
      </p:sp>
      <p:sp>
        <p:nvSpPr>
          <p:cNvPr id="2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所需知识点"/>
          <p:cNvSpPr txBox="1"/>
          <p:nvPr/>
        </p:nvSpPr>
        <p:spPr>
          <a:xfrm>
            <a:off x="1395124" y="300039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渲染进程便开始页面解析和子资源加载了，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6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69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7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jvascript动画"/>
          <p:cNvSpPr txBox="1"/>
          <p:nvPr/>
        </p:nvSpPr>
        <p:spPr>
          <a:xfrm>
            <a:off x="11025426" y="8285685"/>
            <a:ext cx="193167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概述</a:t>
            </a:r>
          </a:p>
        </p:txBody>
      </p:sp>
      <p:sp>
        <p:nvSpPr>
          <p:cNvPr id="2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8" name="所需知识点"/>
          <p:cNvSpPr txBox="1"/>
          <p:nvPr/>
        </p:nvSpPr>
        <p:spPr>
          <a:xfrm>
            <a:off x="1370217" y="2312788"/>
            <a:ext cx="21643565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HTTP就是</a:t>
            </a:r>
            <a:r>
              <a:rPr>
                <a:solidFill>
                  <a:schemeClr val="accent3"/>
                </a:solidFill>
              </a:rPr>
              <a:t>超文本</a:t>
            </a:r>
            <a:r>
              <a:rPr>
                <a:solidFill>
                  <a:schemeClr val="accent5"/>
                </a:solidFill>
              </a:rPr>
              <a:t>传输</a:t>
            </a:r>
            <a:r>
              <a:rPr>
                <a:solidFill>
                  <a:schemeClr val="accent1"/>
                </a:solidFill>
              </a:rPr>
              <a:t>协议</a:t>
            </a:r>
            <a:r>
              <a:t>，也就是</a:t>
            </a:r>
            <a:r>
              <a:rPr b="1">
                <a:solidFill>
                  <a:srgbClr val="000000"/>
                </a:solidFill>
              </a:rPr>
              <a:t>H</a:t>
            </a:r>
            <a:r>
              <a:t>yper</a:t>
            </a:r>
            <a:r>
              <a:rPr b="1">
                <a:solidFill>
                  <a:srgbClr val="000000"/>
                </a:solidFill>
              </a:rPr>
              <a:t>T</a:t>
            </a:r>
            <a:r>
              <a:t>ext </a:t>
            </a:r>
            <a:r>
              <a:rPr b="1">
                <a:solidFill>
                  <a:srgbClr val="000000"/>
                </a:solidFill>
              </a:rPr>
              <a:t>T</a:t>
            </a:r>
            <a:r>
              <a:t>ransfer </a:t>
            </a:r>
            <a:r>
              <a:rPr b="1">
                <a:solidFill>
                  <a:srgbClr val="000000"/>
                </a:solidFill>
              </a:rPr>
              <a:t>P</a:t>
            </a:r>
            <a:r>
              <a:t>rotocol。是一个在计算机世界里专门用来在两点之间传输数据的约定和规范。</a:t>
            </a:r>
          </a:p>
        </p:txBody>
      </p:sp>
      <p:sp>
        <p:nvSpPr>
          <p:cNvPr id="279" name="所需知识点"/>
          <p:cNvSpPr txBox="1"/>
          <p:nvPr/>
        </p:nvSpPr>
        <p:spPr>
          <a:xfrm>
            <a:off x="1621752" y="4848318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应用层协议</a:t>
            </a:r>
          </a:p>
        </p:txBody>
      </p:sp>
      <p:sp>
        <p:nvSpPr>
          <p:cNvPr id="280" name="所需知识点"/>
          <p:cNvSpPr txBox="1"/>
          <p:nvPr/>
        </p:nvSpPr>
        <p:spPr>
          <a:xfrm>
            <a:off x="1646659" y="5979777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基于TCP/IP</a:t>
            </a:r>
          </a:p>
        </p:txBody>
      </p:sp>
      <p:sp>
        <p:nvSpPr>
          <p:cNvPr id="281" name="所需知识点"/>
          <p:cNvSpPr txBox="1"/>
          <p:nvPr/>
        </p:nvSpPr>
        <p:spPr>
          <a:xfrm>
            <a:off x="1646659" y="7199015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规定了客户端和服务器的数据通信格式</a:t>
            </a:r>
          </a:p>
        </p:txBody>
      </p:sp>
      <p:sp>
        <p:nvSpPr>
          <p:cNvPr id="282" name="所需知识点"/>
          <p:cNvSpPr txBox="1"/>
          <p:nvPr/>
        </p:nvSpPr>
        <p:spPr>
          <a:xfrm>
            <a:off x="1646659" y="8418254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用于传输超媒体文档</a:t>
            </a:r>
          </a:p>
        </p:txBody>
      </p:sp>
      <p:sp>
        <p:nvSpPr>
          <p:cNvPr id="283" name="所需知识点"/>
          <p:cNvSpPr txBox="1"/>
          <p:nvPr/>
        </p:nvSpPr>
        <p:spPr>
          <a:xfrm>
            <a:off x="1646659" y="9549713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无状态的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概述</a:t>
            </a:r>
          </a:p>
        </p:txBody>
      </p:sp>
      <p:sp>
        <p:nvSpPr>
          <p:cNvPr id="28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所需知识点"/>
          <p:cNvSpPr txBox="1"/>
          <p:nvPr/>
        </p:nvSpPr>
        <p:spPr>
          <a:xfrm>
            <a:off x="1370217" y="2312788"/>
            <a:ext cx="21643565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HTTP就是</a:t>
            </a:r>
            <a:r>
              <a:rPr>
                <a:solidFill>
                  <a:schemeClr val="accent3"/>
                </a:solidFill>
              </a:rPr>
              <a:t>超文本</a:t>
            </a:r>
            <a:r>
              <a:rPr>
                <a:solidFill>
                  <a:schemeClr val="accent5"/>
                </a:solidFill>
              </a:rPr>
              <a:t>传输</a:t>
            </a:r>
            <a:r>
              <a:rPr>
                <a:solidFill>
                  <a:schemeClr val="accent1"/>
                </a:solidFill>
              </a:rPr>
              <a:t>协议</a:t>
            </a:r>
            <a:r>
              <a:t>，也就是</a:t>
            </a:r>
            <a:r>
              <a:rPr b="1">
                <a:solidFill>
                  <a:srgbClr val="000000"/>
                </a:solidFill>
              </a:rPr>
              <a:t>H</a:t>
            </a:r>
            <a:r>
              <a:t>yper</a:t>
            </a:r>
            <a:r>
              <a:rPr b="1">
                <a:solidFill>
                  <a:srgbClr val="000000"/>
                </a:solidFill>
              </a:rPr>
              <a:t>T</a:t>
            </a:r>
            <a:r>
              <a:t>ext </a:t>
            </a:r>
            <a:r>
              <a:rPr b="1">
                <a:solidFill>
                  <a:srgbClr val="000000"/>
                </a:solidFill>
              </a:rPr>
              <a:t>T</a:t>
            </a:r>
            <a:r>
              <a:t>ransfer </a:t>
            </a:r>
            <a:r>
              <a:rPr b="1">
                <a:solidFill>
                  <a:srgbClr val="000000"/>
                </a:solidFill>
              </a:rPr>
              <a:t>P</a:t>
            </a:r>
            <a:r>
              <a:t>rotocol。是一个在计算机世界里专门用来在两点之间传输数据的约定和规范。</a:t>
            </a:r>
          </a:p>
        </p:txBody>
      </p:sp>
      <p:sp>
        <p:nvSpPr>
          <p:cNvPr id="290" name="所需知识点"/>
          <p:cNvSpPr txBox="1"/>
          <p:nvPr/>
        </p:nvSpPr>
        <p:spPr>
          <a:xfrm>
            <a:off x="1621752" y="4848318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协议：众所周知的一套标准的规则和规范</a:t>
            </a:r>
          </a:p>
        </p:txBody>
      </p:sp>
      <p:sp>
        <p:nvSpPr>
          <p:cNvPr id="291" name="所需知识点"/>
          <p:cNvSpPr txBox="1"/>
          <p:nvPr/>
        </p:nvSpPr>
        <p:spPr>
          <a:xfrm>
            <a:off x="1646659" y="6407149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传输：就是把一堆东西从A点搬到B点，或者从B点搬到A点，即“A&lt;===&gt;B”。</a:t>
            </a:r>
          </a:p>
        </p:txBody>
      </p:sp>
      <p:sp>
        <p:nvSpPr>
          <p:cNvPr id="292" name="所需知识点"/>
          <p:cNvSpPr txBox="1"/>
          <p:nvPr/>
        </p:nvSpPr>
        <p:spPr>
          <a:xfrm>
            <a:off x="2695220" y="7759096"/>
            <a:ext cx="2161524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主要包含2点</a:t>
            </a:r>
          </a:p>
        </p:txBody>
      </p:sp>
      <p:sp>
        <p:nvSpPr>
          <p:cNvPr id="293" name="所需知识点"/>
          <p:cNvSpPr txBox="1"/>
          <p:nvPr/>
        </p:nvSpPr>
        <p:spPr>
          <a:xfrm>
            <a:off x="3938578" y="9044972"/>
            <a:ext cx="1912852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HTTP协议是一个“</a:t>
            </a:r>
            <a:r>
              <a:rPr b="1">
                <a:solidFill>
                  <a:srgbClr val="000000"/>
                </a:solidFill>
              </a:rPr>
              <a:t>双向协议</a:t>
            </a:r>
            <a:r>
              <a:t>” （至少有2个最基本的参与者，数据是双向流动，而不是单向流动）</a:t>
            </a:r>
          </a:p>
        </p:txBody>
      </p:sp>
      <p:sp>
        <p:nvSpPr>
          <p:cNvPr id="294" name="所需知识点"/>
          <p:cNvSpPr txBox="1"/>
          <p:nvPr/>
        </p:nvSpPr>
        <p:spPr>
          <a:xfrm>
            <a:off x="3938578" y="11232948"/>
            <a:ext cx="1912852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2 . 数据虽然是在A和B之间传输，但并没有限制只有A和B这两个角色，允许中间有“中转”或者“接力”。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概述</a:t>
            </a:r>
          </a:p>
        </p:txBody>
      </p:sp>
      <p:sp>
        <p:nvSpPr>
          <p:cNvPr id="29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0" name="所需知识点"/>
          <p:cNvSpPr txBox="1"/>
          <p:nvPr/>
        </p:nvSpPr>
        <p:spPr>
          <a:xfrm>
            <a:off x="1621752" y="3314161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超文本：发展到现在，不只是简单的字符文字 ，还包括 ：图片、音频、视频、甚至是压缩包</a:t>
            </a:r>
          </a:p>
        </p:txBody>
      </p:sp>
      <p:sp>
        <p:nvSpPr>
          <p:cNvPr id="301" name="所需知识点"/>
          <p:cNvSpPr txBox="1"/>
          <p:nvPr/>
        </p:nvSpPr>
        <p:spPr>
          <a:xfrm>
            <a:off x="1621752" y="6733397"/>
            <a:ext cx="19323597" cy="480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在互联网世界里，HTTP通常跑在TCP/IP协议栈之上，依靠IP协议实现寻址和路由、TCP协议实现可靠数据传输、DNS协议实现域名查找、SSL/TLS协议实现安全通信。此外，还有一些协议依赖于HTTP，例如WebSocket、HTTPDNS等。这些协议相互交织，构成了一个协议网，而HTTP则处于中心地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会话</a:t>
            </a:r>
          </a:p>
        </p:txBody>
      </p:sp>
      <p:sp>
        <p:nvSpPr>
          <p:cNvPr id="30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7" name="矩形"/>
          <p:cNvSpPr/>
          <p:nvPr/>
        </p:nvSpPr>
        <p:spPr>
          <a:xfrm>
            <a:off x="1466250" y="4327831"/>
            <a:ext cx="7688849" cy="5229600"/>
          </a:xfrm>
          <a:prstGeom prst="rect">
            <a:avLst/>
          </a:prstGeom>
          <a:solidFill>
            <a:srgbClr val="FFFFFF"/>
          </a:solidFill>
          <a:ln w="88900">
            <a:solidFill>
              <a:srgbClr val="BF8B17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线条"/>
          <p:cNvSpPr/>
          <p:nvPr/>
        </p:nvSpPr>
        <p:spPr>
          <a:xfrm>
            <a:off x="1489993" y="5332392"/>
            <a:ext cx="7641364" cy="1"/>
          </a:xfrm>
          <a:prstGeom prst="line">
            <a:avLst/>
          </a:prstGeom>
          <a:ln w="63500">
            <a:solidFill>
              <a:schemeClr val="accent4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http://www.baidu.com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http://www.baidu.com</a:t>
            </a:r>
          </a:p>
        </p:txBody>
      </p:sp>
      <p:sp>
        <p:nvSpPr>
          <p:cNvPr id="310" name="浏览器"/>
          <p:cNvSpPr txBox="1"/>
          <p:nvPr/>
        </p:nvSpPr>
        <p:spPr>
          <a:xfrm>
            <a:off x="3253877" y="6625130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11" name="客户端"/>
          <p:cNvSpPr txBox="1"/>
          <p:nvPr/>
        </p:nvSpPr>
        <p:spPr>
          <a:xfrm>
            <a:off x="3253877" y="10079068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客户端</a:t>
            </a:r>
          </a:p>
        </p:txBody>
      </p:sp>
      <p:pic>
        <p:nvPicPr>
          <p:cNvPr id="31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38298" y="4198750"/>
            <a:ext cx="4926281" cy="531850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服务器"/>
          <p:cNvSpPr txBox="1"/>
          <p:nvPr/>
        </p:nvSpPr>
        <p:spPr>
          <a:xfrm>
            <a:off x="18417215" y="9826181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14" name="线条"/>
          <p:cNvSpPr/>
          <p:nvPr/>
        </p:nvSpPr>
        <p:spPr>
          <a:xfrm>
            <a:off x="9206448" y="5641050"/>
            <a:ext cx="9882110" cy="62848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建立连接"/>
          <p:cNvSpPr txBox="1"/>
          <p:nvPr/>
        </p:nvSpPr>
        <p:spPr>
          <a:xfrm>
            <a:off x="12163178" y="4593578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建立连接</a:t>
            </a:r>
          </a:p>
        </p:txBody>
      </p:sp>
      <p:sp>
        <p:nvSpPr>
          <p:cNvPr id="316" name="线条"/>
          <p:cNvSpPr/>
          <p:nvPr/>
        </p:nvSpPr>
        <p:spPr>
          <a:xfrm flipH="1">
            <a:off x="9093897" y="5638749"/>
            <a:ext cx="453239" cy="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线条"/>
          <p:cNvSpPr/>
          <p:nvPr/>
        </p:nvSpPr>
        <p:spPr>
          <a:xfrm flipH="1" flipV="1">
            <a:off x="9161050" y="8052098"/>
            <a:ext cx="9972229" cy="101694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发送请求，等待应答"/>
          <p:cNvSpPr txBox="1"/>
          <p:nvPr/>
        </p:nvSpPr>
        <p:spPr>
          <a:xfrm>
            <a:off x="12163178" y="5962624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发送请求，等待应答</a:t>
            </a:r>
          </a:p>
        </p:txBody>
      </p:sp>
      <p:sp>
        <p:nvSpPr>
          <p:cNvPr id="319" name="线条"/>
          <p:cNvSpPr/>
          <p:nvPr/>
        </p:nvSpPr>
        <p:spPr>
          <a:xfrm>
            <a:off x="9333448" y="6923800"/>
            <a:ext cx="9882110" cy="62848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处理请求，响应请求"/>
          <p:cNvSpPr txBox="1"/>
          <p:nvPr/>
        </p:nvSpPr>
        <p:spPr>
          <a:xfrm>
            <a:off x="12163178" y="7202372"/>
            <a:ext cx="39684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处理请求，响应请求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报文结构</a:t>
            </a:r>
          </a:p>
        </p:txBody>
      </p:sp>
      <p:sp>
        <p:nvSpPr>
          <p:cNvPr id="32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27" name="所需知识点"/>
          <p:cNvSpPr txBox="1"/>
          <p:nvPr/>
        </p:nvSpPr>
        <p:spPr>
          <a:xfrm>
            <a:off x="1503037" y="2888630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请求报文 （request）</a:t>
            </a:r>
          </a:p>
        </p:txBody>
      </p:sp>
      <p:sp>
        <p:nvSpPr>
          <p:cNvPr id="328" name="所需知识点"/>
          <p:cNvSpPr txBox="1"/>
          <p:nvPr/>
        </p:nvSpPr>
        <p:spPr>
          <a:xfrm>
            <a:off x="1503037" y="4270285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响应报文 （response）</a:t>
            </a:r>
          </a:p>
        </p:txBody>
      </p:sp>
      <p:sp>
        <p:nvSpPr>
          <p:cNvPr id="329" name="所需知识点"/>
          <p:cNvSpPr txBox="1"/>
          <p:nvPr/>
        </p:nvSpPr>
        <p:spPr>
          <a:xfrm>
            <a:off x="1503037" y="5651940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结构基本相同，由三大部分组成：</a:t>
            </a:r>
          </a:p>
        </p:txBody>
      </p:sp>
      <p:sp>
        <p:nvSpPr>
          <p:cNvPr id="330" name="所需知识点"/>
          <p:cNvSpPr txBox="1"/>
          <p:nvPr/>
        </p:nvSpPr>
        <p:spPr>
          <a:xfrm>
            <a:off x="2223611" y="7014278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起始行（start line）：描述请求或响应的基本信息；</a:t>
            </a:r>
          </a:p>
        </p:txBody>
      </p:sp>
      <p:sp>
        <p:nvSpPr>
          <p:cNvPr id="331" name="所需知识点"/>
          <p:cNvSpPr txBox="1"/>
          <p:nvPr/>
        </p:nvSpPr>
        <p:spPr>
          <a:xfrm>
            <a:off x="2223611" y="8376615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头部字段集合（header）：使用key-value形式更详细地说明报文；</a:t>
            </a:r>
          </a:p>
        </p:txBody>
      </p:sp>
      <p:sp>
        <p:nvSpPr>
          <p:cNvPr id="332" name="所需知识点"/>
          <p:cNvSpPr txBox="1"/>
          <p:nvPr/>
        </p:nvSpPr>
        <p:spPr>
          <a:xfrm>
            <a:off x="2223611" y="9785581"/>
            <a:ext cx="211478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消息正文（entity）：实际传输的数据，它不一定是纯文本，可以是图片、视频等二进制数据。</a:t>
            </a:r>
          </a:p>
        </p:txBody>
      </p:sp>
      <p:sp>
        <p:nvSpPr>
          <p:cNvPr id="333" name="所需知识点"/>
          <p:cNvSpPr txBox="1"/>
          <p:nvPr/>
        </p:nvSpPr>
        <p:spPr>
          <a:xfrm>
            <a:off x="1503038" y="11814386"/>
            <a:ext cx="22042441" cy="156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700">
                <a:solidFill>
                  <a:schemeClr val="accent5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这其中前两部分起始行和头部字段经常又合称为“</a:t>
            </a:r>
            <a:r>
              <a:rPr b="1"/>
              <a:t>请求头</a:t>
            </a:r>
            <a:r>
              <a:t>”或“</a:t>
            </a:r>
            <a:r>
              <a:rPr b="1"/>
              <a:t>响应头</a:t>
            </a:r>
            <a:r>
              <a:t>”，消息正文又称为“</a:t>
            </a:r>
            <a:r>
              <a:rPr b="1"/>
              <a:t>实体</a:t>
            </a:r>
            <a:r>
              <a:t>”，但与“</a:t>
            </a:r>
            <a:r>
              <a:rPr b="1"/>
              <a:t>header</a:t>
            </a:r>
            <a:r>
              <a:t>”对应，很多时候就直接称为“</a:t>
            </a:r>
            <a:r>
              <a:rPr b="1"/>
              <a:t>body</a:t>
            </a:r>
            <a:r>
              <a:t>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报文结构</a:t>
            </a:r>
          </a:p>
        </p:txBody>
      </p:sp>
      <p:sp>
        <p:nvSpPr>
          <p:cNvPr id="33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9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40" name="所需知识点"/>
          <p:cNvSpPr txBox="1"/>
          <p:nvPr/>
        </p:nvSpPr>
        <p:spPr>
          <a:xfrm>
            <a:off x="1503037" y="2400569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HTTP协议规定报文必须有header，但可以没有body，而且在header之后必须要有一个“空行”，也就是“CRLF”，</a:t>
            </a:r>
          </a:p>
        </p:txBody>
      </p:sp>
      <p:sp>
        <p:nvSpPr>
          <p:cNvPr id="341" name="矩形"/>
          <p:cNvSpPr/>
          <p:nvPr/>
        </p:nvSpPr>
        <p:spPr>
          <a:xfrm>
            <a:off x="2107309" y="4894786"/>
            <a:ext cx="9156553" cy="759573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线条"/>
          <p:cNvSpPr/>
          <p:nvPr/>
        </p:nvSpPr>
        <p:spPr>
          <a:xfrm>
            <a:off x="2107309" y="5973451"/>
            <a:ext cx="91565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起始行"/>
          <p:cNvSpPr/>
          <p:nvPr/>
        </p:nvSpPr>
        <p:spPr>
          <a:xfrm>
            <a:off x="2083566" y="4917138"/>
            <a:ext cx="9131153" cy="1071339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起始行</a:t>
            </a:r>
          </a:p>
        </p:txBody>
      </p:sp>
      <p:sp>
        <p:nvSpPr>
          <p:cNvPr id="344" name="header"/>
          <p:cNvSpPr/>
          <p:nvPr/>
        </p:nvSpPr>
        <p:spPr>
          <a:xfrm>
            <a:off x="2120009" y="5993855"/>
            <a:ext cx="9131153" cy="2399438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header</a:t>
            </a:r>
          </a:p>
        </p:txBody>
      </p:sp>
      <p:sp>
        <p:nvSpPr>
          <p:cNvPr id="345" name="空行 CRLF"/>
          <p:cNvSpPr/>
          <p:nvPr/>
        </p:nvSpPr>
        <p:spPr>
          <a:xfrm>
            <a:off x="2107309" y="8431093"/>
            <a:ext cx="9156553" cy="11811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空行 CRLF</a:t>
            </a:r>
          </a:p>
        </p:txBody>
      </p:sp>
      <p:sp>
        <p:nvSpPr>
          <p:cNvPr id="346" name="实体（entry / body）"/>
          <p:cNvSpPr/>
          <p:nvPr/>
        </p:nvSpPr>
        <p:spPr>
          <a:xfrm>
            <a:off x="2120009" y="9550928"/>
            <a:ext cx="9131153" cy="295990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实体（entry / body）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请求报文</a:t>
            </a:r>
          </a:p>
        </p:txBody>
      </p:sp>
      <p:sp>
        <p:nvSpPr>
          <p:cNvPr id="35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2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53" name="所需知识点"/>
          <p:cNvSpPr txBox="1"/>
          <p:nvPr/>
        </p:nvSpPr>
        <p:spPr>
          <a:xfrm>
            <a:off x="1503037" y="267494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请求行</a:t>
            </a:r>
          </a:p>
        </p:txBody>
      </p:sp>
      <p:sp>
        <p:nvSpPr>
          <p:cNvPr id="354" name="所需知识点"/>
          <p:cNvSpPr txBox="1"/>
          <p:nvPr/>
        </p:nvSpPr>
        <p:spPr>
          <a:xfrm>
            <a:off x="2199868" y="4032856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http方法 (是一个动词，如：get/post, 表示对资源的操作)</a:t>
            </a:r>
          </a:p>
        </p:txBody>
      </p:sp>
      <p:sp>
        <p:nvSpPr>
          <p:cNvPr id="355" name="所需知识点"/>
          <p:cNvSpPr txBox="1"/>
          <p:nvPr/>
        </p:nvSpPr>
        <p:spPr>
          <a:xfrm>
            <a:off x="2199868" y="5038344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请求地址 （通常是一个URI，标记了请求方法要操作的资源；）</a:t>
            </a:r>
          </a:p>
        </p:txBody>
      </p:sp>
      <p:sp>
        <p:nvSpPr>
          <p:cNvPr id="356" name="所需知识点"/>
          <p:cNvSpPr txBox="1"/>
          <p:nvPr/>
        </p:nvSpPr>
        <p:spPr>
          <a:xfrm>
            <a:off x="2199868" y="604383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http版本 （表示报文使用的HTTP协议版本）</a:t>
            </a:r>
          </a:p>
        </p:txBody>
      </p:sp>
      <p:sp>
        <p:nvSpPr>
          <p:cNvPr id="357" name="所需知识点"/>
          <p:cNvSpPr txBox="1"/>
          <p:nvPr/>
        </p:nvSpPr>
        <p:spPr>
          <a:xfrm>
            <a:off x="1503037" y="7425018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请求头</a:t>
            </a:r>
          </a:p>
        </p:txBody>
      </p:sp>
      <p:sp>
        <p:nvSpPr>
          <p:cNvPr id="358" name="所需知识点"/>
          <p:cNvSpPr txBox="1"/>
          <p:nvPr/>
        </p:nvSpPr>
        <p:spPr>
          <a:xfrm>
            <a:off x="2199868" y="8759658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头部字段是key-value的形式，key和value之间用“:”分隔，最后用CRLF换行表示字段结束</a:t>
            </a:r>
          </a:p>
        </p:txBody>
      </p:sp>
      <p:sp>
        <p:nvSpPr>
          <p:cNvPr id="359" name="所需知识点"/>
          <p:cNvSpPr txBox="1"/>
          <p:nvPr/>
        </p:nvSpPr>
        <p:spPr>
          <a:xfrm>
            <a:off x="2199868" y="10920329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HTTP头字段非常灵活，不仅可以使用标准里的Host、Connection等已有头，也可以任意添加自定义头，这就给HTTP协议带来了无限的扩展可能。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796331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1447" indent="-551447" algn="l">
              <a:lnSpc>
                <a:spcPct val="120000"/>
              </a:lnSpc>
              <a:buSzPct val="100000"/>
              <a:buChar char="•"/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从浏览器中输入url，到最终页面展示，中间发生了什么？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4852267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1447" indent="-551447" algn="l">
              <a:lnSpc>
                <a:spcPct val="120000"/>
              </a:lnSpc>
              <a:buSzPct val="100000"/>
              <a:buChar char="•"/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30" name="所需知识点"/>
          <p:cNvSpPr txBox="1"/>
          <p:nvPr/>
        </p:nvSpPr>
        <p:spPr>
          <a:xfrm>
            <a:off x="1558642" y="6328810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1447" indent="-551447" algn="l">
              <a:lnSpc>
                <a:spcPct val="120000"/>
              </a:lnSpc>
              <a:buSzPct val="100000"/>
              <a:buChar char="•"/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常用头字段</a:t>
            </a:r>
          </a:p>
        </p:txBody>
      </p:sp>
      <p:sp>
        <p:nvSpPr>
          <p:cNvPr id="36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5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66" name="所需知识点"/>
          <p:cNvSpPr txBox="1"/>
          <p:nvPr/>
        </p:nvSpPr>
        <p:spPr>
          <a:xfrm>
            <a:off x="1542922" y="2687647"/>
            <a:ext cx="21298156" cy="3782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通用字段：在请求头和响应头里都可以出现；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请求字段：仅能出现在请求头里，进一步说明请求信息或者额外的附加条件；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响应字段：仅能出现在响应头里，补充说明响应报文的信息；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实体字段：它实际上属于通用字段，但专门描述body的额外信息。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请求方法</a:t>
            </a:r>
          </a:p>
        </p:txBody>
      </p:sp>
      <p:sp>
        <p:nvSpPr>
          <p:cNvPr id="37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2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73" name="所需知识点"/>
          <p:cNvSpPr txBox="1"/>
          <p:nvPr/>
        </p:nvSpPr>
        <p:spPr>
          <a:xfrm>
            <a:off x="1542922" y="3520531"/>
            <a:ext cx="21298156" cy="871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GET：获取资源，可以理解为读取或者下载数据；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HEAD：获取资源的元信息；（但服务器不会返回请求的实体数据，只会传回响应头，也就是资源的“元信息”）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POST：向资源提交数据，相当于写入或上传数据；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PUT：类似POST；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DELETE：删除资源；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CONNECT：建立特殊的连接隧道；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OPTIONS：列出可对资源实行的方法；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TRACE：追踪请求-响应的传输路径。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网址的组成</a:t>
            </a:r>
          </a:p>
        </p:txBody>
      </p:sp>
      <p:sp>
        <p:nvSpPr>
          <p:cNvPr id="37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80" name="所需知识点"/>
          <p:cNvSpPr txBox="1"/>
          <p:nvPr/>
        </p:nvSpPr>
        <p:spPr>
          <a:xfrm>
            <a:off x="1542922" y="2973943"/>
            <a:ext cx="2129815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网址：统一资源标识符（</a:t>
            </a:r>
            <a:r>
              <a:rPr b="1">
                <a:solidFill>
                  <a:srgbClr val="000000"/>
                </a:solidFill>
              </a:rPr>
              <a:t>U</a:t>
            </a:r>
            <a:r>
              <a:t>niform </a:t>
            </a:r>
            <a:r>
              <a:rPr b="1">
                <a:solidFill>
                  <a:srgbClr val="000000"/>
                </a:solidFill>
              </a:rPr>
              <a:t>R</a:t>
            </a:r>
            <a:r>
              <a:t>esource </a:t>
            </a:r>
            <a:r>
              <a:rPr b="1">
                <a:solidFill>
                  <a:srgbClr val="000000"/>
                </a:solidFill>
              </a:rPr>
              <a:t>I</a:t>
            </a:r>
            <a:r>
              <a:t>dentifier）</a:t>
            </a:r>
          </a:p>
        </p:txBody>
      </p:sp>
      <p:pic>
        <p:nvPicPr>
          <p:cNvPr id="38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29" y="4073912"/>
            <a:ext cx="23383082" cy="3534958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所需知识点"/>
          <p:cNvSpPr txBox="1"/>
          <p:nvPr/>
        </p:nvSpPr>
        <p:spPr>
          <a:xfrm>
            <a:off x="1139292" y="8316064"/>
            <a:ext cx="21298157" cy="209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83" name="所需知识点"/>
          <p:cNvSpPr txBox="1"/>
          <p:nvPr/>
        </p:nvSpPr>
        <p:spPr>
          <a:xfrm>
            <a:off x="1139292" y="8316064"/>
            <a:ext cx="21196430" cy="186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在URI里只能使用ASCII码,对“@&amp;/”等特殊字符和汉字必须要做编码，否则服务器收到HTTP报文后会无法正确处理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消息状态码</a:t>
            </a:r>
          </a:p>
        </p:txBody>
      </p:sp>
      <p:sp>
        <p:nvSpPr>
          <p:cNvPr id="38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9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390" name="所需知识点"/>
          <p:cNvSpPr txBox="1"/>
          <p:nvPr/>
        </p:nvSpPr>
        <p:spPr>
          <a:xfrm>
            <a:off x="1631700" y="2807742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以代码（十进制）的形式表示服务器对请求的处理结果</a:t>
            </a:r>
          </a:p>
        </p:txBody>
      </p:sp>
      <p:sp>
        <p:nvSpPr>
          <p:cNvPr id="391" name="所需知识点"/>
          <p:cNvSpPr txBox="1"/>
          <p:nvPr/>
        </p:nvSpPr>
        <p:spPr>
          <a:xfrm>
            <a:off x="1631700" y="4298453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分为 5类  100 - 599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常用状态码</a:t>
            </a:r>
          </a:p>
        </p:txBody>
      </p:sp>
      <p:sp>
        <p:nvSpPr>
          <p:cNvPr id="39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7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graphicFrame>
        <p:nvGraphicFramePr>
          <p:cNvPr id="398" name="表格"/>
          <p:cNvGraphicFramePr/>
          <p:nvPr/>
        </p:nvGraphicFramePr>
        <p:xfrm>
          <a:off x="1473891" y="2941403"/>
          <a:ext cx="21914399" cy="684897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4099941"/>
                <a:gridCol w="7155476"/>
                <a:gridCol w="10646280"/>
              </a:tblGrid>
              <a:tr h="113937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分类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状态码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含义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3937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1XX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101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客户端使用Upgrade头字段，要求在HTTP协议的基础上改成其他的协议继续通信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39378"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2XX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200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是最常见的成功状态码，表示一切正常，服务器如客户端所期望的那样返回了处理结果，如果是非HEAD请求，通常在响应头后都会有body数据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39378">
                <a:tc rowSpan="3">
                  <a:txBody>
                    <a:bodyPr/>
                    <a:lstStyle/>
                    <a:p>
                      <a:pPr indent="228600">
                        <a:defRPr>
                          <a:sym typeface="Helvetica Neue Medium"/>
                        </a:defRPr>
                      </a:pPr>
                      <a:r>
                        <a:rPr sz="3700"/>
                        <a:t>3XX</a:t>
                      </a:r>
                    </a:p>
                    <a:p>
                      <a:pPr indent="228600">
                        <a:defRPr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301 Moved Permanently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永久重定向,含义是此次请求的资源已经不存在了，需要改用改用新的URI再次访问。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39378">
                <a:tc vMerge="1">
                  <a:tcPr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302 Found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俗称“临时重定向”，意思是请求的资源还在，但需要暂时用另一个URI来访问。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139378">
                <a:tc vMerge="1">
                  <a:tcPr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304 Not Modified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它用于If-Modified-Since等条件请求，表示资源未修改，用于缓存控制。它不具有通常的跳转含义，但可以理解成“重定向已到缓存的文件”（即“缓存重定向”）。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9" name="301和302都会在响应头里使用字段Location指明后续要跳转的URI"/>
          <p:cNvSpPr txBox="1"/>
          <p:nvPr/>
        </p:nvSpPr>
        <p:spPr>
          <a:xfrm>
            <a:off x="10432136" y="1583731"/>
            <a:ext cx="1226714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301和302都会在响应头里使用字段Location指明后续要跳转的URI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常用状态码</a:t>
            </a:r>
          </a:p>
        </p:txBody>
      </p:sp>
      <p:sp>
        <p:nvSpPr>
          <p:cNvPr id="40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5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graphicFrame>
        <p:nvGraphicFramePr>
          <p:cNvPr id="406" name="表格"/>
          <p:cNvGraphicFramePr/>
          <p:nvPr/>
        </p:nvGraphicFramePr>
        <p:xfrm>
          <a:off x="1473891" y="2941403"/>
          <a:ext cx="21914399" cy="75066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4099941"/>
                <a:gridCol w="7155476"/>
                <a:gridCol w="10646280"/>
              </a:tblGrid>
              <a:tr h="1649058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分类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状态码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rgbClr val="FFFFFF"/>
                          </a:solidFill>
                          <a:sym typeface="Helvetica Neue"/>
                        </a:rPr>
                        <a:t>含义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968125">
                <a:tc rowSpan="3">
                  <a:txBody>
                    <a:bodyPr/>
                    <a:lstStyle/>
                    <a:p>
                      <a:pPr indent="228600">
                        <a:defRPr>
                          <a:sym typeface="Helvetica Neue Medium"/>
                        </a:defRPr>
                      </a:pPr>
                      <a:r>
                        <a:rPr sz="3700"/>
                        <a:t>4XX</a:t>
                      </a:r>
                      <a:endParaRPr sz="3700"/>
                    </a:p>
                    <a:p>
                      <a:pPr indent="228600">
                        <a:defRPr>
                          <a:sym typeface="Helvetica Neue Medium"/>
                        </a:defRPr>
                      </a:pPr>
                      <a:endParaRPr sz="3700"/>
                    </a:p>
                    <a:p>
                      <a:pPr algn="l" defTabSz="457200">
                        <a:lnSpc>
                          <a:spcPts val="6800"/>
                        </a:lnSpc>
                        <a:defRPr sz="1700">
                          <a:solidFill>
                            <a:srgbClr val="353535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defRPr>
                      </a:pPr>
                      <a:r>
                        <a:rPr sz="3700"/>
                        <a:t>表示客户端发送的请求报文有误，服务器无法处理</a:t>
                      </a:r>
                    </a:p>
                    <a:p>
                      <a:pPr indent="228600">
                        <a:defRPr>
                          <a:sym typeface="Helvetica Neue Medium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400 Bad Request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表示请求报文有错误 （具体的错误没有明确说明）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949744">
                <a:tc vMerge="1">
                  <a:tcPr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403 Forbidden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实际上不是客户端的请求出错，而是表示服务器禁止访问资源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1949744">
                <a:tc vMerge="1">
                  <a:tcPr/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404 Not Found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 sz="1800"/>
                      </a:pPr>
                      <a:r>
                        <a:rPr sz="3700">
                          <a:sym typeface="Helvetica Neue Medium"/>
                        </a:rPr>
                        <a:t> 资源在本服务器上未找到，所以无法提供给客户端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4××其他错误码</a:t>
            </a:r>
          </a:p>
        </p:txBody>
      </p:sp>
      <p:sp>
        <p:nvSpPr>
          <p:cNvPr id="41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2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13" name="所需知识点"/>
          <p:cNvSpPr txBox="1"/>
          <p:nvPr/>
        </p:nvSpPr>
        <p:spPr>
          <a:xfrm>
            <a:off x="1361953" y="3255645"/>
            <a:ext cx="21660093" cy="852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405 Method Not Allowed：不允许使用某些方法操作资源，例如不允许POST只能GET；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406 Not Acceptable：资源无法满足客户端请求的条件，例如请求中文但只有英文；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408 Request Timeout：请求超时，服务器等待了过长的时间；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409 Conflict：多个请求发生了冲突，可以理解为多线程并发时的竞态；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413 Request Entity Too Large：请求报文里的body太大；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414 Request-URI Too Long：请求行里的URI太大；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429 Too Many Requests：客户端发送了太多的请求，通常是由于服务器的限连策略；</a:t>
            </a:r>
          </a:p>
          <a:p>
            <a:pPr marL="411078" indent="-411078" algn="l">
              <a:lnSpc>
                <a:spcPct val="150000"/>
              </a:lnSpc>
              <a:buSzPct val="100000"/>
              <a:buChar char="•"/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431 Request Header Fields Too Large：请求头某个字段或总体太大；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5xx 错误码</a:t>
            </a:r>
          </a:p>
        </p:txBody>
      </p:sp>
      <p:sp>
        <p:nvSpPr>
          <p:cNvPr id="41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9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20" name="所需知识点"/>
          <p:cNvSpPr txBox="1"/>
          <p:nvPr/>
        </p:nvSpPr>
        <p:spPr>
          <a:xfrm>
            <a:off x="2370495" y="4038431"/>
            <a:ext cx="216600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</a:t>
            </a:r>
            <a:r>
              <a:rPr>
                <a:solidFill>
                  <a:srgbClr val="353535"/>
                </a:solidFill>
              </a:rPr>
              <a:t>“</a:t>
            </a:r>
            <a:r>
              <a:t>500 Internal Server Error</a:t>
            </a:r>
            <a:r>
              <a:rPr>
                <a:solidFill>
                  <a:srgbClr val="353535"/>
                </a:solidFill>
              </a:rPr>
              <a:t>” 服务器错误 发生了什么错误我们是不知道的</a:t>
            </a:r>
          </a:p>
        </p:txBody>
      </p:sp>
      <p:sp>
        <p:nvSpPr>
          <p:cNvPr id="421" name="所需知识点"/>
          <p:cNvSpPr txBox="1"/>
          <p:nvPr/>
        </p:nvSpPr>
        <p:spPr>
          <a:xfrm>
            <a:off x="1312910" y="2670932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服务器在处理时内部发生了错误，无法返回应有的响应数据，是服务器端的“错误码”。</a:t>
            </a:r>
          </a:p>
        </p:txBody>
      </p:sp>
      <p:sp>
        <p:nvSpPr>
          <p:cNvPr id="422" name="所需知识点"/>
          <p:cNvSpPr txBox="1"/>
          <p:nvPr/>
        </p:nvSpPr>
        <p:spPr>
          <a:xfrm>
            <a:off x="2370495" y="5294969"/>
            <a:ext cx="216600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</a:t>
            </a:r>
            <a:r>
              <a:rPr>
                <a:solidFill>
                  <a:srgbClr val="353535"/>
                </a:solidFill>
              </a:rPr>
              <a:t>“</a:t>
            </a:r>
            <a:r>
              <a:t>501 Not Implemented</a:t>
            </a:r>
            <a:r>
              <a:rPr>
                <a:solidFill>
                  <a:srgbClr val="353535"/>
                </a:solidFill>
              </a:rPr>
              <a:t>” 客户端请求的功能还不支持</a:t>
            </a:r>
          </a:p>
        </p:txBody>
      </p:sp>
      <p:sp>
        <p:nvSpPr>
          <p:cNvPr id="423" name="所需知识点"/>
          <p:cNvSpPr txBox="1"/>
          <p:nvPr/>
        </p:nvSpPr>
        <p:spPr>
          <a:xfrm>
            <a:off x="2370495" y="6520075"/>
            <a:ext cx="21660093" cy="192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“</a:t>
            </a:r>
            <a:r>
              <a:rPr>
                <a:solidFill>
                  <a:srgbClr val="000000"/>
                </a:solidFill>
              </a:rPr>
              <a:t>502 Bad Gateway</a:t>
            </a:r>
            <a:r>
              <a:t>”通常是服务器作为网关或者代理时返回的错误码，表示服务器自身工作正常，访问后端服务器时发生了错误，但具体的错误原因也是不知道的。</a:t>
            </a:r>
          </a:p>
        </p:txBody>
      </p:sp>
      <p:sp>
        <p:nvSpPr>
          <p:cNvPr id="424" name="所需知识点"/>
          <p:cNvSpPr txBox="1"/>
          <p:nvPr/>
        </p:nvSpPr>
        <p:spPr>
          <a:xfrm>
            <a:off x="2370495" y="8863773"/>
            <a:ext cx="21660093" cy="1925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“</a:t>
            </a:r>
            <a:r>
              <a:rPr>
                <a:solidFill>
                  <a:srgbClr val="000000"/>
                </a:solidFill>
              </a:rPr>
              <a:t>503 Service Unavailable</a:t>
            </a:r>
            <a:r>
              <a:t>”表示服务器当前很忙，暂时无法响应服务，我们上网时有时候遇到的“网络服务正忙，请稍后重试”的提示信息就是状态码503。</a:t>
            </a:r>
          </a:p>
        </p:txBody>
      </p:sp>
      <p:sp>
        <p:nvSpPr>
          <p:cNvPr id="425" name="所需知识点"/>
          <p:cNvSpPr txBox="1"/>
          <p:nvPr/>
        </p:nvSpPr>
        <p:spPr>
          <a:xfrm>
            <a:off x="2370495" y="10865082"/>
            <a:ext cx="21660093" cy="259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1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503是一个“临时”的状态，很可能过几秒钟后服务器就不那么忙了，可以继续提供服务，所以503响应报文里通常还会有一个“</a:t>
            </a:r>
            <a:r>
              <a:rPr b="1">
                <a:solidFill>
                  <a:srgbClr val="000000"/>
                </a:solidFill>
              </a:rPr>
              <a:t>Retry-After</a:t>
            </a:r>
            <a:r>
              <a:t>”字段，指示客户端可以在多久以后再次尝试发送请求。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8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body 实体数据</a:t>
            </a:r>
          </a:p>
        </p:txBody>
      </p:sp>
      <p:sp>
        <p:nvSpPr>
          <p:cNvPr id="42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1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32" name="所需知识点"/>
          <p:cNvSpPr txBox="1"/>
          <p:nvPr/>
        </p:nvSpPr>
        <p:spPr>
          <a:xfrm>
            <a:off x="1312910" y="297394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当通过body 发送 或者返回数据时，需要告诉对方发送和返回的数据类型时什么</a:t>
            </a:r>
          </a:p>
        </p:txBody>
      </p:sp>
      <p:sp>
        <p:nvSpPr>
          <p:cNvPr id="433" name="所需知识点"/>
          <p:cNvSpPr txBox="1"/>
          <p:nvPr/>
        </p:nvSpPr>
        <p:spPr>
          <a:xfrm>
            <a:off x="1312910" y="4238785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常用的数据类型（MIME type）</a:t>
            </a:r>
          </a:p>
        </p:txBody>
      </p:sp>
      <p:sp>
        <p:nvSpPr>
          <p:cNvPr id="434" name="所需知识点"/>
          <p:cNvSpPr txBox="1"/>
          <p:nvPr/>
        </p:nvSpPr>
        <p:spPr>
          <a:xfrm>
            <a:off x="1868392" y="5529036"/>
            <a:ext cx="1871386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text：即文本格式的可读数据，我们最熟悉的应该就是text/html了，表示超文本文档，此外还有纯文本text/plain、样式表text/css等。</a:t>
            </a:r>
          </a:p>
        </p:txBody>
      </p:sp>
      <p:sp>
        <p:nvSpPr>
          <p:cNvPr id="435" name="所需知识点"/>
          <p:cNvSpPr txBox="1"/>
          <p:nvPr/>
        </p:nvSpPr>
        <p:spPr>
          <a:xfrm>
            <a:off x="2159855" y="7744591"/>
            <a:ext cx="1871386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image：即图像文件，有image/gif、image/jpeg、image/png等。</a:t>
            </a:r>
          </a:p>
        </p:txBody>
      </p:sp>
      <p:sp>
        <p:nvSpPr>
          <p:cNvPr id="436" name="所需知识点"/>
          <p:cNvSpPr txBox="1"/>
          <p:nvPr/>
        </p:nvSpPr>
        <p:spPr>
          <a:xfrm>
            <a:off x="2159855" y="9009433"/>
            <a:ext cx="1871386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audio/video：音频和视频数据，例如audio/mpeg、video/mp4等</a:t>
            </a:r>
          </a:p>
        </p:txBody>
      </p:sp>
      <p:sp>
        <p:nvSpPr>
          <p:cNvPr id="437" name="所需知识点"/>
          <p:cNvSpPr txBox="1"/>
          <p:nvPr/>
        </p:nvSpPr>
        <p:spPr>
          <a:xfrm>
            <a:off x="2159855" y="10298276"/>
            <a:ext cx="21427352" cy="21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34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pplication：数据格式不固定，可能是文本也可能是二进制，必须由上层应用程序来解释。常见的有application/json，application/javascript、application/pdf等，另外，如果实在是不知道数据是什么类型，像刚才说的“黑盒”，就会是application/octet-stream，即不透明的二进制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body 实体数据</a:t>
            </a:r>
          </a:p>
        </p:txBody>
      </p:sp>
      <p:sp>
        <p:nvSpPr>
          <p:cNvPr id="4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3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44" name="所需知识点"/>
          <p:cNvSpPr txBox="1"/>
          <p:nvPr/>
        </p:nvSpPr>
        <p:spPr>
          <a:xfrm>
            <a:off x="1338770" y="3209963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HTTP在传输时为了节约带宽，有时候还会压缩数据，还需要有一个“Encoding type”，告诉数据是用的什么编码格式，这样对方才能正确解压缩，还原出原始的数据。</a:t>
            </a:r>
          </a:p>
        </p:txBody>
      </p:sp>
      <p:sp>
        <p:nvSpPr>
          <p:cNvPr id="445" name="所需知识点"/>
          <p:cNvSpPr txBox="1"/>
          <p:nvPr/>
        </p:nvSpPr>
        <p:spPr>
          <a:xfrm>
            <a:off x="1338770" y="5350767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常用的“Encoding type”，有三种</a:t>
            </a:r>
          </a:p>
        </p:txBody>
      </p:sp>
      <p:sp>
        <p:nvSpPr>
          <p:cNvPr id="446" name="所需知识点"/>
          <p:cNvSpPr txBox="1"/>
          <p:nvPr/>
        </p:nvSpPr>
        <p:spPr>
          <a:xfrm>
            <a:off x="2086411" y="6515449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gzip：GNU zip压缩格式，也是互联网上最流行的压缩格式；</a:t>
            </a:r>
          </a:p>
        </p:txBody>
      </p:sp>
      <p:sp>
        <p:nvSpPr>
          <p:cNvPr id="447" name="所需知识点"/>
          <p:cNvSpPr txBox="1"/>
          <p:nvPr/>
        </p:nvSpPr>
        <p:spPr>
          <a:xfrm>
            <a:off x="2086411" y="7680131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deflate：zlib（deflate）压缩格式，流行程度仅次于gzip；</a:t>
            </a:r>
          </a:p>
        </p:txBody>
      </p:sp>
      <p:sp>
        <p:nvSpPr>
          <p:cNvPr id="448" name="所需知识点"/>
          <p:cNvSpPr txBox="1"/>
          <p:nvPr/>
        </p:nvSpPr>
        <p:spPr>
          <a:xfrm>
            <a:off x="2086411" y="8911304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br：一种专门为HTTP优化的新压缩算法（Brotli）。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4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5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7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jvascript动画"/>
          <p:cNvSpPr txBox="1"/>
          <p:nvPr/>
        </p:nvSpPr>
        <p:spPr>
          <a:xfrm>
            <a:off x="8600361" y="8176621"/>
            <a:ext cx="67818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浏览器请求解析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数据类型使用的头字段</a:t>
            </a:r>
          </a:p>
        </p:txBody>
      </p:sp>
      <p:sp>
        <p:nvSpPr>
          <p:cNvPr id="4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55" name="所需知识点"/>
          <p:cNvSpPr txBox="1"/>
          <p:nvPr/>
        </p:nvSpPr>
        <p:spPr>
          <a:xfrm>
            <a:off x="1338770" y="2845838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有了MIME type和Encoding type，无论是浏览器还是服务器就都可以轻松识别出body的类型，也就能够正确处理数据了。</a:t>
            </a:r>
          </a:p>
        </p:txBody>
      </p:sp>
      <p:sp>
        <p:nvSpPr>
          <p:cNvPr id="456" name="所需知识点"/>
          <p:cNvSpPr txBox="1"/>
          <p:nvPr/>
        </p:nvSpPr>
        <p:spPr>
          <a:xfrm>
            <a:off x="1338770" y="5150446"/>
            <a:ext cx="22381345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HTTP协议为此定义了两个Accept请求头字段和两个Content实体头字段，用于客户端和服务器进行“</a:t>
            </a:r>
            <a:r>
              <a:rPr b="1">
                <a:solidFill>
                  <a:srgbClr val="000000"/>
                </a:solidFill>
              </a:rPr>
              <a:t>内容协商</a:t>
            </a:r>
            <a:r>
              <a:t>”。也就是说，客户端用Accept头告诉服务器希望接收什么样的数据，而服务器用Content头告诉客户端实际发送了什么样的数据</a:t>
            </a:r>
          </a:p>
        </p:txBody>
      </p:sp>
      <p:pic>
        <p:nvPicPr>
          <p:cNvPr id="45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277" y="9349832"/>
            <a:ext cx="12694196" cy="238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32460" y="9641317"/>
            <a:ext cx="9232291" cy="180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数据类型使用的头字段</a:t>
            </a:r>
          </a:p>
        </p:txBody>
      </p:sp>
      <p:sp>
        <p:nvSpPr>
          <p:cNvPr id="4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65" name="所需知识点"/>
          <p:cNvSpPr txBox="1"/>
          <p:nvPr/>
        </p:nvSpPr>
        <p:spPr>
          <a:xfrm>
            <a:off x="1338770" y="297394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 b="1">
                <a:solidFill>
                  <a:srgbClr val="000000"/>
                </a:solidFill>
              </a:rPr>
              <a:t>Accept</a:t>
            </a:r>
            <a:r>
              <a:t>字段标记的是客户端可理解的MIME type，可以用“,”做分隔符列出多个类型</a:t>
            </a:r>
          </a:p>
        </p:txBody>
      </p:sp>
      <p:pic>
        <p:nvPicPr>
          <p:cNvPr id="46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208" y="4915655"/>
            <a:ext cx="15803673" cy="1660726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所需知识点"/>
          <p:cNvSpPr txBox="1"/>
          <p:nvPr/>
        </p:nvSpPr>
        <p:spPr>
          <a:xfrm>
            <a:off x="1338770" y="7425018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服务器会在响应报文里用头字段</a:t>
            </a:r>
            <a:r>
              <a:rPr b="1">
                <a:solidFill>
                  <a:srgbClr val="000000"/>
                </a:solidFill>
              </a:rPr>
              <a:t>Content-Type</a:t>
            </a:r>
            <a:r>
              <a:t>告诉实体数据的真实类型：</a:t>
            </a:r>
          </a:p>
        </p:txBody>
      </p:sp>
      <p:pic>
        <p:nvPicPr>
          <p:cNvPr id="468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7084" y="9273304"/>
            <a:ext cx="10063677" cy="2416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语言类型与编码</a:t>
            </a:r>
          </a:p>
        </p:txBody>
      </p:sp>
      <p:sp>
        <p:nvSpPr>
          <p:cNvPr id="47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75" name="所需知识点"/>
          <p:cNvSpPr txBox="1"/>
          <p:nvPr/>
        </p:nvSpPr>
        <p:spPr>
          <a:xfrm>
            <a:off x="1338770" y="2834875"/>
            <a:ext cx="22381345" cy="187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1">
                <a:solidFill>
                  <a:srgbClr val="000000"/>
                </a:solidFill>
              </a:rPr>
              <a:t>Accept-Language</a:t>
            </a:r>
            <a:r>
              <a:t>字段标记了客户端可理解的自然语言，也允许用“,”做分隔符列出多个类型，</a:t>
            </a:r>
          </a:p>
        </p:txBody>
      </p:sp>
      <p:sp>
        <p:nvSpPr>
          <p:cNvPr id="476" name="所需知识点"/>
          <p:cNvSpPr txBox="1"/>
          <p:nvPr/>
        </p:nvSpPr>
        <p:spPr>
          <a:xfrm>
            <a:off x="1243968" y="5674709"/>
            <a:ext cx="22570952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服务器应该在响应报文里用头字段</a:t>
            </a:r>
            <a:r>
              <a:rPr b="1">
                <a:solidFill>
                  <a:srgbClr val="000000"/>
                </a:solidFill>
              </a:rPr>
              <a:t>Content-Language</a:t>
            </a:r>
            <a:r>
              <a:t>告诉客户端实体数据使用的实际语言类型</a:t>
            </a:r>
          </a:p>
        </p:txBody>
      </p:sp>
      <p:pic>
        <p:nvPicPr>
          <p:cNvPr id="47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1264" y="3894383"/>
            <a:ext cx="7742360" cy="1216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7299" y="6535180"/>
            <a:ext cx="7690290" cy="1712179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所需知识点"/>
          <p:cNvSpPr txBox="1"/>
          <p:nvPr/>
        </p:nvSpPr>
        <p:spPr>
          <a:xfrm>
            <a:off x="1338770" y="8514544"/>
            <a:ext cx="22381345" cy="2855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字符集在HTTP里使用的请求头字段是</a:t>
            </a:r>
            <a:r>
              <a:rPr b="1">
                <a:solidFill>
                  <a:srgbClr val="000000"/>
                </a:solidFill>
              </a:rPr>
              <a:t>Accept-Charset</a:t>
            </a:r>
            <a:r>
              <a:t>，但响应头里却没有对应的Content-Charset，而是在</a:t>
            </a:r>
            <a:r>
              <a:rPr b="1">
                <a:solidFill>
                  <a:srgbClr val="000000"/>
                </a:solidFill>
              </a:rPr>
              <a:t>Content-Type</a:t>
            </a:r>
            <a:r>
              <a:t>字段的数据类型后面用“charset=xxx”来表示，这点需要特别注意。</a:t>
            </a:r>
          </a:p>
        </p:txBody>
      </p:sp>
      <p:pic>
        <p:nvPicPr>
          <p:cNvPr id="48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7309" y="11593766"/>
            <a:ext cx="11538027" cy="1715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内容协商的权重值</a:t>
            </a:r>
          </a:p>
        </p:txBody>
      </p:sp>
      <p:sp>
        <p:nvSpPr>
          <p:cNvPr id="48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6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87" name="所需知识点"/>
          <p:cNvSpPr txBox="1"/>
          <p:nvPr/>
        </p:nvSpPr>
        <p:spPr>
          <a:xfrm>
            <a:off x="1338770" y="2519748"/>
            <a:ext cx="22381345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434343"/>
                </a:solidFill>
              </a:defRPr>
            </a:pPr>
            <a:r>
              <a:rPr>
                <a:solidFill>
                  <a:srgbClr val="000000"/>
                </a:solidFill>
              </a:rPr>
              <a:t>在HTTP协议里用Accept、Accept-Encoding、Accept-Language等请求头字段进行内容协商的时候，还可以用一种特殊的“q”参数表示权重来设定优先级，这里的“q”是“quality factor”的意思。</a:t>
            </a:r>
          </a:p>
        </p:txBody>
      </p:sp>
      <p:sp>
        <p:nvSpPr>
          <p:cNvPr id="488" name="所需知识点"/>
          <p:cNvSpPr txBox="1"/>
          <p:nvPr/>
        </p:nvSpPr>
        <p:spPr>
          <a:xfrm>
            <a:off x="1338770" y="5919089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权重的最大值是1，最小值是0.01，默认值是1，如果值是0就表示拒绝。具体的形式是在数据类型或语言代码后面加一个“;”，然后是“q=value”。</a:t>
            </a:r>
          </a:p>
        </p:txBody>
      </p:sp>
      <p:pic>
        <p:nvPicPr>
          <p:cNvPr id="48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987" y="8528780"/>
            <a:ext cx="13900547" cy="382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2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http的重定向和跳转</a:t>
            </a:r>
          </a:p>
        </p:txBody>
      </p:sp>
      <p:sp>
        <p:nvSpPr>
          <p:cNvPr id="49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5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496" name="所需知识点"/>
          <p:cNvSpPr txBox="1"/>
          <p:nvPr/>
        </p:nvSpPr>
        <p:spPr>
          <a:xfrm>
            <a:off x="1001327" y="3295550"/>
            <a:ext cx="22381345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当输入一个网址按确定时是由浏览器的使用者主动发起的，可以称为“</a:t>
            </a:r>
            <a:r>
              <a:rPr b="1"/>
              <a:t>主动跳转</a:t>
            </a:r>
            <a:r>
              <a:t>”，但还有一类跳转是由服务器来发起的，浏览器使用者无法控制，相对地就可以称为“</a:t>
            </a:r>
            <a:r>
              <a:rPr b="1"/>
              <a:t>被动跳转</a:t>
            </a:r>
            <a:r>
              <a:t>”，这在HTTP协议里有个专门的名词，叫做“</a:t>
            </a:r>
            <a:r>
              <a:rPr b="1"/>
              <a:t>重定向</a:t>
            </a:r>
            <a:r>
              <a:t>”（Redirection）。</a:t>
            </a:r>
          </a:p>
        </p:txBody>
      </p:sp>
      <p:sp>
        <p:nvSpPr>
          <p:cNvPr id="497" name="所需知识点"/>
          <p:cNvSpPr txBox="1"/>
          <p:nvPr/>
        </p:nvSpPr>
        <p:spPr>
          <a:xfrm>
            <a:off x="1001327" y="7324137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当浏览器 收到 301是“永久重定向”，302是“临时重定向” 这2个状态码 就会跳转到新的URI ( </a:t>
            </a:r>
            <a:r>
              <a:rPr b="1">
                <a:solidFill>
                  <a:schemeClr val="accent5"/>
                </a:solidFill>
              </a:rPr>
              <a:t>需要配合 新的头字段“Location: /index.html”，</a:t>
            </a:r>
            <a:r>
              <a:t>才能跳转)</a:t>
            </a:r>
          </a:p>
        </p:txBody>
      </p:sp>
      <p:sp>
        <p:nvSpPr>
          <p:cNvPr id="498" name="所需知识点"/>
          <p:cNvSpPr txBox="1"/>
          <p:nvPr/>
        </p:nvSpPr>
        <p:spPr>
          <a:xfrm>
            <a:off x="1001327" y="1042176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Refresh 字段 实现延时重定向， Refresh:5;url = “xxx” 5秒之后在跳转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 缓存</a:t>
            </a:r>
          </a:p>
        </p:txBody>
      </p:sp>
      <p:sp>
        <p:nvSpPr>
          <p:cNvPr id="50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05" name="所需知识点"/>
          <p:cNvSpPr txBox="1"/>
          <p:nvPr/>
        </p:nvSpPr>
        <p:spPr>
          <a:xfrm>
            <a:off x="1001327" y="320292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使用http请求头的相关字段，指示浏览器缓存策略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为什么要缓存</a:t>
            </a:r>
          </a:p>
        </p:txBody>
      </p:sp>
      <p:sp>
        <p:nvSpPr>
          <p:cNvPr id="50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1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12" name="所需知识点"/>
          <p:cNvSpPr txBox="1"/>
          <p:nvPr/>
        </p:nvSpPr>
        <p:spPr>
          <a:xfrm>
            <a:off x="1001327" y="2888630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减少网络带宽消耗</a:t>
            </a:r>
          </a:p>
        </p:txBody>
      </p:sp>
      <p:sp>
        <p:nvSpPr>
          <p:cNvPr id="513" name="所需知识点"/>
          <p:cNvSpPr txBox="1"/>
          <p:nvPr/>
        </p:nvSpPr>
        <p:spPr>
          <a:xfrm>
            <a:off x="1001327" y="4145935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降低服务器压力</a:t>
            </a:r>
          </a:p>
        </p:txBody>
      </p:sp>
      <p:sp>
        <p:nvSpPr>
          <p:cNvPr id="514" name="所需知识点"/>
          <p:cNvSpPr txBox="1"/>
          <p:nvPr/>
        </p:nvSpPr>
        <p:spPr>
          <a:xfrm>
            <a:off x="1001327" y="5632221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减少网络延迟，提升页面打开速度</a:t>
            </a:r>
          </a:p>
        </p:txBody>
      </p:sp>
      <p:sp>
        <p:nvSpPr>
          <p:cNvPr id="515" name="数据库缓存"/>
          <p:cNvSpPr/>
          <p:nvPr/>
        </p:nvSpPr>
        <p:spPr>
          <a:xfrm>
            <a:off x="2764583" y="9398464"/>
            <a:ext cx="2796653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数据库缓存</a:t>
            </a:r>
          </a:p>
        </p:txBody>
      </p:sp>
      <p:sp>
        <p:nvSpPr>
          <p:cNvPr id="516" name="服务器缓存"/>
          <p:cNvSpPr/>
          <p:nvPr/>
        </p:nvSpPr>
        <p:spPr>
          <a:xfrm>
            <a:off x="5503448" y="9398464"/>
            <a:ext cx="2796653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服务器缓存</a:t>
            </a:r>
          </a:p>
        </p:txBody>
      </p:sp>
      <p:sp>
        <p:nvSpPr>
          <p:cNvPr id="517" name="浏览器缓存"/>
          <p:cNvSpPr/>
          <p:nvPr/>
        </p:nvSpPr>
        <p:spPr>
          <a:xfrm>
            <a:off x="8268173" y="9398464"/>
            <a:ext cx="2796653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浏览器缓存</a:t>
            </a:r>
          </a:p>
        </p:txBody>
      </p:sp>
      <p:sp>
        <p:nvSpPr>
          <p:cNvPr id="518" name="web应用缓存"/>
          <p:cNvSpPr/>
          <p:nvPr/>
        </p:nvSpPr>
        <p:spPr>
          <a:xfrm>
            <a:off x="11058758" y="9398464"/>
            <a:ext cx="2796653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web应用缓存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浏览器缓存机制？</a:t>
            </a:r>
          </a:p>
        </p:txBody>
      </p:sp>
      <p:sp>
        <p:nvSpPr>
          <p:cNvPr id="52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25" name="所需知识点"/>
          <p:cNvSpPr txBox="1"/>
          <p:nvPr/>
        </p:nvSpPr>
        <p:spPr>
          <a:xfrm>
            <a:off x="1001327" y="2888630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缓存规则</a:t>
            </a:r>
          </a:p>
        </p:txBody>
      </p:sp>
      <p:sp>
        <p:nvSpPr>
          <p:cNvPr id="526" name="所需知识点"/>
          <p:cNvSpPr txBox="1"/>
          <p:nvPr/>
        </p:nvSpPr>
        <p:spPr>
          <a:xfrm>
            <a:off x="2242609" y="4260425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过期策略：缓存副本有效期</a:t>
            </a:r>
          </a:p>
        </p:txBody>
      </p:sp>
      <p:sp>
        <p:nvSpPr>
          <p:cNvPr id="527" name="所需知识点"/>
          <p:cNvSpPr txBox="1"/>
          <p:nvPr/>
        </p:nvSpPr>
        <p:spPr>
          <a:xfrm>
            <a:off x="2242609" y="5632221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验证策略，验证校验标识 Etag</a:t>
            </a:r>
          </a:p>
        </p:txBody>
      </p:sp>
      <p:sp>
        <p:nvSpPr>
          <p:cNvPr id="528" name="所需知识点"/>
          <p:cNvSpPr txBox="1"/>
          <p:nvPr/>
        </p:nvSpPr>
        <p:spPr>
          <a:xfrm>
            <a:off x="1001327" y="7425018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使用方法</a:t>
            </a:r>
          </a:p>
        </p:txBody>
      </p:sp>
      <p:sp>
        <p:nvSpPr>
          <p:cNvPr id="529" name="所需知识点"/>
          <p:cNvSpPr txBox="1"/>
          <p:nvPr/>
        </p:nvSpPr>
        <p:spPr>
          <a:xfrm>
            <a:off x="2242609" y="867071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HTML meta  标签</a:t>
            </a:r>
          </a:p>
        </p:txBody>
      </p:sp>
      <p:sp>
        <p:nvSpPr>
          <p:cNvPr id="530" name="所需知识点"/>
          <p:cNvSpPr txBox="1"/>
          <p:nvPr/>
        </p:nvSpPr>
        <p:spPr>
          <a:xfrm>
            <a:off x="2242609" y="9947412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header头部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http缓存头字段</a:t>
            </a:r>
          </a:p>
        </p:txBody>
      </p:sp>
      <p:sp>
        <p:nvSpPr>
          <p:cNvPr id="5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6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37" name="所需知识点"/>
          <p:cNvSpPr txBox="1"/>
          <p:nvPr/>
        </p:nvSpPr>
        <p:spPr>
          <a:xfrm>
            <a:off x="1440948" y="2346404"/>
            <a:ext cx="22381345" cy="283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通用：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Pragma(http/1.0)     控制缓存行为 no-cache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Cache-Control 控制缓存行为 （标记资源的有效期） （服务器缓存）</a:t>
            </a:r>
          </a:p>
        </p:txBody>
      </p:sp>
      <p:sp>
        <p:nvSpPr>
          <p:cNvPr id="538" name="所需知识点"/>
          <p:cNvSpPr txBox="1"/>
          <p:nvPr/>
        </p:nvSpPr>
        <p:spPr>
          <a:xfrm>
            <a:off x="2849333" y="8509701"/>
            <a:ext cx="17738154" cy="244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900">
                <a:latin typeface="+mn-lt"/>
                <a:ea typeface="+mn-ea"/>
                <a:cs typeface="+mn-cs"/>
                <a:sym typeface="Helvetica Neue"/>
              </a:defRPr>
            </a:pPr>
            <a:r>
              <a:t>- no-cache  它的字面含义容易与no_store搞混，实际的意思并不是不允许缓存，而是</a:t>
            </a:r>
            <a:r>
              <a:rPr b="1"/>
              <a:t>可以缓存</a:t>
            </a:r>
            <a:r>
              <a:t>，但在使用之前必须要去服务器验证是否过期，是否有最新的版本；</a:t>
            </a:r>
          </a:p>
        </p:txBody>
      </p:sp>
      <p:sp>
        <p:nvSpPr>
          <p:cNvPr id="539" name="所需知识点"/>
          <p:cNvSpPr txBox="1"/>
          <p:nvPr/>
        </p:nvSpPr>
        <p:spPr>
          <a:xfrm>
            <a:off x="2849333" y="7425018"/>
            <a:ext cx="1773815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no-store 不允许缓存。 用于某些变化非常频繁的数据</a:t>
            </a:r>
          </a:p>
        </p:txBody>
      </p:sp>
      <p:sp>
        <p:nvSpPr>
          <p:cNvPr id="540" name="所需知识点"/>
          <p:cNvSpPr txBox="1"/>
          <p:nvPr/>
        </p:nvSpPr>
        <p:spPr>
          <a:xfrm>
            <a:off x="2849333" y="5367328"/>
            <a:ext cx="17738154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max-age: 60  (单位是秒，相对单位) 时间的计算起点是响应报文的创建时刻（即Date字段，也就是离开服务器的时刻）</a:t>
            </a:r>
          </a:p>
        </p:txBody>
      </p:sp>
      <p:sp>
        <p:nvSpPr>
          <p:cNvPr id="541" name="所需知识点"/>
          <p:cNvSpPr txBox="1"/>
          <p:nvPr/>
        </p:nvSpPr>
        <p:spPr>
          <a:xfrm>
            <a:off x="2849333" y="10560435"/>
            <a:ext cx="17738154" cy="283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must-revalidate：又是一个和no_cache相似的词，它的意思是如果缓存不过期就可以继续使用，但过期了如果还想用就必须去服务器验证。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http缓存头字段</a:t>
            </a:r>
          </a:p>
        </p:txBody>
      </p:sp>
      <p:sp>
        <p:nvSpPr>
          <p:cNvPr id="54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7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48" name="所需知识点"/>
          <p:cNvSpPr txBox="1"/>
          <p:nvPr/>
        </p:nvSpPr>
        <p:spPr>
          <a:xfrm>
            <a:off x="1311648" y="4214460"/>
            <a:ext cx="22381345" cy="480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请求头： （条件请求） （如果资源没有变，服务器就回应一个“</a:t>
            </a:r>
            <a:r>
              <a:rPr b="1"/>
              <a:t>304 Not Modified</a:t>
            </a:r>
            <a:r>
              <a:t>”）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If-match  etag 是否一致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if-none-match etag 是否不一致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if-modified-since 资源最后更新时间是否一致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If-UnModified-since 资源最后更新时间是否不一致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从浏览器中输入url，到最终页面展示，中间发生了什么？</a:t>
            </a:r>
          </a:p>
        </p:txBody>
      </p:sp>
      <p:sp>
        <p:nvSpPr>
          <p:cNvPr id="14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所需知识点"/>
          <p:cNvSpPr txBox="1"/>
          <p:nvPr/>
        </p:nvSpPr>
        <p:spPr>
          <a:xfrm>
            <a:off x="1495916" y="300661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1.用户从浏览器进程里</a:t>
            </a:r>
            <a:r>
              <a:rPr b="1">
                <a:solidFill>
                  <a:srgbClr val="000000"/>
                </a:solidFill>
              </a:rPr>
              <a:t>输入请求信息</a:t>
            </a:r>
          </a:p>
        </p:txBody>
      </p:sp>
      <p:sp>
        <p:nvSpPr>
          <p:cNvPr id="145" name="所需知识点"/>
          <p:cNvSpPr txBox="1"/>
          <p:nvPr/>
        </p:nvSpPr>
        <p:spPr>
          <a:xfrm>
            <a:off x="1495916" y="4431921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2. 网络进程</a:t>
            </a:r>
            <a:r>
              <a:rPr b="1">
                <a:solidFill>
                  <a:srgbClr val="000000"/>
                </a:solidFill>
              </a:rPr>
              <a:t>发起URL请求</a:t>
            </a:r>
          </a:p>
        </p:txBody>
      </p:sp>
      <p:sp>
        <p:nvSpPr>
          <p:cNvPr id="146" name="所需知识点"/>
          <p:cNvSpPr txBox="1"/>
          <p:nvPr/>
        </p:nvSpPr>
        <p:spPr>
          <a:xfrm>
            <a:off x="1495916" y="5841819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3. 服务器响应URL请求之后，浏览器进程就又要开始</a:t>
            </a:r>
            <a:r>
              <a:rPr b="1">
                <a:solidFill>
                  <a:srgbClr val="000000"/>
                </a:solidFill>
              </a:rPr>
              <a:t>准备渲染进程</a:t>
            </a:r>
            <a:r>
              <a:t>了</a:t>
            </a:r>
          </a:p>
        </p:txBody>
      </p:sp>
      <p:sp>
        <p:nvSpPr>
          <p:cNvPr id="147" name="所需知识点"/>
          <p:cNvSpPr txBox="1"/>
          <p:nvPr/>
        </p:nvSpPr>
        <p:spPr>
          <a:xfrm>
            <a:off x="1495916" y="7546811"/>
            <a:ext cx="2230417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4. 渲染进程准备好之后，需要先向渲染进程提交页面数据，我们称之为</a:t>
            </a:r>
            <a:r>
              <a:rPr b="1">
                <a:solidFill>
                  <a:srgbClr val="000000"/>
                </a:solidFill>
              </a:rPr>
              <a:t>提交文档</a:t>
            </a:r>
            <a:r>
              <a:t>阶段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1495916" y="9251802"/>
            <a:ext cx="2230417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5. 渲染进程接收完文档信息之后，便开始</a:t>
            </a:r>
            <a:r>
              <a:rPr b="1">
                <a:solidFill>
                  <a:srgbClr val="000000"/>
                </a:solidFill>
              </a:rPr>
              <a:t>解析页面和加载子资源</a:t>
            </a:r>
            <a:r>
              <a:t>，完成页面的渲染。</a:t>
            </a:r>
          </a:p>
        </p:txBody>
      </p:sp>
      <p:sp>
        <p:nvSpPr>
          <p:cNvPr id="149" name="所需知识点"/>
          <p:cNvSpPr txBox="1"/>
          <p:nvPr/>
        </p:nvSpPr>
        <p:spPr>
          <a:xfrm>
            <a:off x="1495916" y="10956793"/>
            <a:ext cx="2230417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从上面可以看出整个过程 是由 3个进程相互之间配合 完成的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http缓存头字段</a:t>
            </a:r>
          </a:p>
        </p:txBody>
      </p:sp>
      <p:sp>
        <p:nvSpPr>
          <p:cNvPr id="5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4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55" name="所需知识点"/>
          <p:cNvSpPr txBox="1"/>
          <p:nvPr/>
        </p:nvSpPr>
        <p:spPr>
          <a:xfrm>
            <a:off x="1208207" y="3173830"/>
            <a:ext cx="22381345" cy="5766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响应头：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Etag ： 用于缓存校验的值，是一个字符串 （基于内容生成的） 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ETag还有“强”“弱”之分。</a:t>
            </a:r>
          </a:p>
          <a:p>
            <a:pPr lvl="3" indent="685800" algn="l">
              <a:lnSpc>
                <a:spcPct val="120000"/>
              </a:lnSpc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强ETag要求资源在字节级别必须完全相符，弱ETag在值前有个“W/”标记，只要求资源在语义上没有变化，但内部可能会有部分发生了改变（例如HTML里的标签顺序调整，或者多了几个空格）。</a:t>
            </a:r>
          </a:p>
        </p:txBody>
      </p:sp>
      <p:sp>
        <p:nvSpPr>
          <p:cNvPr id="556" name="所需知识点"/>
          <p:cNvSpPr txBox="1"/>
          <p:nvPr/>
        </p:nvSpPr>
        <p:spPr>
          <a:xfrm>
            <a:off x="1208207" y="9781025"/>
            <a:ext cx="22381345" cy="283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实体头部：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Expries（http/1.0） ： 资源过期时间  （是绝对时间）</a:t>
            </a:r>
          </a:p>
          <a:p>
            <a:pPr lvl="1" marL="832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last-modified：资源最后一次修改时间 （基于时间的 秒级的）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5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2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560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561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563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4" name="jvascript动画"/>
          <p:cNvSpPr txBox="1"/>
          <p:nvPr/>
        </p:nvSpPr>
        <p:spPr>
          <a:xfrm>
            <a:off x="7171611" y="8176621"/>
            <a:ext cx="9639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让浏览器知道你是谁？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7" name="eg:让一个方块动起来？"/>
          <p:cNvSpPr txBox="1"/>
          <p:nvPr/>
        </p:nvSpPr>
        <p:spPr>
          <a:xfrm>
            <a:off x="1431618" y="1099851"/>
            <a:ext cx="20170338" cy="103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Cookies</a:t>
            </a:r>
          </a:p>
        </p:txBody>
      </p:sp>
      <p:sp>
        <p:nvSpPr>
          <p:cNvPr id="56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0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71" name="所需知识点"/>
          <p:cNvSpPr txBox="1"/>
          <p:nvPr/>
        </p:nvSpPr>
        <p:spPr>
          <a:xfrm>
            <a:off x="1208207" y="3330450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是直接保存在浏览器上的小数据串</a:t>
            </a:r>
          </a:p>
        </p:txBody>
      </p:sp>
      <p:sp>
        <p:nvSpPr>
          <p:cNvPr id="572" name="所需知识点"/>
          <p:cNvSpPr txBox="1"/>
          <p:nvPr/>
        </p:nvSpPr>
        <p:spPr>
          <a:xfrm>
            <a:off x="1208207" y="10749146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Cookie 是使用 响应头字段</a:t>
            </a:r>
            <a:r>
              <a:rPr b="1"/>
              <a:t>Set-Cookie</a:t>
            </a:r>
            <a:r>
              <a:t>和请求头字段</a:t>
            </a:r>
            <a:r>
              <a:rPr b="1"/>
              <a:t>Cookie 来存储和 传递的</a:t>
            </a:r>
          </a:p>
        </p:txBody>
      </p:sp>
      <p:sp>
        <p:nvSpPr>
          <p:cNvPr id="573" name="所需知识点"/>
          <p:cNvSpPr txBox="1"/>
          <p:nvPr/>
        </p:nvSpPr>
        <p:spPr>
          <a:xfrm>
            <a:off x="1208207" y="4799689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大多数情况下，cookies 是由 web 服务器设置的。然后它们会自动添加到相同域名下的每次请求中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document.cookie 中读取 cookie的值</a:t>
            </a:r>
          </a:p>
        </p:txBody>
      </p:sp>
      <p:sp>
        <p:nvSpPr>
          <p:cNvPr id="57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9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80" name="所需知识点"/>
          <p:cNvSpPr txBox="1"/>
          <p:nvPr/>
        </p:nvSpPr>
        <p:spPr>
          <a:xfrm>
            <a:off x="1208207" y="3321300"/>
            <a:ext cx="22381345" cy="174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document.cookie 的值由一个个 name=value 组成，以 ; 相隔。每一个都是独立的 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写入 document.cookie </a:t>
            </a:r>
          </a:p>
        </p:txBody>
      </p:sp>
      <p:sp>
        <p:nvSpPr>
          <p:cNvPr id="58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6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87" name="所需知识点"/>
          <p:cNvSpPr txBox="1"/>
          <p:nvPr/>
        </p:nvSpPr>
        <p:spPr>
          <a:xfrm>
            <a:off x="1208207" y="3256150"/>
            <a:ext cx="2238134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浏览器的 </a:t>
            </a:r>
            <a:r>
              <a:rPr>
                <a:latin typeface="Menlo"/>
                <a:ea typeface="Menlo"/>
                <a:cs typeface="Menlo"/>
                <a:sym typeface="Menlo"/>
              </a:rPr>
              <a:t>document.cookie</a:t>
            </a:r>
            <a:r>
              <a:t> 写入操作只会更新已存在的 cookies，而不会影响其他 cookies。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选项</a:t>
            </a:r>
          </a:p>
        </p:txBody>
      </p:sp>
      <p:sp>
        <p:nvSpPr>
          <p:cNvPr id="59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3" name="文本"/>
          <p:cNvSpPr txBox="1"/>
          <p:nvPr/>
        </p:nvSpPr>
        <p:spPr>
          <a:xfrm>
            <a:off x="2565331" y="4630854"/>
            <a:ext cx="549068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594" name="所需知识点"/>
          <p:cNvSpPr txBox="1"/>
          <p:nvPr/>
        </p:nvSpPr>
        <p:spPr>
          <a:xfrm>
            <a:off x="1259928" y="2973943"/>
            <a:ext cx="2238134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选项列在 </a:t>
            </a:r>
            <a:r>
              <a:t>key=value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后面，使用 </a:t>
            </a:r>
            <a:r>
              <a:t>;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间隔，</a:t>
            </a:r>
          </a:p>
        </p:txBody>
      </p:sp>
      <p:pic>
        <p:nvPicPr>
          <p:cNvPr id="59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409" y="4713487"/>
            <a:ext cx="20334346" cy="1754741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所需知识点"/>
          <p:cNvSpPr txBox="1"/>
          <p:nvPr/>
        </p:nvSpPr>
        <p:spPr>
          <a:xfrm>
            <a:off x="1259928" y="7240921"/>
            <a:ext cx="2238134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path=/mypath （cookie 作用路径）</a:t>
            </a:r>
          </a:p>
        </p:txBody>
      </p:sp>
      <p:sp>
        <p:nvSpPr>
          <p:cNvPr id="597" name="所需知识点"/>
          <p:cNvSpPr txBox="1"/>
          <p:nvPr/>
        </p:nvSpPr>
        <p:spPr>
          <a:xfrm>
            <a:off x="1259928" y="8664201"/>
            <a:ext cx="22381344" cy="383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可访问到 cookie 的 url 路径前缀。必须是绝对路径。默认值为当前路径。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如果一个 cookie 设置了 path=/admin，那么在 /admin 和 /admin/something 下都是可见的，但是在 /home 或 /adminpage 下不可见。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通常，我们设置 path=/ 来允许网站下所有页面访问 cookie。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0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选项</a:t>
            </a:r>
          </a:p>
        </p:txBody>
      </p:sp>
      <p:sp>
        <p:nvSpPr>
          <p:cNvPr id="60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所需知识点"/>
          <p:cNvSpPr txBox="1"/>
          <p:nvPr/>
        </p:nvSpPr>
        <p:spPr>
          <a:xfrm>
            <a:off x="1518528" y="3297765"/>
            <a:ext cx="2238134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domain=site.com</a:t>
            </a:r>
          </a:p>
        </p:txBody>
      </p:sp>
      <p:sp>
        <p:nvSpPr>
          <p:cNvPr id="604" name="所需知识点"/>
          <p:cNvSpPr txBox="1"/>
          <p:nvPr/>
        </p:nvSpPr>
        <p:spPr>
          <a:xfrm>
            <a:off x="2966691" y="4627906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可访问到 cookie 的域名</a:t>
            </a:r>
          </a:p>
        </p:txBody>
      </p:sp>
      <p:sp>
        <p:nvSpPr>
          <p:cNvPr id="605" name="所需知识点"/>
          <p:cNvSpPr txBox="1"/>
          <p:nvPr/>
        </p:nvSpPr>
        <p:spPr>
          <a:xfrm>
            <a:off x="1518528" y="6023199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expires, max-age（优先级高）</a:t>
            </a:r>
          </a:p>
        </p:txBody>
      </p:sp>
      <p:sp>
        <p:nvSpPr>
          <p:cNvPr id="606" name="所需知识点"/>
          <p:cNvSpPr txBox="1"/>
          <p:nvPr/>
        </p:nvSpPr>
        <p:spPr>
          <a:xfrm>
            <a:off x="2423630" y="9153859"/>
            <a:ext cx="12348353" cy="381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默认情况下，如果一个 cookie 没有设置这两个参数中的任何一个，那么在浏览器关闭后，它就会消失。此类 cookies 被称为 "session cookies”。</a:t>
            </a:r>
          </a:p>
        </p:txBody>
      </p:sp>
      <p:sp>
        <p:nvSpPr>
          <p:cNvPr id="607" name="所需知识点"/>
          <p:cNvSpPr txBox="1"/>
          <p:nvPr/>
        </p:nvSpPr>
        <p:spPr>
          <a:xfrm>
            <a:off x="2550630" y="7067893"/>
            <a:ext cx="10970598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过期日期，当到了过期时间浏览器会自动删除它。</a:t>
            </a:r>
          </a:p>
        </p:txBody>
      </p:sp>
      <p:pic>
        <p:nvPicPr>
          <p:cNvPr id="60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9239" y="8330386"/>
            <a:ext cx="9288025" cy="3731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安全性</a:t>
            </a:r>
          </a:p>
        </p:txBody>
      </p:sp>
      <p:sp>
        <p:nvSpPr>
          <p:cNvPr id="61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4" name="所需知识点"/>
          <p:cNvSpPr txBox="1"/>
          <p:nvPr/>
        </p:nvSpPr>
        <p:spPr>
          <a:xfrm>
            <a:off x="1466808" y="3364906"/>
            <a:ext cx="22381345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属性“</a:t>
            </a:r>
            <a:r>
              <a:rPr b="1"/>
              <a:t>HttpOnly</a:t>
            </a:r>
            <a:r>
              <a:t>”会告诉浏览器，此Cookie只能通过浏览器HTTP协议传输，禁止其他方式访问，浏览器的JS引擎就会禁用document.cookie等一切相关的API</a:t>
            </a:r>
          </a:p>
        </p:txBody>
      </p:sp>
      <p:sp>
        <p:nvSpPr>
          <p:cNvPr id="615" name="所需知识点"/>
          <p:cNvSpPr txBox="1"/>
          <p:nvPr/>
        </p:nvSpPr>
        <p:spPr>
          <a:xfrm>
            <a:off x="1466808" y="6129631"/>
            <a:ext cx="22381345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属性“</a:t>
            </a:r>
            <a:r>
              <a:rPr b="1"/>
              <a:t>Secure</a:t>
            </a:r>
            <a:r>
              <a:t>”会告诉浏览器，表示这个Cookie仅能用HTTPS协议加密传输，明文的HTTP协议会禁止发送。但Cookie本身不是加密的，浏览器里还是以明文的形式存在。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8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应用</a:t>
            </a:r>
          </a:p>
        </p:txBody>
      </p:sp>
      <p:sp>
        <p:nvSpPr>
          <p:cNvPr id="61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1" name="所需知识点"/>
          <p:cNvSpPr txBox="1"/>
          <p:nvPr/>
        </p:nvSpPr>
        <p:spPr>
          <a:xfrm>
            <a:off x="1466808" y="294815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身份验证 （保存用户的登录信息，实现会话事务）</a:t>
            </a:r>
          </a:p>
        </p:txBody>
      </p:sp>
      <p:sp>
        <p:nvSpPr>
          <p:cNvPr id="622" name="所需知识点"/>
          <p:cNvSpPr txBox="1"/>
          <p:nvPr/>
        </p:nvSpPr>
        <p:spPr>
          <a:xfrm>
            <a:off x="1466808" y="4320675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pPr>
            <a:r>
              <a:t>Cookie的另一个常见用途是</a:t>
            </a:r>
            <a:r>
              <a:rPr b="1"/>
              <a:t>广告跟踪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5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Cookie 缺点</a:t>
            </a:r>
          </a:p>
        </p:txBody>
      </p:sp>
      <p:sp>
        <p:nvSpPr>
          <p:cNvPr id="6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8" name="所需知识点"/>
          <p:cNvSpPr txBox="1"/>
          <p:nvPr/>
        </p:nvSpPr>
        <p:spPr>
          <a:xfrm>
            <a:off x="1466808" y="2948153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大小不能超过4kb</a:t>
            </a:r>
          </a:p>
        </p:txBody>
      </p:sp>
      <p:sp>
        <p:nvSpPr>
          <p:cNvPr id="629" name="所需知识点"/>
          <p:cNvSpPr txBox="1"/>
          <p:nvPr/>
        </p:nvSpPr>
        <p:spPr>
          <a:xfrm>
            <a:off x="1466808" y="4320675"/>
            <a:ext cx="2238134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明文传输，具有安全性的问题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浏览器中的3种进程</a:t>
            </a:r>
          </a:p>
        </p:txBody>
      </p:sp>
      <p:sp>
        <p:nvSpPr>
          <p:cNvPr id="15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所需知识点"/>
          <p:cNvSpPr txBox="1"/>
          <p:nvPr/>
        </p:nvSpPr>
        <p:spPr>
          <a:xfrm>
            <a:off x="1495916" y="3006613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浏览器进程</a:t>
            </a:r>
          </a:p>
        </p:txBody>
      </p:sp>
      <p:sp>
        <p:nvSpPr>
          <p:cNvPr id="156" name="所需知识点"/>
          <p:cNvSpPr txBox="1"/>
          <p:nvPr/>
        </p:nvSpPr>
        <p:spPr>
          <a:xfrm>
            <a:off x="2530202" y="4194492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浏览器进程主要负责用户交互、子进程管理和文件储存等功能</a:t>
            </a:r>
          </a:p>
        </p:txBody>
      </p:sp>
      <p:sp>
        <p:nvSpPr>
          <p:cNvPr id="157" name="所需知识点"/>
          <p:cNvSpPr txBox="1"/>
          <p:nvPr/>
        </p:nvSpPr>
        <p:spPr>
          <a:xfrm>
            <a:off x="1495916" y="5723104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网络进程</a:t>
            </a:r>
          </a:p>
        </p:txBody>
      </p:sp>
      <p:sp>
        <p:nvSpPr>
          <p:cNvPr id="158" name="所需知识点"/>
          <p:cNvSpPr txBox="1"/>
          <p:nvPr/>
        </p:nvSpPr>
        <p:spPr>
          <a:xfrm>
            <a:off x="2530202" y="7251717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获取资源</a:t>
            </a:r>
          </a:p>
        </p:txBody>
      </p:sp>
      <p:sp>
        <p:nvSpPr>
          <p:cNvPr id="159" name="所需知识点"/>
          <p:cNvSpPr txBox="1"/>
          <p:nvPr/>
        </p:nvSpPr>
        <p:spPr>
          <a:xfrm>
            <a:off x="1495916" y="8780331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渲染进程</a:t>
            </a:r>
          </a:p>
        </p:txBody>
      </p:sp>
      <p:sp>
        <p:nvSpPr>
          <p:cNvPr id="160" name="所需知识点"/>
          <p:cNvSpPr txBox="1"/>
          <p:nvPr/>
        </p:nvSpPr>
        <p:spPr>
          <a:xfrm>
            <a:off x="2530202" y="10308944"/>
            <a:ext cx="1932359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渲染进程接收完文档信息之后，便开始</a:t>
            </a:r>
            <a:r>
              <a:rPr b="1">
                <a:solidFill>
                  <a:srgbClr val="000000"/>
                </a:solidFill>
              </a:rPr>
              <a:t>解析页面和加载子资源</a:t>
            </a:r>
            <a:r>
              <a:t>，完成页面的渲染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632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63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详细解析过程</a:t>
            </a:r>
          </a:p>
        </p:txBody>
      </p:sp>
      <p:sp>
        <p:nvSpPr>
          <p:cNvPr id="16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用户输入"/>
          <p:cNvSpPr/>
          <p:nvPr/>
        </p:nvSpPr>
        <p:spPr>
          <a:xfrm>
            <a:off x="1632450" y="3753734"/>
            <a:ext cx="3045157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用户输入</a:t>
            </a:r>
          </a:p>
        </p:txBody>
      </p:sp>
      <p:sp>
        <p:nvSpPr>
          <p:cNvPr id="167" name="网络进程url请求"/>
          <p:cNvSpPr/>
          <p:nvPr/>
        </p:nvSpPr>
        <p:spPr>
          <a:xfrm>
            <a:off x="6725676" y="3753734"/>
            <a:ext cx="3045157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网络进程url请求</a:t>
            </a:r>
          </a:p>
        </p:txBody>
      </p:sp>
      <p:sp>
        <p:nvSpPr>
          <p:cNvPr id="168" name="线条"/>
          <p:cNvSpPr/>
          <p:nvPr/>
        </p:nvSpPr>
        <p:spPr>
          <a:xfrm flipH="1">
            <a:off x="2210566" y="5162137"/>
            <a:ext cx="494137" cy="1282314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关键字"/>
          <p:cNvSpPr/>
          <p:nvPr/>
        </p:nvSpPr>
        <p:spPr>
          <a:xfrm>
            <a:off x="1376534" y="6571436"/>
            <a:ext cx="1676227" cy="916825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关键字</a:t>
            </a:r>
          </a:p>
        </p:txBody>
      </p:sp>
      <p:sp>
        <p:nvSpPr>
          <p:cNvPr id="170" name="线条"/>
          <p:cNvSpPr/>
          <p:nvPr/>
        </p:nvSpPr>
        <p:spPr>
          <a:xfrm>
            <a:off x="3779291" y="5162589"/>
            <a:ext cx="481454" cy="119461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网址"/>
          <p:cNvSpPr/>
          <p:nvPr/>
        </p:nvSpPr>
        <p:spPr>
          <a:xfrm>
            <a:off x="3569169" y="6571436"/>
            <a:ext cx="1676228" cy="916825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网址</a:t>
            </a:r>
          </a:p>
        </p:txBody>
      </p:sp>
      <p:sp>
        <p:nvSpPr>
          <p:cNvPr id="172" name="线条"/>
          <p:cNvSpPr/>
          <p:nvPr/>
        </p:nvSpPr>
        <p:spPr>
          <a:xfrm flipH="1">
            <a:off x="2044366" y="7615247"/>
            <a:ext cx="1" cy="120650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使用默认搜索引擎生成带有关键字的url地址"/>
          <p:cNvSpPr/>
          <p:nvPr/>
        </p:nvSpPr>
        <p:spPr>
          <a:xfrm>
            <a:off x="521788" y="8948734"/>
            <a:ext cx="3045156" cy="1829326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使用默认搜索引擎生成带有关键字的url地址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线条"/>
          <p:cNvSpPr/>
          <p:nvPr/>
        </p:nvSpPr>
        <p:spPr>
          <a:xfrm>
            <a:off x="4407283" y="7690242"/>
            <a:ext cx="1" cy="120650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加上协议组成完成的url地址"/>
          <p:cNvSpPr/>
          <p:nvPr/>
        </p:nvSpPr>
        <p:spPr>
          <a:xfrm>
            <a:off x="3782856" y="8948734"/>
            <a:ext cx="3045157" cy="1829326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加上协议组成完成的url地址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线条"/>
          <p:cNvSpPr/>
          <p:nvPr/>
        </p:nvSpPr>
        <p:spPr>
          <a:xfrm flipV="1">
            <a:off x="2214647" y="10786331"/>
            <a:ext cx="1" cy="9422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线条"/>
          <p:cNvSpPr/>
          <p:nvPr/>
        </p:nvSpPr>
        <p:spPr>
          <a:xfrm flipV="1">
            <a:off x="5305434" y="10830050"/>
            <a:ext cx="1" cy="94222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线条"/>
          <p:cNvSpPr/>
          <p:nvPr/>
        </p:nvSpPr>
        <p:spPr>
          <a:xfrm flipH="1">
            <a:off x="2205329" y="11652150"/>
            <a:ext cx="3070557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线条"/>
          <p:cNvSpPr/>
          <p:nvPr/>
        </p:nvSpPr>
        <p:spPr>
          <a:xfrm>
            <a:off x="3740607" y="11690771"/>
            <a:ext cx="1" cy="942225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回车"/>
          <p:cNvSpPr/>
          <p:nvPr/>
        </p:nvSpPr>
        <p:spPr>
          <a:xfrm>
            <a:off x="2902493" y="12665340"/>
            <a:ext cx="1676228" cy="777726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回车</a:t>
            </a:r>
          </a:p>
        </p:txBody>
      </p:sp>
      <p:sp>
        <p:nvSpPr>
          <p:cNvPr id="181" name="线条"/>
          <p:cNvSpPr/>
          <p:nvPr/>
        </p:nvSpPr>
        <p:spPr>
          <a:xfrm flipH="1">
            <a:off x="5062767" y="13054203"/>
            <a:ext cx="203135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12552912" y="5284591"/>
            <a:ext cx="1" cy="609400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浏览器进程把请求发送给网络进程"/>
          <p:cNvSpPr txBox="1"/>
          <p:nvPr/>
        </p:nvSpPr>
        <p:spPr>
          <a:xfrm>
            <a:off x="7273340" y="6123122"/>
            <a:ext cx="482601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浏览器进程把请求发送给网络进程</a:t>
            </a:r>
          </a:p>
        </p:txBody>
      </p:sp>
      <p:sp>
        <p:nvSpPr>
          <p:cNvPr id="184" name="线条"/>
          <p:cNvSpPr/>
          <p:nvPr/>
        </p:nvSpPr>
        <p:spPr>
          <a:xfrm>
            <a:off x="16785357" y="4453594"/>
            <a:ext cx="1" cy="6824988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线条"/>
          <p:cNvSpPr/>
          <p:nvPr/>
        </p:nvSpPr>
        <p:spPr>
          <a:xfrm flipH="1">
            <a:off x="8549315" y="9227949"/>
            <a:ext cx="494136" cy="128231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7880751" y="8056147"/>
            <a:ext cx="3045157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检查本地是否缓存了该资源"/>
          <p:cNvSpPr txBox="1"/>
          <p:nvPr/>
        </p:nvSpPr>
        <p:spPr>
          <a:xfrm>
            <a:off x="7868051" y="8174796"/>
            <a:ext cx="35075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检查本地是否缓存了该资源</a:t>
            </a:r>
          </a:p>
        </p:txBody>
      </p:sp>
      <p:sp>
        <p:nvSpPr>
          <p:cNvPr id="188" name="返回给浏览器进程"/>
          <p:cNvSpPr/>
          <p:nvPr/>
        </p:nvSpPr>
        <p:spPr>
          <a:xfrm>
            <a:off x="7880751" y="10531671"/>
            <a:ext cx="1669829" cy="2240958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返回给浏览器进程</a:t>
            </a:r>
          </a:p>
        </p:txBody>
      </p:sp>
      <p:sp>
        <p:nvSpPr>
          <p:cNvPr id="189" name="有"/>
          <p:cNvSpPr txBox="1"/>
          <p:nvPr/>
        </p:nvSpPr>
        <p:spPr>
          <a:xfrm>
            <a:off x="8758735" y="9661027"/>
            <a:ext cx="482600" cy="80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50800" tIns="50800" rIns="50800" bIns="50800" anchor="ctr">
            <a:spAutoFit/>
          </a:bodyPr>
          <a:lstStyle/>
          <a:p>
            <a:pPr/>
            <a:r>
              <a:t>有</a:t>
            </a:r>
          </a:p>
        </p:txBody>
      </p:sp>
      <p:sp>
        <p:nvSpPr>
          <p:cNvPr id="190" name="线条"/>
          <p:cNvSpPr/>
          <p:nvPr/>
        </p:nvSpPr>
        <p:spPr>
          <a:xfrm>
            <a:off x="10057341" y="9287755"/>
            <a:ext cx="387067" cy="128790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没有"/>
          <p:cNvSpPr txBox="1"/>
          <p:nvPr/>
        </p:nvSpPr>
        <p:spPr>
          <a:xfrm>
            <a:off x="10244130" y="9545897"/>
            <a:ext cx="12700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没有</a:t>
            </a:r>
          </a:p>
        </p:txBody>
      </p:sp>
      <p:sp>
        <p:nvSpPr>
          <p:cNvPr id="192" name="进入网络请求"/>
          <p:cNvSpPr/>
          <p:nvPr/>
        </p:nvSpPr>
        <p:spPr>
          <a:xfrm>
            <a:off x="10158411" y="10531671"/>
            <a:ext cx="1669829" cy="2240958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进入网络请求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1771121" y="11652150"/>
            <a:ext cx="84175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线条"/>
          <p:cNvSpPr/>
          <p:nvPr/>
        </p:nvSpPr>
        <p:spPr>
          <a:xfrm flipV="1">
            <a:off x="7283079" y="5166216"/>
            <a:ext cx="1" cy="7997113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dns解析"/>
          <p:cNvSpPr/>
          <p:nvPr/>
        </p:nvSpPr>
        <p:spPr>
          <a:xfrm>
            <a:off x="11030334" y="3753734"/>
            <a:ext cx="3045157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dns解析</a:t>
            </a:r>
          </a:p>
        </p:txBody>
      </p:sp>
      <p:sp>
        <p:nvSpPr>
          <p:cNvPr id="196" name="获取请求域名的服务器ip地址"/>
          <p:cNvSpPr txBox="1"/>
          <p:nvPr/>
        </p:nvSpPr>
        <p:spPr>
          <a:xfrm>
            <a:off x="12800986" y="5994514"/>
            <a:ext cx="560450" cy="501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/>
          <a:p>
            <a:pPr/>
            <a:r>
              <a:t>获取请求域名的服务器ip地址</a:t>
            </a:r>
          </a:p>
        </p:txBody>
      </p:sp>
      <p:sp>
        <p:nvSpPr>
          <p:cNvPr id="197" name="线条"/>
          <p:cNvSpPr/>
          <p:nvPr/>
        </p:nvSpPr>
        <p:spPr>
          <a:xfrm>
            <a:off x="14344975" y="4388734"/>
            <a:ext cx="3070557" cy="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IP地址和服务器建立TCP连接"/>
          <p:cNvSpPr txBox="1"/>
          <p:nvPr/>
        </p:nvSpPr>
        <p:spPr>
          <a:xfrm>
            <a:off x="14429038" y="3913447"/>
            <a:ext cx="290243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17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IP地址和服务器建立TCP连接</a:t>
            </a:r>
          </a:p>
        </p:txBody>
      </p:sp>
      <p:sp>
        <p:nvSpPr>
          <p:cNvPr id="199" name="线条"/>
          <p:cNvSpPr/>
          <p:nvPr/>
        </p:nvSpPr>
        <p:spPr>
          <a:xfrm>
            <a:off x="8924337" y="5112720"/>
            <a:ext cx="1" cy="3167502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服务器"/>
          <p:cNvSpPr/>
          <p:nvPr/>
        </p:nvSpPr>
        <p:spPr>
          <a:xfrm>
            <a:off x="15203983" y="11448626"/>
            <a:ext cx="3045157" cy="1270001"/>
          </a:xfrm>
          <a:prstGeom prst="rect">
            <a:avLst/>
          </a:prstGeom>
          <a:solidFill>
            <a:schemeClr val="accent3">
              <a:satOff val="-46846"/>
              <a:lumOff val="16323"/>
            </a:schemeClr>
          </a:solidFill>
          <a:ln w="25400">
            <a:solidFill>
              <a:schemeClr val="accent3">
                <a:satOff val="-46846"/>
                <a:lumOff val="16323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01" name="构建请求行、请求头等信息，并把和该域名相关的Cookie等数据附加到请求头中"/>
          <p:cNvSpPr txBox="1"/>
          <p:nvPr/>
        </p:nvSpPr>
        <p:spPr>
          <a:xfrm>
            <a:off x="15632210" y="4477192"/>
            <a:ext cx="812801" cy="6811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sz="1700">
                <a:solidFill>
                  <a:srgbClr val="35353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200">
                <a:latin typeface="PingFang SC Semibold"/>
                <a:ea typeface="PingFang SC Semibold"/>
                <a:cs typeface="PingFang SC Semibold"/>
                <a:sym typeface="PingFang SC Semibold"/>
              </a:rPr>
              <a:t>构建请求行、请求头等信息，并把和该域名相关的Cookie等数据附加</a:t>
            </a:r>
            <a:r>
              <a:rPr sz="2100">
                <a:latin typeface="PingFang SC Semibold"/>
                <a:ea typeface="PingFang SC Semibold"/>
                <a:cs typeface="PingFang SC Semibold"/>
                <a:sym typeface="PingFang SC Semibold"/>
              </a:rPr>
              <a:t>到请求头中</a:t>
            </a:r>
          </a:p>
        </p:txBody>
      </p:sp>
      <p:sp>
        <p:nvSpPr>
          <p:cNvPr id="202" name="根据请求信息生成响应数据（包括响应行、响应头和响应体等信息），并发给网络进程"/>
          <p:cNvSpPr txBox="1"/>
          <p:nvPr/>
        </p:nvSpPr>
        <p:spPr>
          <a:xfrm>
            <a:off x="17989029" y="4477192"/>
            <a:ext cx="800100" cy="6811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sz="1700">
                <a:solidFill>
                  <a:srgbClr val="35353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2200">
                <a:latin typeface="PingFang SC Semibold"/>
                <a:ea typeface="PingFang SC Semibold"/>
                <a:cs typeface="PingFang SC Semibold"/>
                <a:sym typeface="PingFang SC Semibold"/>
              </a:rPr>
              <a:t>根据请求信息生成响应数据（包括响应行、响应头和响应体等信息）</a:t>
            </a:r>
            <a:r>
              <a:t>，</a:t>
            </a:r>
            <a:r>
              <a:rPr sz="2200">
                <a:latin typeface="PingFang SC Semibold"/>
                <a:ea typeface="PingFang SC Semibold"/>
                <a:cs typeface="PingFang SC Semibold"/>
                <a:sym typeface="PingFang SC Semibold"/>
              </a:rPr>
              <a:t>并发给网络进程</a:t>
            </a:r>
          </a:p>
        </p:txBody>
      </p:sp>
      <p:sp>
        <p:nvSpPr>
          <p:cNvPr id="203" name="线条"/>
          <p:cNvSpPr/>
          <p:nvPr/>
        </p:nvSpPr>
        <p:spPr>
          <a:xfrm flipH="1">
            <a:off x="17718606" y="2281722"/>
            <a:ext cx="1" cy="8829498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线条"/>
          <p:cNvSpPr/>
          <p:nvPr/>
        </p:nvSpPr>
        <p:spPr>
          <a:xfrm>
            <a:off x="8248254" y="2459225"/>
            <a:ext cx="1" cy="120650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等网络进程接收了响应行和响应头之后，就开始解析响应头的内容了"/>
          <p:cNvSpPr txBox="1"/>
          <p:nvPr/>
        </p:nvSpPr>
        <p:spPr>
          <a:xfrm>
            <a:off x="11409460" y="885930"/>
            <a:ext cx="925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200"/>
              </a:lnSpc>
              <a:defRPr sz="2400">
                <a:solidFill>
                  <a:srgbClr val="353535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等网络进程接收了响应行和响应头之后，就开始解析响应头的内容了</a:t>
            </a:r>
          </a:p>
        </p:txBody>
      </p:sp>
      <p:sp>
        <p:nvSpPr>
          <p:cNvPr id="206" name="线条"/>
          <p:cNvSpPr/>
          <p:nvPr/>
        </p:nvSpPr>
        <p:spPr>
          <a:xfrm flipH="1" flipV="1">
            <a:off x="9468119" y="1704381"/>
            <a:ext cx="12824272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线条"/>
          <p:cNvSpPr/>
          <p:nvPr/>
        </p:nvSpPr>
        <p:spPr>
          <a:xfrm flipV="1">
            <a:off x="9403329" y="1678981"/>
            <a:ext cx="1" cy="198674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线条"/>
          <p:cNvSpPr/>
          <p:nvPr/>
        </p:nvSpPr>
        <p:spPr>
          <a:xfrm flipH="1" flipV="1">
            <a:off x="8178595" y="2573832"/>
            <a:ext cx="9690642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线条"/>
          <p:cNvSpPr/>
          <p:nvPr/>
        </p:nvSpPr>
        <p:spPr>
          <a:xfrm flipH="1">
            <a:off x="22324702" y="1660212"/>
            <a:ext cx="1" cy="11796509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响应头内容解析</a:t>
            </a:r>
          </a:p>
        </p:txBody>
      </p:sp>
      <p:sp>
        <p:nvSpPr>
          <p:cNvPr id="21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所需知识点"/>
          <p:cNvSpPr txBox="1"/>
          <p:nvPr/>
        </p:nvSpPr>
        <p:spPr>
          <a:xfrm>
            <a:off x="1495916" y="2782754"/>
            <a:ext cx="1932359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重定向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160" y="7963619"/>
            <a:ext cx="10678502" cy="422571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所需知识点"/>
          <p:cNvSpPr txBox="1"/>
          <p:nvPr/>
        </p:nvSpPr>
        <p:spPr>
          <a:xfrm>
            <a:off x="2150315" y="4058534"/>
            <a:ext cx="21360295" cy="256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</a:t>
            </a:r>
            <a:r>
              <a:rPr sz="4000"/>
              <a:t>如果发现返回的状态码是301或者302，那么说明服务器需要浏览器重定向到其他URL。这时网络进程会从响应头的Location字段里面读取重定向的地址，然后再发起新的HTTP或者HTTPS请求，一切又重头开始了。</a:t>
            </a:r>
          </a:p>
        </p:txBody>
      </p:sp>
      <p:sp>
        <p:nvSpPr>
          <p:cNvPr id="218" name="302 状态"/>
          <p:cNvSpPr txBox="1"/>
          <p:nvPr/>
        </p:nvSpPr>
        <p:spPr>
          <a:xfrm>
            <a:off x="5827288" y="6994028"/>
            <a:ext cx="16177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302 状态</a:t>
            </a:r>
          </a:p>
        </p:txBody>
      </p:sp>
      <p:pic>
        <p:nvPicPr>
          <p:cNvPr id="21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5385" y="7905676"/>
            <a:ext cx="7124175" cy="434160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200 状态…"/>
          <p:cNvSpPr txBox="1"/>
          <p:nvPr/>
        </p:nvSpPr>
        <p:spPr>
          <a:xfrm>
            <a:off x="14384802" y="6673086"/>
            <a:ext cx="9639301" cy="1179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状态 </a:t>
            </a:r>
          </a:p>
          <a:p>
            <a:pPr/>
            <a:r>
              <a:t>这是告诉浏览器一切正常，可以继续往下处理该请求了。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响应类型数据处理</a:t>
            </a:r>
          </a:p>
        </p:txBody>
      </p:sp>
      <p:sp>
        <p:nvSpPr>
          <p:cNvPr id="22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所需知识点"/>
          <p:cNvSpPr txBox="1"/>
          <p:nvPr/>
        </p:nvSpPr>
        <p:spPr>
          <a:xfrm>
            <a:off x="1472173" y="2840781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URL请求的数据类型，有时候是一个下载类型，有时候是正常的HTML页面，那么浏览器是如何区分它们呢？</a:t>
            </a:r>
          </a:p>
        </p:txBody>
      </p:sp>
      <p:sp>
        <p:nvSpPr>
          <p:cNvPr id="227" name="所需知识点"/>
          <p:cNvSpPr txBox="1"/>
          <p:nvPr/>
        </p:nvSpPr>
        <p:spPr>
          <a:xfrm>
            <a:off x="1865399" y="5340653"/>
            <a:ext cx="21360296" cy="187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通过Content-Type这个http头字段 它告诉浏览器服务器返回的响应体数据是什么类型</a:t>
            </a:r>
            <a:r>
              <a:rPr>
                <a:solidFill>
                  <a:srgbClr val="353535"/>
                </a:solidFill>
              </a:rPr>
              <a:t>，然后浏览器会根据Content-Type的值来决定如何显示响应体的内容。</a:t>
            </a:r>
          </a:p>
        </p:txBody>
      </p:sp>
      <p:pic>
        <p:nvPicPr>
          <p:cNvPr id="22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002" y="8310460"/>
            <a:ext cx="8080082" cy="455036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正常的html文档，继续处理"/>
          <p:cNvSpPr txBox="1"/>
          <p:nvPr/>
        </p:nvSpPr>
        <p:spPr>
          <a:xfrm>
            <a:off x="4102411" y="7446967"/>
            <a:ext cx="608991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正常的html文档，继续处理</a:t>
            </a:r>
          </a:p>
        </p:txBody>
      </p:sp>
      <p:sp>
        <p:nvSpPr>
          <p:cNvPr id="230" name="线条"/>
          <p:cNvSpPr/>
          <p:nvPr/>
        </p:nvSpPr>
        <p:spPr>
          <a:xfrm flipV="1">
            <a:off x="5496490" y="8201921"/>
            <a:ext cx="1" cy="1270001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1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0741" y="8275672"/>
            <a:ext cx="11438076" cy="461994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矩形"/>
          <p:cNvSpPr/>
          <p:nvPr/>
        </p:nvSpPr>
        <p:spPr>
          <a:xfrm>
            <a:off x="2329281" y="9756974"/>
            <a:ext cx="5895701" cy="707126"/>
          </a:xfrm>
          <a:prstGeom prst="rect">
            <a:avLst/>
          </a:prstGeom>
          <a:solidFill>
            <a:srgbClr val="FFFFFF">
              <a:alpha val="0"/>
            </a:srgbClr>
          </a:solidFill>
          <a:ln w="76200">
            <a:solidFill>
              <a:schemeClr val="accent3">
                <a:satOff val="-46846"/>
                <a:lumOff val="16323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3" name="矩形"/>
          <p:cNvSpPr/>
          <p:nvPr/>
        </p:nvSpPr>
        <p:spPr>
          <a:xfrm>
            <a:off x="12079344" y="9321315"/>
            <a:ext cx="5895701" cy="707126"/>
          </a:xfrm>
          <a:prstGeom prst="rect">
            <a:avLst/>
          </a:prstGeom>
          <a:solidFill>
            <a:srgbClr val="FFFFFF">
              <a:alpha val="0"/>
            </a:srgbClr>
          </a:solidFill>
          <a:ln w="76200">
            <a:solidFill>
              <a:schemeClr val="accent3">
                <a:satOff val="-46846"/>
                <a:lumOff val="16323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" name="线条"/>
          <p:cNvSpPr/>
          <p:nvPr/>
        </p:nvSpPr>
        <p:spPr>
          <a:xfrm flipV="1">
            <a:off x="14479607" y="7840524"/>
            <a:ext cx="1" cy="1270001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字节流类型，通常是下载类型，如果是下载类型，则交给浏览器的下载浏览器，请求结束"/>
          <p:cNvSpPr txBox="1"/>
          <p:nvPr/>
        </p:nvSpPr>
        <p:spPr>
          <a:xfrm>
            <a:off x="12186091" y="7065665"/>
            <a:ext cx="1171291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字节流类型，通常是下载类型，如果是下载类型，则交给浏览器的下载浏览器，请求结束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g:让一个方块动起来？"/>
          <p:cNvSpPr txBox="1"/>
          <p:nvPr/>
        </p:nvSpPr>
        <p:spPr>
          <a:xfrm>
            <a:off x="1431618" y="1012231"/>
            <a:ext cx="2017033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响应类型数据处理</a:t>
            </a:r>
          </a:p>
        </p:txBody>
      </p:sp>
      <p:sp>
        <p:nvSpPr>
          <p:cNvPr id="23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所需知识点"/>
          <p:cNvSpPr txBox="1"/>
          <p:nvPr/>
        </p:nvSpPr>
        <p:spPr>
          <a:xfrm>
            <a:off x="1472173" y="2840781"/>
            <a:ext cx="19323597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URL请求的数据类型，有时候是一个下载类型，有时候是正常的HTML页面，那么浏览器是如何区分它们呢？</a:t>
            </a:r>
          </a:p>
        </p:txBody>
      </p:sp>
      <p:sp>
        <p:nvSpPr>
          <p:cNvPr id="242" name="所需知识点"/>
          <p:cNvSpPr txBox="1"/>
          <p:nvPr/>
        </p:nvSpPr>
        <p:spPr>
          <a:xfrm>
            <a:off x="1865399" y="5340653"/>
            <a:ext cx="21360296" cy="187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通过Content-Type这个http头字段 它告诉浏览器服务器返回的响应体数据是什么类型</a:t>
            </a:r>
            <a:r>
              <a:rPr>
                <a:solidFill>
                  <a:srgbClr val="353535"/>
                </a:solidFill>
              </a:rPr>
              <a:t>，然后浏览器会根据Content-Type的值来决定如何显示响应体的内容。</a:t>
            </a:r>
          </a:p>
        </p:txBody>
      </p:sp>
      <p:pic>
        <p:nvPicPr>
          <p:cNvPr id="24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002" y="8310460"/>
            <a:ext cx="8080082" cy="4550363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正常的html文档，继续处理"/>
          <p:cNvSpPr txBox="1"/>
          <p:nvPr/>
        </p:nvSpPr>
        <p:spPr>
          <a:xfrm>
            <a:off x="4102411" y="7446967"/>
            <a:ext cx="608991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正常的html文档，继续处理</a:t>
            </a:r>
          </a:p>
        </p:txBody>
      </p:sp>
      <p:sp>
        <p:nvSpPr>
          <p:cNvPr id="245" name="线条"/>
          <p:cNvSpPr/>
          <p:nvPr/>
        </p:nvSpPr>
        <p:spPr>
          <a:xfrm flipV="1">
            <a:off x="5496490" y="8201921"/>
            <a:ext cx="1" cy="1270001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6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0741" y="8275672"/>
            <a:ext cx="11438076" cy="461994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矩形"/>
          <p:cNvSpPr/>
          <p:nvPr/>
        </p:nvSpPr>
        <p:spPr>
          <a:xfrm>
            <a:off x="2329281" y="9756974"/>
            <a:ext cx="5895701" cy="707126"/>
          </a:xfrm>
          <a:prstGeom prst="rect">
            <a:avLst/>
          </a:prstGeom>
          <a:solidFill>
            <a:srgbClr val="FFFFFF">
              <a:alpha val="0"/>
            </a:srgbClr>
          </a:solidFill>
          <a:ln w="76200">
            <a:solidFill>
              <a:schemeClr val="accent3">
                <a:satOff val="-46846"/>
                <a:lumOff val="16323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矩形"/>
          <p:cNvSpPr/>
          <p:nvPr/>
        </p:nvSpPr>
        <p:spPr>
          <a:xfrm>
            <a:off x="12079344" y="9321315"/>
            <a:ext cx="5895701" cy="707126"/>
          </a:xfrm>
          <a:prstGeom prst="rect">
            <a:avLst/>
          </a:prstGeom>
          <a:solidFill>
            <a:srgbClr val="FFFFFF">
              <a:alpha val="0"/>
            </a:srgbClr>
          </a:solidFill>
          <a:ln w="76200">
            <a:solidFill>
              <a:schemeClr val="accent3">
                <a:satOff val="-46846"/>
                <a:lumOff val="16323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线条"/>
          <p:cNvSpPr/>
          <p:nvPr/>
        </p:nvSpPr>
        <p:spPr>
          <a:xfrm flipV="1">
            <a:off x="14479607" y="7840524"/>
            <a:ext cx="1" cy="1270001"/>
          </a:xfrm>
          <a:prstGeom prst="line">
            <a:avLst/>
          </a:prstGeom>
          <a:ln w="508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字节流类型，通常是下载类型，如果是下载类型，则交给浏览器的下载浏览器，请求结束"/>
          <p:cNvSpPr txBox="1"/>
          <p:nvPr/>
        </p:nvSpPr>
        <p:spPr>
          <a:xfrm>
            <a:off x="12186091" y="7065665"/>
            <a:ext cx="1171291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字节流类型，通常是下载类型，如果是下载类型，则交给浏览器的下载浏览器，请求结束</a:t>
            </a:r>
          </a:p>
        </p:txBody>
      </p:sp>
      <p:sp>
        <p:nvSpPr>
          <p:cNvPr id="251" name="https://qd.myapp.com/myapp/qqteam/pcqq/PCQQ2020.exe"/>
          <p:cNvSpPr txBox="1"/>
          <p:nvPr/>
        </p:nvSpPr>
        <p:spPr>
          <a:xfrm>
            <a:off x="12674829" y="12855344"/>
            <a:ext cx="1073543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https://qd.myapp.com/myapp/qqteam/pcqq/PCQQ2020.exe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