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深入对象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深入对象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枚举排序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枚举排序</a:t>
            </a:r>
          </a:p>
        </p:txBody>
      </p:sp>
      <p:sp>
        <p:nvSpPr>
          <p:cNvPr id="20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所有整数属性 升序排序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所有整数属性 升序排序</a:t>
            </a:r>
          </a:p>
        </p:txBody>
      </p:sp>
      <p:sp>
        <p:nvSpPr>
          <p:cNvPr id="203" name="圆形"/>
          <p:cNvSpPr/>
          <p:nvPr/>
        </p:nvSpPr>
        <p:spPr>
          <a:xfrm>
            <a:off x="2563045" y="542875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其他按照创建的顺序"/>
          <p:cNvSpPr txBox="1"/>
          <p:nvPr/>
        </p:nvSpPr>
        <p:spPr>
          <a:xfrm>
            <a:off x="3260727" y="516423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其他按照创建的顺序</a:t>
            </a: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65750" y="3034283"/>
            <a:ext cx="7900932" cy="838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引用复制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引用复制</a:t>
            </a:r>
          </a:p>
        </p:txBody>
      </p:sp>
      <p:sp>
        <p:nvSpPr>
          <p:cNvPr id="21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对象都是按引用存储复制的， 变量存储的不是对象本身，而是对象的“内存地址”，是对象的引用"/>
          <p:cNvSpPr txBox="1"/>
          <p:nvPr/>
        </p:nvSpPr>
        <p:spPr>
          <a:xfrm>
            <a:off x="3260727" y="3853432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对象都是按引用存储复制的， 变量存储的不是对象本身，而是对象的“内存地址”，是对象的引用</a:t>
            </a:r>
          </a:p>
        </p:txBody>
      </p:sp>
      <p:sp>
        <p:nvSpPr>
          <p:cNvPr id="213" name="圆形"/>
          <p:cNvSpPr/>
          <p:nvPr/>
        </p:nvSpPr>
        <p:spPr>
          <a:xfrm>
            <a:off x="2563045" y="62755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原始类型：字符串，数字，布尔类型 – 是被整个赋值的"/>
          <p:cNvSpPr txBox="1"/>
          <p:nvPr/>
        </p:nvSpPr>
        <p:spPr>
          <a:xfrm>
            <a:off x="3260727" y="601107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原始类型：字符串，数字，布尔类型 – 是被整个赋值的</a:t>
            </a:r>
          </a:p>
        </p:txBody>
      </p:sp>
      <p:sp>
        <p:nvSpPr>
          <p:cNvPr id="215" name="对象"/>
          <p:cNvSpPr/>
          <p:nvPr/>
        </p:nvSpPr>
        <p:spPr>
          <a:xfrm>
            <a:off x="13826911" y="8187234"/>
            <a:ext cx="3570536" cy="374485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对象</a:t>
            </a:r>
          </a:p>
        </p:txBody>
      </p:sp>
      <p:sp>
        <p:nvSpPr>
          <p:cNvPr id="216" name="矩形"/>
          <p:cNvSpPr/>
          <p:nvPr/>
        </p:nvSpPr>
        <p:spPr>
          <a:xfrm>
            <a:off x="6879054" y="8187234"/>
            <a:ext cx="3570536" cy="374485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obj：内存地址"/>
          <p:cNvSpPr txBox="1"/>
          <p:nvPr/>
        </p:nvSpPr>
        <p:spPr>
          <a:xfrm>
            <a:off x="7473084" y="11078860"/>
            <a:ext cx="29430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obj：内存地址</a:t>
            </a:r>
          </a:p>
        </p:txBody>
      </p:sp>
      <p:sp>
        <p:nvSpPr>
          <p:cNvPr id="218" name="线条"/>
          <p:cNvSpPr/>
          <p:nvPr/>
        </p:nvSpPr>
        <p:spPr>
          <a:xfrm flipV="1">
            <a:off x="10176277" y="10135159"/>
            <a:ext cx="3634074" cy="1240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obj1：内存地址"/>
          <p:cNvSpPr txBox="1"/>
          <p:nvPr/>
        </p:nvSpPr>
        <p:spPr>
          <a:xfrm>
            <a:off x="7473084" y="10435008"/>
            <a:ext cx="29430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obj1：内存地址</a:t>
            </a:r>
          </a:p>
        </p:txBody>
      </p:sp>
      <p:sp>
        <p:nvSpPr>
          <p:cNvPr id="220" name="线条"/>
          <p:cNvSpPr/>
          <p:nvPr/>
        </p:nvSpPr>
        <p:spPr>
          <a:xfrm flipV="1">
            <a:off x="10176277" y="10178305"/>
            <a:ext cx="3568719" cy="50497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比较引用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比较引用</a:t>
            </a:r>
          </a:p>
        </p:txBody>
      </p:sp>
      <p:sp>
        <p:nvSpPr>
          <p:cNvPr id="225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当两个引用指向同一个对象的时候他们相等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当两个引用指向同一个对象的时候他们相等</a:t>
            </a:r>
          </a:p>
        </p:txBody>
      </p:sp>
      <p:sp>
        <p:nvSpPr>
          <p:cNvPr id="228" name="圆形"/>
          <p:cNvSpPr/>
          <p:nvPr/>
        </p:nvSpPr>
        <p:spPr>
          <a:xfrm>
            <a:off x="2563045" y="62755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等号 == 和严格等 === 对于对象来说没差别"/>
          <p:cNvSpPr txBox="1"/>
          <p:nvPr/>
        </p:nvSpPr>
        <p:spPr>
          <a:xfrm>
            <a:off x="3260727" y="601107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等号 == 和严格等 === 对于对象来说没差别</a:t>
            </a:r>
          </a:p>
        </p:txBody>
      </p:sp>
      <p:pic>
        <p:nvPicPr>
          <p:cNvPr id="23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3509" y="8533442"/>
            <a:ext cx="8597194" cy="2738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8696" y="8609385"/>
            <a:ext cx="11857007" cy="2686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复制 和 合并(Object.assign)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复制 和 合并(Object.assign)</a:t>
            </a:r>
          </a:p>
        </p:txBody>
      </p:sp>
      <p:sp>
        <p:nvSpPr>
          <p:cNvPr id="23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Object.assign(dest,[ src1, src2, src3...])"/>
          <p:cNvSpPr txBox="1"/>
          <p:nvPr/>
        </p:nvSpPr>
        <p:spPr>
          <a:xfrm>
            <a:off x="3260727" y="42682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Object</a:t>
            </a:r>
            <a:r>
              <a:rPr>
                <a:solidFill>
                  <a:srgbClr val="999999"/>
                </a:solidFill>
              </a:rPr>
              <a:t>.</a:t>
            </a:r>
            <a:r>
              <a:t>assign</a:t>
            </a:r>
            <a:r>
              <a:rPr>
                <a:solidFill>
                  <a:srgbClr val="999999"/>
                </a:solidFill>
              </a:rPr>
              <a:t>(</a:t>
            </a:r>
            <a:r>
              <a:t>dest</a:t>
            </a:r>
            <a:r>
              <a:rPr>
                <a:solidFill>
                  <a:srgbClr val="999999"/>
                </a:solidFill>
              </a:rPr>
              <a:t>,[</a:t>
            </a:r>
            <a:r>
              <a:t> src1</a:t>
            </a:r>
            <a:r>
              <a:rPr>
                <a:solidFill>
                  <a:srgbClr val="999999"/>
                </a:solidFill>
              </a:rPr>
              <a:t>,</a:t>
            </a:r>
            <a:r>
              <a:t> src2</a:t>
            </a:r>
            <a:r>
              <a:rPr>
                <a:solidFill>
                  <a:srgbClr val="999999"/>
                </a:solidFill>
              </a:rPr>
              <a:t>,</a:t>
            </a:r>
            <a:r>
              <a:t> src3</a:t>
            </a:r>
            <a:r>
              <a:rPr>
                <a:solidFill>
                  <a:srgbClr val="A67F59"/>
                </a:solidFill>
              </a:rPr>
              <a:t>...</a:t>
            </a:r>
            <a:r>
              <a:rPr>
                <a:solidFill>
                  <a:srgbClr val="999999"/>
                </a:solidFill>
              </a:rPr>
              <a:t>])</a:t>
            </a:r>
          </a:p>
        </p:txBody>
      </p:sp>
      <p:sp>
        <p:nvSpPr>
          <p:cNvPr id="239" name="圆形"/>
          <p:cNvSpPr/>
          <p:nvPr/>
        </p:nvSpPr>
        <p:spPr>
          <a:xfrm>
            <a:off x="2563045" y="60562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参数都是对象 ， 从第二个参数开始，所有对象的属性都复制给了第一个参数对象，然后返回 第一个对象。"/>
          <p:cNvSpPr txBox="1"/>
          <p:nvPr/>
        </p:nvSpPr>
        <p:spPr>
          <a:xfrm>
            <a:off x="3260727" y="5428751"/>
            <a:ext cx="19310519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参数都是对象 ， 从第二个参数开始，所有对象的属性都复制给了第一个参数对象，然后返回 第一个对象。</a:t>
            </a:r>
          </a:p>
        </p:txBody>
      </p:sp>
      <p:pic>
        <p:nvPicPr>
          <p:cNvPr id="24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206" y="8832043"/>
            <a:ext cx="6511249" cy="351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9456" y="8844206"/>
            <a:ext cx="7597144" cy="348871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圆形"/>
          <p:cNvSpPr/>
          <p:nvPr/>
        </p:nvSpPr>
        <p:spPr>
          <a:xfrm>
            <a:off x="2563045" y="763155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如果接收的对象 已经有了同样属性名的属性，前面的会被覆盖"/>
          <p:cNvSpPr txBox="1"/>
          <p:nvPr/>
        </p:nvSpPr>
        <p:spPr>
          <a:xfrm>
            <a:off x="3260727" y="733514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如果接收的对象 已经有了同样属性名的属性，前面的会被覆盖</a:t>
            </a:r>
          </a:p>
        </p:txBody>
      </p:sp>
      <p:pic>
        <p:nvPicPr>
          <p:cNvPr id="245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25950" y="8929476"/>
            <a:ext cx="7802263" cy="287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48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创建对象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创建对象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9245" y="6285097"/>
            <a:ext cx="15125510" cy="4253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属性定义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属性定义</a:t>
            </a:r>
          </a:p>
        </p:txBody>
      </p:sp>
      <p:sp>
        <p:nvSpPr>
          <p:cNvPr id="13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圆形"/>
          <p:cNvSpPr/>
          <p:nvPr/>
        </p:nvSpPr>
        <p:spPr>
          <a:xfrm>
            <a:off x="2612859" y="46171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方括号比点符号更强大。它允许任何属性名和变量"/>
          <p:cNvSpPr txBox="1"/>
          <p:nvPr/>
        </p:nvSpPr>
        <p:spPr>
          <a:xfrm>
            <a:off x="3260727" y="435261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方括号比点符号更强大。它允许任何属性名和变量</a:t>
            </a:r>
          </a:p>
        </p:txBody>
      </p:sp>
      <p:sp>
        <p:nvSpPr>
          <p:cNvPr id="136" name="圆形"/>
          <p:cNvSpPr/>
          <p:nvPr/>
        </p:nvSpPr>
        <p:spPr>
          <a:xfrm>
            <a:off x="2612859" y="596570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当属性名是已知且简单的时候，用点方法。如果有一些复杂的操作，那么就用方括号"/>
          <p:cNvSpPr txBox="1"/>
          <p:nvPr/>
        </p:nvSpPr>
        <p:spPr>
          <a:xfrm>
            <a:off x="3023704" y="5701189"/>
            <a:ext cx="199926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当属性名是已知且简单的时候，用点方法。如果有一些复杂的操作，那么就用方括号</a:t>
            </a:r>
          </a:p>
        </p:txBody>
      </p:sp>
      <p:pic>
        <p:nvPicPr>
          <p:cNvPr id="1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0066" y="8889577"/>
            <a:ext cx="5767760" cy="3629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9333" y="9416215"/>
            <a:ext cx="5511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09333" y="11400592"/>
            <a:ext cx="5511801" cy="97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1.png" descr="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64353" y="9059588"/>
            <a:ext cx="5041901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圆形"/>
          <p:cNvSpPr/>
          <p:nvPr/>
        </p:nvSpPr>
        <p:spPr>
          <a:xfrm>
            <a:off x="2612859" y="742764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保留字段可以用作属性名 ( eg:“for”, “let”, “return”)"/>
          <p:cNvSpPr txBox="1"/>
          <p:nvPr/>
        </p:nvSpPr>
        <p:spPr>
          <a:xfrm>
            <a:off x="3023704" y="7163125"/>
            <a:ext cx="199926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保留字段可以用作属性名 ( eg:“for”, “let”, “return”)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属性值简写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属性值简写</a:t>
            </a:r>
          </a:p>
        </p:txBody>
      </p:sp>
      <p:sp>
        <p:nvSpPr>
          <p:cNvPr id="148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属性名称和定义的变量名称一样"/>
          <p:cNvSpPr txBox="1"/>
          <p:nvPr/>
        </p:nvSpPr>
        <p:spPr>
          <a:xfrm>
            <a:off x="2466166" y="11466165"/>
            <a:ext cx="82165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属性名称和定义的变量名称一样</a:t>
            </a:r>
          </a:p>
        </p:txBody>
      </p:sp>
      <p:pic>
        <p:nvPicPr>
          <p:cNvPr id="1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7259" y="5266519"/>
            <a:ext cx="7094385" cy="4749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2046" y="5266519"/>
            <a:ext cx="7189153" cy="4749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存在值检查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46171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访问一个不存在的属性会返回 undefined, 获得值和 undefined 比较"/>
          <p:cNvSpPr txBox="1"/>
          <p:nvPr/>
        </p:nvSpPr>
        <p:spPr>
          <a:xfrm>
            <a:off x="3260727" y="4352619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访问一个不存在的属性会返回 undefined, 获得值和 undefined 比较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8506" y="7287898"/>
            <a:ext cx="8258298" cy="1824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09526" y="6259176"/>
            <a:ext cx="11293492" cy="4732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存在值检查（in 操作符）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存在值检查（in 操作符）</a:t>
            </a:r>
          </a:p>
        </p:txBody>
      </p:sp>
      <p:sp>
        <p:nvSpPr>
          <p:cNvPr id="165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圆形"/>
          <p:cNvSpPr/>
          <p:nvPr/>
        </p:nvSpPr>
        <p:spPr>
          <a:xfrm>
            <a:off x="2612859" y="499074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&quot;key&quot; in object…"/>
          <p:cNvSpPr txBox="1"/>
          <p:nvPr/>
        </p:nvSpPr>
        <p:spPr>
          <a:xfrm>
            <a:off x="3260727" y="4052107"/>
            <a:ext cx="16296475" cy="216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>
                <a:solidFill>
                  <a:srgbClr val="669900"/>
                </a:solidFill>
              </a:rPr>
              <a:t>"key"</a:t>
            </a:r>
            <a:r>
              <a:t>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object 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In 的左边必须是属性名。通常是一个字符串，如果不用字符串，那就是一个字符串变量</a:t>
            </a: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447" y="9538807"/>
            <a:ext cx="11844587" cy="2209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圆形"/>
          <p:cNvSpPr/>
          <p:nvPr/>
        </p:nvSpPr>
        <p:spPr>
          <a:xfrm>
            <a:off x="2612859" y="698576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In 操作符 可以检测 自有属性 和 原型属性"/>
          <p:cNvSpPr txBox="1"/>
          <p:nvPr/>
        </p:nvSpPr>
        <p:spPr>
          <a:xfrm>
            <a:off x="3260727" y="6721253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In 操作符 可以检测 自有属性 和 原型属性</a:t>
            </a:r>
          </a:p>
        </p:txBody>
      </p:sp>
      <p:pic>
        <p:nvPicPr>
          <p:cNvPr id="17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06731" y="8775550"/>
            <a:ext cx="61341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存在值检查（hasOwnProperty()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存在值检查（hasOwnProperty()）</a:t>
            </a:r>
          </a:p>
        </p:txBody>
      </p:sp>
      <p:sp>
        <p:nvSpPr>
          <p:cNvPr id="17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圆形"/>
          <p:cNvSpPr/>
          <p:nvPr/>
        </p:nvSpPr>
        <p:spPr>
          <a:xfrm>
            <a:off x="2637766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检查是否是自有属性"/>
          <p:cNvSpPr txBox="1"/>
          <p:nvPr/>
        </p:nvSpPr>
        <p:spPr>
          <a:xfrm>
            <a:off x="3285634" y="4216400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检查是否是自有属性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属性枚举 （for … in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属性枚举 （for … in）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添加的属性默认都是枚举的 ，可枚举的属性内部特征[[Enumrable]] 设为true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添加的属性默认都是枚举的 ，可枚举的属性内部特征[[Enumrable]] 设为true</a:t>
            </a:r>
          </a:p>
        </p:txBody>
      </p:sp>
      <p:pic>
        <p:nvPicPr>
          <p:cNvPr id="18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5818" y="6263857"/>
            <a:ext cx="7500337" cy="6032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圆形"/>
          <p:cNvSpPr/>
          <p:nvPr/>
        </p:nvSpPr>
        <p:spPr>
          <a:xfrm>
            <a:off x="2563045" y="542875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会遍历自有属性 和  原型属性 ，会过滤掉 Symbol属性"/>
          <p:cNvSpPr txBox="1"/>
          <p:nvPr/>
        </p:nvSpPr>
        <p:spPr>
          <a:xfrm>
            <a:off x="3260727" y="516423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会遍历自有属性 和  原型属性 ，会过滤掉 Symbol属性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属性枚举 （Object.keys()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属性枚举 （Object.keys()）</a:t>
            </a:r>
          </a:p>
        </p:txBody>
      </p:sp>
      <p:sp>
        <p:nvSpPr>
          <p:cNvPr id="19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获取自有属性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获取自有属性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