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s/comment1.xml" ContentType="application/vnd.openxmlformats-officedocument.presentationml.comments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郭娟" initials="郭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comments" Target="comments/comment1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1-01T15:07:06.222" idx="1">
    <p:pos x="14512" y="2299"/>
    <p:text>1.0 正常速度
0.5 半速  (速度变慢)
2.0 速度加速
-1.0 向后速度正常
-0.5 向后 速度 半速</p:text>
    <p:extLst>
      <p:ext uri="{C676402C-5697-4E1C-873F-D02D1690AC5C}">
        <p15:threadingInfo xmlns:p15="http://schemas.microsoft.com/office/powerpoint/2012/main" timeZoneBias="-480"/>
      </p:ext>
    </p:extLst>
  </p:cm>
  <p:cm authorId="0" dt="2020-01-01T15:25:01.130" idx="2">
    <p:pos x="14512" y="5043"/>
    <p:text>必须介于0.0-1.0之前的值
1.0 最高
0.0 静音
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mozilla.org/zh-CN/docs/Web/HTML/Element/track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mozilla.org/zh-CN/docs/Web/API/HTMLMediaElemen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zmclass.com" TargetMode="Externa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多媒体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HTMLVideoElement 常用方法</a:t>
            </a:r>
          </a:p>
        </p:txBody>
      </p:sp>
      <p:sp>
        <p:nvSpPr>
          <p:cNvPr id="19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所需知识点"/>
          <p:cNvSpPr txBox="1"/>
          <p:nvPr/>
        </p:nvSpPr>
        <p:spPr>
          <a:xfrm>
            <a:off x="1632235" y="292713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canPlayType(type) </a:t>
            </a:r>
            <a:r>
              <a:t>: </a:t>
            </a:r>
            <a:r>
              <a:rPr>
                <a:solidFill>
                  <a:srgbClr val="000000"/>
                </a:solidFill>
              </a:rPr>
              <a:t>检测浏览器是否能播放不同类型的资源</a:t>
            </a:r>
          </a:p>
        </p:txBody>
      </p:sp>
      <p:sp>
        <p:nvSpPr>
          <p:cNvPr id="194" name="所需知识点"/>
          <p:cNvSpPr txBox="1"/>
          <p:nvPr/>
        </p:nvSpPr>
        <p:spPr>
          <a:xfrm>
            <a:off x="1632235" y="4582932"/>
            <a:ext cx="21659216" cy="258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type: </a:t>
            </a:r>
            <a:r>
              <a:t>   </a:t>
            </a:r>
          </a:p>
          <a:p>
            <a:pPr lvl="2"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常用值：</a:t>
            </a:r>
            <a:r>
              <a:rPr b="0"/>
              <a:t>video/ogg、video/mp4、 video/webm 、audio/mpeg、 audio/ogg 、audio/mp4</a:t>
            </a:r>
          </a:p>
        </p:txBody>
      </p:sp>
      <p:sp>
        <p:nvSpPr>
          <p:cNvPr id="195" name="所需知识点"/>
          <p:cNvSpPr txBox="1"/>
          <p:nvPr/>
        </p:nvSpPr>
        <p:spPr>
          <a:xfrm>
            <a:off x="1632235" y="823007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196" name="所需知识点"/>
          <p:cNvSpPr txBox="1"/>
          <p:nvPr/>
        </p:nvSpPr>
        <p:spPr>
          <a:xfrm>
            <a:off x="2102672" y="9447562"/>
            <a:ext cx="21659215" cy="636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String</a:t>
            </a:r>
            <a:r>
              <a:t> </a:t>
            </a:r>
            <a:r>
              <a:rPr>
                <a:solidFill>
                  <a:srgbClr val="000000"/>
                </a:solidFill>
              </a:rPr>
              <a:t>表示支持的级别。可能的返回值：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-"/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 "probably"</a:t>
            </a:r>
            <a:r>
              <a:t> - </a:t>
            </a:r>
            <a:r>
              <a:rPr>
                <a:solidFill>
                  <a:srgbClr val="000000"/>
                </a:solidFill>
              </a:rPr>
              <a:t>最有可能支持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-"/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  <a:r>
              <a:rPr b="0"/>
              <a:t>"maybe"</a:t>
            </a:r>
            <a:r>
              <a:t> - </a:t>
            </a:r>
            <a:r>
              <a:rPr>
                <a:solidFill>
                  <a:srgbClr val="000000"/>
                </a:solidFill>
              </a:rPr>
              <a:t>可能支持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-"/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"" - （</a:t>
            </a:r>
            <a:r>
              <a:rPr>
                <a:solidFill>
                  <a:srgbClr val="000000"/>
                </a:solidFill>
              </a:rPr>
              <a:t>空字符串）不支持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-"/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HTMLVideoElement 常用方法</a:t>
            </a:r>
          </a:p>
        </p:txBody>
      </p:sp>
      <p:sp>
        <p:nvSpPr>
          <p:cNvPr id="20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2" name="所需知识点"/>
          <p:cNvSpPr txBox="1"/>
          <p:nvPr/>
        </p:nvSpPr>
        <p:spPr>
          <a:xfrm>
            <a:off x="1632235" y="30988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play() </a:t>
            </a:r>
            <a:r>
              <a:t>: </a:t>
            </a:r>
            <a:r>
              <a:rPr>
                <a:solidFill>
                  <a:srgbClr val="000000"/>
                </a:solidFill>
              </a:rPr>
              <a:t>开始播放视频</a:t>
            </a:r>
          </a:p>
        </p:txBody>
      </p:sp>
      <p:sp>
        <p:nvSpPr>
          <p:cNvPr id="203" name="所需知识点"/>
          <p:cNvSpPr txBox="1"/>
          <p:nvPr/>
        </p:nvSpPr>
        <p:spPr>
          <a:xfrm>
            <a:off x="1632235" y="452828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pause() </a:t>
            </a:r>
            <a:r>
              <a:t>: </a:t>
            </a:r>
            <a:r>
              <a:rPr>
                <a:solidFill>
                  <a:srgbClr val="000000"/>
                </a:solidFill>
              </a:rPr>
              <a:t>暂停播放视频</a:t>
            </a:r>
          </a:p>
        </p:txBody>
      </p:sp>
      <p:pic>
        <p:nvPicPr>
          <p:cNvPr id="20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3208" y="6629269"/>
            <a:ext cx="9184968" cy="486684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所需知识点"/>
          <p:cNvSpPr txBox="1"/>
          <p:nvPr/>
        </p:nvSpPr>
        <p:spPr>
          <a:xfrm>
            <a:off x="1632235" y="1206370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>
                <a:solidFill>
                  <a:srgbClr val="000000"/>
                </a:solidFill>
              </a:rPr>
              <a:t>静音</a:t>
            </a:r>
            <a:r>
              <a:rPr>
                <a:solidFill>
                  <a:srgbClr val="000000"/>
                </a:solidFill>
              </a:rPr>
              <a:t>模式下 自动播放视频会被阻止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HTMLVideoElement 常用属性</a:t>
            </a:r>
          </a:p>
        </p:txBody>
      </p:sp>
      <p:sp>
        <p:nvSpPr>
          <p:cNvPr id="20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11" name="表格"/>
          <p:cNvGraphicFramePr/>
          <p:nvPr/>
        </p:nvGraphicFramePr>
        <p:xfrm>
          <a:off x="1483566" y="2790601"/>
          <a:ext cx="21922759" cy="9813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7303352"/>
                <a:gridCol w="7303352"/>
                <a:gridCol w="7303352"/>
              </a:tblGrid>
              <a:tr h="108900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值类型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currentTime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Number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当前播放时间，单位为秒。为其赋值将会使媒体跳到一个新的时间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olidFill>
                            <a:schemeClr val="accent4"/>
                          </a:solidFill>
                          <a:sym typeface="Helvetica Neue Medium"/>
                        </a:rPr>
                        <a:t>currentSrc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String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当前媒体的绝对地址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controls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是否显示控件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olidFill>
                            <a:schemeClr val="accent4"/>
                          </a:solidFill>
                          <a:sym typeface="Helvetica Neue Medium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Number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媒体时长(单位s)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olidFill>
                            <a:schemeClr val="accent4"/>
                          </a:solidFill>
                          <a:sym typeface="Helvetica Neue Medium"/>
                        </a:rPr>
                        <a:t>ended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媒体是否已经播放完毕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muted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媒体是否静音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olidFill>
                            <a:schemeClr val="accent4"/>
                          </a:solidFill>
                          <a:sym typeface="Helvetica Neue Medium"/>
                        </a:rPr>
                        <a:t>paused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媒体是否暂停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autoplay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是否自动播放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2" name="矩形"/>
          <p:cNvSpPr/>
          <p:nvPr/>
        </p:nvSpPr>
        <p:spPr>
          <a:xfrm>
            <a:off x="19536791" y="1539674"/>
            <a:ext cx="816360" cy="341234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13" name="只读"/>
          <p:cNvSpPr txBox="1"/>
          <p:nvPr/>
        </p:nvSpPr>
        <p:spPr>
          <a:xfrm>
            <a:off x="20560093" y="1392791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只读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HTMLVideoElement 常用属性</a:t>
            </a:r>
          </a:p>
        </p:txBody>
      </p:sp>
      <p:sp>
        <p:nvSpPr>
          <p:cNvPr id="21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矩形"/>
          <p:cNvSpPr/>
          <p:nvPr/>
        </p:nvSpPr>
        <p:spPr>
          <a:xfrm>
            <a:off x="21315278" y="1118454"/>
            <a:ext cx="816359" cy="341234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0" name="只读"/>
          <p:cNvSpPr txBox="1"/>
          <p:nvPr/>
        </p:nvSpPr>
        <p:spPr>
          <a:xfrm>
            <a:off x="22432185" y="971570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只读</a:t>
            </a:r>
          </a:p>
        </p:txBody>
      </p:sp>
      <p:graphicFrame>
        <p:nvGraphicFramePr>
          <p:cNvPr id="221" name="表格"/>
          <p:cNvGraphicFramePr/>
          <p:nvPr/>
        </p:nvGraphicFramePr>
        <p:xfrm>
          <a:off x="1483566" y="2790601"/>
          <a:ext cx="21922759" cy="9813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7303352"/>
                <a:gridCol w="7303352"/>
                <a:gridCol w="7303352"/>
              </a:tblGrid>
              <a:tr h="108900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值类型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defaultPlaybackRate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Number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olidFill>
                            <a:schemeClr val="accent5"/>
                          </a:solidFill>
                          <a:sym typeface="Helvetica Neue Medium"/>
                        </a:rPr>
                        <a:t>默认的媒体播放速度(1.0)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playbackRate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Number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当前媒体的的播放速度(1.0)同上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loop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是否循环播放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played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Object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返回表示媒体已播放部分的 TimeRanges 对象。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volume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Number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olidFill>
                            <a:schemeClr val="accent5"/>
                          </a:solidFill>
                          <a:sym typeface="Helvetica Neue Medium"/>
                        </a:rPr>
                        <a:t>媒体的当前播放音量。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muted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媒体是否静音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olidFill>
                            <a:schemeClr val="accent4"/>
                          </a:solidFill>
                          <a:sym typeface="Helvetica Neue Medium"/>
                        </a:rPr>
                        <a:t>paused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媒体是否暂停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autoplay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是否自动播放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2" name="矩形"/>
          <p:cNvSpPr/>
          <p:nvPr/>
        </p:nvSpPr>
        <p:spPr>
          <a:xfrm>
            <a:off x="21315278" y="1760139"/>
            <a:ext cx="816359" cy="341234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</a:p>
        </p:txBody>
      </p:sp>
      <p:sp>
        <p:nvSpPr>
          <p:cNvPr id="223" name="批注"/>
          <p:cNvSpPr txBox="1"/>
          <p:nvPr/>
        </p:nvSpPr>
        <p:spPr>
          <a:xfrm>
            <a:off x="22432185" y="1613256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批注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HTMLVideoElement 常用事件</a:t>
            </a:r>
          </a:p>
        </p:txBody>
      </p:sp>
      <p:sp>
        <p:nvSpPr>
          <p:cNvPr id="22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29" name="表格"/>
          <p:cNvGraphicFramePr/>
          <p:nvPr/>
        </p:nvGraphicFramePr>
        <p:xfrm>
          <a:off x="1483566" y="2790601"/>
          <a:ext cx="21831428" cy="9813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6101341"/>
                <a:gridCol w="15717386"/>
              </a:tblGrid>
              <a:tr h="108900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事件名称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事件描述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canplay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当浏览器可以开始播放媒体时触发。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pause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播放暂停时触发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play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暂停后再次开始播放时触发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seeked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当用户已移动/跳跃到媒体的新位置时触发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volumechange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在音量改变时触发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ended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播放结束时触发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ratechange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当媒体的播放速度已更改时触发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….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3700">
                          <a:sym typeface="Helvetica Neue Medium"/>
                        </a:defRPr>
                      </a:pP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如何添加字幕？</a:t>
            </a:r>
          </a:p>
        </p:txBody>
      </p:sp>
      <p:sp>
        <p:nvSpPr>
          <p:cNvPr id="23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3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4148" y="3742692"/>
            <a:ext cx="17921338" cy="4559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track 属性</a:t>
            </a:r>
          </a:p>
        </p:txBody>
      </p:sp>
      <p:sp>
        <p:nvSpPr>
          <p:cNvPr id="23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41" name="表格"/>
          <p:cNvGraphicFramePr/>
          <p:nvPr/>
        </p:nvGraphicFramePr>
        <p:xfrm>
          <a:off x="1483566" y="4287003"/>
          <a:ext cx="21429568" cy="76914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4461222"/>
                <a:gridCol w="16955646"/>
              </a:tblGrid>
              <a:tr h="1279787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7978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设置默认的字幕文件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7978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kind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3700">
                          <a:sym typeface="Helvetica Neue Medium"/>
                        </a:defRPr>
                      </a:pPr>
                      <a:r>
                        <a:t>subtitles，表示文件包含的内容的类型 （更多类型参考：</a:t>
                      </a:r>
                    </a:p>
                    <a:p>
                      <a:pPr indent="228600">
                        <a:defRPr sz="3700">
                          <a:sym typeface="Helvetica Neue Medium"/>
                        </a:defRPr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https://developer.mozilla.org/zh-CN/docs/Web/HTML/Element/track</a:t>
                      </a:r>
                      <a:r>
                        <a:t>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7978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label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是否显示控件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7978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src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指示该字幕集所用的语言 - 这些标签将出现在用户界面中，以允许用户容易地选择他们想要看到的字幕语言。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7978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src-lang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指示每个字幕文件的内容所在的语言（ 如果 kind 属性被设为 subtitles, 那么srclang 必须定义）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7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45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46" name="03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248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jvascript动画"/>
          <p:cNvSpPr txBox="1"/>
          <p:nvPr/>
        </p:nvSpPr>
        <p:spPr>
          <a:xfrm>
            <a:off x="9244728" y="8176621"/>
            <a:ext cx="549306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audio的用法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audio方法</a:t>
            </a:r>
          </a:p>
        </p:txBody>
      </p:sp>
      <p:sp>
        <p:nvSpPr>
          <p:cNvPr id="25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所需知识点"/>
          <p:cNvSpPr txBox="1"/>
          <p:nvPr/>
        </p:nvSpPr>
        <p:spPr>
          <a:xfrm>
            <a:off x="1632235" y="30988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同</a:t>
            </a:r>
            <a:r>
              <a:rPr b="0"/>
              <a:t> video</a:t>
            </a:r>
            <a:r>
              <a:rPr>
                <a:solidFill>
                  <a:srgbClr val="000000"/>
                </a:solidFill>
              </a:rPr>
              <a:t> 一样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接口地址 参考</a:t>
            </a:r>
          </a:p>
        </p:txBody>
      </p:sp>
      <p:sp>
        <p:nvSpPr>
          <p:cNvPr id="25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1" name="所需知识点"/>
          <p:cNvSpPr txBox="1"/>
          <p:nvPr/>
        </p:nvSpPr>
        <p:spPr>
          <a:xfrm>
            <a:off x="1632235" y="3150801"/>
            <a:ext cx="21659216" cy="79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34343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https://developer.mozilla.org/zh-CN/docs/Web/API/HTMLMediaElement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目录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javascript动画"/>
          <p:cNvSpPr txBox="1"/>
          <p:nvPr/>
        </p:nvSpPr>
        <p:spPr>
          <a:xfrm>
            <a:off x="1793796" y="446386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video</a:t>
            </a:r>
            <a:r>
              <a:rPr>
                <a:solidFill>
                  <a:srgbClr val="000000"/>
                </a:solidFill>
              </a:rPr>
              <a:t>的用法</a:t>
            </a:r>
          </a:p>
        </p:txBody>
      </p:sp>
      <p:sp>
        <p:nvSpPr>
          <p:cNvPr id="12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0" name="CSS动画"/>
          <p:cNvSpPr txBox="1"/>
          <p:nvPr/>
        </p:nvSpPr>
        <p:spPr>
          <a:xfrm>
            <a:off x="1793796" y="593362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/>
              <a:t>audio</a:t>
            </a:r>
            <a:r>
              <a:rPr>
                <a:solidFill>
                  <a:srgbClr val="000000"/>
                </a:solidFill>
              </a:rPr>
              <a:t>的用法</a:t>
            </a:r>
          </a:p>
        </p:txBody>
      </p:sp>
      <p:sp>
        <p:nvSpPr>
          <p:cNvPr id="131" name="椭圆形"/>
          <p:cNvSpPr/>
          <p:nvPr/>
        </p:nvSpPr>
        <p:spPr>
          <a:xfrm>
            <a:off x="1033119" y="4762769"/>
            <a:ext cx="283771" cy="303893"/>
          </a:xfrm>
          <a:prstGeom prst="ellipse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2" name="椭圆形"/>
          <p:cNvSpPr/>
          <p:nvPr/>
        </p:nvSpPr>
        <p:spPr>
          <a:xfrm>
            <a:off x="1033119" y="6232526"/>
            <a:ext cx="283771" cy="303893"/>
          </a:xfrm>
          <a:prstGeom prst="ellipse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椭圆形"/>
          <p:cNvSpPr/>
          <p:nvPr/>
        </p:nvSpPr>
        <p:spPr>
          <a:xfrm>
            <a:off x="1033119" y="3293012"/>
            <a:ext cx="283771" cy="303893"/>
          </a:xfrm>
          <a:prstGeom prst="ellipse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javascript动画"/>
          <p:cNvSpPr txBox="1"/>
          <p:nvPr/>
        </p:nvSpPr>
        <p:spPr>
          <a:xfrm>
            <a:off x="1793796" y="299410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多媒体在web中的引入方式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64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0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8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9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41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jvascript动画"/>
          <p:cNvSpPr txBox="1"/>
          <p:nvPr/>
        </p:nvSpPr>
        <p:spPr>
          <a:xfrm>
            <a:off x="6219112" y="8176621"/>
            <a:ext cx="1154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多媒体在网页中的引入方式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什么是多媒体？</a:t>
            </a:r>
          </a:p>
        </p:txBody>
      </p:sp>
      <p:sp>
        <p:nvSpPr>
          <p:cNvPr id="14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" name="所需知识点"/>
          <p:cNvSpPr txBox="1"/>
          <p:nvPr/>
        </p:nvSpPr>
        <p:spPr>
          <a:xfrm>
            <a:off x="1632235" y="30988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网页中听到 或看到 的 文字、内容、图片、音乐、视频、动画、PPT等等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引入多媒体的方式</a:t>
            </a:r>
          </a:p>
        </p:txBody>
      </p:sp>
      <p:sp>
        <p:nvSpPr>
          <p:cNvPr id="15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所需知识点"/>
          <p:cNvSpPr txBox="1"/>
          <p:nvPr/>
        </p:nvSpPr>
        <p:spPr>
          <a:xfrm>
            <a:off x="1632235" y="30988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video </a:t>
            </a:r>
            <a:r>
              <a:rPr b="1">
                <a:solidFill>
                  <a:srgbClr val="000000"/>
                </a:solidFill>
              </a:rPr>
              <a:t>加载视频</a:t>
            </a:r>
          </a:p>
        </p:txBody>
      </p:sp>
      <p:sp>
        <p:nvSpPr>
          <p:cNvPr id="155" name="所需知识点"/>
          <p:cNvSpPr txBox="1"/>
          <p:nvPr/>
        </p:nvSpPr>
        <p:spPr>
          <a:xfrm>
            <a:off x="1632235" y="423163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audio </a:t>
            </a:r>
            <a:r>
              <a:rPr b="1">
                <a:solidFill>
                  <a:srgbClr val="000000"/>
                </a:solidFill>
              </a:rPr>
              <a:t>加载音频</a:t>
            </a:r>
          </a:p>
        </p:txBody>
      </p:sp>
      <p:sp>
        <p:nvSpPr>
          <p:cNvPr id="156" name="所需知识点"/>
          <p:cNvSpPr txBox="1"/>
          <p:nvPr/>
        </p:nvSpPr>
        <p:spPr>
          <a:xfrm>
            <a:off x="1632235" y="536441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object，emhed</a:t>
            </a:r>
            <a:r>
              <a:rPr b="1">
                <a:solidFill>
                  <a:srgbClr val="000000"/>
                </a:solidFill>
              </a:rPr>
              <a:t>加载</a:t>
            </a:r>
            <a:r>
              <a:t>flash  </a:t>
            </a:r>
            <a:r>
              <a:rPr b="1">
                <a:solidFill>
                  <a:srgbClr val="000000"/>
                </a:solidFill>
              </a:rPr>
              <a:t>（即将推出历史舞台）</a:t>
            </a:r>
          </a:p>
        </p:txBody>
      </p:sp>
      <p:sp>
        <p:nvSpPr>
          <p:cNvPr id="157" name="所需知识点"/>
          <p:cNvSpPr txBox="1"/>
          <p:nvPr/>
        </p:nvSpPr>
        <p:spPr>
          <a:xfrm>
            <a:off x="1632235" y="64971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iframe </a:t>
            </a:r>
            <a:r>
              <a:rPr b="1">
                <a:solidFill>
                  <a:srgbClr val="000000"/>
                </a:solidFill>
              </a:rPr>
              <a:t>可以加载资源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0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3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61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62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64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jvascript动画"/>
          <p:cNvSpPr txBox="1"/>
          <p:nvPr/>
        </p:nvSpPr>
        <p:spPr>
          <a:xfrm>
            <a:off x="9279494" y="8176621"/>
            <a:ext cx="5423536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video的用法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基础用法</a:t>
            </a:r>
          </a:p>
        </p:txBody>
      </p:sp>
      <p:sp>
        <p:nvSpPr>
          <p:cNvPr id="17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1" name="所需知识点"/>
          <p:cNvSpPr txBox="1"/>
          <p:nvPr/>
        </p:nvSpPr>
        <p:spPr>
          <a:xfrm>
            <a:off x="1356042" y="1170930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不同浏览器下的播放器 略有不同</a:t>
            </a:r>
          </a:p>
        </p:txBody>
      </p:sp>
      <p:sp>
        <p:nvSpPr>
          <p:cNvPr id="17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73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7544" y="4567176"/>
            <a:ext cx="12611990" cy="2570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常用特征</a:t>
            </a:r>
          </a:p>
        </p:txBody>
      </p:sp>
      <p:sp>
        <p:nvSpPr>
          <p:cNvPr id="17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79" name="表格"/>
          <p:cNvGraphicFramePr/>
          <p:nvPr/>
        </p:nvGraphicFramePr>
        <p:xfrm>
          <a:off x="1483566" y="2790601"/>
          <a:ext cx="21922759" cy="9813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7303352"/>
                <a:gridCol w="7303352"/>
                <a:gridCol w="7303352"/>
              </a:tblGrid>
              <a:tr h="108900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controls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是否显示控件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autoplay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是否自动播放(当为静音时)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preload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none｜metaData ｜auto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是否预加载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loop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是否自动循环播放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muted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boolean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是否静音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poster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url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视频封面的地址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src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url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媒体的地址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width/height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pixel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播放器的宽度/高度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不同浏览器下的兼容 </a:t>
            </a:r>
          </a:p>
        </p:txBody>
      </p:sp>
      <p:sp>
        <p:nvSpPr>
          <p:cNvPr id="18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所需知识点"/>
          <p:cNvSpPr txBox="1"/>
          <p:nvPr/>
        </p:nvSpPr>
        <p:spPr>
          <a:xfrm>
            <a:off x="1362392" y="3248319"/>
            <a:ext cx="21659216" cy="187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H5播放器支持的主要媒体格式有MP4、OGG、WebM、M3U8,各大浏览器对媒体的格式不尽相同。</a:t>
            </a:r>
          </a:p>
        </p:txBody>
      </p:sp>
      <p:sp>
        <p:nvSpPr>
          <p:cNvPr id="186" name="所需知识点"/>
          <p:cNvSpPr txBox="1"/>
          <p:nvPr/>
        </p:nvSpPr>
        <p:spPr>
          <a:xfrm>
            <a:off x="1612048" y="1137021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我们可以在video标签内嵌套 source 标签实现兼容</a:t>
            </a:r>
          </a:p>
        </p:txBody>
      </p:sp>
      <p:pic>
        <p:nvPicPr>
          <p:cNvPr id="18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785" y="6349034"/>
            <a:ext cx="16327333" cy="376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