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事件类型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事件类型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mousemove 事件频率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mousemove 事件频率</a:t>
            </a:r>
          </a:p>
        </p:txBody>
      </p:sp>
      <p:sp>
        <p:nvSpPr>
          <p:cNvPr id="26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mouseenter/leave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mouseenter/leave</a:t>
            </a:r>
          </a:p>
        </p:txBody>
      </p:sp>
      <p:sp>
        <p:nvSpPr>
          <p:cNvPr id="27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类似 mouseover/out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类似 mouseover/out</a:t>
            </a:r>
          </a:p>
        </p:txBody>
      </p:sp>
      <p:sp>
        <p:nvSpPr>
          <p:cNvPr id="27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圆形"/>
          <p:cNvSpPr/>
          <p:nvPr/>
        </p:nvSpPr>
        <p:spPr>
          <a:xfrm>
            <a:off x="2295110" y="5763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事件不会冒泡"/>
          <p:cNvSpPr txBox="1"/>
          <p:nvPr/>
        </p:nvSpPr>
        <p:spPr>
          <a:xfrm>
            <a:off x="2850223" y="54993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事件不会冒泡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eg 拖拽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拖拽</a:t>
            </a:r>
          </a:p>
        </p:txBody>
      </p:sp>
      <p:sp>
        <p:nvSpPr>
          <p:cNvPr id="28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算法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算法</a:t>
            </a:r>
          </a:p>
        </p:txBody>
      </p:sp>
      <p:sp>
        <p:nvSpPr>
          <p:cNvPr id="284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1. 在可拖动元素上捕获 mousedown 事件。"/>
          <p:cNvSpPr txBox="1"/>
          <p:nvPr/>
        </p:nvSpPr>
        <p:spPr>
          <a:xfrm>
            <a:off x="3318246" y="54993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1. </a:t>
            </a:r>
            <a:r>
              <a:rPr>
                <a:latin typeface="Times"/>
                <a:ea typeface="Times"/>
                <a:cs typeface="Times"/>
                <a:sym typeface="Times"/>
              </a:rPr>
              <a:t>在可拖动元素上捕获 mousedown 事件。</a:t>
            </a:r>
          </a:p>
        </p:txBody>
      </p:sp>
      <p:sp>
        <p:nvSpPr>
          <p:cNvPr id="286" name="2. 准备要移动的元素（可能创建它的副本或其他任何东西）。"/>
          <p:cNvSpPr txBox="1"/>
          <p:nvPr/>
        </p:nvSpPr>
        <p:spPr>
          <a:xfrm>
            <a:off x="3318246" y="6548386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2. </a:t>
            </a:r>
            <a:r>
              <a:rPr>
                <a:latin typeface="Times"/>
                <a:ea typeface="Times"/>
                <a:cs typeface="Times"/>
                <a:sym typeface="Times"/>
              </a:rPr>
              <a:t>准备要移动的元素（可能创建它的副本或其他任何东西）。</a:t>
            </a:r>
          </a:p>
        </p:txBody>
      </p:sp>
      <p:sp>
        <p:nvSpPr>
          <p:cNvPr id="287" name="3. 然后在 mousemove 上，通过改变 left/top 和 position:absolute 来移动它。"/>
          <p:cNvSpPr txBox="1"/>
          <p:nvPr/>
        </p:nvSpPr>
        <p:spPr>
          <a:xfrm>
            <a:off x="3318246" y="779560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3. </a:t>
            </a:r>
            <a:r>
              <a:rPr>
                <a:latin typeface="Times"/>
                <a:ea typeface="Times"/>
                <a:cs typeface="Times"/>
                <a:sym typeface="Times"/>
              </a:rPr>
              <a:t>然后在 mousemove 上，通过改变 left/top 和 position:absolute 来移动它。</a:t>
            </a:r>
          </a:p>
        </p:txBody>
      </p:sp>
      <p:sp>
        <p:nvSpPr>
          <p:cNvPr id="288" name="4. 在 mouseup（释放按钮）中 —— 执行所有完成拖放相关的动作。"/>
          <p:cNvSpPr txBox="1"/>
          <p:nvPr/>
        </p:nvSpPr>
        <p:spPr>
          <a:xfrm>
            <a:off x="3318246" y="904133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4. </a:t>
            </a:r>
            <a:r>
              <a:rPr>
                <a:latin typeface="Times"/>
                <a:ea typeface="Times"/>
                <a:cs typeface="Times"/>
                <a:sym typeface="Times"/>
              </a:rPr>
              <a:t>在 mouseup（释放按钮）中 —— 执行所有完成拖放相关的动作。</a:t>
            </a:r>
          </a:p>
        </p:txBody>
      </p:sp>
      <p:sp>
        <p:nvSpPr>
          <p:cNvPr id="289" name="elem.mousedown → elem.mousemove → elem.mouseup（取消原生 ondragstart）"/>
          <p:cNvSpPr txBox="1"/>
          <p:nvPr/>
        </p:nvSpPr>
        <p:spPr>
          <a:xfrm>
            <a:off x="2432476" y="11061165"/>
            <a:ext cx="208945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elem.mousedown</a:t>
            </a:r>
            <a:r>
              <a:rPr>
                <a:latin typeface="Times"/>
                <a:ea typeface="Times"/>
                <a:cs typeface="Times"/>
                <a:sym typeface="Times"/>
              </a:rPr>
              <a:t> → elem</a:t>
            </a:r>
            <a:r>
              <a:t>.mousemove</a:t>
            </a:r>
            <a:r>
              <a:rPr>
                <a:latin typeface="Times"/>
                <a:ea typeface="Times"/>
                <a:cs typeface="Times"/>
                <a:sym typeface="Times"/>
              </a:rPr>
              <a:t> → elem</a:t>
            </a:r>
            <a:r>
              <a:t>.mouseup</a:t>
            </a:r>
            <a:r>
              <a:rPr>
                <a:latin typeface="Times"/>
                <a:ea typeface="Times"/>
                <a:cs typeface="Times"/>
                <a:sym typeface="Times"/>
              </a:rPr>
              <a:t>（取消原生 </a:t>
            </a:r>
            <a:r>
              <a:t>ondragstart</a:t>
            </a:r>
            <a:r>
              <a:rPr>
                <a:latin typeface="Times"/>
                <a:ea typeface="Times"/>
                <a:cs typeface="Times"/>
                <a:sym typeface="Times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02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02</a:t>
            </a:r>
          </a:p>
        </p:txBody>
      </p:sp>
      <p:sp>
        <p:nvSpPr>
          <p:cNvPr id="294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键盘事件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键盘事件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键盘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键盘事件</a:t>
            </a:r>
          </a:p>
        </p:txBody>
      </p:sp>
      <p:sp>
        <p:nvSpPr>
          <p:cNvPr id="30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当我们想要处理键盘动作时，应使用键盘事件（虚拟键盘也算）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当我们想要处理键盘动作时，应使用键盘事件（虚拟键盘也算）</a:t>
            </a:r>
          </a:p>
        </p:txBody>
      </p:sp>
      <p:sp>
        <p:nvSpPr>
          <p:cNvPr id="302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圆形"/>
          <p:cNvSpPr/>
          <p:nvPr/>
        </p:nvSpPr>
        <p:spPr>
          <a:xfrm>
            <a:off x="2295110" y="58928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keydown 和 keyup      当键被按下时，keydown 事件会发生，而当键被释放时，keyup 事件会发生。"/>
          <p:cNvSpPr txBox="1"/>
          <p:nvPr/>
        </p:nvSpPr>
        <p:spPr>
          <a:xfrm>
            <a:off x="2850223" y="5663207"/>
            <a:ext cx="1912303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keydown 和 keyup      当键被按下时，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keydown</a:t>
            </a:r>
            <a:r>
              <a:t> 事件会发生，而当键被释放时，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keyup</a:t>
            </a:r>
            <a:r>
              <a:t> 事件会发生。</a:t>
            </a:r>
          </a:p>
        </p:txBody>
      </p:sp>
      <p:sp>
        <p:nvSpPr>
          <p:cNvPr id="305" name="圆形"/>
          <p:cNvSpPr/>
          <p:nvPr/>
        </p:nvSpPr>
        <p:spPr>
          <a:xfrm>
            <a:off x="2295110" y="775102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键盘事件对象"/>
          <p:cNvSpPr txBox="1"/>
          <p:nvPr/>
        </p:nvSpPr>
        <p:spPr>
          <a:xfrm>
            <a:off x="2850223" y="748650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键盘事件对象</a:t>
            </a:r>
          </a:p>
        </p:txBody>
      </p:sp>
      <p:sp>
        <p:nvSpPr>
          <p:cNvPr id="307" name="event.key  按下的键"/>
          <p:cNvSpPr txBox="1"/>
          <p:nvPr/>
        </p:nvSpPr>
        <p:spPr>
          <a:xfrm>
            <a:off x="3304839" y="851683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event.key  按下的键</a:t>
            </a:r>
          </a:p>
        </p:txBody>
      </p:sp>
      <p:sp>
        <p:nvSpPr>
          <p:cNvPr id="308" name="event.code  按下键的码（物理密钥）"/>
          <p:cNvSpPr txBox="1"/>
          <p:nvPr/>
        </p:nvSpPr>
        <p:spPr>
          <a:xfrm>
            <a:off x="3304839" y="954716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event.code  按下键的码（物理密钥）</a:t>
            </a:r>
          </a:p>
        </p:txBody>
      </p:sp>
      <p:sp>
        <p:nvSpPr>
          <p:cNvPr id="309" name="如果按键时间足够长，它就会开始重复：keydown 会被一次又一次触发"/>
          <p:cNvSpPr txBox="1"/>
          <p:nvPr/>
        </p:nvSpPr>
        <p:spPr>
          <a:xfrm>
            <a:off x="2429743" y="1160782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如果按键时间足够长，它就会开始重复：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keydown</a:t>
            </a:r>
            <a:r>
              <a:t> 会被一次又一次触发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03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03</a:t>
            </a:r>
          </a:p>
        </p:txBody>
      </p:sp>
      <p:sp>
        <p:nvSpPr>
          <p:cNvPr id="314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滚动事件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滚动事件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滚动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滚动事件</a:t>
            </a:r>
          </a:p>
        </p:txBody>
      </p:sp>
      <p:sp>
        <p:nvSpPr>
          <p:cNvPr id="32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scroll  在页面或元素上滚动时作出反应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scroll  在页面或元素上滚动时作出反应</a:t>
            </a:r>
          </a:p>
        </p:txBody>
      </p:sp>
      <p:sp>
        <p:nvSpPr>
          <p:cNvPr id="322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eg: 无限加载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无限加载</a:t>
            </a:r>
          </a:p>
        </p:txBody>
      </p:sp>
      <p:sp>
        <p:nvSpPr>
          <p:cNvPr id="3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知识点  getBoundingClientRect、 clientHeight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知识点  getBoundingClientRect、 clientHeight</a:t>
            </a:r>
          </a:p>
        </p:txBody>
      </p:sp>
      <p:sp>
        <p:nvSpPr>
          <p:cNvPr id="329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32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事件类型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事件类型</a:t>
            </a:r>
          </a:p>
        </p:txBody>
      </p:sp>
      <p:sp>
        <p:nvSpPr>
          <p:cNvPr id="1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鼠标事件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鼠标事件</a:t>
            </a:r>
          </a:p>
        </p:txBody>
      </p:sp>
      <p:sp>
        <p:nvSpPr>
          <p:cNvPr id="130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键盘事件"/>
          <p:cNvSpPr txBox="1"/>
          <p:nvPr/>
        </p:nvSpPr>
        <p:spPr>
          <a:xfrm>
            <a:off x="2988563" y="5160331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键盘事件</a:t>
            </a:r>
          </a:p>
        </p:txBody>
      </p:sp>
      <p:sp>
        <p:nvSpPr>
          <p:cNvPr id="132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滚动事件"/>
          <p:cNvSpPr txBox="1"/>
          <p:nvPr/>
        </p:nvSpPr>
        <p:spPr>
          <a:xfrm>
            <a:off x="2988563" y="6104263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滚动事件</a:t>
            </a:r>
          </a:p>
        </p:txBody>
      </p:sp>
      <p:sp>
        <p:nvSpPr>
          <p:cNvPr id="134" name="圆形"/>
          <p:cNvSpPr/>
          <p:nvPr/>
        </p:nvSpPr>
        <p:spPr>
          <a:xfrm>
            <a:off x="2224907" y="731271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聚焦事件"/>
          <p:cNvSpPr txBox="1"/>
          <p:nvPr/>
        </p:nvSpPr>
        <p:spPr>
          <a:xfrm>
            <a:off x="2988563" y="7048196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聚焦事件</a:t>
            </a:r>
          </a:p>
        </p:txBody>
      </p:sp>
      <p:sp>
        <p:nvSpPr>
          <p:cNvPr id="136" name="圆形"/>
          <p:cNvSpPr/>
          <p:nvPr/>
        </p:nvSpPr>
        <p:spPr>
          <a:xfrm>
            <a:off x="2224907" y="8324640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表单事件"/>
          <p:cNvSpPr txBox="1"/>
          <p:nvPr/>
        </p:nvSpPr>
        <p:spPr>
          <a:xfrm>
            <a:off x="2988563" y="8060125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表单事件</a:t>
            </a:r>
          </a:p>
        </p:txBody>
      </p:sp>
      <p:sp>
        <p:nvSpPr>
          <p:cNvPr id="138" name="圆形"/>
          <p:cNvSpPr/>
          <p:nvPr/>
        </p:nvSpPr>
        <p:spPr>
          <a:xfrm>
            <a:off x="2224907" y="920057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……"/>
          <p:cNvSpPr txBox="1"/>
          <p:nvPr/>
        </p:nvSpPr>
        <p:spPr>
          <a:xfrm>
            <a:off x="2988563" y="8987877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44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鼠标事件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鼠标事件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鼠标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鼠标事件</a:t>
            </a:r>
          </a:p>
        </p:txBody>
      </p:sp>
      <p:sp>
        <p:nvSpPr>
          <p:cNvPr id="15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click  按下鼠标时触发"/>
          <p:cNvSpPr txBox="1"/>
          <p:nvPr/>
        </p:nvSpPr>
        <p:spPr>
          <a:xfrm>
            <a:off x="2543941" y="4876562"/>
            <a:ext cx="666357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click  按下鼠标时触发</a:t>
            </a:r>
          </a:p>
        </p:txBody>
      </p:sp>
      <p:sp>
        <p:nvSpPr>
          <p:cNvPr id="152" name="dblclick 同一元素上双击鼠标"/>
          <p:cNvSpPr txBox="1"/>
          <p:nvPr/>
        </p:nvSpPr>
        <p:spPr>
          <a:xfrm>
            <a:off x="2497139" y="5916481"/>
            <a:ext cx="6981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dblclick 同一元素上双击鼠标</a:t>
            </a:r>
          </a:p>
        </p:txBody>
      </p:sp>
      <p:sp>
        <p:nvSpPr>
          <p:cNvPr id="153" name="mouseover/mouseout 鼠标进入/离开节点"/>
          <p:cNvSpPr txBox="1"/>
          <p:nvPr/>
        </p:nvSpPr>
        <p:spPr>
          <a:xfrm>
            <a:off x="2562382" y="7996318"/>
            <a:ext cx="99378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mouseover/mouseout 鼠标进入/离开节点</a:t>
            </a:r>
          </a:p>
        </p:txBody>
      </p:sp>
      <p:sp>
        <p:nvSpPr>
          <p:cNvPr id="154" name="mousedown/mouseup  鼠标按下/释放"/>
          <p:cNvSpPr txBox="1"/>
          <p:nvPr/>
        </p:nvSpPr>
        <p:spPr>
          <a:xfrm>
            <a:off x="2618142" y="8972012"/>
            <a:ext cx="93086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mousedown/mouseup  鼠标按下/释放</a:t>
            </a:r>
          </a:p>
        </p:txBody>
      </p:sp>
      <p:sp>
        <p:nvSpPr>
          <p:cNvPr id="155" name="mouseenter/mouseleave 鼠标进入/离开节点"/>
          <p:cNvSpPr txBox="1"/>
          <p:nvPr/>
        </p:nvSpPr>
        <p:spPr>
          <a:xfrm>
            <a:off x="2614145" y="9999523"/>
            <a:ext cx="111544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mouseenter/mouseleave 鼠标进入/离开节点</a:t>
            </a:r>
          </a:p>
        </p:txBody>
      </p:sp>
      <p:sp>
        <p:nvSpPr>
          <p:cNvPr id="156" name="mousemove 当鼠标在节点内部移动时触发"/>
          <p:cNvSpPr txBox="1"/>
          <p:nvPr/>
        </p:nvSpPr>
        <p:spPr>
          <a:xfrm>
            <a:off x="2637546" y="10987624"/>
            <a:ext cx="99378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mousemove 当鼠标在节点内部移动时触发</a:t>
            </a:r>
          </a:p>
        </p:txBody>
      </p:sp>
      <p:sp>
        <p:nvSpPr>
          <p:cNvPr id="157" name="contextmenu 鼠标按下右键时"/>
          <p:cNvSpPr txBox="1"/>
          <p:nvPr/>
        </p:nvSpPr>
        <p:spPr>
          <a:xfrm>
            <a:off x="2497139" y="6956400"/>
            <a:ext cx="80737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contextmenu 鼠标按下右键时</a:t>
            </a:r>
          </a:p>
        </p:txBody>
      </p:sp>
      <p:sp>
        <p:nvSpPr>
          <p:cNvPr id="158" name="focus/ activation/select"/>
          <p:cNvSpPr txBox="1"/>
          <p:nvPr/>
        </p:nvSpPr>
        <p:spPr>
          <a:xfrm>
            <a:off x="16728023" y="5784958"/>
            <a:ext cx="5947196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focus/ activation/select</a:t>
            </a:r>
          </a:p>
        </p:txBody>
      </p:sp>
      <p:sp>
        <p:nvSpPr>
          <p:cNvPr id="159" name="事件类型"/>
          <p:cNvSpPr txBox="1"/>
          <p:nvPr/>
        </p:nvSpPr>
        <p:spPr>
          <a:xfrm>
            <a:off x="2543941" y="396816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事件类型</a:t>
            </a:r>
          </a:p>
        </p:txBody>
      </p:sp>
      <p:sp>
        <p:nvSpPr>
          <p:cNvPr id="160" name="是否冒泡"/>
          <p:cNvSpPr txBox="1"/>
          <p:nvPr/>
        </p:nvSpPr>
        <p:spPr>
          <a:xfrm>
            <a:off x="12506993" y="3861459"/>
            <a:ext cx="29910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是否冒泡</a:t>
            </a:r>
          </a:p>
        </p:txBody>
      </p:sp>
      <p:sp>
        <p:nvSpPr>
          <p:cNvPr id="161" name="默认操作"/>
          <p:cNvSpPr txBox="1"/>
          <p:nvPr/>
        </p:nvSpPr>
        <p:spPr>
          <a:xfrm>
            <a:off x="17142848" y="3968166"/>
            <a:ext cx="29910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默认操作</a:t>
            </a:r>
          </a:p>
        </p:txBody>
      </p:sp>
      <p:sp>
        <p:nvSpPr>
          <p:cNvPr id="162" name="focus/ activation"/>
          <p:cNvSpPr txBox="1"/>
          <p:nvPr/>
        </p:nvSpPr>
        <p:spPr>
          <a:xfrm>
            <a:off x="16728023" y="4928380"/>
            <a:ext cx="5947196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focus/ activation</a:t>
            </a:r>
          </a:p>
        </p:txBody>
      </p:sp>
      <p:sp>
        <p:nvSpPr>
          <p:cNvPr id="163" name="是"/>
          <p:cNvSpPr txBox="1"/>
          <p:nvPr/>
        </p:nvSpPr>
        <p:spPr>
          <a:xfrm>
            <a:off x="13463604" y="475744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4" name="是"/>
          <p:cNvSpPr txBox="1"/>
          <p:nvPr/>
        </p:nvSpPr>
        <p:spPr>
          <a:xfrm>
            <a:off x="13463604" y="5681323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5" name="是"/>
          <p:cNvSpPr txBox="1"/>
          <p:nvPr/>
        </p:nvSpPr>
        <p:spPr>
          <a:xfrm>
            <a:off x="13463604" y="6708835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6" name="是"/>
          <p:cNvSpPr txBox="1"/>
          <p:nvPr/>
        </p:nvSpPr>
        <p:spPr>
          <a:xfrm>
            <a:off x="13463604" y="7733068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7" name="是"/>
          <p:cNvSpPr txBox="1"/>
          <p:nvPr/>
        </p:nvSpPr>
        <p:spPr>
          <a:xfrm>
            <a:off x="13463604" y="8959605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8" name="否"/>
          <p:cNvSpPr txBox="1"/>
          <p:nvPr/>
        </p:nvSpPr>
        <p:spPr>
          <a:xfrm>
            <a:off x="13463604" y="10002801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否</a:t>
            </a:r>
          </a:p>
        </p:txBody>
      </p:sp>
      <p:sp>
        <p:nvSpPr>
          <p:cNvPr id="169" name="是"/>
          <p:cNvSpPr txBox="1"/>
          <p:nvPr/>
        </p:nvSpPr>
        <p:spPr>
          <a:xfrm>
            <a:off x="13463604" y="1102375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70" name="drag/scroll/text selection…"/>
          <p:cNvSpPr txBox="1"/>
          <p:nvPr/>
        </p:nvSpPr>
        <p:spPr>
          <a:xfrm>
            <a:off x="17076343" y="8614806"/>
            <a:ext cx="6224719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drag/scroll/text selection </a:t>
            </a:r>
          </a:p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—-contextmeun</a:t>
            </a:r>
          </a:p>
        </p:txBody>
      </p:sp>
      <p:sp>
        <p:nvSpPr>
          <p:cNvPr id="171" name="none"/>
          <p:cNvSpPr txBox="1"/>
          <p:nvPr/>
        </p:nvSpPr>
        <p:spPr>
          <a:xfrm>
            <a:off x="17807460" y="7944059"/>
            <a:ext cx="29910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172" name="none"/>
          <p:cNvSpPr txBox="1"/>
          <p:nvPr/>
        </p:nvSpPr>
        <p:spPr>
          <a:xfrm>
            <a:off x="17807460" y="10044710"/>
            <a:ext cx="29910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173" name="none"/>
          <p:cNvSpPr txBox="1"/>
          <p:nvPr/>
        </p:nvSpPr>
        <p:spPr>
          <a:xfrm>
            <a:off x="17807460" y="11039442"/>
            <a:ext cx="29910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鼠标事件对象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鼠标事件对象</a:t>
            </a:r>
          </a:p>
        </p:txBody>
      </p:sp>
      <p:sp>
        <p:nvSpPr>
          <p:cNvPr id="17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clientX 和 clientY （相对于可视区窗口）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clientX 和 clientY （相对于可视区窗口）</a:t>
            </a:r>
          </a:p>
        </p:txBody>
      </p:sp>
      <p:sp>
        <p:nvSpPr>
          <p:cNvPr id="180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pageX 和 pageY （相对于文档）"/>
          <p:cNvSpPr txBox="1"/>
          <p:nvPr/>
        </p:nvSpPr>
        <p:spPr>
          <a:xfrm>
            <a:off x="2988563" y="5160331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pageX 和 pageY （相对于文档）</a:t>
            </a:r>
          </a:p>
        </p:txBody>
      </p:sp>
      <p:sp>
        <p:nvSpPr>
          <p:cNvPr id="183" name="线条"/>
          <p:cNvSpPr/>
          <p:nvPr/>
        </p:nvSpPr>
        <p:spPr>
          <a:xfrm>
            <a:off x="12656853" y="4512665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13907108" y="4480915"/>
            <a:ext cx="1" cy="2017744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12656853" y="6426048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线条"/>
          <p:cNvSpPr/>
          <p:nvPr/>
        </p:nvSpPr>
        <p:spPr>
          <a:xfrm>
            <a:off x="13860307" y="5456597"/>
            <a:ext cx="77821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鼠标坐标"/>
          <p:cNvSpPr txBox="1"/>
          <p:nvPr/>
        </p:nvSpPr>
        <p:spPr>
          <a:xfrm>
            <a:off x="14859621" y="5139097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鼠标坐标</a:t>
            </a:r>
          </a:p>
        </p:txBody>
      </p:sp>
      <p:sp>
        <p:nvSpPr>
          <p:cNvPr id="188" name="圆形"/>
          <p:cNvSpPr/>
          <p:nvPr/>
        </p:nvSpPr>
        <p:spPr>
          <a:xfrm>
            <a:off x="2295110" y="63687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creenX 和 screenY （相对于屏幕）"/>
          <p:cNvSpPr txBox="1"/>
          <p:nvPr/>
        </p:nvSpPr>
        <p:spPr>
          <a:xfrm>
            <a:off x="2988563" y="6104263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screenX 和 screenY （相对于屏幕）</a:t>
            </a:r>
          </a:p>
        </p:txBody>
      </p:sp>
      <p:sp>
        <p:nvSpPr>
          <p:cNvPr id="190" name="圆形"/>
          <p:cNvSpPr/>
          <p:nvPr/>
        </p:nvSpPr>
        <p:spPr>
          <a:xfrm>
            <a:off x="2295110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shiftKey"/>
          <p:cNvSpPr txBox="1"/>
          <p:nvPr/>
        </p:nvSpPr>
        <p:spPr>
          <a:xfrm>
            <a:off x="2988563" y="7519417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shiftKey</a:t>
            </a:r>
          </a:p>
        </p:txBody>
      </p:sp>
      <p:sp>
        <p:nvSpPr>
          <p:cNvPr id="192" name="圆形"/>
          <p:cNvSpPr/>
          <p:nvPr/>
        </p:nvSpPr>
        <p:spPr>
          <a:xfrm>
            <a:off x="2295110" y="85320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altKey"/>
          <p:cNvSpPr txBox="1"/>
          <p:nvPr/>
        </p:nvSpPr>
        <p:spPr>
          <a:xfrm>
            <a:off x="2988563" y="8319392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altKey</a:t>
            </a:r>
          </a:p>
        </p:txBody>
      </p:sp>
      <p:sp>
        <p:nvSpPr>
          <p:cNvPr id="194" name="圆形"/>
          <p:cNvSpPr/>
          <p:nvPr/>
        </p:nvSpPr>
        <p:spPr>
          <a:xfrm>
            <a:off x="2295110" y="933206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trlKey"/>
          <p:cNvSpPr txBox="1"/>
          <p:nvPr/>
        </p:nvSpPr>
        <p:spPr>
          <a:xfrm>
            <a:off x="2988563" y="9119368"/>
            <a:ext cx="130462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ctrlKey</a:t>
            </a:r>
          </a:p>
        </p:txBody>
      </p:sp>
      <p:sp>
        <p:nvSpPr>
          <p:cNvPr id="196" name="圆形"/>
          <p:cNvSpPr/>
          <p:nvPr/>
        </p:nvSpPr>
        <p:spPr>
          <a:xfrm>
            <a:off x="2295110" y="1013204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metaKey(cmd for mac)"/>
          <p:cNvSpPr txBox="1"/>
          <p:nvPr/>
        </p:nvSpPr>
        <p:spPr>
          <a:xfrm>
            <a:off x="2988563" y="9919343"/>
            <a:ext cx="130462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metaKey(cmd for mac)</a:t>
            </a:r>
          </a:p>
        </p:txBody>
      </p:sp>
      <p:sp>
        <p:nvSpPr>
          <p:cNvPr id="198" name="线条"/>
          <p:cNvSpPr/>
          <p:nvPr/>
        </p:nvSpPr>
        <p:spPr>
          <a:xfrm>
            <a:off x="9109872" y="8049966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线条"/>
          <p:cNvSpPr/>
          <p:nvPr/>
        </p:nvSpPr>
        <p:spPr>
          <a:xfrm>
            <a:off x="10400923" y="8018215"/>
            <a:ext cx="1" cy="2380036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线条"/>
          <p:cNvSpPr/>
          <p:nvPr/>
        </p:nvSpPr>
        <p:spPr>
          <a:xfrm>
            <a:off x="9109872" y="10405923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线条"/>
          <p:cNvSpPr/>
          <p:nvPr/>
        </p:nvSpPr>
        <p:spPr>
          <a:xfrm>
            <a:off x="10383529" y="9232325"/>
            <a:ext cx="778212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组合键信息"/>
          <p:cNvSpPr txBox="1"/>
          <p:nvPr/>
        </p:nvSpPr>
        <p:spPr>
          <a:xfrm>
            <a:off x="11402090" y="8914825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组合键信息</a:t>
            </a:r>
          </a:p>
        </p:txBody>
      </p:sp>
      <p:sp>
        <p:nvSpPr>
          <p:cNvPr id="203" name="offsetX 和 offsetY （鼠标位置与目标节点左侧的padding边缘的水平距离和垂直距离）"/>
          <p:cNvSpPr txBox="1"/>
          <p:nvPr/>
        </p:nvSpPr>
        <p:spPr>
          <a:xfrm>
            <a:off x="2080371" y="11639333"/>
            <a:ext cx="1982178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/>
                </a:solidFill>
              </a:defRPr>
            </a:pPr>
            <a:r>
              <a:t>offsetX 和 offsetY （鼠标位置与目标节点左侧的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边缘的水平距离和垂直距离）</a:t>
            </a:r>
          </a:p>
        </p:txBody>
      </p:sp>
      <p:sp>
        <p:nvSpPr>
          <p:cNvPr id="204" name="圆形"/>
          <p:cNvSpPr/>
          <p:nvPr/>
        </p:nvSpPr>
        <p:spPr>
          <a:xfrm>
            <a:off x="15239348" y="79448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which  按钮"/>
          <p:cNvSpPr txBox="1"/>
          <p:nvPr/>
        </p:nvSpPr>
        <p:spPr>
          <a:xfrm>
            <a:off x="15960494" y="7611816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which  按钮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事件顺序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事件顺序</a:t>
            </a:r>
          </a:p>
        </p:txBody>
      </p:sp>
      <p:sp>
        <p:nvSpPr>
          <p:cNvPr id="21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一个动作会触发多个事件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一个动作会触发多个事件</a:t>
            </a:r>
          </a:p>
        </p:txBody>
      </p:sp>
      <p:sp>
        <p:nvSpPr>
          <p:cNvPr id="212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eg"/>
          <p:cNvSpPr txBox="1"/>
          <p:nvPr/>
        </p:nvSpPr>
        <p:spPr>
          <a:xfrm>
            <a:off x="2988563" y="5174049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15" name="click 事件       mousedown -&gt; [mousemove]-&gt;mouseup -&gt; click"/>
          <p:cNvSpPr txBox="1"/>
          <p:nvPr/>
        </p:nvSpPr>
        <p:spPr>
          <a:xfrm>
            <a:off x="3326174" y="6309038"/>
            <a:ext cx="155220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click 事件       mousedown -&gt; [mousemove]-&gt;mouseup -&gt; click</a:t>
            </a:r>
          </a:p>
        </p:txBody>
      </p:sp>
      <p:sp>
        <p:nvSpPr>
          <p:cNvPr id="216" name="从元素上方通过     mousemove -&gt; mouseover -&gt; mouseenter -&gt; mousemove -&gt;mouseout-&gt; mouselavel"/>
          <p:cNvSpPr txBox="1"/>
          <p:nvPr/>
        </p:nvSpPr>
        <p:spPr>
          <a:xfrm>
            <a:off x="3325490" y="8515690"/>
            <a:ext cx="2034039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从元素上方通过     mousemove -&gt; mouseover -&gt; mouseenter -&gt; mousemove -&gt;mouseout-&gt; mouselavel</a:t>
            </a:r>
          </a:p>
        </p:txBody>
      </p:sp>
      <p:sp>
        <p:nvSpPr>
          <p:cNvPr id="217" name="dblclick 事件       mousedown -&gt; [mousemove]-&gt;mouseup -&gt; click -&gt; dblclick"/>
          <p:cNvSpPr txBox="1"/>
          <p:nvPr/>
        </p:nvSpPr>
        <p:spPr>
          <a:xfrm>
            <a:off x="3326174" y="7467600"/>
            <a:ext cx="188934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dblclick 事件       mousedown -&gt; [mousemove]-&gt;mouseup -&gt; click -&gt; dblclick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获取按钮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获取按钮</a:t>
            </a:r>
          </a:p>
        </p:txBody>
      </p:sp>
      <p:sp>
        <p:nvSpPr>
          <p:cNvPr id="22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与单击相关的事件始终具有 which、button、buttons 属性，该属性允许获取准确的鼠标按钮"/>
          <p:cNvSpPr txBox="1"/>
          <p:nvPr/>
        </p:nvSpPr>
        <p:spPr>
          <a:xfrm>
            <a:off x="2964820" y="4207919"/>
            <a:ext cx="1734954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与单击相关的事件始终具有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which、</a:t>
            </a:r>
            <a:r>
              <a:t>button、buttons 属性，该属性允许获取准确的鼠标按钮</a:t>
            </a:r>
          </a:p>
        </p:txBody>
      </p:sp>
      <p:sp>
        <p:nvSpPr>
          <p:cNvPr id="224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圆形"/>
          <p:cNvSpPr/>
          <p:nvPr/>
        </p:nvSpPr>
        <p:spPr>
          <a:xfrm>
            <a:off x="2295110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which主要用于跟踪 mousedown"/>
          <p:cNvSpPr txBox="1"/>
          <p:nvPr/>
        </p:nvSpPr>
        <p:spPr>
          <a:xfrm>
            <a:off x="2988563" y="64516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which主要用于跟踪 mousedown</a:t>
            </a:r>
          </a:p>
        </p:txBody>
      </p:sp>
      <p:sp>
        <p:nvSpPr>
          <p:cNvPr id="227" name="- event.which  === 1 左按钮"/>
          <p:cNvSpPr txBox="1"/>
          <p:nvPr/>
        </p:nvSpPr>
        <p:spPr>
          <a:xfrm>
            <a:off x="4065281" y="7467600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1 左按钮</a:t>
            </a:r>
          </a:p>
        </p:txBody>
      </p:sp>
      <p:sp>
        <p:nvSpPr>
          <p:cNvPr id="228" name="- event.which  === 2 中间按钮"/>
          <p:cNvSpPr txBox="1"/>
          <p:nvPr/>
        </p:nvSpPr>
        <p:spPr>
          <a:xfrm>
            <a:off x="4065281" y="8483600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2 中间按钮</a:t>
            </a:r>
          </a:p>
        </p:txBody>
      </p:sp>
      <p:sp>
        <p:nvSpPr>
          <p:cNvPr id="229" name="- event.which  === 3 右按钮"/>
          <p:cNvSpPr txBox="1"/>
          <p:nvPr/>
        </p:nvSpPr>
        <p:spPr>
          <a:xfrm>
            <a:off x="4065281" y="9499600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3 右按钮</a:t>
            </a:r>
          </a:p>
        </p:txBody>
      </p:sp>
      <p:sp>
        <p:nvSpPr>
          <p:cNvPr id="230" name="圆形"/>
          <p:cNvSpPr/>
          <p:nvPr/>
        </p:nvSpPr>
        <p:spPr>
          <a:xfrm>
            <a:off x="2295110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圆形"/>
          <p:cNvSpPr/>
          <p:nvPr/>
        </p:nvSpPr>
        <p:spPr>
          <a:xfrm>
            <a:off x="13177662" y="61338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button 按下了鼠标的哪个键"/>
          <p:cNvSpPr txBox="1"/>
          <p:nvPr/>
        </p:nvSpPr>
        <p:spPr>
          <a:xfrm>
            <a:off x="13570742" y="5869306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button 按下了鼠标的哪个键</a:t>
            </a:r>
          </a:p>
        </p:txBody>
      </p:sp>
      <p:sp>
        <p:nvSpPr>
          <p:cNvPr id="233" name="- button  === 0 左键"/>
          <p:cNvSpPr txBox="1"/>
          <p:nvPr/>
        </p:nvSpPr>
        <p:spPr>
          <a:xfrm>
            <a:off x="13570742" y="6804757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0 左键</a:t>
            </a:r>
          </a:p>
        </p:txBody>
      </p:sp>
      <p:sp>
        <p:nvSpPr>
          <p:cNvPr id="234" name="- button  === 1  中间键"/>
          <p:cNvSpPr txBox="1"/>
          <p:nvPr/>
        </p:nvSpPr>
        <p:spPr>
          <a:xfrm>
            <a:off x="13570742" y="7644178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1  中间键</a:t>
            </a:r>
          </a:p>
        </p:txBody>
      </p:sp>
      <p:sp>
        <p:nvSpPr>
          <p:cNvPr id="235" name="- button  === 2  右键"/>
          <p:cNvSpPr txBox="1"/>
          <p:nvPr/>
        </p:nvSpPr>
        <p:spPr>
          <a:xfrm>
            <a:off x="13570742" y="8673975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2  右键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eg : 可选列表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: 可选列表</a:t>
            </a:r>
          </a:p>
        </p:txBody>
      </p:sp>
      <p:sp>
        <p:nvSpPr>
          <p:cNvPr id="24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单击列表元素，高亮当前元素"/>
          <p:cNvSpPr txBox="1"/>
          <p:nvPr/>
        </p:nvSpPr>
        <p:spPr>
          <a:xfrm>
            <a:off x="2988563" y="4191000"/>
            <a:ext cx="17338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单击列表元素，高亮当前元素</a:t>
            </a:r>
          </a:p>
        </p:txBody>
      </p:sp>
      <p:sp>
        <p:nvSpPr>
          <p:cNvPr id="243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如果使用 Ctrl（Mac 上为 Cmd）进行单击，则高亮多个元素"/>
          <p:cNvSpPr txBox="1"/>
          <p:nvPr/>
        </p:nvSpPr>
        <p:spPr>
          <a:xfrm>
            <a:off x="2988563" y="5160331"/>
            <a:ext cx="17338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如果使用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Ctrl</a:t>
            </a:r>
            <a:r>
              <a:t>（Mac 上为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t>）进行单击，则高亮多个元素</a:t>
            </a:r>
          </a:p>
        </p:txBody>
      </p:sp>
      <p:pic>
        <p:nvPicPr>
          <p:cNvPr id="24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0441" y="7993433"/>
            <a:ext cx="7598597" cy="2467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49663" y="7868849"/>
            <a:ext cx="5636247" cy="271675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单击"/>
          <p:cNvSpPr txBox="1"/>
          <p:nvPr/>
        </p:nvSpPr>
        <p:spPr>
          <a:xfrm>
            <a:off x="5061120" y="10868250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单击</a:t>
            </a:r>
          </a:p>
        </p:txBody>
      </p:sp>
      <p:sp>
        <p:nvSpPr>
          <p:cNvPr id="248" name="ctrl + 单击"/>
          <p:cNvSpPr txBox="1"/>
          <p:nvPr/>
        </p:nvSpPr>
        <p:spPr>
          <a:xfrm>
            <a:off x="15783792" y="10868250"/>
            <a:ext cx="1916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ctrl + 单击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移动 mouseover/out，mouseenter/leave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移动 mouseover/out，mouseenter/leave</a:t>
            </a:r>
          </a:p>
        </p:txBody>
      </p:sp>
      <p:sp>
        <p:nvSpPr>
          <p:cNvPr id="25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当鼠标指针出现在一个元素上时，mouseover 事件就会发生，而 mouseout 事件则发生在鼠标指针离开时"/>
          <p:cNvSpPr txBox="1"/>
          <p:nvPr/>
        </p:nvSpPr>
        <p:spPr>
          <a:xfrm>
            <a:off x="2850223" y="4225851"/>
            <a:ext cx="1912303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当鼠标指针出现在一个元素上时，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mouseover</a:t>
            </a:r>
            <a:r>
              <a:t> 事件就会发生，而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mouseout</a:t>
            </a:r>
            <a:r>
              <a:t> 事件则发生在鼠标指针离开时</a:t>
            </a:r>
          </a:p>
        </p:txBody>
      </p:sp>
      <p:sp>
        <p:nvSpPr>
          <p:cNvPr id="255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圆形"/>
          <p:cNvSpPr/>
          <p:nvPr/>
        </p:nvSpPr>
        <p:spPr>
          <a:xfrm>
            <a:off x="2295110" y="633960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事件对象  event.relatedTarget"/>
          <p:cNvSpPr txBox="1"/>
          <p:nvPr/>
        </p:nvSpPr>
        <p:spPr>
          <a:xfrm>
            <a:off x="2850223" y="6075085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事件对象  event.relatedTarget</a:t>
            </a:r>
          </a:p>
        </p:txBody>
      </p:sp>
      <p:sp>
        <p:nvSpPr>
          <p:cNvPr id="258" name="mouseover"/>
          <p:cNvSpPr txBox="1"/>
          <p:nvPr/>
        </p:nvSpPr>
        <p:spPr>
          <a:xfrm>
            <a:off x="2850223" y="7250200"/>
            <a:ext cx="191230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mouseover</a:t>
            </a:r>
          </a:p>
        </p:txBody>
      </p:sp>
      <p:sp>
        <p:nvSpPr>
          <p:cNvPr id="259" name="- event.target ——— 鼠标经过的那个元素"/>
          <p:cNvSpPr txBox="1"/>
          <p:nvPr/>
        </p:nvSpPr>
        <p:spPr>
          <a:xfrm>
            <a:off x="3398444" y="8044476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event.target ——— 鼠标经过的那个元素</a:t>
            </a:r>
          </a:p>
        </p:txBody>
      </p:sp>
      <p:sp>
        <p:nvSpPr>
          <p:cNvPr id="260" name="- event.relatedTarget ——— 鼠标上一次经过的那个元素"/>
          <p:cNvSpPr txBox="1"/>
          <p:nvPr/>
        </p:nvSpPr>
        <p:spPr>
          <a:xfrm>
            <a:off x="3398444" y="8767526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event.relatedTarget ——— 鼠标上一次经过的那个元素</a:t>
            </a:r>
          </a:p>
        </p:txBody>
      </p:sp>
      <p:sp>
        <p:nvSpPr>
          <p:cNvPr id="261" name="mouseout"/>
          <p:cNvSpPr txBox="1"/>
          <p:nvPr/>
        </p:nvSpPr>
        <p:spPr>
          <a:xfrm>
            <a:off x="2850223" y="9916733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mouseout</a:t>
            </a:r>
          </a:p>
        </p:txBody>
      </p:sp>
      <p:sp>
        <p:nvSpPr>
          <p:cNvPr id="262" name="- event.target ——— 鼠标离开的那个元素"/>
          <p:cNvSpPr txBox="1"/>
          <p:nvPr/>
        </p:nvSpPr>
        <p:spPr>
          <a:xfrm>
            <a:off x="3398444" y="10721214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event.target ——— 鼠标离开的那个元素</a:t>
            </a:r>
          </a:p>
        </p:txBody>
      </p:sp>
      <p:sp>
        <p:nvSpPr>
          <p:cNvPr id="263" name="- event.relatedTarget ——— 是当前指针位置下的（鼠标进入的）元素"/>
          <p:cNvSpPr txBox="1"/>
          <p:nvPr/>
        </p:nvSpPr>
        <p:spPr>
          <a:xfrm>
            <a:off x="3398444" y="11629331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event.relatedTarget ——— 是当前指针位置下的（鼠标进入的）元素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