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事件类型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事件类型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聚焦事件 foucsEvent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聚焦事件 foucsEvent</a:t>
            </a:r>
          </a:p>
        </p:txBody>
      </p:sp>
      <p:sp>
        <p:nvSpPr>
          <p:cNvPr id="21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foucs  元素聚焦时 (无冒泡)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foucs  元素聚焦时 (无冒泡)</a:t>
            </a:r>
          </a:p>
        </p:txBody>
      </p:sp>
      <p:sp>
        <p:nvSpPr>
          <p:cNvPr id="213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圆形"/>
          <p:cNvSpPr/>
          <p:nvPr/>
        </p:nvSpPr>
        <p:spPr>
          <a:xfrm>
            <a:off x="2295110" y="567598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blur  元素失去焦点时 (无冒泡)"/>
          <p:cNvSpPr txBox="1"/>
          <p:nvPr/>
        </p:nvSpPr>
        <p:spPr>
          <a:xfrm>
            <a:off x="2850223" y="541147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blur  元素失去焦点时 (无冒泡)</a:t>
            </a:r>
          </a:p>
        </p:txBody>
      </p:sp>
      <p:sp>
        <p:nvSpPr>
          <p:cNvPr id="216" name="圆形"/>
          <p:cNvSpPr/>
          <p:nvPr/>
        </p:nvSpPr>
        <p:spPr>
          <a:xfrm>
            <a:off x="2295110" y="66370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foucsin 元素获取焦点之前"/>
          <p:cNvSpPr txBox="1"/>
          <p:nvPr/>
        </p:nvSpPr>
        <p:spPr>
          <a:xfrm>
            <a:off x="2850223" y="637253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foucsin 元素获取焦点之前</a:t>
            </a:r>
          </a:p>
        </p:txBody>
      </p:sp>
      <p:sp>
        <p:nvSpPr>
          <p:cNvPr id="218" name="圆形"/>
          <p:cNvSpPr/>
          <p:nvPr/>
        </p:nvSpPr>
        <p:spPr>
          <a:xfrm>
            <a:off x="2295110" y="759810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foucsout 元素失去焦点之前"/>
          <p:cNvSpPr txBox="1"/>
          <p:nvPr/>
        </p:nvSpPr>
        <p:spPr>
          <a:xfrm>
            <a:off x="2850223" y="733359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foucsout 元素失去焦点之前</a:t>
            </a:r>
          </a:p>
        </p:txBody>
      </p:sp>
      <p:sp>
        <p:nvSpPr>
          <p:cNvPr id="220" name="线条"/>
          <p:cNvSpPr/>
          <p:nvPr/>
        </p:nvSpPr>
        <p:spPr>
          <a:xfrm>
            <a:off x="10747471" y="6778932"/>
            <a:ext cx="1709483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线条"/>
          <p:cNvSpPr/>
          <p:nvPr/>
        </p:nvSpPr>
        <p:spPr>
          <a:xfrm>
            <a:off x="10747471" y="7846741"/>
            <a:ext cx="1709483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线条"/>
          <p:cNvSpPr/>
          <p:nvPr/>
        </p:nvSpPr>
        <p:spPr>
          <a:xfrm>
            <a:off x="12411740" y="6747182"/>
            <a:ext cx="1" cy="116840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线条"/>
          <p:cNvSpPr/>
          <p:nvPr/>
        </p:nvSpPr>
        <p:spPr>
          <a:xfrm>
            <a:off x="12395404" y="7259462"/>
            <a:ext cx="1709483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必须用addEventListener"/>
          <p:cNvSpPr txBox="1"/>
          <p:nvPr/>
        </p:nvSpPr>
        <p:spPr>
          <a:xfrm>
            <a:off x="14289591" y="6941962"/>
            <a:ext cx="443979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必须用addEventListener</a:t>
            </a:r>
          </a:p>
        </p:txBody>
      </p:sp>
      <p:sp>
        <p:nvSpPr>
          <p:cNvPr id="225" name="事件对象："/>
          <p:cNvSpPr txBox="1"/>
          <p:nvPr/>
        </p:nvSpPr>
        <p:spPr>
          <a:xfrm>
            <a:off x="2850223" y="925571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事件对象：</a:t>
            </a:r>
          </a:p>
        </p:txBody>
      </p:sp>
      <p:sp>
        <p:nvSpPr>
          <p:cNvPr id="226" name="圆形"/>
          <p:cNvSpPr/>
          <p:nvPr/>
        </p:nvSpPr>
        <p:spPr>
          <a:xfrm>
            <a:off x="2295110" y="95202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- event.relatedTarget      上一次失去焦点的元素"/>
          <p:cNvSpPr txBox="1"/>
          <p:nvPr/>
        </p:nvSpPr>
        <p:spPr>
          <a:xfrm>
            <a:off x="2850223" y="10073346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event.relatedTarget      上一次失去焦点的元素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聚焦属性 tabindex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聚焦属性 tabindex</a:t>
            </a:r>
          </a:p>
        </p:txBody>
      </p:sp>
      <p:sp>
        <p:nvSpPr>
          <p:cNvPr id="23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任何元素如果有属性 tabindex，它将会支持聚焦。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任何元素如果有属性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tabindex</a:t>
            </a:r>
            <a:r>
              <a:t>，它将会支持聚焦。</a:t>
            </a:r>
          </a:p>
        </p:txBody>
      </p:sp>
      <p:sp>
        <p:nvSpPr>
          <p:cNvPr id="234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focus/blur 支持那些用户可以交互的元素：比如 &lt;button&gt;、&lt;input&gt;、&lt;select&gt; 和 &lt;a&gt; 等等"/>
          <p:cNvSpPr txBox="1"/>
          <p:nvPr/>
        </p:nvSpPr>
        <p:spPr>
          <a:xfrm>
            <a:off x="792414" y="11078176"/>
            <a:ext cx="2279917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focus/blur</a:t>
            </a:r>
            <a:r>
              <a:t> 支持那些用户可以交互的元素：比如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&lt;button&gt;</a:t>
            </a:r>
            <a:r>
              <a:t>、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&lt;input&gt;</a:t>
            </a:r>
            <a:r>
              <a:t>、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&lt;select&gt;</a:t>
            </a:r>
            <a:r>
              <a:t> 和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&lt;a&gt;</a:t>
            </a:r>
            <a:r>
              <a:t> 等等</a:t>
            </a:r>
          </a:p>
        </p:txBody>
      </p:sp>
      <p:sp>
        <p:nvSpPr>
          <p:cNvPr id="236" name="圆形"/>
          <p:cNvSpPr/>
          <p:nvPr/>
        </p:nvSpPr>
        <p:spPr>
          <a:xfrm>
            <a:off x="2295110" y="58928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tabindex=“1&quot;  tabindex=“2” 使用Tab键 来切换"/>
          <p:cNvSpPr txBox="1"/>
          <p:nvPr/>
        </p:nvSpPr>
        <p:spPr>
          <a:xfrm>
            <a:off x="2850223" y="5628355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tabindex=“1"  tabindex=“2” 使用Tab键 来切换</a:t>
            </a:r>
          </a:p>
        </p:txBody>
      </p:sp>
      <p:sp>
        <p:nvSpPr>
          <p:cNvPr id="238" name="圆形"/>
          <p:cNvSpPr/>
          <p:nvPr/>
        </p:nvSpPr>
        <p:spPr>
          <a:xfrm>
            <a:off x="2295110" y="70708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tabindex=“0“ 让元素成为最后一个聚焦元素"/>
          <p:cNvSpPr txBox="1"/>
          <p:nvPr/>
        </p:nvSpPr>
        <p:spPr>
          <a:xfrm>
            <a:off x="2850223" y="68062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tabindex=“0“ 让元素成为最后一个聚焦元素</a:t>
            </a:r>
          </a:p>
        </p:txBody>
      </p:sp>
      <p:sp>
        <p:nvSpPr>
          <p:cNvPr id="240" name="圆形"/>
          <p:cNvSpPr/>
          <p:nvPr/>
        </p:nvSpPr>
        <p:spPr>
          <a:xfrm>
            <a:off x="2295110" y="824875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tabindex=“-1“ Tab 忽略这个元素"/>
          <p:cNvSpPr txBox="1"/>
          <p:nvPr/>
        </p:nvSpPr>
        <p:spPr>
          <a:xfrm>
            <a:off x="2850223" y="798424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tabindex=“-1“ Tab 忽略这个元素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focus/blur 方法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focus/blur 方法</a:t>
            </a:r>
          </a:p>
        </p:txBody>
      </p:sp>
      <p:sp>
        <p:nvSpPr>
          <p:cNvPr id="24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elem.focus() 和 elem.blur() 可以设置和移除元素上的焦点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elem.focus()</a:t>
            </a:r>
            <a:r>
              <a:t> 和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elem.blur()</a:t>
            </a:r>
            <a:r>
              <a:t> 可以设置和移除元素上的焦点</a:t>
            </a:r>
          </a:p>
        </p:txBody>
      </p:sp>
      <p:sp>
        <p:nvSpPr>
          <p:cNvPr id="248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5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校验一个输入字段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校验一个输入字段</a:t>
            </a:r>
          </a:p>
        </p:txBody>
      </p:sp>
      <p:sp>
        <p:nvSpPr>
          <p:cNvPr id="25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6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新建一个 &lt;div&gt;，并在它被点击后变成 &lt;textarea&gt;。…"/>
          <p:cNvSpPr txBox="1"/>
          <p:nvPr/>
        </p:nvSpPr>
        <p:spPr>
          <a:xfrm>
            <a:off x="2630482" y="4772810"/>
            <a:ext cx="19123036" cy="3062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pPr>
            <a:r>
              <a:t>新建一个 &lt;div&gt;，并在它被点击后变成 &lt;textarea&gt;。</a:t>
            </a:r>
          </a:p>
          <a:p>
            <a: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pPr>
            <a:r>
              <a:t>这个 textarea（文本域）允许我们编辑 &lt;div&gt; 里的 HTML 内容。</a:t>
            </a:r>
          </a:p>
          <a:p>
            <a: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pPr>
            <a:r>
              <a:t>当用户按下 Enter 键或者 &lt;textarea&gt; 失去焦点的时候，将 &lt;textarea&gt; 里的内容会成为 &lt;div&gt; 里的 HTML 内容。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66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通过绑定方向键 来移动 div元素"/>
          <p:cNvSpPr txBox="1"/>
          <p:nvPr/>
        </p:nvSpPr>
        <p:spPr>
          <a:xfrm>
            <a:off x="2630482" y="5935703"/>
            <a:ext cx="191230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通过绑定方向键 来移动 div元素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select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select</a:t>
            </a:r>
          </a:p>
        </p:txBody>
      </p:sp>
      <p:sp>
        <p:nvSpPr>
          <p:cNvPr id="27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当选中文本的时候触发"/>
          <p:cNvSpPr txBox="1"/>
          <p:nvPr/>
        </p:nvSpPr>
        <p:spPr>
          <a:xfrm>
            <a:off x="2429743" y="4488364"/>
            <a:ext cx="191230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当选中文本的时候触发</a:t>
            </a:r>
          </a:p>
        </p:txBody>
      </p:sp>
      <p:sp>
        <p:nvSpPr>
          <p:cNvPr id="274" name="圆形"/>
          <p:cNvSpPr/>
          <p:nvPr/>
        </p:nvSpPr>
        <p:spPr>
          <a:xfrm>
            <a:off x="2429743" y="448836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方法： elem.select() , 选中 input的值"/>
          <p:cNvSpPr txBox="1"/>
          <p:nvPr/>
        </p:nvSpPr>
        <p:spPr>
          <a:xfrm>
            <a:off x="2429743" y="5596611"/>
            <a:ext cx="1912303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6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方法： elem.select() , 选中 input的值</a:t>
            </a:r>
          </a:p>
        </p:txBody>
      </p:sp>
      <p:sp>
        <p:nvSpPr>
          <p:cNvPr id="276" name="圆形"/>
          <p:cNvSpPr/>
          <p:nvPr/>
        </p:nvSpPr>
        <p:spPr>
          <a:xfrm>
            <a:off x="2429743" y="559661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表单更新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表单更新事件</a:t>
            </a:r>
          </a:p>
        </p:txBody>
      </p:sp>
      <p:sp>
        <p:nvSpPr>
          <p:cNvPr id="28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hange"/>
          <p:cNvSpPr txBox="1"/>
          <p:nvPr/>
        </p:nvSpPr>
        <p:spPr>
          <a:xfrm>
            <a:off x="2850223" y="4502229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change</a:t>
            </a:r>
          </a:p>
        </p:txBody>
      </p:sp>
      <p:sp>
        <p:nvSpPr>
          <p:cNvPr id="283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圆形"/>
          <p:cNvSpPr/>
          <p:nvPr/>
        </p:nvSpPr>
        <p:spPr>
          <a:xfrm>
            <a:off x="2295110" y="58928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input"/>
          <p:cNvSpPr txBox="1"/>
          <p:nvPr/>
        </p:nvSpPr>
        <p:spPr>
          <a:xfrm>
            <a:off x="2850223" y="5680173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286" name="圆形"/>
          <p:cNvSpPr/>
          <p:nvPr/>
        </p:nvSpPr>
        <p:spPr>
          <a:xfrm>
            <a:off x="2295110" y="70708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ut、copy、paste"/>
          <p:cNvSpPr txBox="1"/>
          <p:nvPr/>
        </p:nvSpPr>
        <p:spPr>
          <a:xfrm>
            <a:off x="2850223" y="68062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cut、copy、paste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change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change</a:t>
            </a:r>
          </a:p>
        </p:txBody>
      </p:sp>
      <p:sp>
        <p:nvSpPr>
          <p:cNvPr id="29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是在元素变化结束之后触发的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是在元素变化结束之后触发的</a:t>
            </a:r>
          </a:p>
        </p:txBody>
      </p:sp>
      <p:sp>
        <p:nvSpPr>
          <p:cNvPr id="294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圆形"/>
          <p:cNvSpPr/>
          <p:nvPr/>
        </p:nvSpPr>
        <p:spPr>
          <a:xfrm>
            <a:off x="2295110" y="58928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对于文本输入框来说，当其失去焦点的时候就会触发 change 事件"/>
          <p:cNvSpPr txBox="1"/>
          <p:nvPr/>
        </p:nvSpPr>
        <p:spPr>
          <a:xfrm>
            <a:off x="2850223" y="5628355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对于文本输入框来说，当其失去焦点的时候就会触发 change 事件</a:t>
            </a:r>
          </a:p>
        </p:txBody>
      </p:sp>
      <p:sp>
        <p:nvSpPr>
          <p:cNvPr id="297" name="圆形"/>
          <p:cNvSpPr/>
          <p:nvPr/>
        </p:nvSpPr>
        <p:spPr>
          <a:xfrm>
            <a:off x="2295110" y="707081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对于其它元素：select，input type=checkbox/radio，change 事件会在选项变化后立即触发"/>
          <p:cNvSpPr txBox="1"/>
          <p:nvPr/>
        </p:nvSpPr>
        <p:spPr>
          <a:xfrm>
            <a:off x="2850223" y="6806299"/>
            <a:ext cx="1912303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</a:t>
            </a:r>
            <a:r>
              <a:rPr>
                <a:latin typeface="Times"/>
                <a:ea typeface="Times"/>
                <a:cs typeface="Times"/>
                <a:sym typeface="Times"/>
              </a:rPr>
              <a:t>对于其它元素：</a:t>
            </a:r>
            <a:r>
              <a:t>select</a:t>
            </a:r>
            <a:r>
              <a:rPr>
                <a:latin typeface="Times"/>
                <a:ea typeface="Times"/>
                <a:cs typeface="Times"/>
                <a:sym typeface="Times"/>
              </a:rPr>
              <a:t>，</a:t>
            </a:r>
            <a:r>
              <a:t>input type=checkbox/radio</a:t>
            </a:r>
            <a:r>
              <a:rPr>
                <a:latin typeface="Times"/>
                <a:ea typeface="Times"/>
                <a:cs typeface="Times"/>
                <a:sym typeface="Times"/>
              </a:rPr>
              <a:t>，</a:t>
            </a:r>
            <a:r>
              <a:t>change</a:t>
            </a:r>
            <a:r>
              <a:rPr>
                <a:latin typeface="Times"/>
                <a:ea typeface="Times"/>
                <a:cs typeface="Times"/>
                <a:sym typeface="Times"/>
              </a:rPr>
              <a:t> 事件会在选项变化后立即触发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input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input</a:t>
            </a:r>
          </a:p>
        </p:txBody>
      </p:sp>
      <p:sp>
        <p:nvSpPr>
          <p:cNvPr id="30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每当输入的值发生改变时，就会触发 input 事件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每当输入的值发生改变时，就会触发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事件</a:t>
            </a:r>
          </a:p>
        </p:txBody>
      </p:sp>
      <p:sp>
        <p:nvSpPr>
          <p:cNvPr id="30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7424" y="7391980"/>
            <a:ext cx="14611785" cy="279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04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04</a:t>
            </a:r>
          </a:p>
        </p:txBody>
      </p:sp>
      <p:sp>
        <p:nvSpPr>
          <p:cNvPr id="127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表单控件和事件"/>
          <p:cNvSpPr txBox="1"/>
          <p:nvPr/>
        </p:nvSpPr>
        <p:spPr>
          <a:xfrm>
            <a:off x="9844961" y="7798789"/>
            <a:ext cx="42926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表单控件和事件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cut、copy 和 paste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cut、copy 和 paste</a:t>
            </a:r>
          </a:p>
        </p:txBody>
      </p:sp>
      <p:sp>
        <p:nvSpPr>
          <p:cNvPr id="31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发生于剪切/拷贝/粘贴一个值的时候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发生于剪切/拷贝/粘贴一个值的时候</a:t>
            </a:r>
          </a:p>
        </p:txBody>
      </p:sp>
      <p:sp>
        <p:nvSpPr>
          <p:cNvPr id="313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圆形"/>
          <p:cNvSpPr/>
          <p:nvPr/>
        </p:nvSpPr>
        <p:spPr>
          <a:xfrm>
            <a:off x="2295110" y="560239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行为可以被阻止。event.clipboardData 属性可以读写剪贴板。"/>
          <p:cNvSpPr txBox="1"/>
          <p:nvPr/>
        </p:nvSpPr>
        <p:spPr>
          <a:xfrm>
            <a:off x="2850223" y="533787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行为可以被阻止。</a:t>
            </a:r>
            <a:r>
              <a:t>event.clipboardData</a:t>
            </a:r>
            <a:r>
              <a:rPr>
                <a:latin typeface="Times"/>
                <a:ea typeface="Times"/>
                <a:cs typeface="Times"/>
                <a:sym typeface="Times"/>
              </a:rPr>
              <a:t> 属性可以读写剪贴板。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reset 事件，submit 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reset 事件，submit 事件</a:t>
            </a:r>
          </a:p>
        </p:txBody>
      </p:sp>
      <p:sp>
        <p:nvSpPr>
          <p:cNvPr id="32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set事件当表单重置（所有表单成员变回默认值）时触发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reset</a:t>
            </a:r>
            <a:r>
              <a:t>事件当表单重置（所有表单成员变回默认值）时触发</a:t>
            </a:r>
          </a:p>
        </p:txBody>
      </p:sp>
      <p:sp>
        <p:nvSpPr>
          <p:cNvPr id="322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圆形"/>
          <p:cNvSpPr/>
          <p:nvPr/>
        </p:nvSpPr>
        <p:spPr>
          <a:xfrm>
            <a:off x="2295110" y="5602394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submit事件当表单数据向服务器提交时触发 需要绑定form的submit 而不是input的"/>
          <p:cNvSpPr txBox="1"/>
          <p:nvPr/>
        </p:nvSpPr>
        <p:spPr>
          <a:xfrm>
            <a:off x="2850223" y="533787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submit</a:t>
            </a:r>
            <a:r>
              <a:t>事件当表单数据向服务器提交时触发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需要绑定form的submit 而不是input的</a:t>
            </a:r>
          </a:p>
        </p:txBody>
      </p:sp>
      <p:sp>
        <p:nvSpPr>
          <p:cNvPr id="325" name="- enter 触发"/>
          <p:cNvSpPr txBox="1"/>
          <p:nvPr/>
        </p:nvSpPr>
        <p:spPr>
          <a:xfrm>
            <a:off x="2850223" y="6225345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- enter 触发</a:t>
            </a:r>
          </a:p>
        </p:txBody>
      </p:sp>
      <p:sp>
        <p:nvSpPr>
          <p:cNvPr id="326" name="- 点击 &lt;input type=&quot;submit&quot;&gt;"/>
          <p:cNvSpPr txBox="1"/>
          <p:nvPr/>
        </p:nvSpPr>
        <p:spPr>
          <a:xfrm>
            <a:off x="2850223" y="711281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</a:t>
            </a:r>
            <a:r>
              <a:rPr>
                <a:latin typeface="Times"/>
                <a:ea typeface="Times"/>
                <a:cs typeface="Times"/>
                <a:sym typeface="Times"/>
              </a:rPr>
              <a:t>点击 </a:t>
            </a:r>
            <a:r>
              <a:t>&lt;input type="submit"&gt;</a:t>
            </a:r>
          </a:p>
        </p:txBody>
      </p:sp>
      <p:sp>
        <p:nvSpPr>
          <p:cNvPr id="327" name="圆形"/>
          <p:cNvSpPr/>
          <p:nvPr/>
        </p:nvSpPr>
        <p:spPr>
          <a:xfrm>
            <a:off x="2295110" y="840329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如果要手动向服务器提交表单，我们可以调用 form.submit()"/>
          <p:cNvSpPr txBox="1"/>
          <p:nvPr/>
        </p:nvSpPr>
        <p:spPr>
          <a:xfrm>
            <a:off x="2850223" y="8138777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如果要手动向服务器提交表单，我们可以调用 form.submit()</a:t>
            </a:r>
          </a:p>
        </p:txBody>
      </p:sp>
      <p:sp>
        <p:nvSpPr>
          <p:cNvPr id="329" name="圆形"/>
          <p:cNvSpPr/>
          <p:nvPr/>
        </p:nvSpPr>
        <p:spPr>
          <a:xfrm>
            <a:off x="2295110" y="93954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手动重置表单 form.reset()"/>
          <p:cNvSpPr txBox="1"/>
          <p:nvPr/>
        </p:nvSpPr>
        <p:spPr>
          <a:xfrm>
            <a:off x="2977223" y="9130913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手动重置表单 form.reset()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33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表单属性 和 方法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表单属性 和 方法</a:t>
            </a:r>
          </a:p>
        </p:txBody>
      </p:sp>
      <p:sp>
        <p:nvSpPr>
          <p:cNvPr id="13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document.forms  获取页面上所有表单的集合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document.forms  获取页面上所有表单的集合</a:t>
            </a:r>
          </a:p>
        </p:txBody>
      </p:sp>
      <p:sp>
        <p:nvSpPr>
          <p:cNvPr id="13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- 我们既可以使用名字（name）也可以使用索引来获取表单"/>
          <p:cNvSpPr txBox="1"/>
          <p:nvPr/>
        </p:nvSpPr>
        <p:spPr>
          <a:xfrm>
            <a:off x="2850223" y="541147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我们既可以使用名字（name）也可以使用索引来获取表单</a:t>
            </a:r>
          </a:p>
        </p:txBody>
      </p:sp>
      <p:pic>
        <p:nvPicPr>
          <p:cNvPr id="13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3469" y="6688509"/>
            <a:ext cx="13687292" cy="156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- 其中任何的元素都可以通过命名集合 form.elements 来获取到"/>
          <p:cNvSpPr txBox="1"/>
          <p:nvPr/>
        </p:nvSpPr>
        <p:spPr>
          <a:xfrm>
            <a:off x="2850223" y="8765706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- 其中任何的元素都可以通过命名集合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form.elements</a:t>
            </a:r>
            <a:r>
              <a:t> 来获取到</a:t>
            </a:r>
          </a:p>
        </p:txBody>
      </p:sp>
      <p:pic>
        <p:nvPicPr>
          <p:cNvPr id="1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16352" y="9740831"/>
            <a:ext cx="6319763" cy="2680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表单属性 和 方法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表单属性 和 方法</a:t>
            </a:r>
          </a:p>
        </p:txBody>
      </p:sp>
      <p:sp>
        <p:nvSpPr>
          <p:cNvPr id="144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一个form表单可能会有多个相同name的元素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一个form表单可能会有多个相同name的元素</a:t>
            </a:r>
          </a:p>
        </p:txBody>
      </p:sp>
      <p:sp>
        <p:nvSpPr>
          <p:cNvPr id="146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- form.elements[name] 将会是一个集合"/>
          <p:cNvSpPr txBox="1"/>
          <p:nvPr/>
        </p:nvSpPr>
        <p:spPr>
          <a:xfrm>
            <a:off x="2850223" y="541147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- form.elements[name]</a:t>
            </a:r>
            <a:r>
              <a:rPr>
                <a:latin typeface="Times"/>
                <a:ea typeface="Times"/>
                <a:cs typeface="Times"/>
                <a:sym typeface="Times"/>
              </a:rPr>
              <a:t> 将会是一个集合</a:t>
            </a:r>
          </a:p>
        </p:txBody>
      </p:sp>
      <p:pic>
        <p:nvPicPr>
          <p:cNvPr id="14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0165" y="7235356"/>
            <a:ext cx="10731501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更简短的访问方式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更简短的访问方式</a:t>
            </a:r>
          </a:p>
        </p:txBody>
      </p:sp>
      <p:sp>
        <p:nvSpPr>
          <p:cNvPr id="15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更简短的表示方式：我们可以通过 form[index/name] 来访问元素。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更简短的表示方式：我们可以通过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form[index/name]</a:t>
            </a:r>
            <a:r>
              <a:t> 来访问元素。</a:t>
            </a:r>
          </a:p>
        </p:txBody>
      </p:sp>
      <p:sp>
        <p:nvSpPr>
          <p:cNvPr id="15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6481" y="6891794"/>
            <a:ext cx="12903566" cy="3798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反向引用  element.form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反向引用  element.form</a:t>
            </a:r>
          </a:p>
        </p:txBody>
      </p:sp>
      <p:sp>
        <p:nvSpPr>
          <p:cNvPr id="161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对于任何元素，其对应的表单都可以通过 element.form 访问到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对于任何元素，其对应的表单都可以通过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element.form</a:t>
            </a:r>
            <a:r>
              <a:t> 访问到</a:t>
            </a:r>
          </a:p>
        </p:txBody>
      </p:sp>
      <p:sp>
        <p:nvSpPr>
          <p:cNvPr id="163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38623" y="6885559"/>
            <a:ext cx="10649969" cy="4075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表单元素的值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表单元素的值</a:t>
            </a:r>
          </a:p>
        </p:txBody>
      </p:sp>
      <p:sp>
        <p:nvSpPr>
          <p:cNvPr id="169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input  textarea"/>
          <p:cNvSpPr txBox="1"/>
          <p:nvPr/>
        </p:nvSpPr>
        <p:spPr>
          <a:xfrm>
            <a:off x="2850223" y="4502229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input  textarea </a:t>
            </a:r>
          </a:p>
        </p:txBody>
      </p:sp>
      <p:sp>
        <p:nvSpPr>
          <p:cNvPr id="171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0690" y="5892870"/>
            <a:ext cx="13553136" cy="165339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圆形"/>
          <p:cNvSpPr/>
          <p:nvPr/>
        </p:nvSpPr>
        <p:spPr>
          <a:xfrm>
            <a:off x="2295110" y="849225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select 和 option"/>
          <p:cNvSpPr txBox="1"/>
          <p:nvPr/>
        </p:nvSpPr>
        <p:spPr>
          <a:xfrm>
            <a:off x="2850223" y="8227737"/>
            <a:ext cx="5974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select 和 option</a:t>
            </a:r>
          </a:p>
        </p:txBody>
      </p:sp>
      <p:sp>
        <p:nvSpPr>
          <p:cNvPr id="175" name="- select的3个属性"/>
          <p:cNvSpPr txBox="1"/>
          <p:nvPr/>
        </p:nvSpPr>
        <p:spPr>
          <a:xfrm>
            <a:off x="2850223" y="918879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select的3个属性</a:t>
            </a:r>
          </a:p>
        </p:txBody>
      </p:sp>
      <p:sp>
        <p:nvSpPr>
          <p:cNvPr id="176" name="- select.options —— &lt;option&gt; 元素的集合"/>
          <p:cNvSpPr txBox="1"/>
          <p:nvPr/>
        </p:nvSpPr>
        <p:spPr>
          <a:xfrm>
            <a:off x="3144597" y="10149857"/>
            <a:ext cx="100769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select.options —— &lt;option&gt; 元素的集合</a:t>
            </a:r>
          </a:p>
        </p:txBody>
      </p:sp>
      <p:sp>
        <p:nvSpPr>
          <p:cNvPr id="177" name="- select.value —— 所选选项的值"/>
          <p:cNvSpPr txBox="1"/>
          <p:nvPr/>
        </p:nvSpPr>
        <p:spPr>
          <a:xfrm>
            <a:off x="3144597" y="10886031"/>
            <a:ext cx="100769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select.value —— 所选选项的值</a:t>
            </a:r>
          </a:p>
        </p:txBody>
      </p:sp>
      <p:sp>
        <p:nvSpPr>
          <p:cNvPr id="178" name="- select.selectedIndex —— 所选选项的索引"/>
          <p:cNvSpPr txBox="1"/>
          <p:nvPr/>
        </p:nvSpPr>
        <p:spPr>
          <a:xfrm>
            <a:off x="3144597" y="11734648"/>
            <a:ext cx="106661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select.selectedIndex —— 所选选项的索引</a:t>
            </a:r>
          </a:p>
        </p:txBody>
      </p:sp>
      <p:sp>
        <p:nvSpPr>
          <p:cNvPr id="179" name="- 设置 &lt;select&gt; 元素的值"/>
          <p:cNvSpPr txBox="1"/>
          <p:nvPr/>
        </p:nvSpPr>
        <p:spPr>
          <a:xfrm>
            <a:off x="14727662" y="886989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Times"/>
                <a:ea typeface="Times"/>
                <a:cs typeface="Times"/>
                <a:sym typeface="Times"/>
              </a:rPr>
              <a:t>设置 </a:t>
            </a:r>
            <a:r>
              <a:t>&lt;select&gt;</a:t>
            </a:r>
            <a:r>
              <a:rPr>
                <a:latin typeface="Times"/>
                <a:ea typeface="Times"/>
                <a:cs typeface="Times"/>
                <a:sym typeface="Times"/>
              </a:rPr>
              <a:t> 元素的值</a:t>
            </a:r>
          </a:p>
        </p:txBody>
      </p:sp>
      <p:sp>
        <p:nvSpPr>
          <p:cNvPr id="180" name="找到所需要的 &lt;option&gt; 元素之后设置 option.selected 为 true"/>
          <p:cNvSpPr txBox="1"/>
          <p:nvPr/>
        </p:nvSpPr>
        <p:spPr>
          <a:xfrm>
            <a:off x="15026380" y="9618378"/>
            <a:ext cx="6895582" cy="1359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9166" indent="-529166" algn="l">
              <a:buSzPct val="125000"/>
              <a:buChar char="-"/>
              <a:defRPr sz="35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找到所需要的 </a:t>
            </a:r>
            <a:r>
              <a:t>&lt;option&gt;</a:t>
            </a:r>
            <a:r>
              <a:rPr>
                <a:latin typeface="Times"/>
                <a:ea typeface="Times"/>
                <a:cs typeface="Times"/>
                <a:sym typeface="Times"/>
              </a:rPr>
              <a:t> 元素之后设置 </a:t>
            </a:r>
            <a:r>
              <a:t>option.selected</a:t>
            </a:r>
            <a:r>
              <a:rPr>
                <a:latin typeface="Times"/>
                <a:ea typeface="Times"/>
                <a:cs typeface="Times"/>
                <a:sym typeface="Times"/>
              </a:rPr>
              <a:t> 为 </a:t>
            </a:r>
            <a:r>
              <a:t>true</a:t>
            </a:r>
          </a:p>
        </p:txBody>
      </p:sp>
      <p:sp>
        <p:nvSpPr>
          <p:cNvPr id="181" name="设置 select.value 为对应的值"/>
          <p:cNvSpPr txBox="1"/>
          <p:nvPr/>
        </p:nvSpPr>
        <p:spPr>
          <a:xfrm>
            <a:off x="15026380" y="11006324"/>
            <a:ext cx="689558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9166" indent="-529166" algn="l">
              <a:buSzPct val="125000"/>
              <a:buChar char="-"/>
              <a:defRPr sz="35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设置 </a:t>
            </a:r>
            <a:r>
              <a:t>select.value</a:t>
            </a:r>
            <a:r>
              <a:rPr>
                <a:latin typeface="Times"/>
                <a:ea typeface="Times"/>
                <a:cs typeface="Times"/>
                <a:sym typeface="Times"/>
              </a:rPr>
              <a:t> 为对应的值</a:t>
            </a:r>
          </a:p>
        </p:txBody>
      </p:sp>
      <p:sp>
        <p:nvSpPr>
          <p:cNvPr id="182" name="设置 select.selectedIndex 为对应选项的索引"/>
          <p:cNvSpPr txBox="1"/>
          <p:nvPr/>
        </p:nvSpPr>
        <p:spPr>
          <a:xfrm>
            <a:off x="15026380" y="11759076"/>
            <a:ext cx="6895582" cy="1359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9166" indent="-529166" algn="l">
              <a:buSzPct val="125000"/>
              <a:buChar char="-"/>
              <a:defRPr sz="3500">
                <a:solidFill>
                  <a:srgbClr val="FFFFFF">
                    <a:alpha val="69410"/>
                  </a:srgbClr>
                </a:solidFill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设置 </a:t>
            </a:r>
            <a:r>
              <a:t>select.selectedIndex</a:t>
            </a:r>
            <a:r>
              <a:rPr>
                <a:latin typeface="Times"/>
                <a:ea typeface="Times"/>
                <a:cs typeface="Times"/>
                <a:sym typeface="Times"/>
              </a:rPr>
              <a:t> 为对应选项的索引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eg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8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561" y="5275622"/>
            <a:ext cx="9312998" cy="519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47174" y="5177961"/>
            <a:ext cx="9312997" cy="516231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多选"/>
          <p:cNvSpPr txBox="1"/>
          <p:nvPr/>
        </p:nvSpPr>
        <p:spPr>
          <a:xfrm>
            <a:off x="16635556" y="4144580"/>
            <a:ext cx="387600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多选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创建opition的新的方式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创建opition的新的方式</a:t>
            </a:r>
          </a:p>
        </p:txBody>
      </p:sp>
      <p:sp>
        <p:nvSpPr>
          <p:cNvPr id="19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new Option(text, value, defaultSelected, selected);"/>
          <p:cNvSpPr txBox="1"/>
          <p:nvPr/>
        </p:nvSpPr>
        <p:spPr>
          <a:xfrm>
            <a:off x="2850223" y="4502229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new Option(text, value, defaultSelected, selected);</a:t>
            </a:r>
          </a:p>
        </p:txBody>
      </p:sp>
      <p:sp>
        <p:nvSpPr>
          <p:cNvPr id="198" name="- text —— 选项中的文本"/>
          <p:cNvSpPr txBox="1"/>
          <p:nvPr/>
        </p:nvSpPr>
        <p:spPr>
          <a:xfrm>
            <a:off x="2850223" y="5583190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text</a:t>
            </a:r>
            <a:r>
              <a:t> —— 选项中的文本</a:t>
            </a:r>
          </a:p>
        </p:txBody>
      </p:sp>
      <p:sp>
        <p:nvSpPr>
          <p:cNvPr id="199" name="- value —— 选项的默认值"/>
          <p:cNvSpPr txBox="1"/>
          <p:nvPr/>
        </p:nvSpPr>
        <p:spPr>
          <a:xfrm>
            <a:off x="2850223" y="6451600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value —— 选项的默认值</a:t>
            </a:r>
          </a:p>
        </p:txBody>
      </p:sp>
      <p:sp>
        <p:nvSpPr>
          <p:cNvPr id="200" name="- defaultSelected — 如果这个值是 true，那么 selected 属性就会默认创建，"/>
          <p:cNvSpPr txBox="1"/>
          <p:nvPr/>
        </p:nvSpPr>
        <p:spPr>
          <a:xfrm>
            <a:off x="2850223" y="732000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defaultSelected</a:t>
            </a:r>
            <a:r>
              <a:rPr>
                <a:latin typeface="Times"/>
                <a:ea typeface="Times"/>
                <a:cs typeface="Times"/>
                <a:sym typeface="Times"/>
              </a:rPr>
              <a:t> — 如果这个值是 </a:t>
            </a:r>
            <a:r>
              <a:t>true</a:t>
            </a:r>
            <a:r>
              <a:rPr>
                <a:latin typeface="Times"/>
                <a:ea typeface="Times"/>
                <a:cs typeface="Times"/>
                <a:sym typeface="Times"/>
              </a:rPr>
              <a:t>，那么 </a:t>
            </a:r>
            <a:r>
              <a:t>selected</a:t>
            </a:r>
            <a:r>
              <a:rPr>
                <a:latin typeface="Times"/>
                <a:ea typeface="Times"/>
                <a:cs typeface="Times"/>
                <a:sym typeface="Times"/>
              </a:rPr>
              <a:t> 属性就会默认创建，</a:t>
            </a:r>
          </a:p>
        </p:txBody>
      </p:sp>
      <p:sp>
        <p:nvSpPr>
          <p:cNvPr id="201" name="- selected —— 如果这个值是true`，那么这个选项就是已经被选择了。"/>
          <p:cNvSpPr txBox="1"/>
          <p:nvPr/>
        </p:nvSpPr>
        <p:spPr>
          <a:xfrm>
            <a:off x="2850223" y="818841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selected —— 如果这个值是</a:t>
            </a:r>
            <a:r>
              <a:t>true`，那么这个选项就是已经被选择了。</a:t>
            </a:r>
          </a:p>
        </p:txBody>
      </p:sp>
      <p:sp>
        <p:nvSpPr>
          <p:cNvPr id="202" name="圆形"/>
          <p:cNvSpPr/>
          <p:nvPr/>
        </p:nvSpPr>
        <p:spPr>
          <a:xfrm>
            <a:off x="2295110" y="93311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option的三个属性"/>
          <p:cNvSpPr txBox="1"/>
          <p:nvPr/>
        </p:nvSpPr>
        <p:spPr>
          <a:xfrm>
            <a:off x="2850223" y="906661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option的三个属性</a:t>
            </a:r>
          </a:p>
        </p:txBody>
      </p:sp>
      <p:sp>
        <p:nvSpPr>
          <p:cNvPr id="204" name="- selected —— 是否选择了该选项"/>
          <p:cNvSpPr txBox="1"/>
          <p:nvPr/>
        </p:nvSpPr>
        <p:spPr>
          <a:xfrm>
            <a:off x="3271597" y="9895247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selected —— 是否选择了该选项</a:t>
            </a:r>
          </a:p>
        </p:txBody>
      </p:sp>
      <p:sp>
        <p:nvSpPr>
          <p:cNvPr id="205" name="- index —— 在该 option 所属的 &lt;select&gt; 其所对应的索引"/>
          <p:cNvSpPr txBox="1"/>
          <p:nvPr/>
        </p:nvSpPr>
        <p:spPr>
          <a:xfrm>
            <a:off x="3271597" y="1063470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index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—— </a:t>
            </a:r>
            <a:r>
              <a:t>在该 option 所属的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&lt;select&gt;</a:t>
            </a:r>
            <a:r>
              <a:t> 其所对应的索引</a:t>
            </a:r>
          </a:p>
        </p:txBody>
      </p:sp>
      <p:sp>
        <p:nvSpPr>
          <p:cNvPr id="206" name="- text —— 选项的文本内容"/>
          <p:cNvSpPr txBox="1"/>
          <p:nvPr/>
        </p:nvSpPr>
        <p:spPr>
          <a:xfrm>
            <a:off x="3271597" y="11488123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text —— 选项的文本内容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