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深入函数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深入函数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变量和函数声明提升优先级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变量和函数声明提升优先级</a:t>
            </a:r>
          </a:p>
        </p:txBody>
      </p:sp>
      <p:sp>
        <p:nvSpPr>
          <p:cNvPr id="21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函数提升 高于 变量声明"/>
          <p:cNvSpPr txBox="1"/>
          <p:nvPr/>
        </p:nvSpPr>
        <p:spPr>
          <a:xfrm>
            <a:off x="3310541" y="4982191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函数提升 高于 变量声明</a:t>
            </a:r>
          </a:p>
        </p:txBody>
      </p:sp>
      <p:sp>
        <p:nvSpPr>
          <p:cNvPr id="213" name="圆形"/>
          <p:cNvSpPr/>
          <p:nvPr/>
        </p:nvSpPr>
        <p:spPr>
          <a:xfrm>
            <a:off x="2612859" y="524670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圆形"/>
          <p:cNvSpPr/>
          <p:nvPr/>
        </p:nvSpPr>
        <p:spPr>
          <a:xfrm>
            <a:off x="2612859" y="636998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同名的变量和函数中，函数先提升，再遇到同名的变量或函数，提升都将被编译器忽略。"/>
          <p:cNvSpPr txBox="1"/>
          <p:nvPr/>
        </p:nvSpPr>
        <p:spPr>
          <a:xfrm>
            <a:off x="3310541" y="6105473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同名的变量和函数中，函数先提升，再遇到同名的变量或函数，提升都将被编译器忽略。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907" y="7433019"/>
            <a:ext cx="7188201" cy="463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96216" y="7766981"/>
            <a:ext cx="8225106" cy="357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22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2917" y="5525430"/>
            <a:ext cx="10852008" cy="609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函数是一等公民（第一类对象(first class)"/>
          <p:cNvSpPr txBox="1"/>
          <p:nvPr/>
        </p:nvSpPr>
        <p:spPr>
          <a:xfrm>
            <a:off x="2276759" y="3470381"/>
            <a:ext cx="160605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函数是一等公民（第一类对象(first class)</a:t>
            </a:r>
          </a:p>
        </p:txBody>
      </p:sp>
      <p:sp>
        <p:nvSpPr>
          <p:cNvPr id="22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可以作为函数的参数和返回值，也可以覆值给变量和属性"/>
          <p:cNvSpPr txBox="1"/>
          <p:nvPr/>
        </p:nvSpPr>
        <p:spPr>
          <a:xfrm>
            <a:off x="3736426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可以作为函数的参数和返回值，也可以覆值给变量和属性</a:t>
            </a:r>
          </a:p>
        </p:txBody>
      </p:sp>
      <p:sp>
        <p:nvSpPr>
          <p:cNvPr id="230" name="- 第一类对象"/>
          <p:cNvSpPr txBox="1"/>
          <p:nvPr/>
        </p:nvSpPr>
        <p:spPr>
          <a:xfrm>
            <a:off x="2687865" y="5321640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第一类对象</a:t>
            </a:r>
          </a:p>
        </p:txBody>
      </p:sp>
      <p:sp>
        <p:nvSpPr>
          <p:cNvPr id="231" name="- 第二类对象"/>
          <p:cNvSpPr txBox="1"/>
          <p:nvPr/>
        </p:nvSpPr>
        <p:spPr>
          <a:xfrm>
            <a:off x="2687865" y="7590453"/>
            <a:ext cx="14490811" cy="74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第二类对象</a:t>
            </a:r>
          </a:p>
        </p:txBody>
      </p:sp>
      <p:sp>
        <p:nvSpPr>
          <p:cNvPr id="232" name="可以作为函数的参数,但不能从函数返回，也不能赋值给变量和属性"/>
          <p:cNvSpPr txBox="1"/>
          <p:nvPr/>
        </p:nvSpPr>
        <p:spPr>
          <a:xfrm>
            <a:off x="3661705" y="8918924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可以作为函数的参数,但不能从函数返回，也不能赋值给变量和属性</a:t>
            </a:r>
          </a:p>
        </p:txBody>
      </p:sp>
      <p:sp>
        <p:nvSpPr>
          <p:cNvPr id="233" name="- 第三类对象"/>
          <p:cNvSpPr txBox="1"/>
          <p:nvPr/>
        </p:nvSpPr>
        <p:spPr>
          <a:xfrm>
            <a:off x="2687865" y="10107223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第三类对象</a:t>
            </a:r>
          </a:p>
        </p:txBody>
      </p:sp>
      <p:sp>
        <p:nvSpPr>
          <p:cNvPr id="234" name="不能作为函数的参数"/>
          <p:cNvSpPr txBox="1"/>
          <p:nvPr/>
        </p:nvSpPr>
        <p:spPr>
          <a:xfrm>
            <a:off x="3661705" y="11237183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不能作为函数的参数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函数表达式</a:t>
            </a:r>
          </a:p>
        </p:txBody>
      </p:sp>
      <p:sp>
        <p:nvSpPr>
          <p:cNvPr id="2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- 作为赋值表达式的右值，或者作为其他函数的参数"/>
          <p:cNvSpPr txBox="1"/>
          <p:nvPr/>
        </p:nvSpPr>
        <p:spPr>
          <a:xfrm>
            <a:off x="2687865" y="626111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作为赋值表达式的右值，或者作为其他函数的参数</a:t>
            </a:r>
          </a:p>
        </p:txBody>
      </p:sp>
      <p:pic>
        <p:nvPicPr>
          <p:cNvPr id="24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177" y="7731860"/>
            <a:ext cx="7308418" cy="3220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21457" y="8027838"/>
            <a:ext cx="10768375" cy="26285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- 如果该函数是作为表达式的一部分创建的，则称其“函数表达式”。"/>
          <p:cNvSpPr txBox="1"/>
          <p:nvPr/>
        </p:nvSpPr>
        <p:spPr>
          <a:xfrm>
            <a:off x="2687865" y="5043550"/>
            <a:ext cx="18255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如果该函数是作为表达式的一部分创建的，则称其“函数表达式”。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回调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回调函数</a:t>
            </a:r>
          </a:p>
        </p:txBody>
      </p:sp>
      <p:sp>
        <p:nvSpPr>
          <p:cNvPr id="2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-  作为函数的参数"/>
          <p:cNvSpPr txBox="1"/>
          <p:nvPr/>
        </p:nvSpPr>
        <p:spPr>
          <a:xfrm>
            <a:off x="2687865" y="528811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函数声明 VS 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 VS 函数表达式</a:t>
            </a:r>
          </a:p>
        </p:txBody>
      </p:sp>
      <p:sp>
        <p:nvSpPr>
          <p:cNvPr id="25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函数表达式是在代码执行到达时被创建，并且仅从那一刻起可用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函数表达式是在代码执行到达时被创建，并且仅从那一刻起可用</a:t>
            </a:r>
          </a:p>
        </p:txBody>
      </p:sp>
      <p:sp>
        <p:nvSpPr>
          <p:cNvPr id="257" name="在函数声明被定义之前，它就可以被调用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在函数声明被定义之前，它就可以被调用。</a:t>
            </a:r>
          </a:p>
        </p:txBody>
      </p:sp>
      <p:sp>
        <p:nvSpPr>
          <p:cNvPr id="25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立即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立即函数</a:t>
            </a:r>
          </a:p>
        </p:txBody>
      </p:sp>
      <p:sp>
        <p:nvSpPr>
          <p:cNvPr id="26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5268" y="8906692"/>
            <a:ext cx="4285185" cy="148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标准函数调用"/>
          <p:cNvSpPr txBox="1"/>
          <p:nvPr/>
        </p:nvSpPr>
        <p:spPr>
          <a:xfrm>
            <a:off x="2960939" y="5899112"/>
            <a:ext cx="57338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标准函数调用</a:t>
            </a:r>
          </a:p>
        </p:txBody>
      </p:sp>
      <p:sp>
        <p:nvSpPr>
          <p:cNvPr id="266" name="函数表达式立即调用(IIfe)"/>
          <p:cNvSpPr txBox="1"/>
          <p:nvPr/>
        </p:nvSpPr>
        <p:spPr>
          <a:xfrm>
            <a:off x="14114431" y="5899112"/>
            <a:ext cx="61917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函数表达式立即调用(IIfe)</a:t>
            </a:r>
          </a:p>
        </p:txBody>
      </p:sp>
      <p:pic>
        <p:nvPicPr>
          <p:cNvPr id="267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2583" y="8877434"/>
            <a:ext cx="9877539" cy="154031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加括号区分函数表达式和函数声明"/>
          <p:cNvSpPr txBox="1"/>
          <p:nvPr/>
        </p:nvSpPr>
        <p:spPr>
          <a:xfrm>
            <a:off x="12989528" y="11356220"/>
            <a:ext cx="8441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加括号区分函数表达式和函数声明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常见的立即执行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常见的立即执行函数表达式</a:t>
            </a:r>
          </a:p>
        </p:txBody>
      </p:sp>
      <p:sp>
        <p:nvSpPr>
          <p:cNvPr id="27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+ function(){}()"/>
          <p:cNvSpPr txBox="1"/>
          <p:nvPr/>
        </p:nvSpPr>
        <p:spPr>
          <a:xfrm>
            <a:off x="3335448" y="54076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+ function(){}()</a:t>
            </a:r>
          </a:p>
        </p:txBody>
      </p:sp>
      <p:sp>
        <p:nvSpPr>
          <p:cNvPr id="276" name="- function(){}()"/>
          <p:cNvSpPr txBox="1"/>
          <p:nvPr/>
        </p:nvSpPr>
        <p:spPr>
          <a:xfrm>
            <a:off x="3335448" y="6655817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function(){}()</a:t>
            </a:r>
          </a:p>
        </p:txBody>
      </p:sp>
      <p:sp>
        <p:nvSpPr>
          <p:cNvPr id="277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! function(){}()"/>
          <p:cNvSpPr txBox="1"/>
          <p:nvPr/>
        </p:nvSpPr>
        <p:spPr>
          <a:xfrm>
            <a:off x="3335448" y="7938216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! function(){}()</a:t>
            </a:r>
          </a:p>
        </p:txBody>
      </p:sp>
      <p:sp>
        <p:nvSpPr>
          <p:cNvPr id="280" name="圆形"/>
          <p:cNvSpPr/>
          <p:nvPr/>
        </p:nvSpPr>
        <p:spPr>
          <a:xfrm>
            <a:off x="2612859" y="94931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~ function(){}()"/>
          <p:cNvSpPr txBox="1"/>
          <p:nvPr/>
        </p:nvSpPr>
        <p:spPr>
          <a:xfrm>
            <a:off x="3335448" y="92587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~ function(){}()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构造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构造函数</a:t>
            </a:r>
          </a:p>
        </p:txBody>
      </p:sp>
      <p:sp>
        <p:nvSpPr>
          <p:cNvPr id="28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通常用来动态创建新的函数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通常用来动态创建新的函数</a:t>
            </a:r>
          </a:p>
        </p:txBody>
      </p:sp>
      <p:sp>
        <p:nvSpPr>
          <p:cNvPr id="289" name="接受字符串形式的参数"/>
          <p:cNvSpPr txBox="1"/>
          <p:nvPr/>
        </p:nvSpPr>
        <p:spPr>
          <a:xfrm>
            <a:off x="3335448" y="6604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接受字符串形式的参数</a:t>
            </a:r>
          </a:p>
        </p:txBody>
      </p:sp>
      <p:sp>
        <p:nvSpPr>
          <p:cNvPr id="290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3857" y="9025424"/>
            <a:ext cx="11595101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箭头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箭头函数表达式</a:t>
            </a:r>
          </a:p>
        </p:txBody>
      </p:sp>
      <p:sp>
        <p:nvSpPr>
          <p:cNvPr id="29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687580" y="52965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创建函数还有另外一种非常简单的语法，并且这种方法通常比函数表达式更好"/>
          <p:cNvSpPr txBox="1"/>
          <p:nvPr/>
        </p:nvSpPr>
        <p:spPr>
          <a:xfrm>
            <a:off x="3459984" y="5032006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创建函数还有另外一种非常简单的语法，并且这种方法通常比函数表达式更好</a:t>
            </a:r>
          </a:p>
        </p:txBody>
      </p:sp>
      <p:pic>
        <p:nvPicPr>
          <p:cNvPr id="29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0254" y="10198307"/>
            <a:ext cx="8810072" cy="1987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00503" y="10388153"/>
            <a:ext cx="10825642" cy="1607879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圆形"/>
          <p:cNvSpPr/>
          <p:nvPr/>
        </p:nvSpPr>
        <p:spPr>
          <a:xfrm>
            <a:off x="2687580" y="623803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但是箭头函数始终是表达式 没有箭头函数声明"/>
          <p:cNvSpPr txBox="1"/>
          <p:nvPr/>
        </p:nvSpPr>
        <p:spPr>
          <a:xfrm>
            <a:off x="3459984" y="5973514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但是箭头函数始终是表达式 没有箭头函数声明</a:t>
            </a:r>
          </a:p>
        </p:txBody>
      </p:sp>
      <p:sp>
        <p:nvSpPr>
          <p:cNvPr id="303" name="- 存储在变量中"/>
          <p:cNvSpPr txBox="1"/>
          <p:nvPr/>
        </p:nvSpPr>
        <p:spPr>
          <a:xfrm>
            <a:off x="3459984" y="710706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存储在变量中</a:t>
            </a:r>
          </a:p>
        </p:txBody>
      </p:sp>
      <p:sp>
        <p:nvSpPr>
          <p:cNvPr id="304" name="- 函数参数"/>
          <p:cNvSpPr txBox="1"/>
          <p:nvPr/>
        </p:nvSpPr>
        <p:spPr>
          <a:xfrm>
            <a:off x="3459984" y="8085911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函数参数</a:t>
            </a:r>
          </a:p>
        </p:txBody>
      </p:sp>
      <p:sp>
        <p:nvSpPr>
          <p:cNvPr id="305" name="- 存储在对象的属性中"/>
          <p:cNvSpPr txBox="1"/>
          <p:nvPr/>
        </p:nvSpPr>
        <p:spPr>
          <a:xfrm>
            <a:off x="3459984" y="9182128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存储在对象的属性中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函数定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函数定义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函数声明和函数表达式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函数声明和函数表达式</a:t>
            </a:r>
          </a:p>
        </p:txBody>
      </p:sp>
      <p:sp>
        <p:nvSpPr>
          <p:cNvPr id="130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箭头函数"/>
          <p:cNvSpPr txBox="1"/>
          <p:nvPr/>
        </p:nvSpPr>
        <p:spPr>
          <a:xfrm>
            <a:off x="3285634" y="78863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箭头函数</a:t>
            </a:r>
          </a:p>
        </p:txBody>
      </p:sp>
      <p:sp>
        <p:nvSpPr>
          <p:cNvPr id="132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函数构造函数"/>
          <p:cNvSpPr txBox="1"/>
          <p:nvPr/>
        </p:nvSpPr>
        <p:spPr>
          <a:xfrm>
            <a:off x="2924076" y="648884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函数构造函数</a:t>
            </a:r>
          </a:p>
        </p:txBody>
      </p:sp>
      <p:sp>
        <p:nvSpPr>
          <p:cNvPr id="134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生成器函数"/>
          <p:cNvSpPr txBox="1"/>
          <p:nvPr/>
        </p:nvSpPr>
        <p:spPr>
          <a:xfrm>
            <a:off x="3098425" y="915169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生成器函数 </a:t>
            </a:r>
          </a:p>
        </p:txBody>
      </p:sp>
      <p:sp>
        <p:nvSpPr>
          <p:cNvPr id="136" name="async函数"/>
          <p:cNvSpPr txBox="1"/>
          <p:nvPr/>
        </p:nvSpPr>
        <p:spPr>
          <a:xfrm>
            <a:off x="3098425" y="10417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async函数</a:t>
            </a:r>
          </a:p>
        </p:txBody>
      </p:sp>
      <p:sp>
        <p:nvSpPr>
          <p:cNvPr id="137" name="圆形"/>
          <p:cNvSpPr/>
          <p:nvPr/>
        </p:nvSpPr>
        <p:spPr>
          <a:xfrm>
            <a:off x="2612859" y="107482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1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13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17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18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2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26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30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31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3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7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2134" y="5292887"/>
            <a:ext cx="8659144" cy="1038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7356" y="7059578"/>
            <a:ext cx="8648701" cy="383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28605" y="5292887"/>
            <a:ext cx="108331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4.png" descr="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4905" y="8060640"/>
            <a:ext cx="116205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函数的实参(argument)和形参(parameter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函数的实参(argument)和形参(parameter)</a:t>
            </a:r>
          </a:p>
        </p:txBody>
      </p:sp>
      <p:sp>
        <p:nvSpPr>
          <p:cNvPr id="34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形参是我们定义函数时所列举的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形参是我们定义函数时所列举的变量</a:t>
            </a:r>
          </a:p>
        </p:txBody>
      </p:sp>
      <p:sp>
        <p:nvSpPr>
          <p:cNvPr id="34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实参是我们调用函数时所传递给函数的值"/>
          <p:cNvSpPr txBox="1"/>
          <p:nvPr/>
        </p:nvSpPr>
        <p:spPr>
          <a:xfrm>
            <a:off x="3335448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实参是我们调用函数时所传递给函数的值</a:t>
            </a:r>
          </a:p>
        </p:txBody>
      </p:sp>
      <p:pic>
        <p:nvPicPr>
          <p:cNvPr id="3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56937" y="7811917"/>
            <a:ext cx="7143037" cy="449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线条"/>
          <p:cNvSpPr/>
          <p:nvPr/>
        </p:nvSpPr>
        <p:spPr>
          <a:xfrm flipV="1">
            <a:off x="20976792" y="8305168"/>
            <a:ext cx="1" cy="116840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形参"/>
          <p:cNvSpPr txBox="1"/>
          <p:nvPr/>
        </p:nvSpPr>
        <p:spPr>
          <a:xfrm>
            <a:off x="20487110" y="7737196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形参</a:t>
            </a:r>
          </a:p>
        </p:txBody>
      </p:sp>
      <p:sp>
        <p:nvSpPr>
          <p:cNvPr id="353" name="线条"/>
          <p:cNvSpPr/>
          <p:nvPr/>
        </p:nvSpPr>
        <p:spPr>
          <a:xfrm>
            <a:off x="19185951" y="11576168"/>
            <a:ext cx="1333338" cy="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实参"/>
          <p:cNvSpPr txBox="1"/>
          <p:nvPr/>
        </p:nvSpPr>
        <p:spPr>
          <a:xfrm>
            <a:off x="20439760" y="11169768"/>
            <a:ext cx="17466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实参</a:t>
            </a:r>
          </a:p>
        </p:txBody>
      </p:sp>
      <p:sp>
        <p:nvSpPr>
          <p:cNvPr id="355" name="实参的数量大于或小于形参的数量并不会报错"/>
          <p:cNvSpPr txBox="1"/>
          <p:nvPr/>
        </p:nvSpPr>
        <p:spPr>
          <a:xfrm>
            <a:off x="3335448" y="7467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实参的数量大于或小于形参的数量并不会报错</a:t>
            </a:r>
          </a:p>
        </p:txBody>
      </p:sp>
      <p:sp>
        <p:nvSpPr>
          <p:cNvPr id="356" name="圆形"/>
          <p:cNvSpPr/>
          <p:nvPr/>
        </p:nvSpPr>
        <p:spPr>
          <a:xfrm>
            <a:off x="2612859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Rest参数(剩余参数) …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Rest参数(剩余参数) …</a:t>
            </a:r>
          </a:p>
        </p:txBody>
      </p:sp>
      <p:sp>
        <p:nvSpPr>
          <p:cNvPr id="36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只有函数的最后一个参数才能是剩余参数，把…放到不是最后一个形参之前都会报错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只有函数的最后一个参数才能是剩余参数，把…放到不是最后一个形参之前都会报错</a:t>
            </a:r>
          </a:p>
        </p:txBody>
      </p:sp>
      <p:sp>
        <p:nvSpPr>
          <p:cNvPr id="363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02817" y="7213275"/>
            <a:ext cx="12241607" cy="387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默认值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</a:t>
            </a:r>
          </a:p>
        </p:txBody>
      </p:sp>
      <p:sp>
        <p:nvSpPr>
          <p:cNvPr id="36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如何未提供值，那么默认值时 undefined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如何未提供值，那么默认值时 undefined</a:t>
            </a:r>
          </a:p>
        </p:txBody>
      </p:sp>
      <p:sp>
        <p:nvSpPr>
          <p:cNvPr id="371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3707" y="9491291"/>
            <a:ext cx="6799911" cy="2244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3532" y="8962561"/>
            <a:ext cx="61849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08347" y="9413411"/>
            <a:ext cx="6858001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要创建默认参数，需要添加等号 ( = ) 以及当参数未提供时参数应该设为的默认值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要创建默认参数，需要添加等号 ( = ) 以及当参数未提供时参数应该设为的默认值</a:t>
            </a:r>
          </a:p>
        </p:txBody>
      </p:sp>
      <p:sp>
        <p:nvSpPr>
          <p:cNvPr id="376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默认值与解构数组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默认值与解构数组</a:t>
            </a:r>
          </a:p>
        </p:txBody>
      </p:sp>
      <p:sp>
        <p:nvSpPr>
          <p:cNvPr id="38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004" y="6472890"/>
            <a:ext cx="8921524" cy="5004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5881" y="7965448"/>
            <a:ext cx="95758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默认值与解构对象 (推荐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默认值与解构对象 (推荐)</a:t>
            </a:r>
          </a:p>
        </p:txBody>
      </p:sp>
      <p:sp>
        <p:nvSpPr>
          <p:cNvPr id="3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784" y="5810250"/>
            <a:ext cx="7226301" cy="412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95056" y="5825849"/>
            <a:ext cx="11963400" cy="3402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函数内部属性（隐含的参数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函数内部属性（隐含的参数）</a:t>
            </a:r>
          </a:p>
        </p:txBody>
      </p:sp>
      <p:sp>
        <p:nvSpPr>
          <p:cNvPr id="39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" name="arguments"/>
          <p:cNvSpPr txBox="1"/>
          <p:nvPr/>
        </p:nvSpPr>
        <p:spPr>
          <a:xfrm>
            <a:off x="3335448" y="5407615"/>
            <a:ext cx="1929689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arguments</a:t>
            </a:r>
          </a:p>
        </p:txBody>
      </p:sp>
      <p:sp>
        <p:nvSpPr>
          <p:cNvPr id="39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this"/>
          <p:cNvSpPr txBox="1"/>
          <p:nvPr/>
        </p:nvSpPr>
        <p:spPr>
          <a:xfrm>
            <a:off x="3335448" y="10263103"/>
            <a:ext cx="1929689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399" name="圆形"/>
          <p:cNvSpPr/>
          <p:nvPr/>
        </p:nvSpPr>
        <p:spPr>
          <a:xfrm>
            <a:off x="2612859" y="104758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- 函数调用过程中传递的所有参数"/>
          <p:cNvSpPr txBox="1"/>
          <p:nvPr/>
        </p:nvSpPr>
        <p:spPr>
          <a:xfrm>
            <a:off x="3063936" y="673498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函数调用过程中传递的所有参数</a:t>
            </a:r>
          </a:p>
        </p:txBody>
      </p:sp>
      <p:sp>
        <p:nvSpPr>
          <p:cNvPr id="401" name="- 被函数调用的相关联的对象，是面向对象编程一个很重要的组成部分，通常为函数上下文( 当前代码的的运行环境)"/>
          <p:cNvSpPr txBox="1"/>
          <p:nvPr/>
        </p:nvSpPr>
        <p:spPr>
          <a:xfrm>
            <a:off x="3063936" y="10982087"/>
            <a:ext cx="1929689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被函数调用的相关联的对象，是面向对象编程一个很重要的组成部分，通常为函数上下文( 当前代码的的运行环境)</a:t>
            </a:r>
          </a:p>
        </p:txBody>
      </p:sp>
      <p:sp>
        <p:nvSpPr>
          <p:cNvPr id="402" name="- 实参列表对象,是一个类数组，可迭代对象"/>
          <p:cNvSpPr txBox="1"/>
          <p:nvPr/>
        </p:nvSpPr>
        <p:spPr>
          <a:xfrm>
            <a:off x="3063936" y="7839306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实参列表对象,是一个类数组，可迭代对象</a:t>
            </a:r>
          </a:p>
        </p:txBody>
      </p:sp>
      <p:sp>
        <p:nvSpPr>
          <p:cNvPr id="403" name="- 箭头函数 是没有arguments的"/>
          <p:cNvSpPr txBox="1"/>
          <p:nvPr/>
        </p:nvSpPr>
        <p:spPr>
          <a:xfrm>
            <a:off x="3063936" y="8943623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箭头函数 是没有arguments的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arguments 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eg</a:t>
            </a:r>
          </a:p>
        </p:txBody>
      </p:sp>
      <p:sp>
        <p:nvSpPr>
          <p:cNvPr id="40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8092" y="5666871"/>
            <a:ext cx="11368032" cy="6367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函数声明"/>
          <p:cNvSpPr txBox="1"/>
          <p:nvPr/>
        </p:nvSpPr>
        <p:spPr>
          <a:xfrm>
            <a:off x="2451108" y="2374471"/>
            <a:ext cx="110643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</a:t>
            </a:r>
          </a:p>
        </p:txBody>
      </p:sp>
      <p:sp>
        <p:nvSpPr>
          <p:cNvPr id="142" name="矩形"/>
          <p:cNvSpPr/>
          <p:nvPr/>
        </p:nvSpPr>
        <p:spPr>
          <a:xfrm>
            <a:off x="1427881" y="232367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4610" y="6920923"/>
            <a:ext cx="19494780" cy="2782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线条"/>
          <p:cNvSpPr/>
          <p:nvPr/>
        </p:nvSpPr>
        <p:spPr>
          <a:xfrm flipH="1" flipV="1">
            <a:off x="5302598" y="5823294"/>
            <a:ext cx="426153" cy="1663190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函数关键字"/>
          <p:cNvSpPr txBox="1"/>
          <p:nvPr/>
        </p:nvSpPr>
        <p:spPr>
          <a:xfrm>
            <a:off x="4431178" y="5195519"/>
            <a:ext cx="2124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函数关键字</a:t>
            </a:r>
          </a:p>
        </p:txBody>
      </p:sp>
      <p:sp>
        <p:nvSpPr>
          <p:cNvPr id="146" name="线条"/>
          <p:cNvSpPr/>
          <p:nvPr/>
        </p:nvSpPr>
        <p:spPr>
          <a:xfrm>
            <a:off x="8744968" y="8507672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函数名称"/>
          <p:cNvSpPr txBox="1"/>
          <p:nvPr/>
        </p:nvSpPr>
        <p:spPr>
          <a:xfrm>
            <a:off x="8454769" y="4914397"/>
            <a:ext cx="21246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函数名称</a:t>
            </a:r>
          </a:p>
        </p:txBody>
      </p:sp>
      <p:sp>
        <p:nvSpPr>
          <p:cNvPr id="148" name="线条"/>
          <p:cNvSpPr/>
          <p:nvPr/>
        </p:nvSpPr>
        <p:spPr>
          <a:xfrm flipV="1">
            <a:off x="15945569" y="5387576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可选的以逗号分隔的参数列表"/>
          <p:cNvSpPr txBox="1"/>
          <p:nvPr/>
        </p:nvSpPr>
        <p:spPr>
          <a:xfrm>
            <a:off x="12478362" y="4593070"/>
            <a:ext cx="70991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可选的以逗号分隔的参数列表</a:t>
            </a:r>
          </a:p>
        </p:txBody>
      </p:sp>
      <p:sp>
        <p:nvSpPr>
          <p:cNvPr id="150" name="线条"/>
          <p:cNvSpPr/>
          <p:nvPr/>
        </p:nvSpPr>
        <p:spPr>
          <a:xfrm flipV="1">
            <a:off x="9644086" y="5738740"/>
            <a:ext cx="1" cy="165058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函数体"/>
          <p:cNvSpPr txBox="1"/>
          <p:nvPr/>
        </p:nvSpPr>
        <p:spPr>
          <a:xfrm>
            <a:off x="6227243" y="10545854"/>
            <a:ext cx="50354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arguments 作为函数参数的别名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作为函数参数的别名</a:t>
            </a:r>
          </a:p>
        </p:txBody>
      </p:sp>
      <p:sp>
        <p:nvSpPr>
          <p:cNvPr id="41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改变arguments的值，会改变参数的值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改变arguments的值，会改变参数的值</a:t>
            </a:r>
          </a:p>
        </p:txBody>
      </p:sp>
      <p:sp>
        <p:nvSpPr>
          <p:cNvPr id="41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严格模式下无论参数如何变化，将不在随之改变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严格模式下无论参数如何变化，将不在随之改变</a:t>
            </a:r>
          </a:p>
        </p:txBody>
      </p:sp>
      <p:sp>
        <p:nvSpPr>
          <p:cNvPr id="419" name="如果一个函数值使用了默认参数，无论在不在严格模式下 都与严格模式保持一致"/>
          <p:cNvSpPr txBox="1"/>
          <p:nvPr/>
        </p:nvSpPr>
        <p:spPr>
          <a:xfrm>
            <a:off x="3335448" y="779904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如果一个函数值使用了默认参数，无论在不在严格模式下 都与严格模式保持一致</a:t>
            </a:r>
          </a:p>
        </p:txBody>
      </p:sp>
      <p:sp>
        <p:nvSpPr>
          <p:cNvPr id="420" name="圆形"/>
          <p:cNvSpPr/>
          <p:nvPr/>
        </p:nvSpPr>
        <p:spPr>
          <a:xfrm>
            <a:off x="2612859" y="806356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this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this</a:t>
            </a:r>
          </a:p>
        </p:txBody>
      </p:sp>
      <p:sp>
        <p:nvSpPr>
          <p:cNvPr id="42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" name="是一个标识符，跟变量差不多，不是跟某个具体的值绑定的，而是自动，动态的绑定到某个对象上"/>
          <p:cNvSpPr txBox="1"/>
          <p:nvPr/>
        </p:nvSpPr>
        <p:spPr>
          <a:xfrm>
            <a:off x="3335448" y="5000197"/>
            <a:ext cx="192968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是一个标识符，跟变量差不多，不是跟某个具体的值绑定的，而是自动，动态的绑定到某个对象上</a:t>
            </a:r>
          </a:p>
        </p:txBody>
      </p:sp>
      <p:sp>
        <p:nvSpPr>
          <p:cNvPr id="428" name="圆形"/>
          <p:cNvSpPr/>
          <p:nvPr/>
        </p:nvSpPr>
        <p:spPr>
          <a:xfrm>
            <a:off x="2612859" y="736627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当前函数的this是在函数被调用执行时才确定的(取决函数是如何被调用的)"/>
          <p:cNvSpPr txBox="1"/>
          <p:nvPr/>
        </p:nvSpPr>
        <p:spPr>
          <a:xfrm>
            <a:off x="3335448" y="710175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当前函数的this是在函数被调用执行时才确定的(取决函数是如何被调用的)</a:t>
            </a:r>
          </a:p>
        </p:txBody>
      </p:sp>
      <p:sp>
        <p:nvSpPr>
          <p:cNvPr id="430" name="This 的值是在运行时求值的。"/>
          <p:cNvSpPr txBox="1"/>
          <p:nvPr/>
        </p:nvSpPr>
        <p:spPr>
          <a:xfrm>
            <a:off x="2789958" y="1098971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This 的值是在运行时求值的。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函数调用（4种方法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函数调用（4种方法）</a:t>
            </a:r>
          </a:p>
        </p:txBody>
      </p:sp>
      <p:sp>
        <p:nvSpPr>
          <p:cNvPr id="43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作为一个函数直接调用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作为一个函数直接调用</a:t>
            </a:r>
          </a:p>
        </p:txBody>
      </p:sp>
      <p:sp>
        <p:nvSpPr>
          <p:cNvPr id="43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作为一个方法，关联到一个对象上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作为一个方法，关联到一个对象上</a:t>
            </a:r>
          </a:p>
        </p:txBody>
      </p:sp>
      <p:sp>
        <p:nvSpPr>
          <p:cNvPr id="440" name="作为一个构造函数，实例化一个新对象"/>
          <p:cNvSpPr txBox="1"/>
          <p:nvPr/>
        </p:nvSpPr>
        <p:spPr>
          <a:xfrm>
            <a:off x="3335448" y="8969531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作为一个构造函数，实例化一个新对象</a:t>
            </a:r>
          </a:p>
        </p:txBody>
      </p:sp>
      <p:sp>
        <p:nvSpPr>
          <p:cNvPr id="441" name="圆形"/>
          <p:cNvSpPr/>
          <p:nvPr/>
        </p:nvSpPr>
        <p:spPr>
          <a:xfrm>
            <a:off x="2612859" y="80137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圆形"/>
          <p:cNvSpPr/>
          <p:nvPr/>
        </p:nvSpPr>
        <p:spPr>
          <a:xfrm>
            <a:off x="2612859" y="9311378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通过函数的apply 或者 call方法 或者 bind方法"/>
          <p:cNvSpPr txBox="1"/>
          <p:nvPr/>
        </p:nvSpPr>
        <p:spPr>
          <a:xfrm>
            <a:off x="3335448" y="774923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通过函数的apply 或者 call方法 或者 bind方法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作为一个函数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作为一个函数调用</a:t>
            </a:r>
          </a:p>
        </p:txBody>
      </p:sp>
      <p:sp>
        <p:nvSpPr>
          <p:cNvPr id="4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295" y="9242000"/>
            <a:ext cx="6680201" cy="265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2058" y="9436137"/>
            <a:ext cx="7778407" cy="2266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95027" y="9661100"/>
            <a:ext cx="76073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- 严格模式下 this 指向undefined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严格模式下 this 指向undefined</a:t>
            </a:r>
          </a:p>
        </p:txBody>
      </p:sp>
      <p:sp>
        <p:nvSpPr>
          <p:cNvPr id="453" name="- 非严格模式下 this 指向window"/>
          <p:cNvSpPr txBox="1"/>
          <p:nvPr/>
        </p:nvSpPr>
        <p:spPr>
          <a:xfrm>
            <a:off x="2543551" y="622511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非严格模式下 this 指向window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7" name="作为对象一个方法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作为对象一个方法调用</a:t>
            </a:r>
          </a:p>
        </p:txBody>
      </p:sp>
      <p:sp>
        <p:nvSpPr>
          <p:cNvPr id="45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- this 指向该对象本身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this 指向该对象本身</a:t>
            </a:r>
          </a:p>
        </p:txBody>
      </p:sp>
      <p:pic>
        <p:nvPicPr>
          <p:cNvPr id="46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86439" y="6723226"/>
            <a:ext cx="7662928" cy="4762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04985" y="6628087"/>
            <a:ext cx="81153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从不同的对象中调用同一个函数可能会有不同的 “this” 值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从不同的对象中调用同一个函数可能会有不同的 “this” 值</a:t>
            </a:r>
          </a:p>
        </p:txBody>
      </p:sp>
      <p:sp>
        <p:nvSpPr>
          <p:cNvPr id="46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5146" y="4858173"/>
            <a:ext cx="101981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1" name="丢失的this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丢失的this</a:t>
            </a:r>
          </a:p>
        </p:txBody>
      </p:sp>
      <p:sp>
        <p:nvSpPr>
          <p:cNvPr id="47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7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7689" y="6159923"/>
            <a:ext cx="6997701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69550" y="5753523"/>
            <a:ext cx="6604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apply&amp;call&amp;bind  改变this的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apply&amp;call&amp;bind  改变this的指向</a:t>
            </a:r>
          </a:p>
        </p:txBody>
      </p:sp>
      <p:sp>
        <p:nvSpPr>
          <p:cNvPr id="4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- 调用函数 可以指定this的指向 和 参数列表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调用函数 可以指定this的指向 和 参数列表</a:t>
            </a:r>
          </a:p>
        </p:txBody>
      </p:sp>
      <p:pic>
        <p:nvPicPr>
          <p:cNvPr id="48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6537" y="6167675"/>
            <a:ext cx="6866121" cy="59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- bind 创建一个新的绑定 的函数"/>
          <p:cNvSpPr txBox="1"/>
          <p:nvPr/>
        </p:nvSpPr>
        <p:spPr>
          <a:xfrm>
            <a:off x="10416643" y="11057084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bind 创建一个新的绑定 的函数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6" name="箭头函数的this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箭头函数的this指向</a:t>
            </a:r>
          </a:p>
        </p:txBody>
      </p:sp>
      <p:sp>
        <p:nvSpPr>
          <p:cNvPr id="48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- 没有自己的this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没有自己的this</a:t>
            </a:r>
          </a:p>
        </p:txBody>
      </p:sp>
      <p:sp>
        <p:nvSpPr>
          <p:cNvPr id="489" name="- 内置this无法改变"/>
          <p:cNvSpPr txBox="1"/>
          <p:nvPr/>
        </p:nvSpPr>
        <p:spPr>
          <a:xfrm>
            <a:off x="2543551" y="602899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内置this无法改变</a:t>
            </a:r>
          </a:p>
        </p:txBody>
      </p:sp>
      <p:sp>
        <p:nvSpPr>
          <p:cNvPr id="490" name="- 必须通过查找作用域链来决定其值。如果箭头函数 被非箭头函数包含，则this 绑定的是最近一层非箭头函数的this；否则 this的值为 undefined"/>
          <p:cNvSpPr txBox="1"/>
          <p:nvPr/>
        </p:nvSpPr>
        <p:spPr>
          <a:xfrm>
            <a:off x="2543551" y="6938746"/>
            <a:ext cx="19296898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必须通过查找作用域链来决定其值。如果箭头函数 被非箭头函数包含，则this 绑定的是最近一层非箭头函数的this；否则 this的值为 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93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局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局部变量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在函数内部声明的变量只在该函数内部可见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在函数内部声明的变量只在该函数内部可见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0838" y="7107109"/>
            <a:ext cx="16190808" cy="350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外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外部变量</a:t>
            </a:r>
          </a:p>
        </p:txBody>
      </p:sp>
      <p:sp>
        <p:nvSpPr>
          <p:cNvPr id="16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函数也可以访问外部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函数也可以访问外部变量</a:t>
            </a:r>
          </a:p>
        </p:txBody>
      </p:sp>
      <p:sp>
        <p:nvSpPr>
          <p:cNvPr id="167" name="函数对外部变量拥有全部的访问权限。函数也可以修改外部变量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函数对外部变量拥有全部的访问权限。函数也可以修改外部变量。</a:t>
            </a:r>
          </a:p>
        </p:txBody>
      </p:sp>
      <p:sp>
        <p:nvSpPr>
          <p:cNvPr id="16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如果在函数内部声明了同名变量，那么函数会 遮蔽 外部变量,只有在没有局部变量的情况下才会使用外部变量,"/>
          <p:cNvSpPr txBox="1"/>
          <p:nvPr/>
        </p:nvSpPr>
        <p:spPr>
          <a:xfrm>
            <a:off x="3235820" y="8090523"/>
            <a:ext cx="20864095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如果在函数内部声明了同名变量，那么函数会 遮蔽 外部变量,只有在没有局部变量的情况下才会使用外部变量,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Eg"/>
          <p:cNvSpPr txBox="1"/>
          <p:nvPr/>
        </p:nvSpPr>
        <p:spPr>
          <a:xfrm>
            <a:off x="2301666" y="2623372"/>
            <a:ext cx="1106432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5" name="矩形"/>
          <p:cNvSpPr/>
          <p:nvPr/>
        </p:nvSpPr>
        <p:spPr>
          <a:xfrm>
            <a:off x="1502602" y="249802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4167" y="4550664"/>
            <a:ext cx="10428887" cy="3070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9935" y="4359472"/>
            <a:ext cx="8335318" cy="3452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51511" y="8678380"/>
            <a:ext cx="7696201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全局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全局变量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任何函数之外声明的变量，都被称为 全局 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任何函数之外声明的变量，都被称为 全局 变量</a:t>
            </a:r>
          </a:p>
        </p:txBody>
      </p:sp>
      <p:sp>
        <p:nvSpPr>
          <p:cNvPr id="186" name="全局变量在任意函数中都是可见的（除非被局部变量遮蔽）"/>
          <p:cNvSpPr txBox="1"/>
          <p:nvPr/>
        </p:nvSpPr>
        <p:spPr>
          <a:xfrm>
            <a:off x="3360355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全局变量在任意函数中都是可见的（除非被局部变量遮蔽）</a:t>
            </a:r>
          </a:p>
        </p:txBody>
      </p:sp>
      <p:sp>
        <p:nvSpPr>
          <p:cNvPr id="187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减少全局变量的使用"/>
          <p:cNvSpPr txBox="1"/>
          <p:nvPr/>
        </p:nvSpPr>
        <p:spPr>
          <a:xfrm>
            <a:off x="3235820" y="8453490"/>
            <a:ext cx="208640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减少全局变量的使用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声明提升</a:t>
            </a:r>
          </a:p>
        </p:txBody>
      </p:sp>
      <p:sp>
        <p:nvSpPr>
          <p:cNvPr id="1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变量或者函数在声明的时候会被提前到当前作用域的顶部，已经处于可访问状态。"/>
          <p:cNvSpPr txBox="1"/>
          <p:nvPr/>
        </p:nvSpPr>
        <p:spPr>
          <a:xfrm>
            <a:off x="3335448" y="5355797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变量或者函数在声明的时候会被提前到当前作用域的顶部，已经处于可访问状态。</a:t>
            </a:r>
          </a:p>
        </p:txBody>
      </p:sp>
      <p:sp>
        <p:nvSpPr>
          <p:cNvPr id="197" name="隐式声明一个变量，那么…"/>
          <p:cNvSpPr txBox="1"/>
          <p:nvPr/>
        </p:nvSpPr>
        <p:spPr>
          <a:xfrm>
            <a:off x="11790936" y="10882485"/>
            <a:ext cx="838459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隐式声明一个变量，那么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该变量是存在于全局作用域当中的</a:t>
            </a:r>
          </a:p>
        </p:txBody>
      </p:sp>
      <p:pic>
        <p:nvPicPr>
          <p:cNvPr id="19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6418" y="6710145"/>
            <a:ext cx="5409179" cy="5331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43279" y="6387306"/>
            <a:ext cx="6096001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函数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函数声明提升</a:t>
            </a:r>
          </a:p>
        </p:txBody>
      </p:sp>
      <p:sp>
        <p:nvSpPr>
          <p:cNvPr id="20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10" y="6604841"/>
            <a:ext cx="9234756" cy="329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09952" y="6634044"/>
            <a:ext cx="8876016" cy="323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