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处理promise的状态</a:t>
            </a:r>
          </a:p>
        </p:txBody>
      </p:sp>
      <p:sp>
        <p:nvSpPr>
          <p:cNvPr id="19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0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promise有2个处理对象状态变化的方法</a:t>
            </a:r>
          </a:p>
        </p:txBody>
      </p:sp>
      <p:sp>
        <p:nvSpPr>
          <p:cNvPr id="201" name="所需知识点"/>
          <p:cNvSpPr txBox="1"/>
          <p:nvPr/>
        </p:nvSpPr>
        <p:spPr>
          <a:xfrm>
            <a:off x="2106709" y="4563762"/>
            <a:ext cx="21659215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promise.then(onfulfilled[,onRejected])</a:t>
            </a:r>
          </a:p>
        </p:txBody>
      </p:sp>
      <p:sp>
        <p:nvSpPr>
          <p:cNvPr id="202" name="所需知识点"/>
          <p:cNvSpPr txBox="1"/>
          <p:nvPr/>
        </p:nvSpPr>
        <p:spPr>
          <a:xfrm>
            <a:off x="2637339" y="5663175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处理 promise的成功状态，并接受返回值。也可以处理 失败状态并处理失败的原因（可选）</a:t>
            </a:r>
          </a:p>
        </p:txBody>
      </p:sp>
      <p:sp>
        <p:nvSpPr>
          <p:cNvPr id="203" name="所需知识点"/>
          <p:cNvSpPr txBox="1"/>
          <p:nvPr/>
        </p:nvSpPr>
        <p:spPr>
          <a:xfrm>
            <a:off x="2106709" y="808524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promise.catch(onRejected) 处理 失败状态并处理失败的原因</a:t>
            </a:r>
          </a:p>
        </p:txBody>
      </p:sp>
      <p:pic>
        <p:nvPicPr>
          <p:cNvPr id="20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268" y="10448344"/>
            <a:ext cx="15146965" cy="2126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处理promise的状态</a:t>
            </a:r>
          </a:p>
        </p:txBody>
      </p:sp>
      <p:sp>
        <p:nvSpPr>
          <p:cNvPr id="20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如果我们只需要处理成功的情况，那么我们只为 </a:t>
            </a:r>
            <a:r>
              <a:rPr>
                <a:latin typeface="Menlo"/>
                <a:ea typeface="Menlo"/>
                <a:cs typeface="Menlo"/>
                <a:sym typeface="Menlo"/>
              </a:rPr>
              <a:t>.then</a:t>
            </a:r>
            <a:r>
              <a:t> 提供一个参数</a:t>
            </a:r>
          </a:p>
        </p:txBody>
      </p:sp>
      <p:sp>
        <p:nvSpPr>
          <p:cNvPr id="211" name="所需知识点"/>
          <p:cNvSpPr txBox="1"/>
          <p:nvPr/>
        </p:nvSpPr>
        <p:spPr>
          <a:xfrm>
            <a:off x="1528593" y="4779403"/>
            <a:ext cx="21659215" cy="174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如果我们只需要处理错误的情况，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那么我们可以对它使用 </a:t>
            </a:r>
            <a:r>
              <a:t>.then(null, function)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或</a:t>
            </a:r>
            <a:r>
              <a:t>promise.catch(function)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1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7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重新改造 loadScript</a:t>
            </a:r>
          </a:p>
        </p:txBody>
      </p:sp>
      <p:sp>
        <p:nvSpPr>
          <p:cNvPr id="218" name="所需知识点"/>
          <p:cNvSpPr txBox="1"/>
          <p:nvPr/>
        </p:nvSpPr>
        <p:spPr>
          <a:xfrm>
            <a:off x="1362392" y="469820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编写函数 delay(ms)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链</a:t>
            </a:r>
          </a:p>
        </p:txBody>
      </p:sp>
      <p:sp>
        <p:nvSpPr>
          <p:cNvPr id="22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所需知识点"/>
          <p:cNvSpPr txBox="1"/>
          <p:nvPr/>
        </p:nvSpPr>
        <p:spPr>
          <a:xfrm>
            <a:off x="1362392" y="260143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中返回的值 是一个 promise对象，则该promise对象会被加入到Promise的处理链种</a:t>
            </a:r>
          </a:p>
        </p:txBody>
      </p:sp>
      <p:sp>
        <p:nvSpPr>
          <p:cNvPr id="225" name="所需知识点"/>
          <p:cNvSpPr txBox="1"/>
          <p:nvPr/>
        </p:nvSpPr>
        <p:spPr>
          <a:xfrm>
            <a:off x="1362392" y="4779403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中返回的值 并不是一个 promise对象，则会返回一个已经进入成功状态的promise对象</a:t>
            </a:r>
          </a:p>
        </p:txBody>
      </p:sp>
      <p:sp>
        <p:nvSpPr>
          <p:cNvPr id="226" name="所需知识点"/>
          <p:cNvSpPr txBox="1"/>
          <p:nvPr/>
        </p:nvSpPr>
        <p:spPr>
          <a:xfrm>
            <a:off x="1362392" y="7161982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 onFulfilled 或 onRejected 中 因为 throw语句而抛出一个错误err。，则会返回一个进入失败状态的promise对象</a:t>
            </a:r>
          </a:p>
        </p:txBody>
      </p:sp>
      <p:sp>
        <p:nvSpPr>
          <p:cNvPr id="227" name="所需知识点"/>
          <p:cNvSpPr txBox="1"/>
          <p:nvPr/>
        </p:nvSpPr>
        <p:spPr>
          <a:xfrm>
            <a:off x="1362392" y="1012149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如果Promise对象链中，某一环节出错，Promise 对象链 会从出错的环节，不断向下传递，直到出现 Promise对象对错误进行处理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3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419" y="4358903"/>
            <a:ext cx="8316738" cy="753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5022" y="3384094"/>
            <a:ext cx="10403836" cy="717679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新手常犯的错误，这不是promise链"/>
          <p:cNvSpPr txBox="1"/>
          <p:nvPr/>
        </p:nvSpPr>
        <p:spPr>
          <a:xfrm>
            <a:off x="14846935" y="2480457"/>
            <a:ext cx="616000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satOff val="-3476"/>
                    <a:lumOff val="12745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新手常犯的错误，这不是promise链</a:t>
            </a:r>
          </a:p>
        </p:txBody>
      </p:sp>
      <p:sp>
        <p:nvSpPr>
          <p:cNvPr id="236" name="我们这里所做的仅仅是将几个处理程序（handler）添加到一个 promise 上。它们之间并不会互相传递数据，相反，它们之间彼此独立运行处理程序。"/>
          <p:cNvSpPr txBox="1"/>
          <p:nvPr/>
        </p:nvSpPr>
        <p:spPr>
          <a:xfrm>
            <a:off x="12774796" y="11157949"/>
            <a:ext cx="1030428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500"/>
              </a:lnSpc>
              <a:defRPr sz="3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 我们这里所做的仅仅是将几个处理程序（handler）添加到一个 promise 上。它们之间并不会互相传递数据，相反，它们之间彼此独立运行处理程序。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4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2" name="所需知识点"/>
          <p:cNvSpPr txBox="1"/>
          <p:nvPr/>
        </p:nvSpPr>
        <p:spPr>
          <a:xfrm>
            <a:off x="1362392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在 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</a:t>
            </a:r>
            <a:r>
              <a:t> 类中，有 5 种静态方法</a:t>
            </a:r>
          </a:p>
        </p:txBody>
      </p:sp>
      <p:sp>
        <p:nvSpPr>
          <p:cNvPr id="243" name="所需知识点"/>
          <p:cNvSpPr txBox="1"/>
          <p:nvPr/>
        </p:nvSpPr>
        <p:spPr>
          <a:xfrm>
            <a:off x="1845536" y="44238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Promise.resolve  根据给定的 </a:t>
            </a:r>
            <a:r>
              <a:rPr>
                <a:latin typeface="Menlo"/>
                <a:ea typeface="Menlo"/>
                <a:cs typeface="Menlo"/>
                <a:sym typeface="Menlo"/>
              </a:rPr>
              <a:t>value</a:t>
            </a:r>
            <a:r>
              <a:t> 值返回 resolved promise。</a:t>
            </a:r>
          </a:p>
        </p:txBody>
      </p:sp>
      <p:pic>
        <p:nvPicPr>
          <p:cNvPr id="24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311" y="6043209"/>
            <a:ext cx="8559516" cy="1059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6259" y="6176275"/>
            <a:ext cx="12562403" cy="79361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所需知识点"/>
          <p:cNvSpPr txBox="1"/>
          <p:nvPr/>
        </p:nvSpPr>
        <p:spPr>
          <a:xfrm>
            <a:off x="1845536" y="808524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Promise.reject  根据给定的error 值返回 rejected promise。</a:t>
            </a:r>
          </a:p>
        </p:txBody>
      </p:sp>
      <p:pic>
        <p:nvPicPr>
          <p:cNvPr id="24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409" y="10294471"/>
            <a:ext cx="10260828" cy="1104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83210" y="10546097"/>
            <a:ext cx="11352064" cy="60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5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所需知识点"/>
          <p:cNvSpPr txBox="1"/>
          <p:nvPr/>
        </p:nvSpPr>
        <p:spPr>
          <a:xfrm>
            <a:off x="1845536" y="30894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Promise.all  并行执行多个 promise，并等待所有 promise 准备就绪</a:t>
            </a:r>
          </a:p>
        </p:txBody>
      </p:sp>
      <p:pic>
        <p:nvPicPr>
          <p:cNvPr id="25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584" y="6530872"/>
            <a:ext cx="13507934" cy="125708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所需知识点"/>
          <p:cNvSpPr txBox="1"/>
          <p:nvPr/>
        </p:nvSpPr>
        <p:spPr>
          <a:xfrm>
            <a:off x="1845536" y="4153008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任意的promise 状态为 reject，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Promise.all</a:t>
            </a:r>
            <a:r>
              <a:t> 整个将会 reject， 所有的其他结果都会被忽略</a:t>
            </a:r>
          </a:p>
        </p:txBody>
      </p:sp>
      <p:sp>
        <p:nvSpPr>
          <p:cNvPr id="257" name="所需知识点"/>
          <p:cNvSpPr txBox="1"/>
          <p:nvPr/>
        </p:nvSpPr>
        <p:spPr>
          <a:xfrm>
            <a:off x="1845536" y="8617004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Promise.allSettled(promises) （新方法） – 等待所有 promise resolve 或者 reject，并以对象形式返回它们结果数组：</a:t>
            </a:r>
          </a:p>
        </p:txBody>
      </p:sp>
      <p:sp>
        <p:nvSpPr>
          <p:cNvPr id="258" name="所需知识点"/>
          <p:cNvSpPr txBox="1"/>
          <p:nvPr/>
        </p:nvSpPr>
        <p:spPr>
          <a:xfrm>
            <a:off x="2732311" y="10849002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state：‘fulfilled’ 或 ‘rejected’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value（如果 fulfilled）或 reason（如果 rejected）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Promises api</a:t>
            </a:r>
          </a:p>
        </p:txBody>
      </p:sp>
      <p:sp>
        <p:nvSpPr>
          <p:cNvPr id="2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所需知识点"/>
          <p:cNvSpPr txBox="1"/>
          <p:nvPr/>
        </p:nvSpPr>
        <p:spPr>
          <a:xfrm>
            <a:off x="1750565" y="3527407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Promise.race  与 Promise.all 类似，它接受一个可迭代的 promise 集合，但是它只等待第一个完成（或者 error）而不会等待所有都完成，其结果/错误即为结果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67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回调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5171495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promise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4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jvascript动画"/>
          <p:cNvSpPr txBox="1"/>
          <p:nvPr/>
        </p:nvSpPr>
        <p:spPr>
          <a:xfrm>
            <a:off x="10981611" y="8176621"/>
            <a:ext cx="2019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4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004" y="4571944"/>
            <a:ext cx="10360379" cy="302605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箭头"/>
          <p:cNvSpPr/>
          <p:nvPr/>
        </p:nvSpPr>
        <p:spPr>
          <a:xfrm>
            <a:off x="12411267" y="544997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A1800"/>
              </a:gs>
              <a:gs pos="100000">
                <a:schemeClr val="accent5">
                  <a:hueOff val="-296873"/>
                  <a:satOff val="9600"/>
                  <a:lumOff val="35855"/>
                </a:schemeClr>
              </a:gs>
            </a:gsLst>
            <a:lin ang="16200000"/>
          </a:gradFill>
          <a:ln>
            <a:solidFill>
              <a:srgbClr val="EE1D06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5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0152" y="4306263"/>
            <a:ext cx="8843929" cy="355741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基于回调”的异步编程风格"/>
          <p:cNvSpPr txBox="1"/>
          <p:nvPr/>
        </p:nvSpPr>
        <p:spPr>
          <a:xfrm>
            <a:off x="16911925" y="8249991"/>
            <a:ext cx="45803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基于回调”的异步编程风格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回调种的回调</a:t>
            </a:r>
          </a:p>
        </p:txBody>
      </p:sp>
      <p:sp>
        <p:nvSpPr>
          <p:cNvPr id="15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所需知识点"/>
          <p:cNvSpPr txBox="1"/>
          <p:nvPr/>
        </p:nvSpPr>
        <p:spPr>
          <a:xfrm>
            <a:off x="1511835" y="2931602"/>
            <a:ext cx="2174687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如果我们加载2个脚本，第二个脚本依赖于 第1个脚本</a:t>
            </a:r>
          </a:p>
        </p:txBody>
      </p:sp>
      <p:pic>
        <p:nvPicPr>
          <p:cNvPr id="15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450" y="5530566"/>
            <a:ext cx="13923702" cy="4321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回调金字塔（回调地狱）</a:t>
            </a:r>
          </a:p>
        </p:txBody>
      </p:sp>
      <p:sp>
        <p:nvSpPr>
          <p:cNvPr id="15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721" y="5224722"/>
            <a:ext cx="10857895" cy="635365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所需知识点"/>
          <p:cNvSpPr txBox="1"/>
          <p:nvPr/>
        </p:nvSpPr>
        <p:spPr>
          <a:xfrm>
            <a:off x="1511835" y="2820402"/>
            <a:ext cx="2174687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使我们的代码变的难以维护 和 理解</a:t>
            </a:r>
          </a:p>
        </p:txBody>
      </p:sp>
      <p:sp>
        <p:nvSpPr>
          <p:cNvPr id="161" name="箭头"/>
          <p:cNvSpPr/>
          <p:nvPr/>
        </p:nvSpPr>
        <p:spPr>
          <a:xfrm>
            <a:off x="13195262" y="728214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A1800"/>
              </a:gs>
              <a:gs pos="100000">
                <a:schemeClr val="accent5">
                  <a:hueOff val="-296873"/>
                  <a:satOff val="9600"/>
                  <a:lumOff val="35855"/>
                </a:schemeClr>
              </a:gs>
            </a:gsLst>
            <a:lin ang="16200000"/>
          </a:gradFill>
          <a:ln>
            <a:solidFill>
              <a:srgbClr val="EE1D06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33059" y="6890768"/>
            <a:ext cx="8713431" cy="205275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romise让我们的异步代码变的干净和直观"/>
          <p:cNvSpPr txBox="1"/>
          <p:nvPr/>
        </p:nvSpPr>
        <p:spPr>
          <a:xfrm>
            <a:off x="15572095" y="9413395"/>
            <a:ext cx="724814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promise让我们的异步代码变的干净和直观</a:t>
            </a:r>
          </a:p>
        </p:txBody>
      </p:sp>
      <p:sp>
        <p:nvSpPr>
          <p:cNvPr id="164" name="在es2015发布之前，便早有 Promise/A 和 Promise/A+的概念…"/>
          <p:cNvSpPr txBox="1"/>
          <p:nvPr/>
        </p:nvSpPr>
        <p:spPr>
          <a:xfrm>
            <a:off x="13528832" y="10376311"/>
            <a:ext cx="10527412" cy="172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在es2015发布之前，便早有 Promise/A 和 Promise/A+的概念</a:t>
            </a:r>
          </a:p>
          <a:p>
            <a:pPr algn="l"/>
            <a:r>
              <a:t>es2015的promise标准来自于 Promise/A+的标准，</a:t>
            </a:r>
          </a:p>
          <a:p>
            <a:pPr algn="l"/>
            <a:r>
              <a:t>promise使异步编程变的井然有序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6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69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7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jvascript动画"/>
          <p:cNvSpPr txBox="1"/>
          <p:nvPr/>
        </p:nvSpPr>
        <p:spPr>
          <a:xfrm>
            <a:off x="10091976" y="8285685"/>
            <a:ext cx="379857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所需知识点"/>
          <p:cNvSpPr txBox="1"/>
          <p:nvPr/>
        </p:nvSpPr>
        <p:spPr>
          <a:xfrm>
            <a:off x="1362392" y="259536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基本语法</a:t>
            </a:r>
          </a:p>
        </p:txBody>
      </p:sp>
      <p:pic>
        <p:nvPicPr>
          <p:cNvPr id="17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3319" y="2410303"/>
            <a:ext cx="16374741" cy="127182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所需知识点"/>
          <p:cNvSpPr txBox="1"/>
          <p:nvPr/>
        </p:nvSpPr>
        <p:spPr>
          <a:xfrm>
            <a:off x="1703079" y="405793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当promise创建时，传递给Promise的回调函数会被自动调用，返回一个结果</a:t>
            </a:r>
          </a:p>
        </p:txBody>
      </p:sp>
      <p:sp>
        <p:nvSpPr>
          <p:cNvPr id="181" name="所需知识点"/>
          <p:cNvSpPr txBox="1"/>
          <p:nvPr/>
        </p:nvSpPr>
        <p:spPr>
          <a:xfrm>
            <a:off x="1703079" y="845336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当回调函数完成任务时，应该调用</a:t>
            </a:r>
          </a:p>
        </p:txBody>
      </p:sp>
      <p:sp>
        <p:nvSpPr>
          <p:cNvPr id="182" name="所需知识点"/>
          <p:cNvSpPr txBox="1"/>
          <p:nvPr/>
        </p:nvSpPr>
        <p:spPr>
          <a:xfrm>
            <a:off x="2661082" y="9406267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resolve(value)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—— 任务已经完成   (将 state 设置为 “fulfilled"，result 赋值为 value)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promise不会接受任何状态的改变</a:t>
            </a:r>
          </a:p>
        </p:txBody>
      </p:sp>
      <p:sp>
        <p:nvSpPr>
          <p:cNvPr id="183" name="所需知识点"/>
          <p:cNvSpPr txBox="1"/>
          <p:nvPr/>
        </p:nvSpPr>
        <p:spPr>
          <a:xfrm>
            <a:off x="2661082" y="11341236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reject(error)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——  有错误发生 (将 state 设置为 “rejected”，result赋值为 error)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一旦进入失败状态，将无法再改变</a:t>
            </a:r>
          </a:p>
        </p:txBody>
      </p:sp>
      <p:sp>
        <p:nvSpPr>
          <p:cNvPr id="184" name="所需知识点"/>
          <p:cNvSpPr txBox="1"/>
          <p:nvPr/>
        </p:nvSpPr>
        <p:spPr>
          <a:xfrm>
            <a:off x="1703079" y="525817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promise</a:t>
            </a:r>
            <a:r>
              <a:t> 对象有内部属性：</a:t>
            </a:r>
          </a:p>
        </p:txBody>
      </p:sp>
      <p:sp>
        <p:nvSpPr>
          <p:cNvPr id="185" name="所需知识点"/>
          <p:cNvSpPr txBox="1"/>
          <p:nvPr/>
        </p:nvSpPr>
        <p:spPr>
          <a:xfrm>
            <a:off x="3096740" y="625565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state:最初是 “pending”，当请求完成时为 “fulfilled”   否则为“rejected”，</a:t>
            </a:r>
          </a:p>
        </p:txBody>
      </p:sp>
      <p:sp>
        <p:nvSpPr>
          <p:cNvPr id="186" name="所需知识点"/>
          <p:cNvSpPr txBox="1"/>
          <p:nvPr/>
        </p:nvSpPr>
        <p:spPr>
          <a:xfrm>
            <a:off x="3096740" y="7494521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result :一个任意值，最初是 undefined。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19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所需知识点"/>
          <p:cNvSpPr txBox="1"/>
          <p:nvPr/>
        </p:nvSpPr>
        <p:spPr>
          <a:xfrm>
            <a:off x="1172449" y="7521847"/>
            <a:ext cx="21659215" cy="187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promise任务只有一个结果或者一个错误，（对 </a:t>
            </a:r>
            <a:r>
              <a:rPr>
                <a:latin typeface="Menlo"/>
                <a:ea typeface="Menlo"/>
                <a:cs typeface="Menlo"/>
                <a:sym typeface="Menlo"/>
              </a:rPr>
              <a:t>resolve</a:t>
            </a:r>
            <a:r>
              <a:t> 和 </a:t>
            </a:r>
            <a:r>
              <a:rPr>
                <a:latin typeface="Menlo"/>
                <a:ea typeface="Menlo"/>
                <a:cs typeface="Menlo"/>
                <a:sym typeface="Menlo"/>
              </a:rPr>
              <a:t>reject</a:t>
            </a:r>
            <a:r>
              <a:t> 的深层调用都会被忽略：）</a:t>
            </a:r>
          </a:p>
        </p:txBody>
      </p:sp>
      <p:pic>
        <p:nvPicPr>
          <p:cNvPr id="19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786" y="2769324"/>
            <a:ext cx="15449946" cy="4195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956" y="9674004"/>
            <a:ext cx="14288972" cy="3132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