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-1291579"/>
            <a:ext cx="29260800" cy="19507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8016875" y="-63500"/>
            <a:ext cx="19831050" cy="13220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9972675" y="2125132"/>
            <a:ext cx="16402050" cy="10934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1739900" y="-258233"/>
            <a:ext cx="20065999" cy="13377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8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9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0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7.png"/><Relationship Id="rId5" Type="http://schemas.openxmlformats.org/officeDocument/2006/relationships/hyperlink" Target="https://developer.mozilla.org/zh-CN/docs/Web/API/Node" TargetMode="Externa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8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9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0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1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2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3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5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6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7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OM编程艺术"/>
          <p:cNvSpPr txBox="1"/>
          <p:nvPr>
            <p:ph type="ctrTitle"/>
          </p:nvPr>
        </p:nvSpPr>
        <p:spPr>
          <a:xfrm>
            <a:off x="1778000" y="1448683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sz="10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DOM编程艺术</a:t>
            </a:r>
          </a:p>
        </p:txBody>
      </p:sp>
      <p:sp>
        <p:nvSpPr>
          <p:cNvPr id="120" name="演讲人   孟庆和"/>
          <p:cNvSpPr txBox="1"/>
          <p:nvPr>
            <p:ph type="subTitle" sz="quarter" idx="1"/>
          </p:nvPr>
        </p:nvSpPr>
        <p:spPr>
          <a:xfrm>
            <a:off x="1778000" y="6572305"/>
            <a:ext cx="20828000" cy="1587501"/>
          </a:xfrm>
          <a:prstGeom prst="rect">
            <a:avLst/>
          </a:prstGeom>
        </p:spPr>
        <p:txBody>
          <a:bodyPr/>
          <a:lstStyle/>
          <a:p>
            <a:pPr/>
            <a:r>
              <a:t>演讲人   孟庆和</a:t>
            </a:r>
          </a:p>
        </p:txBody>
      </p:sp>
      <p:sp>
        <p:nvSpPr>
          <p:cNvPr id="12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2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2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稍微复杂的解析"/>
          <p:cNvSpPr txBox="1"/>
          <p:nvPr/>
        </p:nvSpPr>
        <p:spPr>
          <a:xfrm>
            <a:off x="2276759" y="3470381"/>
            <a:ext cx="1419181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稍微复杂的解析</a:t>
            </a:r>
          </a:p>
        </p:txBody>
      </p:sp>
      <p:sp>
        <p:nvSpPr>
          <p:cNvPr id="223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24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27403" y="7004572"/>
            <a:ext cx="10054996" cy="32129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8" name="遍历DOM"/>
          <p:cNvSpPr txBox="1"/>
          <p:nvPr/>
        </p:nvSpPr>
        <p:spPr>
          <a:xfrm>
            <a:off x="2276759" y="3470381"/>
            <a:ext cx="1419181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遍历DOM</a:t>
            </a:r>
          </a:p>
        </p:txBody>
      </p:sp>
      <p:sp>
        <p:nvSpPr>
          <p:cNvPr id="229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" name="DOM 让我们可以对元素和它们其中的内容做任何事，但是首先我们需要获取到对应的 DOM 对象"/>
          <p:cNvSpPr txBox="1"/>
          <p:nvPr/>
        </p:nvSpPr>
        <p:spPr>
          <a:xfrm>
            <a:off x="2809236" y="5244775"/>
            <a:ext cx="19310519" cy="189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DOM 让我们可以对元素和它们其中的内容做任何事，但是首先我们需要获取到对应的 DOM 对象</a:t>
            </a:r>
          </a:p>
        </p:txBody>
      </p:sp>
      <p:sp>
        <p:nvSpPr>
          <p:cNvPr id="231" name="圆形"/>
          <p:cNvSpPr/>
          <p:nvPr/>
        </p:nvSpPr>
        <p:spPr>
          <a:xfrm>
            <a:off x="2050557" y="5501420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3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5" name="Eg"/>
          <p:cNvSpPr txBox="1"/>
          <p:nvPr/>
        </p:nvSpPr>
        <p:spPr>
          <a:xfrm>
            <a:off x="2276759" y="3544932"/>
            <a:ext cx="1419181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236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7" name="Document"/>
          <p:cNvSpPr/>
          <p:nvPr/>
        </p:nvSpPr>
        <p:spPr>
          <a:xfrm>
            <a:off x="9886746" y="2042891"/>
            <a:ext cx="5373437" cy="900865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Document</a:t>
            </a:r>
          </a:p>
        </p:txBody>
      </p:sp>
      <p:sp>
        <p:nvSpPr>
          <p:cNvPr id="238" name="线条"/>
          <p:cNvSpPr/>
          <p:nvPr/>
        </p:nvSpPr>
        <p:spPr>
          <a:xfrm flipV="1">
            <a:off x="12573463" y="3298335"/>
            <a:ext cx="1" cy="56044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" name="Html"/>
          <p:cNvSpPr/>
          <p:nvPr/>
        </p:nvSpPr>
        <p:spPr>
          <a:xfrm>
            <a:off x="9886746" y="4111678"/>
            <a:ext cx="5373437" cy="900865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Html</a:t>
            </a:r>
          </a:p>
        </p:txBody>
      </p:sp>
      <p:sp>
        <p:nvSpPr>
          <p:cNvPr id="240" name="线条"/>
          <p:cNvSpPr/>
          <p:nvPr/>
        </p:nvSpPr>
        <p:spPr>
          <a:xfrm flipV="1">
            <a:off x="10529646" y="5274417"/>
            <a:ext cx="435278" cy="43527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1" name="Head"/>
          <p:cNvSpPr/>
          <p:nvPr/>
        </p:nvSpPr>
        <p:spPr>
          <a:xfrm>
            <a:off x="8747401" y="6069058"/>
            <a:ext cx="3112539" cy="914783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</a:t>
            </a:r>
          </a:p>
        </p:txBody>
      </p:sp>
      <p:sp>
        <p:nvSpPr>
          <p:cNvPr id="242" name="线条"/>
          <p:cNvSpPr/>
          <p:nvPr/>
        </p:nvSpPr>
        <p:spPr>
          <a:xfrm flipH="1" flipV="1">
            <a:off x="14094616" y="5274417"/>
            <a:ext cx="435278" cy="43527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3" name="Body"/>
          <p:cNvSpPr/>
          <p:nvPr/>
        </p:nvSpPr>
        <p:spPr>
          <a:xfrm>
            <a:off x="12755986" y="6069058"/>
            <a:ext cx="3112539" cy="914783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Body</a:t>
            </a:r>
          </a:p>
        </p:txBody>
      </p:sp>
      <p:sp>
        <p:nvSpPr>
          <p:cNvPr id="244" name="线条"/>
          <p:cNvSpPr/>
          <p:nvPr/>
        </p:nvSpPr>
        <p:spPr>
          <a:xfrm flipV="1">
            <a:off x="9809807" y="7339704"/>
            <a:ext cx="261921" cy="54749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5" name="Title"/>
          <p:cNvSpPr/>
          <p:nvPr/>
        </p:nvSpPr>
        <p:spPr>
          <a:xfrm>
            <a:off x="8658476" y="8040356"/>
            <a:ext cx="1994154" cy="914784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246" name="Div"/>
          <p:cNvSpPr/>
          <p:nvPr/>
        </p:nvSpPr>
        <p:spPr>
          <a:xfrm>
            <a:off x="12493068" y="8022178"/>
            <a:ext cx="1994154" cy="914784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Div</a:t>
            </a:r>
          </a:p>
        </p:txBody>
      </p:sp>
      <p:sp>
        <p:nvSpPr>
          <p:cNvPr id="247" name="线条"/>
          <p:cNvSpPr/>
          <p:nvPr/>
        </p:nvSpPr>
        <p:spPr>
          <a:xfrm flipV="1">
            <a:off x="13359185" y="7212724"/>
            <a:ext cx="261921" cy="54749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" name="线条"/>
          <p:cNvSpPr/>
          <p:nvPr/>
        </p:nvSpPr>
        <p:spPr>
          <a:xfrm flipH="1" flipV="1">
            <a:off x="15616233" y="7268833"/>
            <a:ext cx="435278" cy="43527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" name="Div"/>
          <p:cNvSpPr/>
          <p:nvPr/>
        </p:nvSpPr>
        <p:spPr>
          <a:xfrm>
            <a:off x="14836795" y="8019210"/>
            <a:ext cx="1994154" cy="914784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Div</a:t>
            </a:r>
          </a:p>
        </p:txBody>
      </p:sp>
      <p:sp>
        <p:nvSpPr>
          <p:cNvPr id="250" name="线条"/>
          <p:cNvSpPr/>
          <p:nvPr/>
        </p:nvSpPr>
        <p:spPr>
          <a:xfrm flipV="1">
            <a:off x="9655552" y="9338808"/>
            <a:ext cx="1" cy="55297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1" name="Dom"/>
          <p:cNvSpPr/>
          <p:nvPr/>
        </p:nvSpPr>
        <p:spPr>
          <a:xfrm>
            <a:off x="8658476" y="10311810"/>
            <a:ext cx="1994154" cy="91478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Dom</a:t>
            </a:r>
          </a:p>
        </p:txBody>
      </p:sp>
      <p:sp>
        <p:nvSpPr>
          <p:cNvPr id="252" name="线条"/>
          <p:cNvSpPr/>
          <p:nvPr/>
        </p:nvSpPr>
        <p:spPr>
          <a:xfrm flipV="1">
            <a:off x="13490144" y="9338808"/>
            <a:ext cx="1" cy="55297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3" name="Zmkt"/>
          <p:cNvSpPr/>
          <p:nvPr/>
        </p:nvSpPr>
        <p:spPr>
          <a:xfrm>
            <a:off x="12493068" y="10311810"/>
            <a:ext cx="1994154" cy="91478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Zmkt</a:t>
            </a:r>
          </a:p>
        </p:txBody>
      </p:sp>
      <p:sp>
        <p:nvSpPr>
          <p:cNvPr id="254" name="线条"/>
          <p:cNvSpPr/>
          <p:nvPr/>
        </p:nvSpPr>
        <p:spPr>
          <a:xfrm flipV="1">
            <a:off x="15833871" y="9338808"/>
            <a:ext cx="1" cy="55297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" name="临汾最好的前端课堂"/>
          <p:cNvSpPr/>
          <p:nvPr/>
        </p:nvSpPr>
        <p:spPr>
          <a:xfrm>
            <a:off x="15036051" y="10311810"/>
            <a:ext cx="4966849" cy="91478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临汾最好的前端课堂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9" name="最顶层的dom节点"/>
          <p:cNvSpPr txBox="1"/>
          <p:nvPr/>
        </p:nvSpPr>
        <p:spPr>
          <a:xfrm>
            <a:off x="2276759" y="3470381"/>
            <a:ext cx="1419181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最顶层的dom节点</a:t>
            </a:r>
          </a:p>
        </p:txBody>
      </p:sp>
      <p:sp>
        <p:nvSpPr>
          <p:cNvPr id="260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61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25644" y="6075766"/>
            <a:ext cx="11283678" cy="50705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5" name="子元素(子节点)：childNodes, firstChild, lastChild"/>
          <p:cNvSpPr txBox="1"/>
          <p:nvPr/>
        </p:nvSpPr>
        <p:spPr>
          <a:xfrm>
            <a:off x="2276759" y="3470381"/>
            <a:ext cx="1942900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子元素(子节点)：childNodes, firstChild, lastChild</a:t>
            </a:r>
          </a:p>
        </p:txBody>
      </p:sp>
      <p:sp>
        <p:nvSpPr>
          <p:cNvPr id="266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67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72446" y="6478541"/>
            <a:ext cx="17282216" cy="27909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7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1" name="eg"/>
          <p:cNvSpPr txBox="1"/>
          <p:nvPr/>
        </p:nvSpPr>
        <p:spPr>
          <a:xfrm>
            <a:off x="2276759" y="3544932"/>
            <a:ext cx="1942900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272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73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04383" y="4495660"/>
            <a:ext cx="11079135" cy="67566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7" name="DOM集合"/>
          <p:cNvSpPr txBox="1"/>
          <p:nvPr/>
        </p:nvSpPr>
        <p:spPr>
          <a:xfrm>
            <a:off x="2276759" y="2761996"/>
            <a:ext cx="1419181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DOM集合</a:t>
            </a:r>
          </a:p>
        </p:txBody>
      </p:sp>
      <p:sp>
        <p:nvSpPr>
          <p:cNvPr id="278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9" name="childNodes返回结果 看似一个数组。但是它实际上并不是一个数组，而是一个集合 —— 一个类似数组的可迭代对象"/>
          <p:cNvSpPr txBox="1"/>
          <p:nvPr/>
        </p:nvSpPr>
        <p:spPr>
          <a:xfrm>
            <a:off x="2759422" y="4497715"/>
            <a:ext cx="19310519" cy="168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childNodes返回结果 看似一个数组。但是它实际上并不是一个数组，而是一个集合 —— 一个类似数组的可迭代对象</a:t>
            </a:r>
          </a:p>
        </p:txBody>
      </p:sp>
      <p:sp>
        <p:nvSpPr>
          <p:cNvPr id="280" name="圆形"/>
          <p:cNvSpPr/>
          <p:nvPr/>
        </p:nvSpPr>
        <p:spPr>
          <a:xfrm>
            <a:off x="2050557" y="4779116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1" name="dom 集合 只读的"/>
          <p:cNvSpPr txBox="1"/>
          <p:nvPr/>
        </p:nvSpPr>
        <p:spPr>
          <a:xfrm>
            <a:off x="2759422" y="6451600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dom 集合 只读的</a:t>
            </a:r>
          </a:p>
        </p:txBody>
      </p:sp>
      <p:sp>
        <p:nvSpPr>
          <p:cNvPr id="282" name="圆形"/>
          <p:cNvSpPr/>
          <p:nvPr/>
        </p:nvSpPr>
        <p:spPr>
          <a:xfrm>
            <a:off x="2050557" y="6716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" name="- 不能通过 类似 childNodes[i] = … 来替换子节点"/>
          <p:cNvSpPr txBox="1"/>
          <p:nvPr/>
        </p:nvSpPr>
        <p:spPr>
          <a:xfrm>
            <a:off x="2759422" y="7414259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不能通过 类似 childNodes[i] = … 来替换子节点</a:t>
            </a:r>
          </a:p>
        </p:txBody>
      </p:sp>
      <p:sp>
        <p:nvSpPr>
          <p:cNvPr id="284" name="圆形"/>
          <p:cNvSpPr/>
          <p:nvPr/>
        </p:nvSpPr>
        <p:spPr>
          <a:xfrm>
            <a:off x="2050557" y="864143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5" name="dom 集合 实时的"/>
          <p:cNvSpPr txBox="1"/>
          <p:nvPr/>
        </p:nvSpPr>
        <p:spPr>
          <a:xfrm>
            <a:off x="2759422" y="8376919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dom 集合 实时的</a:t>
            </a:r>
          </a:p>
        </p:txBody>
      </p:sp>
      <p:sp>
        <p:nvSpPr>
          <p:cNvPr id="286" name="- 添加删除节点，都会在 dom 集合中体现"/>
          <p:cNvSpPr txBox="1"/>
          <p:nvPr/>
        </p:nvSpPr>
        <p:spPr>
          <a:xfrm>
            <a:off x="2759422" y="9339580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添加删除节点，都会在 dom 集合中体现</a:t>
            </a:r>
          </a:p>
        </p:txBody>
      </p:sp>
      <p:sp>
        <p:nvSpPr>
          <p:cNvPr id="287" name="不要使用 for … in 循环  建议（for … of）"/>
          <p:cNvSpPr txBox="1"/>
          <p:nvPr/>
        </p:nvSpPr>
        <p:spPr>
          <a:xfrm>
            <a:off x="2759422" y="10480092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不要使用 for … in 循环  建议（for … of）</a:t>
            </a:r>
          </a:p>
        </p:txBody>
      </p:sp>
      <p:sp>
        <p:nvSpPr>
          <p:cNvPr id="288" name="圆形"/>
          <p:cNvSpPr/>
          <p:nvPr/>
        </p:nvSpPr>
        <p:spPr>
          <a:xfrm>
            <a:off x="2050557" y="10744608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9" name="-通常会获取一些不常用的属性"/>
          <p:cNvSpPr txBox="1"/>
          <p:nvPr/>
        </p:nvSpPr>
        <p:spPr>
          <a:xfrm>
            <a:off x="2759422" y="11531679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-通常会获取一些不常用的属性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9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3" name="兄弟节点和父节点"/>
          <p:cNvSpPr txBox="1"/>
          <p:nvPr/>
        </p:nvSpPr>
        <p:spPr>
          <a:xfrm>
            <a:off x="2276759" y="2761996"/>
            <a:ext cx="1419181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兄弟节点和父节点</a:t>
            </a:r>
          </a:p>
        </p:txBody>
      </p:sp>
      <p:sp>
        <p:nvSpPr>
          <p:cNvPr id="294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5" name="兄弟节点是指有同一个父节点的节点"/>
          <p:cNvSpPr txBox="1"/>
          <p:nvPr/>
        </p:nvSpPr>
        <p:spPr>
          <a:xfrm>
            <a:off x="2834144" y="4514600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兄弟节点是指有同一个父节点的节点</a:t>
            </a:r>
          </a:p>
        </p:txBody>
      </p:sp>
      <p:sp>
        <p:nvSpPr>
          <p:cNvPr id="296" name="圆形"/>
          <p:cNvSpPr/>
          <p:nvPr/>
        </p:nvSpPr>
        <p:spPr>
          <a:xfrm>
            <a:off x="2050557" y="4779116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7" name="圆形"/>
          <p:cNvSpPr/>
          <p:nvPr/>
        </p:nvSpPr>
        <p:spPr>
          <a:xfrm>
            <a:off x="2050557" y="5911603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8" name="父节点 可以通过 parentNode 访问"/>
          <p:cNvSpPr txBox="1"/>
          <p:nvPr/>
        </p:nvSpPr>
        <p:spPr>
          <a:xfrm>
            <a:off x="2834144" y="5647088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父节点 可以通过 parentNode 访问</a:t>
            </a:r>
          </a:p>
        </p:txBody>
      </p:sp>
      <p:sp>
        <p:nvSpPr>
          <p:cNvPr id="299" name="圆形"/>
          <p:cNvSpPr/>
          <p:nvPr/>
        </p:nvSpPr>
        <p:spPr>
          <a:xfrm>
            <a:off x="2050557" y="7044091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0" name="下一个兄弟节点 ： nextSibling"/>
          <p:cNvSpPr txBox="1"/>
          <p:nvPr/>
        </p:nvSpPr>
        <p:spPr>
          <a:xfrm>
            <a:off x="2834144" y="6779576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下一个兄弟节点 ： nextSibling</a:t>
            </a:r>
          </a:p>
        </p:txBody>
      </p:sp>
      <p:sp>
        <p:nvSpPr>
          <p:cNvPr id="301" name="圆形"/>
          <p:cNvSpPr/>
          <p:nvPr/>
        </p:nvSpPr>
        <p:spPr>
          <a:xfrm>
            <a:off x="2050557" y="8176579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2" name="上一个兄弟节点 ： previousSibling"/>
          <p:cNvSpPr txBox="1"/>
          <p:nvPr/>
        </p:nvSpPr>
        <p:spPr>
          <a:xfrm>
            <a:off x="2834144" y="7912064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上一个兄弟节点 ： previousSibling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0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6" name="eg"/>
          <p:cNvSpPr txBox="1"/>
          <p:nvPr/>
        </p:nvSpPr>
        <p:spPr>
          <a:xfrm>
            <a:off x="2276759" y="2836548"/>
            <a:ext cx="1419181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307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08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45998" y="5574515"/>
            <a:ext cx="16822454" cy="52900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2" name="只获取元素节点"/>
          <p:cNvSpPr txBox="1"/>
          <p:nvPr/>
        </p:nvSpPr>
        <p:spPr>
          <a:xfrm>
            <a:off x="2276759" y="2761996"/>
            <a:ext cx="1419181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只获取元素节点</a:t>
            </a:r>
          </a:p>
        </p:txBody>
      </p:sp>
      <p:sp>
        <p:nvSpPr>
          <p:cNvPr id="313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4" name="children —— 只获取类型为元素节点的子节点。"/>
          <p:cNvSpPr txBox="1"/>
          <p:nvPr/>
        </p:nvSpPr>
        <p:spPr>
          <a:xfrm>
            <a:off x="2834144" y="4514600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children —— 只获取类型为元素节点的子节点。</a:t>
            </a:r>
          </a:p>
        </p:txBody>
      </p:sp>
      <p:sp>
        <p:nvSpPr>
          <p:cNvPr id="315" name="圆形"/>
          <p:cNvSpPr/>
          <p:nvPr/>
        </p:nvSpPr>
        <p:spPr>
          <a:xfrm>
            <a:off x="2050557" y="4779116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6" name="圆形"/>
          <p:cNvSpPr/>
          <p:nvPr/>
        </p:nvSpPr>
        <p:spPr>
          <a:xfrm>
            <a:off x="2050557" y="5911603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7" name="firstElementChild，lastElementChild —— 第一个和最后一个子元素。"/>
          <p:cNvSpPr txBox="1"/>
          <p:nvPr/>
        </p:nvSpPr>
        <p:spPr>
          <a:xfrm>
            <a:off x="2834144" y="5647088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firstElementChild，lastElementChild —— 第一个和最后一个子元素。</a:t>
            </a:r>
          </a:p>
        </p:txBody>
      </p:sp>
      <p:sp>
        <p:nvSpPr>
          <p:cNvPr id="318" name="圆形"/>
          <p:cNvSpPr/>
          <p:nvPr/>
        </p:nvSpPr>
        <p:spPr>
          <a:xfrm>
            <a:off x="2050557" y="7044091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9" name="previousElementSibling，nextElementSibling —— 兄弟元素。"/>
          <p:cNvSpPr txBox="1"/>
          <p:nvPr/>
        </p:nvSpPr>
        <p:spPr>
          <a:xfrm>
            <a:off x="2834144" y="6779576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previousElementSibling，nextElementSibling —— 兄弟元素。</a:t>
            </a:r>
          </a:p>
        </p:txBody>
      </p:sp>
      <p:sp>
        <p:nvSpPr>
          <p:cNvPr id="320" name="圆形"/>
          <p:cNvSpPr/>
          <p:nvPr/>
        </p:nvSpPr>
        <p:spPr>
          <a:xfrm>
            <a:off x="2050557" y="8176579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1" name="parentElement  和 parentNode 一样 —— 父元素。"/>
          <p:cNvSpPr txBox="1"/>
          <p:nvPr/>
        </p:nvSpPr>
        <p:spPr>
          <a:xfrm>
            <a:off x="2834144" y="7912064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parentElement  和 parentNode 一样 —— 父元素。</a:t>
            </a:r>
          </a:p>
        </p:txBody>
      </p:sp>
      <p:pic>
        <p:nvPicPr>
          <p:cNvPr id="322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97186" y="9927130"/>
            <a:ext cx="18314984" cy="14538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5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宿主环境"/>
          <p:cNvSpPr txBox="1"/>
          <p:nvPr/>
        </p:nvSpPr>
        <p:spPr>
          <a:xfrm>
            <a:off x="2276759" y="3470381"/>
            <a:ext cx="1419181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宿主环境</a:t>
            </a:r>
          </a:p>
        </p:txBody>
      </p:sp>
      <p:sp>
        <p:nvSpPr>
          <p:cNvPr id="127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Window"/>
          <p:cNvSpPr/>
          <p:nvPr/>
        </p:nvSpPr>
        <p:spPr>
          <a:xfrm>
            <a:off x="7796927" y="7300931"/>
            <a:ext cx="4947293" cy="1270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Window</a:t>
            </a:r>
          </a:p>
        </p:txBody>
      </p:sp>
      <p:sp>
        <p:nvSpPr>
          <p:cNvPr id="129" name="线条"/>
          <p:cNvSpPr/>
          <p:nvPr/>
        </p:nvSpPr>
        <p:spPr>
          <a:xfrm flipV="1">
            <a:off x="6257408" y="8972732"/>
            <a:ext cx="1438741" cy="143874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线条"/>
          <p:cNvSpPr/>
          <p:nvPr/>
        </p:nvSpPr>
        <p:spPr>
          <a:xfrm flipV="1">
            <a:off x="10270573" y="9061225"/>
            <a:ext cx="1" cy="1261754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线条"/>
          <p:cNvSpPr/>
          <p:nvPr/>
        </p:nvSpPr>
        <p:spPr>
          <a:xfrm flipH="1" flipV="1">
            <a:off x="12680022" y="9061225"/>
            <a:ext cx="1492283" cy="1261754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" name="Dom"/>
          <p:cNvSpPr/>
          <p:nvPr/>
        </p:nvSpPr>
        <p:spPr>
          <a:xfrm>
            <a:off x="4984004" y="10822971"/>
            <a:ext cx="2711205" cy="1270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Dom</a:t>
            </a:r>
          </a:p>
        </p:txBody>
      </p:sp>
      <p:sp>
        <p:nvSpPr>
          <p:cNvPr id="133" name="Bom"/>
          <p:cNvSpPr/>
          <p:nvPr/>
        </p:nvSpPr>
        <p:spPr>
          <a:xfrm>
            <a:off x="8914972" y="10822971"/>
            <a:ext cx="2711204" cy="1270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Bom</a:t>
            </a:r>
          </a:p>
        </p:txBody>
      </p:sp>
      <p:sp>
        <p:nvSpPr>
          <p:cNvPr id="134" name="Js"/>
          <p:cNvSpPr/>
          <p:nvPr/>
        </p:nvSpPr>
        <p:spPr>
          <a:xfrm>
            <a:off x="12845939" y="10822971"/>
            <a:ext cx="2711205" cy="1270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35" name="圆形"/>
          <p:cNvSpPr/>
          <p:nvPr/>
        </p:nvSpPr>
        <p:spPr>
          <a:xfrm>
            <a:off x="2249814" y="5451264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浏览器环境 和 node环境"/>
          <p:cNvSpPr txBox="1"/>
          <p:nvPr/>
        </p:nvSpPr>
        <p:spPr>
          <a:xfrm>
            <a:off x="2859050" y="5186748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浏览器环境 和 node环境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6" name="获取页面上的任意元素"/>
          <p:cNvSpPr txBox="1"/>
          <p:nvPr/>
        </p:nvSpPr>
        <p:spPr>
          <a:xfrm>
            <a:off x="2276759" y="2761996"/>
            <a:ext cx="1419181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获取页面上的任意元素</a:t>
            </a:r>
          </a:p>
        </p:txBody>
      </p:sp>
      <p:sp>
        <p:nvSpPr>
          <p:cNvPr id="327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8" name="document.getElementById 或者只使用 id"/>
          <p:cNvSpPr txBox="1"/>
          <p:nvPr/>
        </p:nvSpPr>
        <p:spPr>
          <a:xfrm>
            <a:off x="2709608" y="4514600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document.getElementById 或者只使用 id</a:t>
            </a:r>
          </a:p>
        </p:txBody>
      </p:sp>
      <p:sp>
        <p:nvSpPr>
          <p:cNvPr id="329" name="圆形"/>
          <p:cNvSpPr/>
          <p:nvPr/>
        </p:nvSpPr>
        <p:spPr>
          <a:xfrm>
            <a:off x="2050557" y="4779116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0" name="- 如果元素有id属性，那么该id也会有一个同名全局变量。"/>
          <p:cNvSpPr txBox="1"/>
          <p:nvPr/>
        </p:nvSpPr>
        <p:spPr>
          <a:xfrm>
            <a:off x="2709608" y="5483100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lvl1pPr>
          </a:lstStyle>
          <a:p>
            <a:pPr/>
            <a:r>
              <a:t>- 如果元素有id属性，那么该id也会有一个同名全局变量。</a:t>
            </a:r>
          </a:p>
        </p:txBody>
      </p:sp>
      <p:pic>
        <p:nvPicPr>
          <p:cNvPr id="331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74266" y="8980189"/>
            <a:ext cx="7008409" cy="3635684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- getElementById 只能在 document 对象上调用。它会在整个文档中查找给定的 id"/>
          <p:cNvSpPr txBox="1"/>
          <p:nvPr/>
        </p:nvSpPr>
        <p:spPr>
          <a:xfrm>
            <a:off x="2709608" y="6451600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lvl1pPr>
          </a:lstStyle>
          <a:p>
            <a:pPr/>
            <a:r>
              <a:t>- getElementById 只能在 document 对象上调用。它会在整个文档中查找给定的 id</a:t>
            </a:r>
          </a:p>
        </p:txBody>
      </p:sp>
      <p:sp>
        <p:nvSpPr>
          <p:cNvPr id="333" name="- 如果有多个元素具有同名id,浏览器将随机返回其他的一个(保证 id 的唯一性)"/>
          <p:cNvSpPr txBox="1"/>
          <p:nvPr/>
        </p:nvSpPr>
        <p:spPr>
          <a:xfrm>
            <a:off x="2709608" y="7467600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0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pPr>
            <a:r>
              <a:t>- 如果有多个元素具有同名id,浏览器将随机返回其他的一个</a:t>
            </a:r>
            <a:r>
              <a:rPr>
                <a:solidFill>
                  <a:srgbClr val="FFFFFF"/>
                </a:solidFill>
              </a:rPr>
              <a:t>(保证 id 的唯一性)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3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7" name="获取页面上的任意元素"/>
          <p:cNvSpPr txBox="1"/>
          <p:nvPr/>
        </p:nvSpPr>
        <p:spPr>
          <a:xfrm>
            <a:off x="2276759" y="2761996"/>
            <a:ext cx="1419181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获取页面上的任意元素</a:t>
            </a:r>
          </a:p>
        </p:txBody>
      </p:sp>
      <p:sp>
        <p:nvSpPr>
          <p:cNvPr id="338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9" name="elem.getElementsByTagName(tag)"/>
          <p:cNvSpPr txBox="1"/>
          <p:nvPr/>
        </p:nvSpPr>
        <p:spPr>
          <a:xfrm>
            <a:off x="2709608" y="4566418"/>
            <a:ext cx="1931051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elem.getElementsByTagName(tag)</a:t>
            </a:r>
          </a:p>
        </p:txBody>
      </p:sp>
      <p:sp>
        <p:nvSpPr>
          <p:cNvPr id="340" name="圆形"/>
          <p:cNvSpPr/>
          <p:nvPr/>
        </p:nvSpPr>
        <p:spPr>
          <a:xfrm>
            <a:off x="2050557" y="4779116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1" name="- 用给定的标签来查找元素,并返回它们的集合.tag参数也可以是“*”"/>
          <p:cNvSpPr txBox="1"/>
          <p:nvPr/>
        </p:nvSpPr>
        <p:spPr>
          <a:xfrm>
            <a:off x="2709608" y="5662789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lvl1pPr>
          </a:lstStyle>
          <a:p>
            <a:pPr/>
            <a:r>
              <a:t>- 用给定的标签来查找元素,并返回它们的集合.tag参数也可以是“*”</a:t>
            </a:r>
          </a:p>
        </p:txBody>
      </p:sp>
      <p:pic>
        <p:nvPicPr>
          <p:cNvPr id="342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29988" y="6664180"/>
            <a:ext cx="10055628" cy="57304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6" name="获取页面上的任意元素"/>
          <p:cNvSpPr txBox="1"/>
          <p:nvPr/>
        </p:nvSpPr>
        <p:spPr>
          <a:xfrm>
            <a:off x="2276759" y="2761996"/>
            <a:ext cx="1419181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获取页面上的任意元素</a:t>
            </a:r>
          </a:p>
        </p:txBody>
      </p:sp>
      <p:sp>
        <p:nvSpPr>
          <p:cNvPr id="347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8" name="elem.getElementsByClassName(className)"/>
          <p:cNvSpPr txBox="1"/>
          <p:nvPr/>
        </p:nvSpPr>
        <p:spPr>
          <a:xfrm>
            <a:off x="2709608" y="4566418"/>
            <a:ext cx="1931051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elem.getElementsByClassName(className)</a:t>
            </a:r>
          </a:p>
        </p:txBody>
      </p:sp>
      <p:sp>
        <p:nvSpPr>
          <p:cNvPr id="349" name="圆形"/>
          <p:cNvSpPr/>
          <p:nvPr/>
        </p:nvSpPr>
        <p:spPr>
          <a:xfrm>
            <a:off x="2050557" y="4779116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0" name="- 返回具有给定 CSS 类的元素。元素也可能含有其他的类。"/>
          <p:cNvSpPr txBox="1"/>
          <p:nvPr/>
        </p:nvSpPr>
        <p:spPr>
          <a:xfrm>
            <a:off x="2709608" y="5662789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lvl1pPr>
          </a:lstStyle>
          <a:p>
            <a:pPr/>
            <a:r>
              <a:t>- 返回具有给定 CSS 类的元素。元素也可能含有其他的类。</a:t>
            </a:r>
          </a:p>
        </p:txBody>
      </p:sp>
      <p:sp>
        <p:nvSpPr>
          <p:cNvPr id="351" name="elem.getElementsByClassName(className)"/>
          <p:cNvSpPr txBox="1"/>
          <p:nvPr/>
        </p:nvSpPr>
        <p:spPr>
          <a:xfrm>
            <a:off x="2709608" y="6857999"/>
            <a:ext cx="1931051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elem.getElementsByClassName(className)</a:t>
            </a:r>
          </a:p>
        </p:txBody>
      </p:sp>
      <p:sp>
        <p:nvSpPr>
          <p:cNvPr id="352" name="圆形"/>
          <p:cNvSpPr/>
          <p:nvPr/>
        </p:nvSpPr>
        <p:spPr>
          <a:xfrm>
            <a:off x="2050557" y="707069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3" name="- document.getElementsByName(name) 返回具有给定 name 属性的元素"/>
          <p:cNvSpPr txBox="1"/>
          <p:nvPr/>
        </p:nvSpPr>
        <p:spPr>
          <a:xfrm>
            <a:off x="2709608" y="7954371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lvl1pPr>
          </a:lstStyle>
          <a:p>
            <a:pPr/>
            <a:r>
              <a:t> - document.getElementsByName(name) 返回具有给定 name 属性的元素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5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7" name="eg"/>
          <p:cNvSpPr txBox="1"/>
          <p:nvPr/>
        </p:nvSpPr>
        <p:spPr>
          <a:xfrm>
            <a:off x="2276759" y="2836548"/>
            <a:ext cx="1419181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358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59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56333" y="4660520"/>
            <a:ext cx="14308437" cy="64269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6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3" name="获取页面上的任意元素"/>
          <p:cNvSpPr txBox="1"/>
          <p:nvPr/>
        </p:nvSpPr>
        <p:spPr>
          <a:xfrm>
            <a:off x="2276759" y="2761996"/>
            <a:ext cx="1419181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获取页面上的任意元素</a:t>
            </a:r>
          </a:p>
        </p:txBody>
      </p:sp>
      <p:sp>
        <p:nvSpPr>
          <p:cNvPr id="364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5" name="elem.querySelector(css-selector)"/>
          <p:cNvSpPr txBox="1"/>
          <p:nvPr/>
        </p:nvSpPr>
        <p:spPr>
          <a:xfrm>
            <a:off x="2709608" y="4566418"/>
            <a:ext cx="1931051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elem.querySelector(css-selector)</a:t>
            </a:r>
          </a:p>
        </p:txBody>
      </p:sp>
      <p:sp>
        <p:nvSpPr>
          <p:cNvPr id="366" name="圆形"/>
          <p:cNvSpPr/>
          <p:nvPr/>
        </p:nvSpPr>
        <p:spPr>
          <a:xfrm>
            <a:off x="2050557" y="4779116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7" name="- 它会返回给定 CSS 选择器的第一个元素"/>
          <p:cNvSpPr txBox="1"/>
          <p:nvPr/>
        </p:nvSpPr>
        <p:spPr>
          <a:xfrm>
            <a:off x="2709608" y="5662789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lvl1pPr>
          </a:lstStyle>
          <a:p>
            <a:pPr/>
            <a:r>
              <a:t>- 它会返回给定 CSS 选择器的第一个元素</a:t>
            </a:r>
          </a:p>
        </p:txBody>
      </p:sp>
      <p:sp>
        <p:nvSpPr>
          <p:cNvPr id="368" name="elem.querySelectorAll(css-selector)"/>
          <p:cNvSpPr txBox="1"/>
          <p:nvPr/>
        </p:nvSpPr>
        <p:spPr>
          <a:xfrm>
            <a:off x="2709608" y="6857999"/>
            <a:ext cx="1931051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elem.querySelectorAll(css-selector)</a:t>
            </a:r>
          </a:p>
        </p:txBody>
      </p:sp>
      <p:sp>
        <p:nvSpPr>
          <p:cNvPr id="369" name="圆形"/>
          <p:cNvSpPr/>
          <p:nvPr/>
        </p:nvSpPr>
        <p:spPr>
          <a:xfrm>
            <a:off x="2050557" y="707069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0" name="- document.getElementsByName(name) 返回具有给定 name 属性的元素"/>
          <p:cNvSpPr txBox="1"/>
          <p:nvPr/>
        </p:nvSpPr>
        <p:spPr>
          <a:xfrm>
            <a:off x="2709608" y="7954371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lvl1pPr>
          </a:lstStyle>
          <a:p>
            <a:pPr/>
            <a:r>
              <a:t> - document.getElementsByName(name) 返回具有给定 name 属性的元素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7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4" name="eg"/>
          <p:cNvSpPr txBox="1"/>
          <p:nvPr/>
        </p:nvSpPr>
        <p:spPr>
          <a:xfrm>
            <a:off x="2276759" y="2836548"/>
            <a:ext cx="1419181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375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6" name="- CSS 选择器的伪类，如 :hover 和 :active 都是被支持的。document.querySelectorAll(':hover') 将会返回指针现在已经结束的集合（按嵌套顺序：从最外层 &lt;html&gt; 到嵌套最多的元素）。"/>
          <p:cNvSpPr txBox="1"/>
          <p:nvPr/>
        </p:nvSpPr>
        <p:spPr>
          <a:xfrm>
            <a:off x="2536741" y="9776022"/>
            <a:ext cx="19310518" cy="2549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lvl1pPr>
          </a:lstStyle>
          <a:p>
            <a:pPr/>
            <a:r>
              <a:t>- CSS 选择器的伪类，如 :hover 和 :active 都是被支持的。document.querySelectorAll(':hover') 将会返回指针现在已经结束的集合（按嵌套顺序：从最外层 &lt;html&gt; 到嵌套最多的元素）。</a:t>
            </a:r>
          </a:p>
        </p:txBody>
      </p:sp>
      <p:pic>
        <p:nvPicPr>
          <p:cNvPr id="377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01184" y="4689497"/>
            <a:ext cx="12357101" cy="4330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8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1" name="检测元素关系"/>
          <p:cNvSpPr txBox="1"/>
          <p:nvPr/>
        </p:nvSpPr>
        <p:spPr>
          <a:xfrm>
            <a:off x="2276759" y="2761996"/>
            <a:ext cx="1419181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检测元素关系</a:t>
            </a:r>
          </a:p>
        </p:txBody>
      </p:sp>
      <p:sp>
        <p:nvSpPr>
          <p:cNvPr id="382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3" name="elem.matches(css-selector)"/>
          <p:cNvSpPr txBox="1"/>
          <p:nvPr/>
        </p:nvSpPr>
        <p:spPr>
          <a:xfrm>
            <a:off x="2709608" y="4566418"/>
            <a:ext cx="1931051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elem.matches(css-selector)</a:t>
            </a:r>
          </a:p>
        </p:txBody>
      </p:sp>
      <p:sp>
        <p:nvSpPr>
          <p:cNvPr id="384" name="圆形"/>
          <p:cNvSpPr/>
          <p:nvPr/>
        </p:nvSpPr>
        <p:spPr>
          <a:xfrm>
            <a:off x="2050557" y="4779116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5" name="- 用于检查 elem 与给定的 CSS 选择器是否匹配。"/>
          <p:cNvSpPr txBox="1"/>
          <p:nvPr/>
        </p:nvSpPr>
        <p:spPr>
          <a:xfrm>
            <a:off x="2709608" y="5662789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lvl1pPr>
          </a:lstStyle>
          <a:p>
            <a:pPr/>
            <a:r>
              <a:t>- 用于检查 elem 与给定的 CSS 选择器是否匹配。</a:t>
            </a:r>
          </a:p>
        </p:txBody>
      </p:sp>
      <p:sp>
        <p:nvSpPr>
          <p:cNvPr id="386" name="elem.closest(css-selector)"/>
          <p:cNvSpPr txBox="1"/>
          <p:nvPr/>
        </p:nvSpPr>
        <p:spPr>
          <a:xfrm>
            <a:off x="2709608" y="6857999"/>
            <a:ext cx="1931051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elem.closest(css-selector)</a:t>
            </a:r>
          </a:p>
        </p:txBody>
      </p:sp>
      <p:sp>
        <p:nvSpPr>
          <p:cNvPr id="387" name="圆形"/>
          <p:cNvSpPr/>
          <p:nvPr/>
        </p:nvSpPr>
        <p:spPr>
          <a:xfrm>
            <a:off x="2050557" y="707069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8" name="- 用于查找与给定 CSS 选择器相匹配的最近的祖先。elem 本身也会被检查。"/>
          <p:cNvSpPr txBox="1"/>
          <p:nvPr/>
        </p:nvSpPr>
        <p:spPr>
          <a:xfrm>
            <a:off x="2709608" y="7954371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lvl1pPr>
          </a:lstStyle>
          <a:p>
            <a:pPr/>
            <a:r>
              <a:t> - 用于查找与给定 CSS 选择器相匹配的最近的祖先。elem 本身也会被检查。</a:t>
            </a:r>
          </a:p>
        </p:txBody>
      </p:sp>
      <p:sp>
        <p:nvSpPr>
          <p:cNvPr id="389" name="elemA.contains(elemB)"/>
          <p:cNvSpPr txBox="1"/>
          <p:nvPr/>
        </p:nvSpPr>
        <p:spPr>
          <a:xfrm>
            <a:off x="2709608" y="9614283"/>
            <a:ext cx="1931051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elemA.contains(elemB)</a:t>
            </a:r>
          </a:p>
        </p:txBody>
      </p:sp>
      <p:sp>
        <p:nvSpPr>
          <p:cNvPr id="390" name="圆形"/>
          <p:cNvSpPr/>
          <p:nvPr/>
        </p:nvSpPr>
        <p:spPr>
          <a:xfrm>
            <a:off x="2050557" y="9826981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1" name="- 是否是后代关系"/>
          <p:cNvSpPr txBox="1"/>
          <p:nvPr/>
        </p:nvSpPr>
        <p:spPr>
          <a:xfrm>
            <a:off x="2709608" y="11046957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lvl1pPr>
          </a:lstStyle>
          <a:p>
            <a:pPr/>
            <a:r>
              <a:t> - 是否是后代关系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5" name="eg"/>
          <p:cNvSpPr txBox="1"/>
          <p:nvPr/>
        </p:nvSpPr>
        <p:spPr>
          <a:xfrm>
            <a:off x="2276759" y="2836548"/>
            <a:ext cx="1419181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396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97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37629" y="6271274"/>
            <a:ext cx="7177558" cy="27338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8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13996" y="6185315"/>
            <a:ext cx="6597735" cy="31280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1.png" descr="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979568" y="6251690"/>
            <a:ext cx="6597734" cy="29952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0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3" name="Live 集合 和 static集合"/>
          <p:cNvSpPr txBox="1"/>
          <p:nvPr/>
        </p:nvSpPr>
        <p:spPr>
          <a:xfrm>
            <a:off x="2276759" y="2761996"/>
            <a:ext cx="1419181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Live 集合 和 static集合</a:t>
            </a:r>
          </a:p>
        </p:txBody>
      </p:sp>
      <p:sp>
        <p:nvSpPr>
          <p:cNvPr id="404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5" name="getElementsBy* 返回的live集合"/>
          <p:cNvSpPr txBox="1"/>
          <p:nvPr/>
        </p:nvSpPr>
        <p:spPr>
          <a:xfrm>
            <a:off x="2809237" y="4556149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getElementsBy* 返回的live集合</a:t>
            </a:r>
          </a:p>
        </p:txBody>
      </p:sp>
      <p:sp>
        <p:nvSpPr>
          <p:cNvPr id="406" name="圆形"/>
          <p:cNvSpPr/>
          <p:nvPr/>
        </p:nvSpPr>
        <p:spPr>
          <a:xfrm>
            <a:off x="2050557" y="4820665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7" name="querySelectorAll 返回的static集合"/>
          <p:cNvSpPr txBox="1"/>
          <p:nvPr/>
        </p:nvSpPr>
        <p:spPr>
          <a:xfrm>
            <a:off x="2809237" y="5994702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querySelectorAll 返回的static集合</a:t>
            </a:r>
          </a:p>
        </p:txBody>
      </p:sp>
      <p:sp>
        <p:nvSpPr>
          <p:cNvPr id="408" name="圆形"/>
          <p:cNvSpPr/>
          <p:nvPr/>
        </p:nvSpPr>
        <p:spPr>
          <a:xfrm>
            <a:off x="2050557" y="625921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09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83855" y="7433254"/>
            <a:ext cx="9804401" cy="415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0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424390" y="7229032"/>
            <a:ext cx="8437071" cy="4152901"/>
          </a:xfrm>
          <a:prstGeom prst="rect">
            <a:avLst/>
          </a:prstGeom>
          <a:ln w="12700">
            <a:miter lim="400000"/>
          </a:ln>
        </p:spPr>
      </p:pic>
      <p:sp>
        <p:nvSpPr>
          <p:cNvPr id="411" name="live集合"/>
          <p:cNvSpPr txBox="1"/>
          <p:nvPr/>
        </p:nvSpPr>
        <p:spPr>
          <a:xfrm>
            <a:off x="5349755" y="11902473"/>
            <a:ext cx="202872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lvl1pPr>
          </a:lstStyle>
          <a:p>
            <a:pPr/>
            <a:r>
              <a:t>live集合</a:t>
            </a:r>
          </a:p>
        </p:txBody>
      </p:sp>
      <p:sp>
        <p:nvSpPr>
          <p:cNvPr id="412" name="static集合"/>
          <p:cNvSpPr txBox="1"/>
          <p:nvPr/>
        </p:nvSpPr>
        <p:spPr>
          <a:xfrm>
            <a:off x="17628562" y="11803463"/>
            <a:ext cx="276737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lvl1pPr>
          </a:lstStyle>
          <a:p>
            <a:pPr/>
            <a:r>
              <a:t>static集合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1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6" name="深入dom节点类"/>
          <p:cNvSpPr txBox="1"/>
          <p:nvPr/>
        </p:nvSpPr>
        <p:spPr>
          <a:xfrm>
            <a:off x="2276759" y="2761996"/>
            <a:ext cx="1419181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深入dom节点类</a:t>
            </a:r>
          </a:p>
        </p:txBody>
      </p:sp>
      <p:sp>
        <p:nvSpPr>
          <p:cNvPr id="417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8" name="每个 DOM 节点都有与之对应的内置类。…"/>
          <p:cNvSpPr txBox="1"/>
          <p:nvPr/>
        </p:nvSpPr>
        <p:spPr>
          <a:xfrm>
            <a:off x="2784330" y="5126526"/>
            <a:ext cx="10859149" cy="2549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 每个 DOM 节点都有与之对应的内置类。</a:t>
            </a:r>
          </a:p>
          <a:p>
            <a:pPr lvl="1"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层次的根节点是 EventTarget，</a:t>
            </a:r>
          </a:p>
          <a:p>
            <a:pPr lvl="1"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Node 继承自它，其他 DOM 节点也继承自它</a:t>
            </a:r>
          </a:p>
        </p:txBody>
      </p:sp>
      <p:sp>
        <p:nvSpPr>
          <p:cNvPr id="419" name="圆形"/>
          <p:cNvSpPr/>
          <p:nvPr/>
        </p:nvSpPr>
        <p:spPr>
          <a:xfrm>
            <a:off x="2050557" y="625921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0" name="EventTarget"/>
          <p:cNvSpPr/>
          <p:nvPr/>
        </p:nvSpPr>
        <p:spPr>
          <a:xfrm>
            <a:off x="16339153" y="3109619"/>
            <a:ext cx="3048714" cy="102735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EventTarget</a:t>
            </a:r>
          </a:p>
        </p:txBody>
      </p:sp>
      <p:sp>
        <p:nvSpPr>
          <p:cNvPr id="421" name="线条"/>
          <p:cNvSpPr/>
          <p:nvPr/>
        </p:nvSpPr>
        <p:spPr>
          <a:xfrm flipV="1">
            <a:off x="17695001" y="4560543"/>
            <a:ext cx="1" cy="8040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2" name="Node"/>
          <p:cNvSpPr/>
          <p:nvPr/>
        </p:nvSpPr>
        <p:spPr>
          <a:xfrm>
            <a:off x="16339153" y="5627695"/>
            <a:ext cx="3048714" cy="1027352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Node</a:t>
            </a:r>
          </a:p>
        </p:txBody>
      </p:sp>
      <p:sp>
        <p:nvSpPr>
          <p:cNvPr id="423" name="线条"/>
          <p:cNvSpPr/>
          <p:nvPr/>
        </p:nvSpPr>
        <p:spPr>
          <a:xfrm flipV="1">
            <a:off x="15715876" y="7203154"/>
            <a:ext cx="786052" cy="78605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4" name="线条"/>
          <p:cNvSpPr/>
          <p:nvPr/>
        </p:nvSpPr>
        <p:spPr>
          <a:xfrm flipV="1">
            <a:off x="17695001" y="7194174"/>
            <a:ext cx="1" cy="8040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5" name="线条"/>
          <p:cNvSpPr/>
          <p:nvPr/>
        </p:nvSpPr>
        <p:spPr>
          <a:xfrm flipH="1" flipV="1">
            <a:off x="18891793" y="7194174"/>
            <a:ext cx="804013" cy="8040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6" name="Text"/>
          <p:cNvSpPr/>
          <p:nvPr/>
        </p:nvSpPr>
        <p:spPr>
          <a:xfrm>
            <a:off x="14143296" y="8360117"/>
            <a:ext cx="2210242" cy="1027352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427" name="Element"/>
          <p:cNvSpPr/>
          <p:nvPr/>
        </p:nvSpPr>
        <p:spPr>
          <a:xfrm>
            <a:off x="16758389" y="8360117"/>
            <a:ext cx="2210242" cy="1027352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Element</a:t>
            </a:r>
          </a:p>
        </p:txBody>
      </p:sp>
      <p:sp>
        <p:nvSpPr>
          <p:cNvPr id="428" name="Comment"/>
          <p:cNvSpPr/>
          <p:nvPr/>
        </p:nvSpPr>
        <p:spPr>
          <a:xfrm>
            <a:off x="19450815" y="8360117"/>
            <a:ext cx="2210242" cy="1027352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39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0" name="文档对象模型(dom)"/>
          <p:cNvSpPr txBox="1"/>
          <p:nvPr/>
        </p:nvSpPr>
        <p:spPr>
          <a:xfrm>
            <a:off x="2276759" y="3470381"/>
            <a:ext cx="1419181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文档对象模型(dom)</a:t>
            </a:r>
          </a:p>
        </p:txBody>
      </p:sp>
      <p:sp>
        <p:nvSpPr>
          <p:cNvPr id="141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2" name="圆形"/>
          <p:cNvSpPr/>
          <p:nvPr/>
        </p:nvSpPr>
        <p:spPr>
          <a:xfrm>
            <a:off x="2249814" y="7893587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DOM给js 提供操作 处理 文档的编程接口, 通过这套接口，JavaScript可以对DOM结构进行访问，从而改变文档的结构、样式和内容。"/>
          <p:cNvSpPr txBox="1"/>
          <p:nvPr/>
        </p:nvSpPr>
        <p:spPr>
          <a:xfrm>
            <a:off x="2883958" y="7385770"/>
            <a:ext cx="19310518" cy="1538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DOM给js 提供操作 处理 文档的编程接口, 通过这套接口，JavaScript可以对DOM结构进行访问，从而改变文档的结构、样式和内容。</a:t>
            </a:r>
          </a:p>
        </p:txBody>
      </p:sp>
      <p:sp>
        <p:nvSpPr>
          <p:cNvPr id="144" name="DOM是表述HTML的内部数据结构，它会将Web页面和JavaScript脚本连接起来，并过滤一些不安全的内容"/>
          <p:cNvSpPr txBox="1"/>
          <p:nvPr/>
        </p:nvSpPr>
        <p:spPr>
          <a:xfrm>
            <a:off x="2336002" y="9788690"/>
            <a:ext cx="19310519" cy="168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lvl1pPr>
          </a:lstStyle>
          <a:p>
            <a:pPr/>
            <a:r>
              <a:t>DOM是表述HTML的内部数据结构，它会将Web页面和JavaScript脚本连接起来，并过滤一些不安全的内容</a:t>
            </a:r>
          </a:p>
        </p:txBody>
      </p:sp>
      <p:sp>
        <p:nvSpPr>
          <p:cNvPr id="145" name="圆形"/>
          <p:cNvSpPr/>
          <p:nvPr/>
        </p:nvSpPr>
        <p:spPr>
          <a:xfrm>
            <a:off x="2249814" y="6547516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" name="DOM是生成页面的基础数据结构"/>
          <p:cNvSpPr txBox="1"/>
          <p:nvPr/>
        </p:nvSpPr>
        <p:spPr>
          <a:xfrm>
            <a:off x="2883958" y="6283000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DOM是生成页面的基础数据结构</a:t>
            </a:r>
          </a:p>
        </p:txBody>
      </p:sp>
      <p:sp>
        <p:nvSpPr>
          <p:cNvPr id="147" name="圆形"/>
          <p:cNvSpPr/>
          <p:nvPr/>
        </p:nvSpPr>
        <p:spPr>
          <a:xfrm>
            <a:off x="2249814" y="5451264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" name="Document Object Model"/>
          <p:cNvSpPr txBox="1"/>
          <p:nvPr/>
        </p:nvSpPr>
        <p:spPr>
          <a:xfrm>
            <a:off x="2883958" y="5238566"/>
            <a:ext cx="19310518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Document Object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2" name="深入dom节点"/>
          <p:cNvSpPr txBox="1"/>
          <p:nvPr/>
        </p:nvSpPr>
        <p:spPr>
          <a:xfrm>
            <a:off x="2276759" y="2761996"/>
            <a:ext cx="1419181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深入dom节点</a:t>
            </a:r>
          </a:p>
        </p:txBody>
      </p:sp>
      <p:sp>
        <p:nvSpPr>
          <p:cNvPr id="433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4" name="EventTarget —— 是根的“抽象”类。该类的对象从未被创建。它作为一个基础，为了让所有 DOM 节点都支持所谓的“事件”，我们会在之后对它进行学习。…"/>
          <p:cNvSpPr txBox="1"/>
          <p:nvPr/>
        </p:nvSpPr>
        <p:spPr>
          <a:xfrm>
            <a:off x="494070" y="4341869"/>
            <a:ext cx="24043443" cy="7829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300">
                <a:solidFill>
                  <a:srgbClr val="FFFFFF">
                    <a:alpha val="50000"/>
                  </a:srgbClr>
                </a:solidFill>
              </a:defRPr>
            </a:pPr>
            <a:r>
              <a:t>	EventTarget —— 是根的“抽象”类。该类的对象从未被创建。它作为一个基础，为了让所有 DOM 节点都支持所谓的“事件”，我们会在之后对它进行学习。</a:t>
            </a:r>
          </a:p>
          <a:p>
            <a:pPr algn="l">
              <a:defRPr sz="3300">
                <a:solidFill>
                  <a:srgbClr val="FFFFFF">
                    <a:alpha val="50000"/>
                  </a:srgbClr>
                </a:solidFill>
              </a:defRPr>
            </a:pPr>
            <a:r>
              <a:t>	Node —— 也是一个“抽象”类，充当 DOM 节点的基础。它提供了树的核心功能：parentNode、nextSibling、childNodes 等（它们都是 getter）。Node 类的对象从未被创建。但是一些具体的节点类却继承自它，例如：Text 表示文本节点，Element 用于元素节点，以及更多外来的类（如注释节点 Comment）。</a:t>
            </a:r>
          </a:p>
          <a:p>
            <a:pPr algn="l">
              <a:defRPr sz="3300">
                <a:solidFill>
                  <a:srgbClr val="FFFFFF">
                    <a:alpha val="50000"/>
                  </a:srgbClr>
                </a:solidFill>
              </a:defRPr>
            </a:pPr>
            <a:r>
              <a:t>	Element —— 是 DOM 元素的基类。它提供了元素级的属性和方法，比如 nextElementSibling、children 以及像 getElementsByTagName、querySelector 这样的搜索方法。浏览器中不仅有 HTML，还会有 XML 和SVG 文档。Element 类充当以下更具体类的基类：SVGElement、XMLElement 和 HTMLElement。</a:t>
            </a:r>
          </a:p>
          <a:p>
            <a:pPr algn="l">
              <a:defRPr sz="3300">
                <a:solidFill>
                  <a:srgbClr val="FFFFFF">
                    <a:alpha val="50000"/>
                  </a:srgbClr>
                </a:solidFill>
              </a:defRPr>
            </a:pPr>
            <a:r>
              <a:t>	HTMLElement —— 最终会成为所有 HTML 元素的基类。由各种 HTML 元素继承：</a:t>
            </a:r>
          </a:p>
          <a:p>
            <a:pPr algn="l">
              <a:defRPr sz="3300">
                <a:solidFill>
                  <a:srgbClr val="FFFFFF">
                    <a:alpha val="50000"/>
                  </a:srgbClr>
                </a:solidFill>
              </a:defRPr>
            </a:pPr>
            <a:r>
              <a:t>	HTMLInputElement —— &lt;input&gt; 元素的类，</a:t>
            </a:r>
          </a:p>
          <a:p>
            <a:pPr algn="l">
              <a:defRPr sz="3300">
                <a:solidFill>
                  <a:srgbClr val="FFFFFF">
                    <a:alpha val="50000"/>
                  </a:srgbClr>
                </a:solidFill>
              </a:defRPr>
            </a:pPr>
            <a:r>
              <a:t>	HTMLBodyElement —— &lt;body&gt; 元素的类，</a:t>
            </a:r>
          </a:p>
          <a:p>
            <a:pPr algn="l">
              <a:defRPr sz="3300">
                <a:solidFill>
                  <a:srgbClr val="FFFFFF">
                    <a:alpha val="50000"/>
                  </a:srgbClr>
                </a:solidFill>
              </a:defRPr>
            </a:pPr>
            <a:r>
              <a:t>	HTMLAnchorElement —— &lt;a&gt; 元素的类，</a:t>
            </a:r>
          </a:p>
          <a:p>
            <a:pPr algn="l">
              <a:defRPr sz="3300">
                <a:solidFill>
                  <a:srgbClr val="FFFFFF">
                    <a:alpha val="50000"/>
                  </a:srgbClr>
                </a:solidFill>
              </a:defRPr>
            </a:pPr>
            <a:r>
              <a:t>	等等，每个标记都有可以为自己提供特定属性和方法的类。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3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8" name="nodeType 属性 （只读）"/>
          <p:cNvSpPr txBox="1"/>
          <p:nvPr/>
        </p:nvSpPr>
        <p:spPr>
          <a:xfrm>
            <a:off x="2276759" y="2761996"/>
            <a:ext cx="1419181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nodeType 属性 （只读）</a:t>
            </a:r>
          </a:p>
        </p:txBody>
      </p:sp>
      <p:sp>
        <p:nvSpPr>
          <p:cNvPr id="439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0" name="获取 DOM 节点类型"/>
          <p:cNvSpPr txBox="1"/>
          <p:nvPr/>
        </p:nvSpPr>
        <p:spPr>
          <a:xfrm>
            <a:off x="2809237" y="4556149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获取 DOM 节点类型</a:t>
            </a:r>
          </a:p>
        </p:txBody>
      </p:sp>
      <p:sp>
        <p:nvSpPr>
          <p:cNvPr id="441" name="圆形"/>
          <p:cNvSpPr/>
          <p:nvPr/>
        </p:nvSpPr>
        <p:spPr>
          <a:xfrm>
            <a:off x="2050557" y="4820665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42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06706" y="5994701"/>
            <a:ext cx="11777837" cy="2245211"/>
          </a:xfrm>
          <a:prstGeom prst="rect">
            <a:avLst/>
          </a:prstGeom>
          <a:ln w="12700">
            <a:miter lim="400000"/>
          </a:ln>
        </p:spPr>
      </p:pic>
      <p:sp>
        <p:nvSpPr>
          <p:cNvPr id="443" name="参考：更多节点类型"/>
          <p:cNvSpPr txBox="1"/>
          <p:nvPr/>
        </p:nvSpPr>
        <p:spPr>
          <a:xfrm>
            <a:off x="2809237" y="9230979"/>
            <a:ext cx="19310518" cy="833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rPr u="sng"/>
              <a:t>参考：</a:t>
            </a:r>
            <a:r>
              <a:rPr u="sng">
                <a:hlinkClick r:id="rId5" invalidUrl="" action="" tgtFrame="" tooltip="" history="1" highlightClick="0" endSnd="0"/>
              </a:rPr>
              <a:t>更多节点类型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4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7" name="Eg"/>
          <p:cNvSpPr txBox="1"/>
          <p:nvPr/>
        </p:nvSpPr>
        <p:spPr>
          <a:xfrm>
            <a:off x="2276759" y="2836548"/>
            <a:ext cx="1419181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448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49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75888" y="4478988"/>
            <a:ext cx="14674533" cy="74811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5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3" name="标签：nodeName 和 tagName"/>
          <p:cNvSpPr txBox="1"/>
          <p:nvPr/>
        </p:nvSpPr>
        <p:spPr>
          <a:xfrm>
            <a:off x="2276759" y="2761996"/>
            <a:ext cx="1419181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标签：nodeName 和 tagName</a:t>
            </a:r>
          </a:p>
        </p:txBody>
      </p:sp>
      <p:sp>
        <p:nvSpPr>
          <p:cNvPr id="454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5" name="获取节点的标签名"/>
          <p:cNvSpPr txBox="1"/>
          <p:nvPr/>
        </p:nvSpPr>
        <p:spPr>
          <a:xfrm>
            <a:off x="2809237" y="4556149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获取节点的标签名</a:t>
            </a:r>
          </a:p>
        </p:txBody>
      </p:sp>
      <p:sp>
        <p:nvSpPr>
          <p:cNvPr id="456" name="圆形"/>
          <p:cNvSpPr/>
          <p:nvPr/>
        </p:nvSpPr>
        <p:spPr>
          <a:xfrm>
            <a:off x="2050557" y="4820665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7" name="区别"/>
          <p:cNvSpPr txBox="1"/>
          <p:nvPr/>
        </p:nvSpPr>
        <p:spPr>
          <a:xfrm>
            <a:off x="2809237" y="7840271"/>
            <a:ext cx="19310518" cy="833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 u="sng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区别</a:t>
            </a:r>
          </a:p>
        </p:txBody>
      </p:sp>
      <p:pic>
        <p:nvPicPr>
          <p:cNvPr id="458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90618" y="5995956"/>
            <a:ext cx="11969803" cy="1169464"/>
          </a:xfrm>
          <a:prstGeom prst="rect">
            <a:avLst/>
          </a:prstGeom>
          <a:ln w="12700">
            <a:miter lim="400000"/>
          </a:ln>
        </p:spPr>
      </p:pic>
      <p:sp>
        <p:nvSpPr>
          <p:cNvPr id="459" name="圆形"/>
          <p:cNvSpPr/>
          <p:nvPr/>
        </p:nvSpPr>
        <p:spPr>
          <a:xfrm>
            <a:off x="2050557" y="811494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0" name="- tagName 属性仅用于 Element 节点。"/>
          <p:cNvSpPr txBox="1"/>
          <p:nvPr/>
        </p:nvSpPr>
        <p:spPr>
          <a:xfrm>
            <a:off x="2809237" y="9006815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tagName 属性仅用于 Element 节点。</a:t>
            </a:r>
          </a:p>
        </p:txBody>
      </p:sp>
      <p:sp>
        <p:nvSpPr>
          <p:cNvPr id="461" name="- nodeName 是为任意 Node 定义的"/>
          <p:cNvSpPr txBox="1"/>
          <p:nvPr/>
        </p:nvSpPr>
        <p:spPr>
          <a:xfrm>
            <a:off x="2809237" y="9905934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nodeName 是为任意 Node 定义的</a:t>
            </a:r>
          </a:p>
        </p:txBody>
      </p:sp>
      <p:sp>
        <p:nvSpPr>
          <p:cNvPr id="462" name="对于元素，它的意义与 tagName 相同"/>
          <p:cNvSpPr txBox="1"/>
          <p:nvPr/>
        </p:nvSpPr>
        <p:spPr>
          <a:xfrm>
            <a:off x="3979868" y="10805052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对于元素，它的意义与 tagName 相同</a:t>
            </a:r>
          </a:p>
        </p:txBody>
      </p:sp>
      <p:sp>
        <p:nvSpPr>
          <p:cNvPr id="463" name="对其他节点类型（text、comment 等），则是拥有一个字符串的节点类型"/>
          <p:cNvSpPr txBox="1"/>
          <p:nvPr/>
        </p:nvSpPr>
        <p:spPr>
          <a:xfrm>
            <a:off x="3979868" y="11704170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对其他节点类型（text、comment 等），则是拥有一个字符串的节点类型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6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7" name="eg"/>
          <p:cNvSpPr txBox="1"/>
          <p:nvPr/>
        </p:nvSpPr>
        <p:spPr>
          <a:xfrm>
            <a:off x="2276759" y="2836548"/>
            <a:ext cx="1419181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468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69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40647" y="4813300"/>
            <a:ext cx="14502706" cy="52588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7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3" name="标签内容"/>
          <p:cNvSpPr txBox="1"/>
          <p:nvPr/>
        </p:nvSpPr>
        <p:spPr>
          <a:xfrm>
            <a:off x="2276759" y="2761996"/>
            <a:ext cx="1419181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标签内容</a:t>
            </a:r>
          </a:p>
        </p:txBody>
      </p:sp>
      <p:sp>
        <p:nvSpPr>
          <p:cNvPr id="474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5" name="innerHTML 属性"/>
          <p:cNvSpPr txBox="1"/>
          <p:nvPr/>
        </p:nvSpPr>
        <p:spPr>
          <a:xfrm>
            <a:off x="2809237" y="4556149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innerHTML 属性</a:t>
            </a:r>
          </a:p>
        </p:txBody>
      </p:sp>
      <p:sp>
        <p:nvSpPr>
          <p:cNvPr id="476" name="圆形"/>
          <p:cNvSpPr/>
          <p:nvPr/>
        </p:nvSpPr>
        <p:spPr>
          <a:xfrm>
            <a:off x="2050557" y="4820665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7" name="- 获取标签的内容 包括html标签 （也可以替换标签中的内容）"/>
          <p:cNvSpPr txBox="1"/>
          <p:nvPr/>
        </p:nvSpPr>
        <p:spPr>
          <a:xfrm>
            <a:off x="2809237" y="5644364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获取标签的内容 包括html标签 （也可以替换标签中的内容）</a:t>
            </a:r>
          </a:p>
        </p:txBody>
      </p:sp>
      <p:sp>
        <p:nvSpPr>
          <p:cNvPr id="478" name="原理"/>
          <p:cNvSpPr txBox="1"/>
          <p:nvPr/>
        </p:nvSpPr>
        <p:spPr>
          <a:xfrm>
            <a:off x="2809237" y="7124040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原理</a:t>
            </a:r>
          </a:p>
        </p:txBody>
      </p:sp>
      <p:sp>
        <p:nvSpPr>
          <p:cNvPr id="479" name="圆形"/>
          <p:cNvSpPr/>
          <p:nvPr/>
        </p:nvSpPr>
        <p:spPr>
          <a:xfrm>
            <a:off x="2050557" y="738855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0" name="- 移除旧的内容"/>
          <p:cNvSpPr txBox="1"/>
          <p:nvPr/>
        </p:nvSpPr>
        <p:spPr>
          <a:xfrm>
            <a:off x="2809237" y="8171131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移除旧的内容</a:t>
            </a:r>
          </a:p>
        </p:txBody>
      </p:sp>
      <p:sp>
        <p:nvSpPr>
          <p:cNvPr id="481" name="- 新的 innerHTML 内容 被插入"/>
          <p:cNvSpPr txBox="1"/>
          <p:nvPr/>
        </p:nvSpPr>
        <p:spPr>
          <a:xfrm>
            <a:off x="2809237" y="9362682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新的 innerHTML 内容 被插入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5" name="eg"/>
          <p:cNvSpPr txBox="1"/>
          <p:nvPr/>
        </p:nvSpPr>
        <p:spPr>
          <a:xfrm>
            <a:off x="2276759" y="2836548"/>
            <a:ext cx="1419181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486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87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43400" y="5928435"/>
            <a:ext cx="19497200" cy="3173074"/>
          </a:xfrm>
          <a:prstGeom prst="rect">
            <a:avLst/>
          </a:prstGeom>
          <a:ln w="12700">
            <a:miter lim="400000"/>
          </a:ln>
        </p:spPr>
      </p:pic>
      <p:sp>
        <p:nvSpPr>
          <p:cNvPr id="488" name="不是附加内容 而是重写"/>
          <p:cNvSpPr txBox="1"/>
          <p:nvPr/>
        </p:nvSpPr>
        <p:spPr>
          <a:xfrm>
            <a:off x="2536741" y="9835915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chemeClr val="accent5">
                    <a:hueOff val="106375"/>
                    <a:satOff val="9554"/>
                    <a:lumOff val="-13516"/>
                  </a:schemeClr>
                </a:solidFill>
              </a:defRPr>
            </a:lvl1pPr>
          </a:lstStyle>
          <a:p>
            <a:pPr/>
            <a:r>
              <a:t>不是附加内容 而是重写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2" name="标签内容"/>
          <p:cNvSpPr txBox="1"/>
          <p:nvPr/>
        </p:nvSpPr>
        <p:spPr>
          <a:xfrm>
            <a:off x="2276759" y="2761996"/>
            <a:ext cx="1419181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标签内容</a:t>
            </a:r>
          </a:p>
        </p:txBody>
      </p:sp>
      <p:sp>
        <p:nvSpPr>
          <p:cNvPr id="493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4" name="outerHTML 属性"/>
          <p:cNvSpPr txBox="1"/>
          <p:nvPr/>
        </p:nvSpPr>
        <p:spPr>
          <a:xfrm>
            <a:off x="2809237" y="4556149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outerHTML 属性</a:t>
            </a:r>
          </a:p>
        </p:txBody>
      </p:sp>
      <p:sp>
        <p:nvSpPr>
          <p:cNvPr id="495" name="圆形"/>
          <p:cNvSpPr/>
          <p:nvPr/>
        </p:nvSpPr>
        <p:spPr>
          <a:xfrm>
            <a:off x="2050557" y="4820665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6" name="- 属性包含元素的完整 HTML （包括自身）（innerHTML 加上元素本身）"/>
          <p:cNvSpPr txBox="1"/>
          <p:nvPr/>
        </p:nvSpPr>
        <p:spPr>
          <a:xfrm>
            <a:off x="2809237" y="5644364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属性包含元素的完整 HTML （包括自身）（innerHTML 加上元素本身）</a:t>
            </a:r>
          </a:p>
        </p:txBody>
      </p:sp>
      <p:pic>
        <p:nvPicPr>
          <p:cNvPr id="497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07902" y="7393092"/>
            <a:ext cx="15907263" cy="2225213"/>
          </a:xfrm>
          <a:prstGeom prst="rect">
            <a:avLst/>
          </a:prstGeom>
          <a:ln w="12700">
            <a:miter lim="400000"/>
          </a:ln>
        </p:spPr>
      </p:pic>
      <p:sp>
        <p:nvSpPr>
          <p:cNvPr id="498" name="注意：与 innerHTML不同，写入到 outerHTML 后，不会改变元素。相反，它在外部环境中作为一个整体取代了它"/>
          <p:cNvSpPr txBox="1"/>
          <p:nvPr/>
        </p:nvSpPr>
        <p:spPr>
          <a:xfrm>
            <a:off x="2536741" y="10509164"/>
            <a:ext cx="19310518" cy="1680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lvl1pPr>
          </a:lstStyle>
          <a:p>
            <a:pPr/>
            <a:r>
              <a:t> 注意：与 innerHTML不同，写入到 outerHTML 后，不会改变元素。相反，它在外部环境中作为一个整体取代了它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50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2" name="eg"/>
          <p:cNvSpPr txBox="1"/>
          <p:nvPr/>
        </p:nvSpPr>
        <p:spPr>
          <a:xfrm>
            <a:off x="2276759" y="2836548"/>
            <a:ext cx="1419181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503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504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10953" y="5192488"/>
            <a:ext cx="15476852" cy="50247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50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8" name="文本节点内容"/>
          <p:cNvSpPr txBox="1"/>
          <p:nvPr/>
        </p:nvSpPr>
        <p:spPr>
          <a:xfrm>
            <a:off x="2276759" y="2761996"/>
            <a:ext cx="1419181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文本节点内容</a:t>
            </a:r>
          </a:p>
        </p:txBody>
      </p:sp>
      <p:sp>
        <p:nvSpPr>
          <p:cNvPr id="509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0" name="nodeValue/data (几乎无区别)"/>
          <p:cNvSpPr txBox="1"/>
          <p:nvPr/>
        </p:nvSpPr>
        <p:spPr>
          <a:xfrm>
            <a:off x="2809237" y="4556149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nodeValue/data (几乎无区别)</a:t>
            </a:r>
          </a:p>
        </p:txBody>
      </p:sp>
      <p:sp>
        <p:nvSpPr>
          <p:cNvPr id="511" name="圆形"/>
          <p:cNvSpPr/>
          <p:nvPr/>
        </p:nvSpPr>
        <p:spPr>
          <a:xfrm>
            <a:off x="2050557" y="4820665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2" name="- 获取标签的内容 包括html标签 （也可以替换标签中的内容）"/>
          <p:cNvSpPr txBox="1"/>
          <p:nvPr/>
        </p:nvSpPr>
        <p:spPr>
          <a:xfrm>
            <a:off x="2809237" y="5644364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获取标签的内容 包括html标签 （也可以替换标签中的内容）</a:t>
            </a:r>
          </a:p>
        </p:txBody>
      </p:sp>
      <p:pic>
        <p:nvPicPr>
          <p:cNvPr id="513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12814" y="7376464"/>
            <a:ext cx="11961987" cy="47389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51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2" name="dom树是如何生成的？"/>
          <p:cNvSpPr txBox="1"/>
          <p:nvPr/>
        </p:nvSpPr>
        <p:spPr>
          <a:xfrm>
            <a:off x="2276759" y="3470381"/>
            <a:ext cx="1419181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dom树是如何生成的？</a:t>
            </a:r>
          </a:p>
        </p:txBody>
      </p:sp>
      <p:sp>
        <p:nvSpPr>
          <p:cNvPr id="153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在渲染引擎内部，有一个叫HTML解析器（HTMLParser）的模块，它的职责就是负责将HTML字节流转换为DOM结构"/>
          <p:cNvSpPr txBox="1"/>
          <p:nvPr/>
        </p:nvSpPr>
        <p:spPr>
          <a:xfrm>
            <a:off x="1364628" y="5504678"/>
            <a:ext cx="22422148" cy="1680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/>
            </a:lvl1pPr>
          </a:lstStyle>
          <a:p>
            <a:pPr/>
            <a:r>
              <a:t>在渲染引擎内部，有一个叫HTML解析器（HTMLParser）的模块，它的职责就是负责将HTML字节流转换为DOM结构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51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7" name="纯文本"/>
          <p:cNvSpPr txBox="1"/>
          <p:nvPr/>
        </p:nvSpPr>
        <p:spPr>
          <a:xfrm>
            <a:off x="2276759" y="2761996"/>
            <a:ext cx="1419181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纯文本</a:t>
            </a:r>
          </a:p>
        </p:txBody>
      </p:sp>
      <p:sp>
        <p:nvSpPr>
          <p:cNvPr id="518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9" name="textContent 提供对元素中的 text 的访问权限：只提供文本，不包含所有的 &lt;tags&gt;"/>
          <p:cNvSpPr txBox="1"/>
          <p:nvPr/>
        </p:nvSpPr>
        <p:spPr>
          <a:xfrm>
            <a:off x="2809237" y="4556149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textContent 提供对元素中的 text 的访问权限：只提供文本，不包含所有的 &lt;tags&gt;</a:t>
            </a:r>
          </a:p>
        </p:txBody>
      </p:sp>
      <p:sp>
        <p:nvSpPr>
          <p:cNvPr id="520" name="圆形"/>
          <p:cNvSpPr/>
          <p:nvPr/>
        </p:nvSpPr>
        <p:spPr>
          <a:xfrm>
            <a:off x="2050557" y="4820665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521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15642" y="6531079"/>
            <a:ext cx="14879316" cy="54858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52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5" name="hidden属性"/>
          <p:cNvSpPr txBox="1"/>
          <p:nvPr/>
        </p:nvSpPr>
        <p:spPr>
          <a:xfrm>
            <a:off x="2276759" y="2761996"/>
            <a:ext cx="1419181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hidden属性</a:t>
            </a:r>
          </a:p>
        </p:txBody>
      </p:sp>
      <p:sp>
        <p:nvSpPr>
          <p:cNvPr id="526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7" name="指定元素是否可见"/>
          <p:cNvSpPr txBox="1"/>
          <p:nvPr/>
        </p:nvSpPr>
        <p:spPr>
          <a:xfrm>
            <a:off x="2809237" y="4556149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指定元素是否可见</a:t>
            </a:r>
          </a:p>
        </p:txBody>
      </p:sp>
      <p:sp>
        <p:nvSpPr>
          <p:cNvPr id="528" name="圆形"/>
          <p:cNvSpPr/>
          <p:nvPr/>
        </p:nvSpPr>
        <p:spPr>
          <a:xfrm>
            <a:off x="2050557" y="4820665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529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62085" y="6929515"/>
            <a:ext cx="15384442" cy="31523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53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3" name="更多属性"/>
          <p:cNvSpPr txBox="1"/>
          <p:nvPr/>
        </p:nvSpPr>
        <p:spPr>
          <a:xfrm>
            <a:off x="2276759" y="2761996"/>
            <a:ext cx="1419181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更多属性</a:t>
            </a:r>
          </a:p>
        </p:txBody>
      </p:sp>
      <p:sp>
        <p:nvSpPr>
          <p:cNvPr id="534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5" name="value"/>
          <p:cNvSpPr txBox="1"/>
          <p:nvPr/>
        </p:nvSpPr>
        <p:spPr>
          <a:xfrm>
            <a:off x="2809237" y="4607967"/>
            <a:ext cx="19310518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value</a:t>
            </a:r>
          </a:p>
        </p:txBody>
      </p:sp>
      <p:sp>
        <p:nvSpPr>
          <p:cNvPr id="536" name="圆形"/>
          <p:cNvSpPr/>
          <p:nvPr/>
        </p:nvSpPr>
        <p:spPr>
          <a:xfrm>
            <a:off x="2050557" y="4820665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7" name="圆形"/>
          <p:cNvSpPr/>
          <p:nvPr/>
        </p:nvSpPr>
        <p:spPr>
          <a:xfrm>
            <a:off x="2050557" y="5694876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8" name="id"/>
          <p:cNvSpPr txBox="1"/>
          <p:nvPr/>
        </p:nvSpPr>
        <p:spPr>
          <a:xfrm>
            <a:off x="2809237" y="5482178"/>
            <a:ext cx="19310518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id</a:t>
            </a:r>
          </a:p>
        </p:txBody>
      </p:sp>
      <p:sp>
        <p:nvSpPr>
          <p:cNvPr id="539" name="圆形"/>
          <p:cNvSpPr/>
          <p:nvPr/>
        </p:nvSpPr>
        <p:spPr>
          <a:xfrm>
            <a:off x="2050557" y="6716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0" name="href"/>
          <p:cNvSpPr txBox="1"/>
          <p:nvPr/>
        </p:nvSpPr>
        <p:spPr>
          <a:xfrm>
            <a:off x="2809237" y="6503417"/>
            <a:ext cx="19310518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href</a:t>
            </a:r>
          </a:p>
        </p:txBody>
      </p:sp>
      <p:sp>
        <p:nvSpPr>
          <p:cNvPr id="541" name="圆形"/>
          <p:cNvSpPr/>
          <p:nvPr/>
        </p:nvSpPr>
        <p:spPr>
          <a:xfrm>
            <a:off x="2050557" y="811494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2" name="……"/>
          <p:cNvSpPr txBox="1"/>
          <p:nvPr/>
        </p:nvSpPr>
        <p:spPr>
          <a:xfrm>
            <a:off x="2809237" y="7902249"/>
            <a:ext cx="19310518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……</a:t>
            </a:r>
          </a:p>
        </p:txBody>
      </p:sp>
      <p:pic>
        <p:nvPicPr>
          <p:cNvPr id="543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32387" y="4911881"/>
            <a:ext cx="13457514" cy="4252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Thanks！"/>
          <p:cNvSpPr txBox="1"/>
          <p:nvPr>
            <p:ph type="ctrTitle"/>
          </p:nvPr>
        </p:nvSpPr>
        <p:spPr>
          <a:xfrm>
            <a:off x="1778000" y="3147634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sz="143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Thanks！</a:t>
            </a:r>
          </a:p>
        </p:txBody>
      </p:sp>
      <p:sp>
        <p:nvSpPr>
          <p:cNvPr id="546" name="追梦课堂临汾首家专业的web前端培训机构    www.zmclass.com"/>
          <p:cNvSpPr txBox="1"/>
          <p:nvPr/>
        </p:nvSpPr>
        <p:spPr>
          <a:xfrm>
            <a:off x="6367784" y="8165992"/>
            <a:ext cx="1429097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追梦课堂临汾首家专业的web前端培训机构</a:t>
            </a:r>
            <a:r>
              <a:rPr spc="2250"/>
              <a:t> </a:t>
            </a:r>
            <a:r>
              <a:t>  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54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57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8" name="矩形"/>
          <p:cNvSpPr/>
          <p:nvPr/>
        </p:nvSpPr>
        <p:spPr>
          <a:xfrm>
            <a:off x="837198" y="4105900"/>
            <a:ext cx="3042779" cy="2081524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字节流…"/>
          <p:cNvSpPr txBox="1"/>
          <p:nvPr/>
        </p:nvSpPr>
        <p:spPr>
          <a:xfrm>
            <a:off x="1565359" y="4599738"/>
            <a:ext cx="1257301" cy="1093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字节流</a:t>
            </a:r>
          </a:p>
          <a:p>
            <a:pPr/>
            <a:r>
              <a:t>Bytes</a:t>
            </a:r>
          </a:p>
        </p:txBody>
      </p:sp>
      <p:sp>
        <p:nvSpPr>
          <p:cNvPr id="160" name="箭头"/>
          <p:cNvSpPr/>
          <p:nvPr/>
        </p:nvSpPr>
        <p:spPr>
          <a:xfrm>
            <a:off x="4483398" y="4511662"/>
            <a:ext cx="1710253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" name="矩形"/>
          <p:cNvSpPr/>
          <p:nvPr/>
        </p:nvSpPr>
        <p:spPr>
          <a:xfrm>
            <a:off x="6797071" y="4105900"/>
            <a:ext cx="3042780" cy="2081524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分词器…"/>
          <p:cNvSpPr txBox="1"/>
          <p:nvPr/>
        </p:nvSpPr>
        <p:spPr>
          <a:xfrm>
            <a:off x="7643900" y="4599738"/>
            <a:ext cx="1349122" cy="1093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分词器</a:t>
            </a:r>
          </a:p>
          <a:p>
            <a:pPr/>
            <a:r>
              <a:t>tokens</a:t>
            </a:r>
          </a:p>
        </p:txBody>
      </p:sp>
      <p:sp>
        <p:nvSpPr>
          <p:cNvPr id="163" name="箭头"/>
          <p:cNvSpPr/>
          <p:nvPr/>
        </p:nvSpPr>
        <p:spPr>
          <a:xfrm>
            <a:off x="10832567" y="4511662"/>
            <a:ext cx="171025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矩形"/>
          <p:cNvSpPr/>
          <p:nvPr/>
        </p:nvSpPr>
        <p:spPr>
          <a:xfrm>
            <a:off x="13535535" y="4105900"/>
            <a:ext cx="3042779" cy="2081524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生成节点…"/>
          <p:cNvSpPr txBox="1"/>
          <p:nvPr/>
        </p:nvSpPr>
        <p:spPr>
          <a:xfrm>
            <a:off x="14237774" y="4599738"/>
            <a:ext cx="1638301" cy="1093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生成节点</a:t>
            </a:r>
          </a:p>
          <a:p>
            <a:pPr/>
            <a:r>
              <a:t>NODE</a:t>
            </a:r>
          </a:p>
        </p:txBody>
      </p:sp>
      <p:sp>
        <p:nvSpPr>
          <p:cNvPr id="166" name="箭头"/>
          <p:cNvSpPr/>
          <p:nvPr/>
        </p:nvSpPr>
        <p:spPr>
          <a:xfrm>
            <a:off x="17425661" y="4511662"/>
            <a:ext cx="1710253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7" name="矩形"/>
          <p:cNvSpPr/>
          <p:nvPr/>
        </p:nvSpPr>
        <p:spPr>
          <a:xfrm>
            <a:off x="19983781" y="4105900"/>
            <a:ext cx="3042780" cy="2081524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" name="DOM"/>
          <p:cNvSpPr txBox="1"/>
          <p:nvPr/>
        </p:nvSpPr>
        <p:spPr>
          <a:xfrm>
            <a:off x="20985868" y="4866438"/>
            <a:ext cx="103860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DOM</a:t>
            </a:r>
          </a:p>
        </p:txBody>
      </p:sp>
      <p:sp>
        <p:nvSpPr>
          <p:cNvPr id="169" name="1.需要通过分词器先将字节流转换为一个个Token，分为Tag Token和文本Token"/>
          <p:cNvSpPr txBox="1"/>
          <p:nvPr/>
        </p:nvSpPr>
        <p:spPr>
          <a:xfrm>
            <a:off x="816673" y="7827237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1.需要通过分词器先将字节流转换为一个个Token，分为Tag Token和文本Token</a:t>
            </a:r>
          </a:p>
        </p:txBody>
      </p:sp>
      <p:sp>
        <p:nvSpPr>
          <p:cNvPr id="170" name="2、3 是同步进行的，需要将Token解析为DOM节点，并将DOM节点添加到DOM树中。"/>
          <p:cNvSpPr txBox="1"/>
          <p:nvPr/>
        </p:nvSpPr>
        <p:spPr>
          <a:xfrm>
            <a:off x="941208" y="9182464"/>
            <a:ext cx="208920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2、3 是同步进行的，需要将Token解析为DOM节点，并将DOM节点添加到DOM树中。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73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4" name="HTML解析器维护了一个Token栈结构，该Token栈主要用来计算节点之间的父子关系，在第一个阶段中生成的Token会被按照顺序压到这个栈中。具体的处理规则如下所示：…"/>
          <p:cNvSpPr txBox="1"/>
          <p:nvPr/>
        </p:nvSpPr>
        <p:spPr>
          <a:xfrm>
            <a:off x="1115557" y="3151447"/>
            <a:ext cx="22884000" cy="8590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 HTML解析器维护了一个Token栈结构，该Token栈主要用来计算节点之间的父子关系，在第一个阶段中生成的Token会被按照顺序压到这个栈中。具体的处理规则如下所示：</a:t>
            </a:r>
          </a:p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</a:p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       如果压入到栈中的是StartTag Token，HTML解析器会为该Token创建一个DOM节点，然后将该节点加入到DOM树中，它的父节点就是栈中相邻的那个元素生成的节点。</a:t>
            </a:r>
          </a:p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       如果分词器解析出来是文本Token，那么会生成一个文本节点，然后将该节点加入到DOM树中，文本Token是不需要压入到栈中，它的父节点就是当前栈顶Token所对应的DOM节点。</a:t>
            </a:r>
          </a:p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       如果分词器解析出来的是EndTag标签，比如是EndTag div，HTML解析器会查看Token栈顶的元素是否是StarTag div，如果是，就将StartTag div从栈中弹出，表示该div元素解析完成。</a:t>
            </a:r>
          </a:p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</a:p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通过分词器产生的新Token就这样不停地压栈和出栈，整个解析过程就这样一直持续下去，直到分词器将所有字节流分词完成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77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8" name="eg"/>
          <p:cNvSpPr txBox="1"/>
          <p:nvPr/>
        </p:nvSpPr>
        <p:spPr>
          <a:xfrm>
            <a:off x="2276759" y="3544932"/>
            <a:ext cx="1419181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179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80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44003" y="5996823"/>
            <a:ext cx="10695995" cy="37543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83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4" name="解析过程"/>
          <p:cNvSpPr txBox="1"/>
          <p:nvPr/>
        </p:nvSpPr>
        <p:spPr>
          <a:xfrm>
            <a:off x="2276759" y="3470381"/>
            <a:ext cx="1419181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解析过程</a:t>
            </a:r>
          </a:p>
        </p:txBody>
      </p:sp>
      <p:sp>
        <p:nvSpPr>
          <p:cNvPr id="185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这段代码以字节流的形式传给了HTML解析器，经过分词器处理，解析出来的第一个Token是StartTag html，解析出来的Token会被压入到栈中，并同时创建一个html的DOM节点，将其加入到DOM树中。"/>
          <p:cNvSpPr txBox="1"/>
          <p:nvPr/>
        </p:nvSpPr>
        <p:spPr>
          <a:xfrm>
            <a:off x="1538636" y="5517496"/>
            <a:ext cx="20905252" cy="226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这段代码以字节流的形式传给了HTML解析器，经过分词器处理，解析出来的第一个Token是StartTag html，解析出来的Token会被压入到栈中，并同时创建一个html的DOM节点，将其加入到DOM树中。</a:t>
            </a:r>
          </a:p>
        </p:txBody>
      </p:sp>
      <p:sp>
        <p:nvSpPr>
          <p:cNvPr id="187" name="注意HTML解析器开始工作时，会默认创建了一个根为document的空DOM结构，同时会将一个StartTag document的Token压入栈底"/>
          <p:cNvSpPr txBox="1"/>
          <p:nvPr/>
        </p:nvSpPr>
        <p:spPr>
          <a:xfrm>
            <a:off x="1538636" y="9413348"/>
            <a:ext cx="20905252" cy="153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pPr>
            <a:r>
              <a:t> 注意HTML解析器开始工作时，会默认创建了一个根为document的空DOM结构</a:t>
            </a:r>
            <a:r>
              <a:rPr b="0"/>
              <a:t>，同时会将一个StartTag document的Token压入栈底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90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1" name="解析过程"/>
          <p:cNvSpPr txBox="1"/>
          <p:nvPr/>
        </p:nvSpPr>
        <p:spPr>
          <a:xfrm>
            <a:off x="2276759" y="1996333"/>
            <a:ext cx="1419181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解析过程</a:t>
            </a:r>
          </a:p>
        </p:txBody>
      </p:sp>
      <p:sp>
        <p:nvSpPr>
          <p:cNvPr id="192" name="矩形"/>
          <p:cNvSpPr/>
          <p:nvPr/>
        </p:nvSpPr>
        <p:spPr>
          <a:xfrm>
            <a:off x="1353160" y="1945533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3" name="矩形"/>
          <p:cNvSpPr/>
          <p:nvPr/>
        </p:nvSpPr>
        <p:spPr>
          <a:xfrm>
            <a:off x="7626383" y="1747385"/>
            <a:ext cx="3492566" cy="102212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4" name="Token…"/>
          <p:cNvSpPr txBox="1"/>
          <p:nvPr/>
        </p:nvSpPr>
        <p:spPr>
          <a:xfrm>
            <a:off x="8681658" y="419658"/>
            <a:ext cx="1382015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/>
            </a:pPr>
            <a:r>
              <a:t>Token</a:t>
            </a:r>
          </a:p>
          <a:p>
            <a:pPr>
              <a:defRPr sz="3500"/>
            </a:pPr>
            <a:r>
              <a:t>栈</a:t>
            </a:r>
          </a:p>
        </p:txBody>
      </p:sp>
      <p:sp>
        <p:nvSpPr>
          <p:cNvPr id="195" name="矩形"/>
          <p:cNvSpPr/>
          <p:nvPr/>
        </p:nvSpPr>
        <p:spPr>
          <a:xfrm>
            <a:off x="14526922" y="1723872"/>
            <a:ext cx="8862758" cy="102682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" name="DOM"/>
          <p:cNvSpPr txBox="1"/>
          <p:nvPr/>
        </p:nvSpPr>
        <p:spPr>
          <a:xfrm>
            <a:off x="18361971" y="737254"/>
            <a:ext cx="1192658" cy="63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DOM</a:t>
            </a:r>
          </a:p>
        </p:txBody>
      </p:sp>
      <p:sp>
        <p:nvSpPr>
          <p:cNvPr id="197" name="startTag…"/>
          <p:cNvSpPr/>
          <p:nvPr/>
        </p:nvSpPr>
        <p:spPr>
          <a:xfrm>
            <a:off x="7958153" y="10647405"/>
            <a:ext cx="2829026" cy="1270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startTag</a:t>
            </a:r>
          </a:p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Document</a:t>
            </a:r>
          </a:p>
        </p:txBody>
      </p:sp>
      <p:sp>
        <p:nvSpPr>
          <p:cNvPr id="198" name="Document"/>
          <p:cNvSpPr/>
          <p:nvPr/>
        </p:nvSpPr>
        <p:spPr>
          <a:xfrm>
            <a:off x="17108402" y="2087776"/>
            <a:ext cx="2829026" cy="985516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Document</a:t>
            </a:r>
          </a:p>
        </p:txBody>
      </p:sp>
      <p:sp>
        <p:nvSpPr>
          <p:cNvPr id="199" name="startTag…"/>
          <p:cNvSpPr/>
          <p:nvPr/>
        </p:nvSpPr>
        <p:spPr>
          <a:xfrm>
            <a:off x="7958153" y="9313938"/>
            <a:ext cx="2829026" cy="1270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startTag</a:t>
            </a:r>
          </a:p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Html</a:t>
            </a:r>
          </a:p>
        </p:txBody>
      </p:sp>
      <p:sp>
        <p:nvSpPr>
          <p:cNvPr id="200" name="线条"/>
          <p:cNvSpPr/>
          <p:nvPr/>
        </p:nvSpPr>
        <p:spPr>
          <a:xfrm flipV="1">
            <a:off x="18522915" y="3134526"/>
            <a:ext cx="1" cy="80126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" name="html"/>
          <p:cNvSpPr/>
          <p:nvPr/>
        </p:nvSpPr>
        <p:spPr>
          <a:xfrm>
            <a:off x="17108402" y="3999257"/>
            <a:ext cx="2829026" cy="985516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html</a:t>
            </a:r>
          </a:p>
        </p:txBody>
      </p:sp>
      <p:sp>
        <p:nvSpPr>
          <p:cNvPr id="202" name="startTag…"/>
          <p:cNvSpPr/>
          <p:nvPr/>
        </p:nvSpPr>
        <p:spPr>
          <a:xfrm>
            <a:off x="7958153" y="7982704"/>
            <a:ext cx="2829026" cy="1270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startTag</a:t>
            </a:r>
          </a:p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body</a:t>
            </a:r>
          </a:p>
        </p:txBody>
      </p:sp>
      <p:sp>
        <p:nvSpPr>
          <p:cNvPr id="203" name="线条"/>
          <p:cNvSpPr/>
          <p:nvPr/>
        </p:nvSpPr>
        <p:spPr>
          <a:xfrm flipV="1">
            <a:off x="18522915" y="5046007"/>
            <a:ext cx="1" cy="80126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4" name="body"/>
          <p:cNvSpPr/>
          <p:nvPr/>
        </p:nvSpPr>
        <p:spPr>
          <a:xfrm>
            <a:off x="17108402" y="5908506"/>
            <a:ext cx="2829026" cy="985515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body</a:t>
            </a:r>
          </a:p>
        </p:txBody>
      </p:sp>
      <p:sp>
        <p:nvSpPr>
          <p:cNvPr id="205" name="startTag…"/>
          <p:cNvSpPr/>
          <p:nvPr/>
        </p:nvSpPr>
        <p:spPr>
          <a:xfrm>
            <a:off x="7958153" y="6651469"/>
            <a:ext cx="2829026" cy="1270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startTag</a:t>
            </a:r>
          </a:p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div</a:t>
            </a:r>
          </a:p>
        </p:txBody>
      </p:sp>
      <p:sp>
        <p:nvSpPr>
          <p:cNvPr id="206" name="线条"/>
          <p:cNvSpPr/>
          <p:nvPr/>
        </p:nvSpPr>
        <p:spPr>
          <a:xfrm flipV="1">
            <a:off x="17691874" y="6961416"/>
            <a:ext cx="260643" cy="80126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" name="div"/>
          <p:cNvSpPr/>
          <p:nvPr/>
        </p:nvSpPr>
        <p:spPr>
          <a:xfrm>
            <a:off x="16574930" y="7828278"/>
            <a:ext cx="1996392" cy="985516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div</a:t>
            </a:r>
          </a:p>
        </p:txBody>
      </p:sp>
      <p:sp>
        <p:nvSpPr>
          <p:cNvPr id="208" name="线条"/>
          <p:cNvSpPr/>
          <p:nvPr/>
        </p:nvSpPr>
        <p:spPr>
          <a:xfrm flipV="1">
            <a:off x="17404563" y="9108320"/>
            <a:ext cx="1" cy="80126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" name="zmkt"/>
          <p:cNvSpPr/>
          <p:nvPr/>
        </p:nvSpPr>
        <p:spPr>
          <a:xfrm>
            <a:off x="16406367" y="10204112"/>
            <a:ext cx="1996392" cy="985515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zmkt</a:t>
            </a:r>
          </a:p>
        </p:txBody>
      </p:sp>
      <p:sp>
        <p:nvSpPr>
          <p:cNvPr id="210" name="endTag…"/>
          <p:cNvSpPr/>
          <p:nvPr/>
        </p:nvSpPr>
        <p:spPr>
          <a:xfrm>
            <a:off x="4224560" y="6727048"/>
            <a:ext cx="2829027" cy="127000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endTag</a:t>
            </a:r>
          </a:p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div</a:t>
            </a:r>
          </a:p>
        </p:txBody>
      </p:sp>
      <p:sp>
        <p:nvSpPr>
          <p:cNvPr id="211" name="startTag…"/>
          <p:cNvSpPr/>
          <p:nvPr/>
        </p:nvSpPr>
        <p:spPr>
          <a:xfrm>
            <a:off x="7958153" y="5320234"/>
            <a:ext cx="2829026" cy="1270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startTag</a:t>
            </a:r>
          </a:p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div</a:t>
            </a:r>
          </a:p>
        </p:txBody>
      </p:sp>
      <p:sp>
        <p:nvSpPr>
          <p:cNvPr id="212" name="线条"/>
          <p:cNvSpPr/>
          <p:nvPr/>
        </p:nvSpPr>
        <p:spPr>
          <a:xfrm flipH="1" flipV="1">
            <a:off x="19499218" y="6961416"/>
            <a:ext cx="431274" cy="80126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3" name="div"/>
          <p:cNvSpPr/>
          <p:nvPr/>
        </p:nvSpPr>
        <p:spPr>
          <a:xfrm>
            <a:off x="19068099" y="7829934"/>
            <a:ext cx="1996392" cy="985516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div</a:t>
            </a:r>
          </a:p>
        </p:txBody>
      </p:sp>
      <p:sp>
        <p:nvSpPr>
          <p:cNvPr id="214" name="线条"/>
          <p:cNvSpPr/>
          <p:nvPr/>
        </p:nvSpPr>
        <p:spPr>
          <a:xfrm flipV="1">
            <a:off x="20066295" y="9108320"/>
            <a:ext cx="1" cy="80126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5" name="临汾最好的前端课堂"/>
          <p:cNvSpPr/>
          <p:nvPr/>
        </p:nvSpPr>
        <p:spPr>
          <a:xfrm>
            <a:off x="18893750" y="10203049"/>
            <a:ext cx="4069514" cy="98551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临汾最好的前端课堂</a:t>
            </a:r>
          </a:p>
        </p:txBody>
      </p:sp>
      <p:sp>
        <p:nvSpPr>
          <p:cNvPr id="216" name="endTag…"/>
          <p:cNvSpPr/>
          <p:nvPr/>
        </p:nvSpPr>
        <p:spPr>
          <a:xfrm>
            <a:off x="4224560" y="5320234"/>
            <a:ext cx="2829027" cy="127000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endTag</a:t>
            </a:r>
          </a:p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div</a:t>
            </a:r>
          </a:p>
        </p:txBody>
      </p:sp>
      <p:sp>
        <p:nvSpPr>
          <p:cNvPr id="217" name="endTag…"/>
          <p:cNvSpPr/>
          <p:nvPr/>
        </p:nvSpPr>
        <p:spPr>
          <a:xfrm>
            <a:off x="4224560" y="8122866"/>
            <a:ext cx="2829027" cy="127000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endTag</a:t>
            </a:r>
          </a:p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body</a:t>
            </a:r>
          </a:p>
        </p:txBody>
      </p:sp>
      <p:sp>
        <p:nvSpPr>
          <p:cNvPr id="218" name="endTag…"/>
          <p:cNvSpPr/>
          <p:nvPr/>
        </p:nvSpPr>
        <p:spPr>
          <a:xfrm>
            <a:off x="4224560" y="9521217"/>
            <a:ext cx="2829027" cy="127000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endTag</a:t>
            </a:r>
          </a:p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html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xit" nodeType="clickEffect" presetSubtype="32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xit" nodeType="click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16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Class="entr" nodeType="clickEffect" presetSubtype="16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16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ntr" nodeType="clickEffect" presetSubtype="16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xit" nodeType="clickEffect" presetSubtype="32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exit" nodeType="clickEffect" presetSubtype="32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ntr" nodeType="clickEffect" presetSubtype="16" presetID="23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75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75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Class="exit" nodeType="clickEffect" presetSubtype="32" presetID="23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4" dur="75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5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Class="exit" nodeType="clickEffect" presetSubtype="32" presetID="23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0" dur="75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Class="entr" nodeType="clickEffect" presetSubtype="16" presetID="23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Class="exit" nodeType="clickEffect" presetSubtype="32" presetID="23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75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Class="exit" nodeType="clickEffect" presetSubtype="32" presetID="23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8" dur="75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75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Class="exit" nodeType="clickEffect" presetSubtype="32" presetID="23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5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24"/>
      <p:bldP build="whole" bldLvl="1" animBg="1" rev="0" advAuto="0" spid="211" grpId="15"/>
      <p:bldP build="whole" bldLvl="1" animBg="1" rev="0" advAuto="0" spid="209" grpId="11"/>
      <p:bldP build="whole" bldLvl="1" animBg="1" rev="0" advAuto="0" spid="202" grpId="25"/>
      <p:bldP build="whole" bldLvl="1" animBg="1" rev="0" advAuto="0" spid="200" grpId="2"/>
      <p:bldP build="whole" bldLvl="1" animBg="1" rev="0" advAuto="0" spid="208" grpId="10"/>
      <p:bldP build="whole" bldLvl="1" animBg="1" rev="0" advAuto="0" spid="211" grpId="22"/>
      <p:bldP build="whole" bldLvl="1" animBg="1" rev="0" advAuto="0" spid="207" grpId="9"/>
      <p:bldP build="whole" bldLvl="1" animBg="1" rev="0" advAuto="0" spid="206" grpId="8"/>
      <p:bldP build="whole" bldLvl="1" animBg="1" rev="0" advAuto="0" spid="218" grpId="26"/>
      <p:bldP build="whole" bldLvl="1" animBg="1" rev="0" advAuto="0" spid="205" grpId="7"/>
      <p:bldP build="whole" bldLvl="1" animBg="1" rev="0" advAuto="0" spid="213" grpId="17"/>
      <p:bldP build="whole" bldLvl="1" animBg="1" rev="0" advAuto="0" spid="218" grpId="27"/>
      <p:bldP build="whole" bldLvl="1" animBg="1" rev="0" advAuto="0" spid="204" grpId="6"/>
      <p:bldP build="whole" bldLvl="1" animBg="1" rev="0" advAuto="0" spid="210" grpId="12"/>
      <p:bldP build="whole" bldLvl="1" animBg="1" rev="0" advAuto="0" spid="210" grpId="14"/>
      <p:bldP build="whole" bldLvl="1" animBg="1" rev="0" advAuto="0" spid="203" grpId="5"/>
      <p:bldP build="whole" bldLvl="1" animBg="1" rev="0" advAuto="0" spid="205" grpId="13"/>
      <p:bldP build="whole" bldLvl="1" animBg="1" rev="0" advAuto="0" spid="214" grpId="18"/>
      <p:bldP build="whole" bldLvl="1" animBg="1" rev="0" advAuto="0" spid="202" grpId="4"/>
      <p:bldP build="whole" bldLvl="1" animBg="1" rev="0" advAuto="0" spid="199" grpId="28"/>
      <p:bldP build="whole" bldLvl="1" animBg="1" rev="0" advAuto="0" spid="197" grpId="29"/>
      <p:bldP build="whole" bldLvl="1" animBg="1" rev="0" advAuto="0" spid="201" grpId="3"/>
      <p:bldP build="whole" bldLvl="1" animBg="1" rev="0" advAuto="0" spid="199" grpId="1"/>
      <p:bldP build="whole" bldLvl="1" animBg="1" rev="0" advAuto="0" spid="212" grpId="16"/>
      <p:bldP build="whole" bldLvl="1" animBg="1" rev="0" advAuto="0" spid="216" grpId="20"/>
      <p:bldP build="whole" bldLvl="1" animBg="1" rev="0" advAuto="0" spid="216" grpId="21"/>
      <p:bldP build="whole" bldLvl="1" animBg="1" rev="0" advAuto="0" spid="217" grpId="23"/>
      <p:bldP build="whole" bldLvl="1" animBg="1" rev="0" advAuto="0" spid="215" grpId="19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