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percentage.html" TargetMode="External"/><Relationship Id="rId3" Type="http://schemas.openxmlformats.org/officeDocument/2006/relationships/hyperlink" Target="http://css.cuishifeng.cn/index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length/index.ht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numeric/percentage.htm" TargetMode="External"/><Relationship Id="rId3" Type="http://schemas.openxmlformats.org/officeDocument/2006/relationships/hyperlink" Target="http://css.doyoe.com/values/length/index.ht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index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number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index.html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amHwang1990/blog/issues/4" TargetMode="External"/><Relationship Id="rId3" Type="http://schemas.openxmlformats.org/officeDocument/2006/relationships/hyperlink" Target="http://mengqi92.github.io/2016/05/20/linear-algebra-3/" TargetMode="External"/><Relationship Id="rId4" Type="http://schemas.openxmlformats.org/officeDocument/2006/relationships/hyperlink" Target="http://www.zhangxinxu.com/wordpress/2012/06/css3-transform-matrix-%E7%9F%A9%E9%98%B5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ansform&amp;anim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transform&amp;animation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ransform-ori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transform-origin</a:t>
            </a:r>
          </a:p>
        </p:txBody>
      </p:sp>
      <p:sp>
        <p:nvSpPr>
          <p:cNvPr id="145" name="中心原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中心原点</a:t>
            </a:r>
          </a:p>
          <a:p>
            <a:pPr/>
            <a:r>
              <a:t> [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&lt;length&gt;</a:t>
            </a:r>
            <a:r>
              <a:t> | left | center① | right ] [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&lt;length&gt;</a:t>
            </a:r>
            <a:r>
              <a:t> | top | center② | bottom ]?</a:t>
            </a:r>
          </a:p>
          <a:p>
            <a:pPr/>
            <a:r>
              <a:t>默认值：50% 50%  center center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3D 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 transform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3d_axes.png" descr="3d_ax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3280" y="1361528"/>
            <a:ext cx="6435920" cy="7030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ersp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perspective</a:t>
            </a:r>
          </a:p>
        </p:txBody>
      </p:sp>
      <p:sp>
        <p:nvSpPr>
          <p:cNvPr id="152" name="观察者到物体的距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观察者到物体的距离</a:t>
            </a:r>
          </a:p>
          <a:p>
            <a:pPr/>
            <a:r>
              <a:rPr b="1"/>
              <a:t>perspective</a:t>
            </a:r>
            <a:r>
              <a:t>：none |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</a:p>
          <a:p>
            <a:pPr/>
            <a:r>
              <a:t>参考演示：https://codepen.io/desandro/pen/bMqZmr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erspective-ori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perspective-origin</a:t>
            </a:r>
          </a:p>
        </p:txBody>
      </p:sp>
      <p:sp>
        <p:nvSpPr>
          <p:cNvPr id="155" name="perspective-origin：[ &lt;percentage&gt; | &lt;length&gt; | left | center① | right ] [ &lt;percentage&gt; | &lt;length&gt; | top | center② | bottom ]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/>
              <a:t>perspective-origin</a:t>
            </a:r>
            <a:r>
              <a:t>：[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&lt;length&gt;</a:t>
            </a:r>
            <a:r>
              <a:t> | left | center① | right ] [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&lt;length&gt;</a:t>
            </a:r>
            <a:r>
              <a:t> | top | center② | bottom ]?</a:t>
            </a:r>
          </a:p>
          <a:p>
            <a:pPr marL="388937" indent="-388937">
              <a:spcBef>
                <a:spcPts val="3200"/>
              </a:spcBef>
              <a:defRPr sz="2800"/>
            </a:pPr>
            <a:r>
              <a:t> 默认值：50% 50%，效果等同于center center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ranslate3d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translate3d()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translateZ()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rotate3d()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rotateX()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rotateY()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rotateZ()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合成函数：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translate3d( tx, ty, tz )</a:t>
            </a:r>
            <a:endParaRPr sz="768"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scale3d( sx, sy, sz )</a:t>
            </a:r>
            <a:endParaRPr sz="768"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rotate3d( rx, ry, rz, angle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ransform-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transform-style</a:t>
            </a:r>
          </a:p>
        </p:txBody>
      </p:sp>
      <p:sp>
        <p:nvSpPr>
          <p:cNvPr id="160" name="transform-style：flat | preserve-3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 </a:t>
            </a:r>
            <a:r>
              <a:rPr b="1"/>
              <a:t>transform-style</a:t>
            </a:r>
            <a:r>
              <a:t>：flat | preserve-3d</a:t>
            </a:r>
          </a:p>
          <a:p>
            <a:pPr lvl="2"/>
            <a:r>
              <a:t>preserve-3d 指定子元素定位在三维空间内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ace--front  { transform: rotateY(  0deg) translateZ(100px); 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 face--front</a:t>
            </a: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45566"/>
                </a:solidFill>
              </a:rPr>
              <a:t>{</a:t>
            </a:r>
            <a:r>
              <a:rPr>
                <a:solidFill>
                  <a:srgbClr val="333333"/>
                </a:solidFill>
              </a:rPr>
              <a:t> transform</a:t>
            </a:r>
            <a:r>
              <a:rPr>
                <a:solidFill>
                  <a:srgbClr val="445566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rotateY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3355BB"/>
                </a:solidFill>
              </a:rPr>
              <a:t>0deg</a:t>
            </a:r>
            <a:r>
              <a:rPr>
                <a:solidFill>
                  <a:srgbClr val="445566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translateZ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100px</a:t>
            </a:r>
            <a:r>
              <a:rPr>
                <a:solidFill>
                  <a:srgbClr val="445566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}</a:t>
            </a:r>
            <a:endParaRPr>
              <a:solidFill>
                <a:srgbClr val="333333"/>
              </a:solidFill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face--right</a:t>
            </a: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45566"/>
                </a:solidFill>
              </a:rPr>
              <a:t>{</a:t>
            </a:r>
            <a:r>
              <a:rPr>
                <a:solidFill>
                  <a:srgbClr val="333333"/>
                </a:solidFill>
              </a:rPr>
              <a:t> transform</a:t>
            </a:r>
            <a:r>
              <a:rPr>
                <a:solidFill>
                  <a:srgbClr val="445566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rotateY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355BB"/>
                </a:solidFill>
              </a:rPr>
              <a:t>90deg</a:t>
            </a:r>
            <a:r>
              <a:rPr>
                <a:solidFill>
                  <a:srgbClr val="445566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translateZ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100px</a:t>
            </a:r>
            <a:r>
              <a:rPr>
                <a:solidFill>
                  <a:srgbClr val="445566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}</a:t>
            </a:r>
            <a:endParaRPr>
              <a:solidFill>
                <a:srgbClr val="333333"/>
              </a:solidFill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face--back</a:t>
            </a:r>
            <a:r>
              <a:rPr>
                <a:solidFill>
                  <a:srgbClr val="333333"/>
                </a:solidFill>
              </a:rPr>
              <a:t>   </a:t>
            </a:r>
            <a:r>
              <a:rPr>
                <a:solidFill>
                  <a:srgbClr val="445566"/>
                </a:solidFill>
              </a:rPr>
              <a:t>{</a:t>
            </a:r>
            <a:r>
              <a:rPr>
                <a:solidFill>
                  <a:srgbClr val="333333"/>
                </a:solidFill>
              </a:rPr>
              <a:t> transform</a:t>
            </a:r>
            <a:r>
              <a:rPr>
                <a:solidFill>
                  <a:srgbClr val="445566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rotateY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180deg</a:t>
            </a:r>
            <a:r>
              <a:rPr>
                <a:solidFill>
                  <a:srgbClr val="445566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translateZ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100px</a:t>
            </a:r>
            <a:r>
              <a:rPr>
                <a:solidFill>
                  <a:srgbClr val="445566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}</a:t>
            </a:r>
            <a:endParaRPr>
              <a:solidFill>
                <a:srgbClr val="333333"/>
              </a:solidFill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face--left</a:t>
            </a:r>
            <a:r>
              <a:rPr>
                <a:solidFill>
                  <a:srgbClr val="333333"/>
                </a:solidFill>
              </a:rPr>
              <a:t>   </a:t>
            </a:r>
            <a:r>
              <a:rPr>
                <a:solidFill>
                  <a:srgbClr val="445566"/>
                </a:solidFill>
              </a:rPr>
              <a:t>{</a:t>
            </a:r>
            <a:r>
              <a:rPr>
                <a:solidFill>
                  <a:srgbClr val="333333"/>
                </a:solidFill>
              </a:rPr>
              <a:t> transform</a:t>
            </a:r>
            <a:r>
              <a:rPr>
                <a:solidFill>
                  <a:srgbClr val="445566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rotateY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-90deg</a:t>
            </a:r>
            <a:r>
              <a:rPr>
                <a:solidFill>
                  <a:srgbClr val="445566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translateZ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100px</a:t>
            </a:r>
            <a:r>
              <a:rPr>
                <a:solidFill>
                  <a:srgbClr val="445566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}</a:t>
            </a:r>
            <a:endParaRPr>
              <a:solidFill>
                <a:srgbClr val="333333"/>
              </a:solidFill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face--top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45566"/>
                </a:solidFill>
              </a:rPr>
              <a:t>{</a:t>
            </a:r>
            <a:r>
              <a:rPr>
                <a:solidFill>
                  <a:srgbClr val="333333"/>
                </a:solidFill>
              </a:rPr>
              <a:t> transform</a:t>
            </a:r>
            <a:r>
              <a:rPr>
                <a:solidFill>
                  <a:srgbClr val="445566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rotateX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355BB"/>
                </a:solidFill>
              </a:rPr>
              <a:t>90deg</a:t>
            </a:r>
            <a:r>
              <a:rPr>
                <a:solidFill>
                  <a:srgbClr val="445566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translateZ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100px</a:t>
            </a:r>
            <a:r>
              <a:rPr>
                <a:solidFill>
                  <a:srgbClr val="445566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}</a:t>
            </a:r>
            <a:endParaRPr>
              <a:solidFill>
                <a:srgbClr val="333333"/>
              </a:solidFill>
            </a:endParaR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face--bottom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{</a:t>
            </a:r>
            <a:r>
              <a:rPr>
                <a:solidFill>
                  <a:srgbClr val="333333"/>
                </a:solidFill>
              </a:rPr>
              <a:t> transform</a:t>
            </a:r>
            <a:r>
              <a:rPr>
                <a:solidFill>
                  <a:srgbClr val="445566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rotateX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-90deg</a:t>
            </a:r>
            <a:r>
              <a:rPr>
                <a:solidFill>
                  <a:srgbClr val="445566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translateZ</a:t>
            </a:r>
            <a:r>
              <a:rPr>
                <a:solidFill>
                  <a:srgbClr val="445566"/>
                </a:solidFill>
              </a:rPr>
              <a:t>(</a:t>
            </a:r>
            <a:r>
              <a:rPr>
                <a:solidFill>
                  <a:srgbClr val="3355BB"/>
                </a:solidFill>
              </a:rPr>
              <a:t>100px</a:t>
            </a:r>
            <a:r>
              <a:rPr>
                <a:solidFill>
                  <a:srgbClr val="445566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45566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ackface-vi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backface-visibility</a:t>
            </a:r>
          </a:p>
        </p:txBody>
      </p:sp>
      <p:sp>
        <p:nvSpPr>
          <p:cNvPr id="165" name="决定一个元素背面面向用户时是否可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决定一个元素背面面向用户时是否可见</a:t>
            </a:r>
          </a:p>
          <a:p>
            <a:pPr/>
            <a:r>
              <a:t>值：visible | hidden</a:t>
            </a:r>
          </a:p>
          <a:p>
            <a:pPr/>
            <a:r>
              <a:t> visible 指定元素背面可见，允许显示正面的镜像。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 </a:t>
            </a:r>
          </a:p>
        </p:txBody>
      </p:sp>
      <p:sp>
        <p:nvSpPr>
          <p:cNvPr id="123" name="变换 变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变换 变形</a:t>
            </a:r>
          </a:p>
          <a:p>
            <a:pPr/>
            <a:r>
              <a:t>对元素进行平移、旋转、缩放、倾斜</a:t>
            </a:r>
          </a:p>
          <a:p>
            <a:pPr/>
            <a:r>
              <a:t>不会对其他布局产生影响</a:t>
            </a:r>
          </a:p>
          <a:p>
            <a:pPr/>
            <a:r>
              <a:t>  transform ： none | &lt;</a:t>
            </a:r>
            <a:r>
              <a:rPr>
                <a:solidFill>
                  <a:srgbClr val="268BD2"/>
                </a:solidFill>
              </a:rPr>
              <a:t>transform-function</a:t>
            </a:r>
            <a:r>
              <a:t>&gt; [ &lt;</a:t>
            </a:r>
            <a:r>
              <a:rPr>
                <a:solidFill>
                  <a:srgbClr val="268BD2"/>
                </a:solidFill>
              </a:rPr>
              <a:t>transform-function</a:t>
            </a:r>
            <a:r>
              <a:t>&gt; ]*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nslate() 平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translate() 平移</a:t>
            </a:r>
          </a:p>
          <a:p>
            <a:pPr/>
            <a:r>
              <a:t>rotate() 旋转</a:t>
            </a:r>
          </a:p>
          <a:p>
            <a:pPr/>
            <a:r>
              <a:t>scale() 缩放</a:t>
            </a:r>
          </a:p>
          <a:p>
            <a:pPr/>
            <a:r>
              <a:t>skew() 倾斜</a:t>
            </a:r>
          </a:p>
          <a:p>
            <a:pPr/>
            <a:r>
              <a:t>matrix() 扩展资料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ansl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translate</a:t>
            </a:r>
          </a:p>
        </p:txBody>
      </p:sp>
      <p:sp>
        <p:nvSpPr>
          <p:cNvPr id="128" name="偏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偏移</a:t>
            </a:r>
          </a:p>
          <a:p>
            <a:pPr/>
            <a:r>
              <a:t>语法：translate(tx[,ty]) tx 表示x轴方向偏移，ty表示 y轴方向偏移，ty未指定 则默认为 0</a:t>
            </a:r>
          </a:p>
          <a:p>
            <a:pPr/>
            <a:r>
              <a:t>拆分</a:t>
            </a:r>
          </a:p>
          <a:p>
            <a:pPr lvl="1"/>
            <a:r>
              <a:t>translateX(tx)</a:t>
            </a:r>
          </a:p>
          <a:p>
            <a:pPr lvl="1"/>
            <a:r>
              <a:t>translateY(ty)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rotate</a:t>
            </a:r>
          </a:p>
        </p:txBody>
      </p:sp>
      <p:sp>
        <p:nvSpPr>
          <p:cNvPr id="131" name="旋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旋转</a:t>
            </a:r>
          </a:p>
          <a:p>
            <a:pPr/>
            <a:r>
              <a:t>语法：rotate(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&lt;angle&gt;</a:t>
            </a:r>
            <a:r>
              <a:t>)</a:t>
            </a:r>
          </a:p>
          <a:p>
            <a:pPr/>
            <a:r>
              <a:t>度数单位 ： deg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ca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</a:t>
            </a:r>
          </a:p>
        </p:txBody>
      </p:sp>
      <p:sp>
        <p:nvSpPr>
          <p:cNvPr id="134" name="缩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缩放</a:t>
            </a:r>
          </a:p>
          <a:p>
            <a:pPr/>
            <a:r>
              <a:t> 语法： </a:t>
            </a:r>
            <a:r>
              <a:rPr>
                <a:solidFill>
                  <a:srgbClr val="666666"/>
                </a:solidFill>
              </a:rPr>
              <a:t>scale(</a:t>
            </a:r>
            <a:r>
              <a:rPr u="sng">
                <a:hlinkClick r:id="rId2" invalidUrl="" action="" tgtFrame="" tooltip="" history="1" highlightClick="0" endSnd="0"/>
              </a:rPr>
              <a:t>&lt;number&gt;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&lt;number&gt;</a:t>
            </a:r>
            <a:r>
              <a:rPr>
                <a:solidFill>
                  <a:srgbClr val="666666"/>
                </a:solidFill>
              </a:rPr>
              <a:t>]?)</a:t>
            </a:r>
            <a:endParaRPr>
              <a:solidFill>
                <a:srgbClr val="666666"/>
              </a:solidFill>
            </a:endParaRPr>
          </a:p>
          <a:p>
            <a:pPr>
              <a:defRPr>
                <a:solidFill>
                  <a:srgbClr val="666666"/>
                </a:solidFill>
              </a:defRPr>
            </a:pPr>
            <a:r>
              <a:t>number 大于1 放大，小于1 缩小</a:t>
            </a:r>
          </a:p>
          <a:p>
            <a:pPr>
              <a:defRPr>
                <a:solidFill>
                  <a:srgbClr val="666666"/>
                </a:solidFill>
              </a:defRPr>
            </a:pPr>
            <a:r>
              <a:t> 如果没有设置y 轴的值 则与 x轴一样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k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skew</a:t>
            </a:r>
          </a:p>
        </p:txBody>
      </p:sp>
      <p:sp>
        <p:nvSpPr>
          <p:cNvPr id="137" name="倾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倾斜</a:t>
            </a:r>
          </a:p>
          <a:p>
            <a:pPr/>
            <a:r>
              <a:t> </a:t>
            </a:r>
            <a:r>
              <a:rPr>
                <a:solidFill>
                  <a:srgbClr val="666666"/>
                </a:solidFill>
              </a:rPr>
              <a:t>skew(</a:t>
            </a:r>
            <a:r>
              <a:rPr u="sng">
                <a:hlinkClick r:id="rId2" invalidUrl="" action="" tgtFrame="" tooltip="" history="1" highlightClick="0" endSnd="0"/>
              </a:rPr>
              <a:t>&lt;angle&gt;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&lt;angle&gt;</a:t>
            </a:r>
            <a:r>
              <a:rPr>
                <a:solidFill>
                  <a:srgbClr val="666666"/>
                </a:solidFill>
              </a:rPr>
              <a:t>]?)</a:t>
            </a:r>
            <a:endParaRPr>
              <a:solidFill>
                <a:srgbClr val="666666"/>
              </a:solidFill>
            </a:endParaRPr>
          </a:p>
          <a:p>
            <a:pPr/>
            <a:r>
              <a:rPr>
                <a:solidFill>
                  <a:srgbClr val="666666"/>
                </a:solidFill>
              </a:rPr>
              <a:t> 如果y轴参数未提供，则值为0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x取值为正，X轴不动，y轴逆时针倾斜一定角度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  x取值为正，X轴不动，y轴逆时针倾斜一定角度</a:t>
            </a:r>
          </a:p>
          <a:p>
            <a:pPr/>
            <a:r>
              <a:t>  x取值为负，X轴不动，y轴顺时针倾斜一定角度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/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y取值为正，y轴不动,x轴顺时针倾斜一定角度</a:t>
            </a:r>
          </a:p>
          <a:p>
            <a:pPr/>
            <a:r>
              <a:t>  y取值为负，y轴不动,x轴逆时针倾斜一定角度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art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martix</a:t>
            </a:r>
          </a:p>
        </p:txBody>
      </p:sp>
      <p:sp>
        <p:nvSpPr>
          <p:cNvPr id="142" name="深入浅出CSS Trans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深入浅出CSS Transform</a:t>
            </a:r>
          </a:p>
          <a:p>
            <a:pPr/>
            <a:r>
              <a:t> </a:t>
            </a:r>
            <a:r>
              <a:rPr u="sng">
                <a:hlinkClick r:id="rId3" invalidUrl="" action="" tgtFrame="" tooltip="" history="1" highlightClick="0" endSnd="0"/>
              </a:rPr>
              <a:t>线性代数拾遗（三）：线性变换以及矩阵的意义</a:t>
            </a:r>
          </a:p>
          <a:p>
            <a:pPr/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理解CSS3 transform中的Matrix(矩阵)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