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 b="def" i="def"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 b="def" i="def"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 b="def" i="def"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58333" indent="-423333" algn="ctr">
              <a:spcBef>
                <a:spcPts val="0"/>
              </a:spcBef>
              <a:defRPr i="1" sz="3200"/>
            </a:lvl2pPr>
            <a:lvl3pPr marL="1693333" indent="-423333" algn="ctr">
              <a:spcBef>
                <a:spcPts val="0"/>
              </a:spcBef>
              <a:defRPr i="1" sz="3200"/>
            </a:lvl3pPr>
            <a:lvl4pPr marL="2328333" indent="-423333" algn="ctr">
              <a:spcBef>
                <a:spcPts val="0"/>
              </a:spcBef>
              <a:defRPr i="1" sz="3200"/>
            </a:lvl4pPr>
            <a:lvl5pPr marL="2963333" indent="-423333" algn="ctr">
              <a:spcBef>
                <a:spcPts val="0"/>
              </a:spcBef>
              <a:defRPr i="1"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/>
          <p:nvPr>
            <p:ph type="body" sz="quarter" idx="13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80"/>
            <a:ext cx="29260800" cy="19507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1"/>
            <a:ext cx="16402050" cy="10934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4"/>
            <a:ext cx="20065999" cy="13377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动画"/>
          <p:cNvSpPr txBox="1"/>
          <p:nvPr>
            <p:ph type="ctrTitle"/>
          </p:nvPr>
        </p:nvSpPr>
        <p:spPr>
          <a:xfrm>
            <a:off x="1778000" y="2004324"/>
            <a:ext cx="20828000" cy="4648203"/>
          </a:xfrm>
          <a:prstGeom prst="rect">
            <a:avLst/>
          </a:prstGeom>
        </p:spPr>
        <p:txBody>
          <a:bodyPr/>
          <a:lstStyle>
            <a:lvl1pPr>
              <a:defRPr b="1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异常处理</a:t>
            </a:r>
          </a:p>
        </p:txBody>
      </p:sp>
      <p:sp>
        <p:nvSpPr>
          <p:cNvPr id="120" name="演讲人：孟庆和"/>
          <p:cNvSpPr txBox="1"/>
          <p:nvPr>
            <p:ph type="subTitle" sz="quarter" idx="1"/>
          </p:nvPr>
        </p:nvSpPr>
        <p:spPr>
          <a:xfrm>
            <a:off x="1778000" y="7946050"/>
            <a:ext cx="20828000" cy="158750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演讲人：孟庆和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try … catch … finally</a:t>
            </a:r>
          </a:p>
        </p:txBody>
      </p:sp>
      <p:sp>
        <p:nvSpPr>
          <p:cNvPr id="19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9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3269" y="3404374"/>
            <a:ext cx="9423133" cy="4627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finally 与 return</a:t>
            </a:r>
          </a:p>
        </p:txBody>
      </p:sp>
      <p:sp>
        <p:nvSpPr>
          <p:cNvPr id="200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0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247" y="3671811"/>
            <a:ext cx="9958566" cy="6372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全局catch</a:t>
            </a:r>
          </a:p>
        </p:txBody>
      </p:sp>
      <p:sp>
        <p:nvSpPr>
          <p:cNvPr id="20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20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820" y="3391989"/>
            <a:ext cx="15983600" cy="213594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所需知识点"/>
          <p:cNvSpPr txBox="1"/>
          <p:nvPr/>
        </p:nvSpPr>
        <p:spPr>
          <a:xfrm>
            <a:off x="1584364" y="6407149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message : 异常信息</a:t>
            </a:r>
          </a:p>
        </p:txBody>
      </p:sp>
      <p:sp>
        <p:nvSpPr>
          <p:cNvPr id="210" name="所需知识点"/>
          <p:cNvSpPr txBox="1"/>
          <p:nvPr/>
        </p:nvSpPr>
        <p:spPr>
          <a:xfrm>
            <a:off x="1584364" y="7466294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url : 发生异常的代码的 URL。</a:t>
            </a:r>
          </a:p>
        </p:txBody>
      </p:sp>
      <p:sp>
        <p:nvSpPr>
          <p:cNvPr id="211" name="所需知识点"/>
          <p:cNvSpPr txBox="1"/>
          <p:nvPr/>
        </p:nvSpPr>
        <p:spPr>
          <a:xfrm>
            <a:off x="1584364" y="8525438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line, col : 错误发生的代码的行号和列号</a:t>
            </a:r>
          </a:p>
        </p:txBody>
      </p:sp>
      <p:sp>
        <p:nvSpPr>
          <p:cNvPr id="212" name="所需知识点"/>
          <p:cNvSpPr txBox="1"/>
          <p:nvPr/>
        </p:nvSpPr>
        <p:spPr>
          <a:xfrm>
            <a:off x="1584364" y="9584582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error 异常对象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hanks！"/>
          <p:cNvSpPr txBox="1"/>
          <p:nvPr>
            <p:ph type="ctrTitle"/>
          </p:nvPr>
        </p:nvSpPr>
        <p:spPr>
          <a:xfrm>
            <a:off x="1778000" y="3147634"/>
            <a:ext cx="20828000" cy="4648202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215" name="追梦课堂临汾首家专业的web前端培训机构    www.zmclass.com"/>
          <p:cNvSpPr txBox="1"/>
          <p:nvPr/>
        </p:nvSpPr>
        <p:spPr>
          <a:xfrm>
            <a:off x="6367784" y="8165992"/>
            <a:ext cx="1429097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追梦课堂临汾首家专业的web前端培训机构</a:t>
            </a:r>
            <a:r>
              <a:rPr spc="2250" sz="3000">
                <a:solidFill>
                  <a:srgbClr val="FFFFFF"/>
                </a:solidFill>
              </a:rPr>
              <a:t> </a:t>
            </a:r>
            <a:r>
              <a:rPr spc="0" sz="3000">
                <a:solidFill>
                  <a:srgbClr val="FFFFFF"/>
                </a:solidFill>
              </a:rPr>
              <a:t>  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16" name="幻灯片编号"/>
          <p:cNvSpPr txBox="1"/>
          <p:nvPr>
            <p:ph type="sldNum" sz="quarter" idx="4294967295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6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所需知识点"/>
          <p:cNvSpPr txBox="1"/>
          <p:nvPr/>
        </p:nvSpPr>
        <p:spPr>
          <a:xfrm>
            <a:off x="1362392" y="2984308"/>
            <a:ext cx="21659216" cy="77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try…catch</a:t>
            </a:r>
          </a:p>
        </p:txBody>
      </p:sp>
      <p:sp>
        <p:nvSpPr>
          <p:cNvPr id="129" name="所需知识点"/>
          <p:cNvSpPr txBox="1"/>
          <p:nvPr/>
        </p:nvSpPr>
        <p:spPr>
          <a:xfrm>
            <a:off x="1362392" y="437358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自定义错误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6" y="12583265"/>
            <a:ext cx="20340392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 spc="1275" sz="1700">
                <a:solidFill>
                  <a:srgbClr val="FFFFFF">
                    <a:alpha val="43661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追梦课堂   临汾首家专业的web前端培训机构 </a:t>
            </a:r>
            <a:r>
              <a:rPr spc="2250" sz="3000">
                <a:solidFill>
                  <a:srgbClr val="FFFFFF"/>
                </a:solidFill>
              </a:rPr>
              <a:t>              </a:t>
            </a:r>
            <a:r>
              <a:rPr spc="0" sz="3000">
                <a:solidFill>
                  <a:srgbClr val="FFFFFF"/>
                </a:solidFill>
              </a:rPr>
              <a:t>                                          </a:t>
            </a:r>
            <a:r>
              <a:rPr spc="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pc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3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" name="01"/>
          <p:cNvGrpSpPr/>
          <p:nvPr/>
        </p:nvGrpSpPr>
        <p:grpSpPr>
          <a:xfrm>
            <a:off x="10446204" y="3575487"/>
            <a:ext cx="3090116" cy="3090113"/>
            <a:chOff x="0" y="0"/>
            <a:chExt cx="3090114" cy="3090111"/>
          </a:xfrm>
        </p:grpSpPr>
        <p:sp>
          <p:nvSpPr>
            <p:cNvPr id="133" name="圆形"/>
            <p:cNvSpPr/>
            <p:nvPr/>
          </p:nvSpPr>
          <p:spPr>
            <a:xfrm>
              <a:off x="-1" y="0"/>
              <a:ext cx="3090116" cy="3090112"/>
            </a:xfrm>
            <a:prstGeom prst="ellipse">
              <a:avLst/>
            </a:prstGeom>
            <a:solidFill>
              <a:srgbClr val="800D0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134" name="01"/>
            <p:cNvSpPr txBox="1"/>
            <p:nvPr/>
          </p:nvSpPr>
          <p:spPr>
            <a:xfrm>
              <a:off x="452536" y="793651"/>
              <a:ext cx="2185041" cy="15028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9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36" name="线条"/>
          <p:cNvSpPr/>
          <p:nvPr/>
        </p:nvSpPr>
        <p:spPr>
          <a:xfrm>
            <a:off x="9291411" y="7312349"/>
            <a:ext cx="5399701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jvascript动画"/>
          <p:cNvSpPr txBox="1"/>
          <p:nvPr/>
        </p:nvSpPr>
        <p:spPr>
          <a:xfrm>
            <a:off x="9587628" y="8285685"/>
            <a:ext cx="4807268" cy="122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try…catch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try…catch</a:t>
            </a:r>
          </a:p>
        </p:txBody>
      </p:sp>
      <p:sp>
        <p:nvSpPr>
          <p:cNvPr id="141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所需知识点"/>
          <p:cNvSpPr txBox="1"/>
          <p:nvPr/>
        </p:nvSpPr>
        <p:spPr>
          <a:xfrm>
            <a:off x="1362392" y="2935814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 会在捕捉到异常的同时不会使代码停止执行</a:t>
            </a:r>
          </a:p>
        </p:txBody>
      </p:sp>
      <p:pic>
        <p:nvPicPr>
          <p:cNvPr id="144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67" y="4561511"/>
            <a:ext cx="3959626" cy="309084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所需知识点"/>
          <p:cNvSpPr txBox="1"/>
          <p:nvPr/>
        </p:nvSpPr>
        <p:spPr>
          <a:xfrm>
            <a:off x="1726822" y="8376353"/>
            <a:ext cx="21659215" cy="479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首先，执行 try {...} 里面的代码。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如果执行过程中没有异常，那么忽略 catch(err) 里面的代码，try 里面的代码执行完之后跳出该代码块。</a:t>
            </a:r>
          </a:p>
          <a:p>
            <a:pPr marL="601578" indent="-601578" algn="l">
              <a:lnSpc>
                <a:spcPct val="120000"/>
              </a:lnSpc>
              <a:buSzPct val="100000"/>
              <a:buAutoNum type="arabicPeriod" startAt="1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如果执行过程中发生异常，控制流就到了 catch(err) 的开头。变量 err是一个包含了异常信息的对象。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14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5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1399" y="2796088"/>
            <a:ext cx="6250629" cy="632387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没有错误发生"/>
          <p:cNvSpPr txBox="1"/>
          <p:nvPr/>
        </p:nvSpPr>
        <p:spPr>
          <a:xfrm>
            <a:off x="3797739" y="9413395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没有错误发生</a:t>
            </a:r>
          </a:p>
        </p:txBody>
      </p:sp>
      <p:pic>
        <p:nvPicPr>
          <p:cNvPr id="153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4542" y="2499725"/>
            <a:ext cx="6155336" cy="601437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异常错误发生"/>
          <p:cNvSpPr txBox="1"/>
          <p:nvPr/>
        </p:nvSpPr>
        <p:spPr>
          <a:xfrm>
            <a:off x="16632060" y="9152223"/>
            <a:ext cx="2400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异常错误发生</a:t>
            </a:r>
          </a:p>
        </p:txBody>
      </p:sp>
      <p:sp>
        <p:nvSpPr>
          <p:cNvPr id="155" name="所需知识点"/>
          <p:cNvSpPr txBox="1"/>
          <p:nvPr/>
        </p:nvSpPr>
        <p:spPr>
          <a:xfrm>
            <a:off x="1599822" y="10553775"/>
            <a:ext cx="21659215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要使得 </a:t>
            </a:r>
            <a:r>
              <a:rPr>
                <a:latin typeface="Menlo"/>
                <a:ea typeface="Menlo"/>
                <a:cs typeface="Menlo"/>
                <a:sym typeface="Menlo"/>
              </a:rPr>
              <a:t>try..catch</a:t>
            </a:r>
            <a:r>
              <a:t> 能工作，必须是有效的 JavaScript 代码。如果代码包含语法错误，那么 </a:t>
            </a:r>
            <a:r>
              <a:rPr>
                <a:latin typeface="Menlo"/>
                <a:ea typeface="Menlo"/>
                <a:cs typeface="Menlo"/>
                <a:sym typeface="Menlo"/>
              </a:rPr>
              <a:t>try..catch</a:t>
            </a:r>
            <a:r>
              <a:t> 不能正常工作  </a:t>
            </a:r>
            <a:r>
              <a:rPr b="1">
                <a:solidFill>
                  <a:schemeClr val="accent5"/>
                </a:solidFill>
              </a:rPr>
              <a:t>（只能处理有效代码之中的异常）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159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0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1" name="所需知识点"/>
          <p:cNvSpPr txBox="1"/>
          <p:nvPr/>
        </p:nvSpPr>
        <p:spPr>
          <a:xfrm>
            <a:off x="1362392" y="334912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如果一个异常是发生在异步执行的代码中， try…catch 捕捉不到</a:t>
            </a:r>
          </a:p>
        </p:txBody>
      </p:sp>
      <p:pic>
        <p:nvPicPr>
          <p:cNvPr id="162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899" y="5673044"/>
            <a:ext cx="8746454" cy="542177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箭头"/>
          <p:cNvSpPr/>
          <p:nvPr/>
        </p:nvSpPr>
        <p:spPr>
          <a:xfrm>
            <a:off x="11157450" y="7748932"/>
            <a:ext cx="20691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4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25500" y="6139759"/>
            <a:ext cx="7816316" cy="492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Error对象</a:t>
            </a:r>
          </a:p>
        </p:txBody>
      </p:sp>
      <p:sp>
        <p:nvSpPr>
          <p:cNvPr id="16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6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0" name="所需知识点"/>
          <p:cNvSpPr txBox="1"/>
          <p:nvPr/>
        </p:nvSpPr>
        <p:spPr>
          <a:xfrm>
            <a:off x="1362392" y="2789834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当一个异常发生之后，JavaScript 生成一个包含异常细节的对象。这个对象会作为一个参数传递给 catch</a:t>
            </a:r>
          </a:p>
        </p:txBody>
      </p:sp>
      <p:sp>
        <p:nvSpPr>
          <p:cNvPr id="171" name="所需知识点"/>
          <p:cNvSpPr txBox="1"/>
          <p:nvPr/>
        </p:nvSpPr>
        <p:spPr>
          <a:xfrm>
            <a:off x="1362392" y="5156208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常用属性</a:t>
            </a:r>
          </a:p>
        </p:txBody>
      </p:sp>
      <p:sp>
        <p:nvSpPr>
          <p:cNvPr id="172" name="所需知识点"/>
          <p:cNvSpPr txBox="1"/>
          <p:nvPr/>
        </p:nvSpPr>
        <p:spPr>
          <a:xfrm>
            <a:off x="2605310" y="6546461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name : 异常名称</a:t>
            </a:r>
          </a:p>
        </p:txBody>
      </p:sp>
      <p:sp>
        <p:nvSpPr>
          <p:cNvPr id="173" name="所需知识点"/>
          <p:cNvSpPr txBox="1"/>
          <p:nvPr/>
        </p:nvSpPr>
        <p:spPr>
          <a:xfrm>
            <a:off x="2605310" y="7936715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message : 异常详情的文字描述</a:t>
            </a:r>
          </a:p>
        </p:txBody>
      </p:sp>
      <p:sp>
        <p:nvSpPr>
          <p:cNvPr id="174" name="所需知识点"/>
          <p:cNvSpPr txBox="1"/>
          <p:nvPr/>
        </p:nvSpPr>
        <p:spPr>
          <a:xfrm>
            <a:off x="2605310" y="9344607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- stack : 当前的调用栈：用于调试的,一个包含引发异常的嵌套调用序列的字符串。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eg:让一个方块动起来？"/>
          <p:cNvSpPr txBox="1"/>
          <p:nvPr/>
        </p:nvSpPr>
        <p:spPr>
          <a:xfrm>
            <a:off x="1418918" y="1019143"/>
            <a:ext cx="20170338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178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79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pic>
        <p:nvPicPr>
          <p:cNvPr id="180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170" y="4388278"/>
            <a:ext cx="10712051" cy="5747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幻灯片编号"/>
          <p:cNvSpPr txBox="1"/>
          <p:nvPr>
            <p:ph type="sldNum" sz="quarter" idx="4294967295"/>
          </p:nvPr>
        </p:nvSpPr>
        <p:spPr>
          <a:xfrm>
            <a:off x="12043764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3" name="eg:让一个方块动起来？"/>
          <p:cNvSpPr txBox="1"/>
          <p:nvPr/>
        </p:nvSpPr>
        <p:spPr>
          <a:xfrm>
            <a:off x="1418918" y="929680"/>
            <a:ext cx="2017033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72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自定义错误</a:t>
            </a:r>
          </a:p>
        </p:txBody>
      </p:sp>
      <p:sp>
        <p:nvSpPr>
          <p:cNvPr id="184" name="矩形"/>
          <p:cNvSpPr/>
          <p:nvPr/>
        </p:nvSpPr>
        <p:spPr>
          <a:xfrm>
            <a:off x="-43615" y="688118"/>
            <a:ext cx="841760" cy="185472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5" name="矩形"/>
          <p:cNvSpPr/>
          <p:nvPr/>
        </p:nvSpPr>
        <p:spPr>
          <a:xfrm>
            <a:off x="2809" y="13533006"/>
            <a:ext cx="24378382" cy="46106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6" name="所需知识点"/>
          <p:cNvSpPr txBox="1"/>
          <p:nvPr/>
        </p:nvSpPr>
        <p:spPr>
          <a:xfrm>
            <a:off x="1362392" y="2945493"/>
            <a:ext cx="2165921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throw 运算符</a:t>
            </a:r>
          </a:p>
        </p:txBody>
      </p:sp>
      <p:sp>
        <p:nvSpPr>
          <p:cNvPr id="187" name="所需知识点"/>
          <p:cNvSpPr txBox="1"/>
          <p:nvPr/>
        </p:nvSpPr>
        <p:spPr>
          <a:xfrm>
            <a:off x="1362392" y="4145803"/>
            <a:ext cx="21659216" cy="187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javaScript 有很多标准异常的内置的构造器：Error、 SyntaxError、ReferenceError、TypeError 和其他的。我们也可以用他们来创建异常对象。</a:t>
            </a:r>
          </a:p>
        </p:txBody>
      </p:sp>
      <p:pic>
        <p:nvPicPr>
          <p:cNvPr id="188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891" y="6322233"/>
            <a:ext cx="9553826" cy="201333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所需知识点"/>
          <p:cNvSpPr txBox="1"/>
          <p:nvPr/>
        </p:nvSpPr>
        <p:spPr>
          <a:xfrm>
            <a:off x="1584364" y="12243621"/>
            <a:ext cx="21659215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1184" indent="-451184" algn="l">
              <a:lnSpc>
                <a:spcPct val="120000"/>
              </a:lnSpc>
              <a:buSzPct val="100000"/>
              <a:buChar char="•"/>
              <a:defRPr sz="4500">
                <a:solidFill>
                  <a:srgbClr val="434343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对于内置的异常对象</a:t>
            </a:r>
            <a:r>
              <a:rPr>
                <a:latin typeface="Menlo"/>
                <a:ea typeface="Menlo"/>
                <a:cs typeface="Menlo"/>
                <a:sym typeface="Menlo"/>
              </a:rPr>
              <a:t>name</a:t>
            </a:r>
            <a:r>
              <a:t> 属性刚好是构造器的名字。</a:t>
            </a:r>
            <a:r>
              <a:rPr>
                <a:latin typeface="Menlo"/>
                <a:ea typeface="Menlo"/>
                <a:cs typeface="Menlo"/>
                <a:sym typeface="Menlo"/>
              </a:rPr>
              <a:t>message</a:t>
            </a:r>
            <a:r>
              <a:t> 则来自于参数。</a:t>
            </a:r>
          </a:p>
        </p:txBody>
      </p:sp>
      <p:pic>
        <p:nvPicPr>
          <p:cNvPr id="190" name="1.png" descr="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603" y="9515832"/>
            <a:ext cx="9215299" cy="2340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