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58333" indent="-423333" algn="ctr">
              <a:spcBef>
                <a:spcPts val="0"/>
              </a:spcBef>
              <a:defRPr i="1" sz="3200"/>
            </a:lvl2pPr>
            <a:lvl3pPr marL="1693333" indent="-423333" algn="ctr">
              <a:spcBef>
                <a:spcPts val="0"/>
              </a:spcBef>
              <a:defRPr i="1" sz="3200"/>
            </a:lvl3pPr>
            <a:lvl4pPr marL="2328333" indent="-423333" algn="ctr">
              <a:spcBef>
                <a:spcPts val="0"/>
              </a:spcBef>
              <a:defRPr i="1" sz="3200"/>
            </a:lvl4pPr>
            <a:lvl5pPr marL="2963333" indent="-423333" algn="ctr">
              <a:spcBef>
                <a:spcPts val="0"/>
              </a:spcBef>
              <a:defRPr i="1"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/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80"/>
            <a:ext cx="29260800" cy="195072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1"/>
            <a:ext cx="16402050" cy="10934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4"/>
            <a:ext cx="20065999" cy="13377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动画"/>
          <p:cNvSpPr txBox="1"/>
          <p:nvPr>
            <p:ph type="ctrTitle"/>
          </p:nvPr>
        </p:nvSpPr>
        <p:spPr>
          <a:xfrm>
            <a:off x="1778000" y="2004324"/>
            <a:ext cx="20828000" cy="4648203"/>
          </a:xfrm>
          <a:prstGeom prst="rect">
            <a:avLst/>
          </a:prstGeom>
        </p:spPr>
        <p:txBody>
          <a:bodyPr/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Async/await</a:t>
            </a:r>
          </a:p>
        </p:txBody>
      </p:sp>
      <p:sp>
        <p:nvSpPr>
          <p:cNvPr id="120" name="演讲人：孟庆和"/>
          <p:cNvSpPr txBox="1"/>
          <p:nvPr>
            <p:ph type="subTitle" sz="quarter" idx="1"/>
          </p:nvPr>
        </p:nvSpPr>
        <p:spPr>
          <a:xfrm>
            <a:off x="1778000" y="7946050"/>
            <a:ext cx="20828000" cy="15875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演讲人：孟庆和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5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28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126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27" name="01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129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" name="jvascript动画"/>
          <p:cNvSpPr txBox="1"/>
          <p:nvPr/>
        </p:nvSpPr>
        <p:spPr>
          <a:xfrm>
            <a:off x="9200436" y="8285685"/>
            <a:ext cx="5581651" cy="122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async/await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Async 函数</a:t>
            </a:r>
          </a:p>
        </p:txBody>
      </p:sp>
      <p:sp>
        <p:nvSpPr>
          <p:cNvPr id="13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6" name="所需知识点"/>
          <p:cNvSpPr txBox="1"/>
          <p:nvPr/>
        </p:nvSpPr>
        <p:spPr>
          <a:xfrm>
            <a:off x="1362392" y="3292762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基本语法</a:t>
            </a:r>
          </a:p>
        </p:txBody>
      </p:sp>
      <p:sp>
        <p:nvSpPr>
          <p:cNvPr id="137" name="所需知识点"/>
          <p:cNvSpPr txBox="1"/>
          <p:nvPr/>
        </p:nvSpPr>
        <p:spPr>
          <a:xfrm>
            <a:off x="1362392" y="4737617"/>
            <a:ext cx="21659216" cy="2853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总是返回一个 promise，即使这个函数实际上会返回一个非 promise 的值，函数定义前加上了「async」关键字会指示 JavaScript 引擎自动将返回值包装在一个状态已成功（resolved）的 promise 内。</a:t>
            </a:r>
          </a:p>
        </p:txBody>
      </p:sp>
      <p:pic>
        <p:nvPicPr>
          <p:cNvPr id="138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6355" y="8639022"/>
            <a:ext cx="10574198" cy="302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非 promise"/>
          <p:cNvSpPr txBox="1"/>
          <p:nvPr/>
        </p:nvSpPr>
        <p:spPr>
          <a:xfrm>
            <a:off x="3908129" y="12279114"/>
            <a:ext cx="491776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非 promise</a:t>
            </a:r>
          </a:p>
        </p:txBody>
      </p:sp>
      <p:pic>
        <p:nvPicPr>
          <p:cNvPr id="140" name="2.png" descr="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14437" y="8694076"/>
            <a:ext cx="8902305" cy="2911092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显示的返回promise"/>
          <p:cNvSpPr txBox="1"/>
          <p:nvPr/>
        </p:nvSpPr>
        <p:spPr>
          <a:xfrm>
            <a:off x="16214675" y="12279114"/>
            <a:ext cx="491776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显示的返回promise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4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await</a:t>
            </a:r>
          </a:p>
        </p:txBody>
      </p:sp>
      <p:sp>
        <p:nvSpPr>
          <p:cNvPr id="145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6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7" name="所需知识点"/>
          <p:cNvSpPr txBox="1"/>
          <p:nvPr/>
        </p:nvSpPr>
        <p:spPr>
          <a:xfrm>
            <a:off x="1362392" y="2788455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让 JavaScript 引擎等待直到 promise 完成并返回结果。</a:t>
            </a:r>
          </a:p>
        </p:txBody>
      </p:sp>
      <p:pic>
        <p:nvPicPr>
          <p:cNvPr id="148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2738" y="6346746"/>
            <a:ext cx="11352439" cy="575258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所需知识点"/>
          <p:cNvSpPr txBox="1"/>
          <p:nvPr/>
        </p:nvSpPr>
        <p:spPr>
          <a:xfrm>
            <a:off x="1362392" y="4011365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await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 只在 </a:t>
            </a:r>
            <a:r>
              <a:t>async 函数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 中有效。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类的async 方法</a:t>
            </a:r>
          </a:p>
        </p:txBody>
      </p:sp>
      <p:sp>
        <p:nvSpPr>
          <p:cNvPr id="153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4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55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0874" y="4520958"/>
            <a:ext cx="16933794" cy="51424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错误处理</a:t>
            </a:r>
          </a:p>
        </p:txBody>
      </p:sp>
      <p:sp>
        <p:nvSpPr>
          <p:cNvPr id="159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0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1" name="所需知识点"/>
          <p:cNvSpPr txBox="1"/>
          <p:nvPr/>
        </p:nvSpPr>
        <p:spPr>
          <a:xfrm>
            <a:off x="1362392" y="3234500"/>
            <a:ext cx="21659216" cy="2853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如果一个 promise 执行成功（resolve），</a:t>
            </a:r>
            <a:r>
              <a:rPr>
                <a:latin typeface="Menlo"/>
                <a:ea typeface="Menlo"/>
                <a:cs typeface="Menlo"/>
                <a:sym typeface="Menlo"/>
              </a:rPr>
              <a:t>await promise</a:t>
            </a:r>
            <a:r>
              <a:t> 返回的就是其结果。但是如果 promise 被拒绝（rejected），就会抛出一个错误，就像在那一行有个 </a:t>
            </a:r>
            <a:r>
              <a:rPr>
                <a:latin typeface="Menlo"/>
                <a:ea typeface="Menlo"/>
                <a:cs typeface="Menlo"/>
                <a:sym typeface="Menlo"/>
              </a:rPr>
              <a:t>throw</a:t>
            </a:r>
            <a:r>
              <a:t> 语句那样。</a:t>
            </a:r>
          </a:p>
        </p:txBody>
      </p:sp>
      <p:pic>
        <p:nvPicPr>
          <p:cNvPr id="162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0504" y="7528407"/>
            <a:ext cx="12249579" cy="33993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z="7200">
                <a:latin typeface="+mn-lt"/>
                <a:ea typeface="+mn-ea"/>
                <a:cs typeface="+mn-cs"/>
                <a:sym typeface="Helvetica Neue"/>
              </a:defRPr>
            </a:pPr>
            <a:r>
              <a:t>async/await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 可以和 </a:t>
            </a:r>
            <a:r>
              <a:t>Promise.all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 一起使用</a:t>
            </a:r>
          </a:p>
        </p:txBody>
      </p:sp>
      <p:sp>
        <p:nvSpPr>
          <p:cNvPr id="16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68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9949" y="4564578"/>
            <a:ext cx="13085994" cy="4586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hanks！"/>
          <p:cNvSpPr txBox="1"/>
          <p:nvPr>
            <p:ph type="ctrTitle"/>
          </p:nvPr>
        </p:nvSpPr>
        <p:spPr>
          <a:xfrm>
            <a:off x="1778000" y="3147634"/>
            <a:ext cx="20828000" cy="4648202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171" name="追梦课堂临汾首家专业的web前端培训机构    www.zmclass.com"/>
          <p:cNvSpPr txBox="1"/>
          <p:nvPr/>
        </p:nvSpPr>
        <p:spPr>
          <a:xfrm>
            <a:off x="6367784" y="8165992"/>
            <a:ext cx="1429097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追梦课堂临汾首家专业的web前端培训机构</a:t>
            </a:r>
            <a:r>
              <a:rPr spc="2250" sz="3000">
                <a:solidFill>
                  <a:srgbClr val="FFFFFF"/>
                </a:solidFill>
              </a:rPr>
              <a:t> </a:t>
            </a:r>
            <a:r>
              <a:rPr spc="0" sz="3000">
                <a:solidFill>
                  <a:srgbClr val="FFFFFF"/>
                </a:solidFill>
              </a:rPr>
              <a:t>  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72" name="幻灯片编号"/>
          <p:cNvSpPr txBox="1"/>
          <p:nvPr>
            <p:ph type="sldNum" sz="quarter" idx="4294967295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