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/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  <a:lvl2pPr marL="1058333" indent="-423333" algn="ctr">
              <a:spcBef>
                <a:spcPts val="0"/>
              </a:spcBef>
              <a:defRPr i="1" sz="3200"/>
            </a:lvl2pPr>
            <a:lvl3pPr marL="1693333" indent="-423333" algn="ctr">
              <a:spcBef>
                <a:spcPts val="0"/>
              </a:spcBef>
              <a:defRPr i="1" sz="3200"/>
            </a:lvl3pPr>
            <a:lvl4pPr marL="2328333" indent="-423333" algn="ctr">
              <a:spcBef>
                <a:spcPts val="0"/>
              </a:spcBef>
              <a:defRPr i="1" sz="3200"/>
            </a:lvl4pPr>
            <a:lvl5pPr marL="2963333" indent="-423333" algn="ctr">
              <a:spcBef>
                <a:spcPts val="0"/>
              </a:spcBef>
              <a:defRPr i="1"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 txBox="1"/>
          <p:nvPr>
            <p:ph type="body" sz="quarter" idx="13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-1291580"/>
            <a:ext cx="29260800" cy="195072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8016875" y="-63500"/>
            <a:ext cx="19831050" cy="13220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9972675" y="2125131"/>
            <a:ext cx="16402050" cy="10934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1739900" y="-258234"/>
            <a:ext cx="20065999" cy="13377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动画"/>
          <p:cNvSpPr txBox="1"/>
          <p:nvPr>
            <p:ph type="ctrTitle"/>
          </p:nvPr>
        </p:nvSpPr>
        <p:spPr>
          <a:xfrm>
            <a:off x="1778000" y="2004324"/>
            <a:ext cx="20828000" cy="4648203"/>
          </a:xfrm>
          <a:prstGeom prst="rect">
            <a:avLst/>
          </a:prstGeom>
        </p:spPr>
        <p:txBody>
          <a:bodyPr/>
          <a:lstStyle>
            <a:lvl1pPr>
              <a:defRPr b="1"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canvas(画布)</a:t>
            </a:r>
          </a:p>
        </p:txBody>
      </p:sp>
      <p:sp>
        <p:nvSpPr>
          <p:cNvPr id="120" name="演讲人：孟庆和"/>
          <p:cNvSpPr txBox="1"/>
          <p:nvPr>
            <p:ph type="subTitle" sz="quarter" idx="1"/>
          </p:nvPr>
        </p:nvSpPr>
        <p:spPr>
          <a:xfrm>
            <a:off x="1778000" y="7946050"/>
            <a:ext cx="20828000" cy="15875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演讲人：孟庆和</a:t>
            </a:r>
          </a:p>
        </p:txBody>
      </p:sp>
      <p:sp>
        <p:nvSpPr>
          <p:cNvPr id="12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2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6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canvas元素</a:t>
            </a:r>
          </a:p>
        </p:txBody>
      </p:sp>
      <p:sp>
        <p:nvSpPr>
          <p:cNvPr id="217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8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9" name="所需知识点"/>
          <p:cNvSpPr txBox="1"/>
          <p:nvPr/>
        </p:nvSpPr>
        <p:spPr>
          <a:xfrm>
            <a:off x="1607704" y="2755419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canvas绘制图形需要三步</a:t>
            </a:r>
          </a:p>
        </p:txBody>
      </p:sp>
      <p:sp>
        <p:nvSpPr>
          <p:cNvPr id="220" name="所需知识点"/>
          <p:cNvSpPr txBox="1"/>
          <p:nvPr/>
        </p:nvSpPr>
        <p:spPr>
          <a:xfrm>
            <a:off x="2323453" y="4352011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1578" indent="-601578" algn="l">
              <a:lnSpc>
                <a:spcPct val="120000"/>
              </a:lnSpc>
              <a:buSzPct val="100000"/>
              <a:buAutoNum type="arabicPeriod" startAt="1"/>
              <a:defRPr b="1" sz="4500">
                <a:latin typeface="+mn-lt"/>
                <a:ea typeface="+mn-ea"/>
                <a:cs typeface="+mn-cs"/>
                <a:sym typeface="Helvetica Neue"/>
              </a:defRPr>
            </a:pPr>
            <a:r>
              <a:t>获取</a:t>
            </a:r>
            <a:r>
              <a:rPr b="0"/>
              <a:t>canvas</a:t>
            </a:r>
            <a:r>
              <a:t>对象</a:t>
            </a:r>
          </a:p>
        </p:txBody>
      </p:sp>
      <p:sp>
        <p:nvSpPr>
          <p:cNvPr id="221" name="所需知识点"/>
          <p:cNvSpPr txBox="1"/>
          <p:nvPr/>
        </p:nvSpPr>
        <p:spPr>
          <a:xfrm>
            <a:off x="2323453" y="5560663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2. 获取上下文环境对象</a:t>
            </a:r>
          </a:p>
        </p:txBody>
      </p:sp>
      <p:sp>
        <p:nvSpPr>
          <p:cNvPr id="222" name="所需知识点"/>
          <p:cNvSpPr txBox="1"/>
          <p:nvPr/>
        </p:nvSpPr>
        <p:spPr>
          <a:xfrm>
            <a:off x="2323453" y="6769315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3. 开始绘制图片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5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直线的绘制</a:t>
            </a:r>
          </a:p>
        </p:txBody>
      </p:sp>
      <p:sp>
        <p:nvSpPr>
          <p:cNvPr id="226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7" name="所需知识点"/>
          <p:cNvSpPr txBox="1"/>
          <p:nvPr/>
        </p:nvSpPr>
        <p:spPr>
          <a:xfrm>
            <a:off x="1362392" y="8174456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b="1"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b="0">
                <a:solidFill>
                  <a:srgbClr val="000000"/>
                </a:solidFill>
              </a:rPr>
              <a:t>moveTo()</a:t>
            </a:r>
            <a:r>
              <a:t> 和 </a:t>
            </a:r>
            <a:r>
              <a:rPr b="0">
                <a:solidFill>
                  <a:srgbClr val="000000"/>
                </a:solidFill>
              </a:rPr>
              <a:t>lineTo()  </a:t>
            </a:r>
            <a:r>
              <a:rPr>
                <a:solidFill>
                  <a:srgbClr val="000000"/>
                </a:solidFill>
              </a:rPr>
              <a:t>配合 可以画一条直线 也可以画 多条直线</a:t>
            </a:r>
          </a:p>
        </p:txBody>
      </p:sp>
      <p:sp>
        <p:nvSpPr>
          <p:cNvPr id="228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229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6441" y="10350959"/>
            <a:ext cx="8758458" cy="259230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30" name="表格"/>
          <p:cNvGraphicFramePr/>
          <p:nvPr/>
        </p:nvGraphicFramePr>
        <p:xfrm>
          <a:off x="1315467" y="2832709"/>
          <a:ext cx="21364289" cy="410904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{33BA23B1-9221-436E-865A-0063620EA4FD}</a:tableStyleId>
              </a:tblPr>
              <a:tblGrid>
                <a:gridCol w="10675794"/>
                <a:gridCol w="10675794"/>
              </a:tblGrid>
              <a:tr h="1024085"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方法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描述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1024085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moveTo()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确定起点的坐标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024085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lineTo()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确定终点的坐标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024085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stroke()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描边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024085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fill()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填充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31" name="一条直线"/>
          <p:cNvSpPr txBox="1"/>
          <p:nvPr/>
        </p:nvSpPr>
        <p:spPr>
          <a:xfrm>
            <a:off x="4686520" y="9396058"/>
            <a:ext cx="1638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一条直线</a:t>
            </a:r>
          </a:p>
        </p:txBody>
      </p:sp>
      <p:sp>
        <p:nvSpPr>
          <p:cNvPr id="232" name="多条直线(lineTo方法可以重复使用)"/>
          <p:cNvSpPr txBox="1"/>
          <p:nvPr/>
        </p:nvSpPr>
        <p:spPr>
          <a:xfrm>
            <a:off x="14250448" y="9331489"/>
            <a:ext cx="592188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多条直线(lineTo方法可以重复使用)</a:t>
            </a:r>
          </a:p>
        </p:txBody>
      </p:sp>
      <p:pic>
        <p:nvPicPr>
          <p:cNvPr id="233" name="1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006958" y="10089478"/>
            <a:ext cx="6408863" cy="2430207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第二次的lineTo作为第三次lineTo的起点"/>
          <p:cNvSpPr txBox="1"/>
          <p:nvPr/>
        </p:nvSpPr>
        <p:spPr>
          <a:xfrm>
            <a:off x="13844492" y="12642674"/>
            <a:ext cx="6733795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第二次的lineTo作为第三次lineTo的起点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7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eg</a:t>
            </a:r>
          </a:p>
        </p:txBody>
      </p:sp>
      <p:sp>
        <p:nvSpPr>
          <p:cNvPr id="238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39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240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6923" y="3821500"/>
            <a:ext cx="12324208" cy="65605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1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929737" y="4061793"/>
            <a:ext cx="6117734" cy="6079970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箭头"/>
          <p:cNvSpPr/>
          <p:nvPr/>
        </p:nvSpPr>
        <p:spPr>
          <a:xfrm>
            <a:off x="13917404" y="6223000"/>
            <a:ext cx="244606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5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eg</a:t>
            </a:r>
          </a:p>
        </p:txBody>
      </p:sp>
      <p:sp>
        <p:nvSpPr>
          <p:cNvPr id="246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7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248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9511" y="4636569"/>
            <a:ext cx="9320082" cy="4930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1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119637" y="4269409"/>
            <a:ext cx="5528649" cy="5664739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箭头"/>
          <p:cNvSpPr/>
          <p:nvPr/>
        </p:nvSpPr>
        <p:spPr>
          <a:xfrm>
            <a:off x="12736585" y="6466778"/>
            <a:ext cx="244606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3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矩形的绘制</a:t>
            </a:r>
          </a:p>
        </p:txBody>
      </p:sp>
      <p:sp>
        <p:nvSpPr>
          <p:cNvPr id="254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55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256" name="表格"/>
          <p:cNvGraphicFramePr/>
          <p:nvPr/>
        </p:nvGraphicFramePr>
        <p:xfrm>
          <a:off x="1516205" y="2894452"/>
          <a:ext cx="21364290" cy="383284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{33BA23B1-9221-436E-865A-0063620EA4FD}</a:tableStyleId>
              </a:tblPr>
              <a:tblGrid>
                <a:gridCol w="10675794"/>
                <a:gridCol w="10675794"/>
              </a:tblGrid>
              <a:tr h="1273382"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方法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描述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1273382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strokeRect(x,y,width,height)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描边矩形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273382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fillRect(x,y,width,height)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填充矩形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57" name="描边"/>
          <p:cNvSpPr txBox="1"/>
          <p:nvPr/>
        </p:nvSpPr>
        <p:spPr>
          <a:xfrm>
            <a:off x="3903869" y="11886765"/>
            <a:ext cx="876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描边</a:t>
            </a:r>
          </a:p>
        </p:txBody>
      </p:sp>
      <p:sp>
        <p:nvSpPr>
          <p:cNvPr id="258" name="填充"/>
          <p:cNvSpPr txBox="1"/>
          <p:nvPr/>
        </p:nvSpPr>
        <p:spPr>
          <a:xfrm>
            <a:off x="17841928" y="12132076"/>
            <a:ext cx="876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填充</a:t>
            </a:r>
          </a:p>
        </p:txBody>
      </p:sp>
      <p:pic>
        <p:nvPicPr>
          <p:cNvPr id="259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5465" y="8500728"/>
            <a:ext cx="3463699" cy="32524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2.png" descr="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07650" y="7996577"/>
            <a:ext cx="4544854" cy="4260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3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矩形的绘制</a:t>
            </a:r>
          </a:p>
        </p:txBody>
      </p:sp>
      <p:sp>
        <p:nvSpPr>
          <p:cNvPr id="264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5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266" name="表格"/>
          <p:cNvGraphicFramePr/>
          <p:nvPr/>
        </p:nvGraphicFramePr>
        <p:xfrm>
          <a:off x="1516205" y="2894452"/>
          <a:ext cx="21364290" cy="383284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{33BA23B1-9221-436E-865A-0063620EA4FD}</a:tableStyleId>
              </a:tblPr>
              <a:tblGrid>
                <a:gridCol w="10675794"/>
                <a:gridCol w="10675794"/>
              </a:tblGrid>
              <a:tr h="1273382"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方法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描述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1273382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rect(x,y,width,height)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需要配合stroke() 和 fill()方法使用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267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6017" y="7651958"/>
            <a:ext cx="8024925" cy="18924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2.png" descr="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89863" y="7694254"/>
            <a:ext cx="9011873" cy="18078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1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描边颜色 和 填充颜色</a:t>
            </a:r>
          </a:p>
        </p:txBody>
      </p:sp>
      <p:sp>
        <p:nvSpPr>
          <p:cNvPr id="272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73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274" name="表格"/>
          <p:cNvGraphicFramePr/>
          <p:nvPr/>
        </p:nvGraphicFramePr>
        <p:xfrm>
          <a:off x="1516205" y="2894452"/>
          <a:ext cx="21364290" cy="383284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{33BA23B1-9221-436E-865A-0063620EA4FD}</a:tableStyleId>
              </a:tblPr>
              <a:tblGrid>
                <a:gridCol w="10675794"/>
                <a:gridCol w="10675794"/>
              </a:tblGrid>
              <a:tr h="1273382"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属性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取值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1273382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strokeStyle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 颜色 、 渐变色、图案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273382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fillStyle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同上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75" name="所需知识点"/>
          <p:cNvSpPr txBox="1"/>
          <p:nvPr/>
        </p:nvSpPr>
        <p:spPr>
          <a:xfrm>
            <a:off x="1607704" y="7517631"/>
            <a:ext cx="21659216" cy="1878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latin typeface="+mn-lt"/>
                <a:ea typeface="+mn-ea"/>
                <a:cs typeface="+mn-cs"/>
                <a:sym typeface="Helvetica Neue"/>
              </a:defRPr>
            </a:pPr>
            <a:r>
              <a:t>strokeStyle</a:t>
            </a:r>
            <a:r>
              <a:rPr b="1"/>
              <a:t> 必须和</a:t>
            </a:r>
            <a:r>
              <a:t> stroke </a:t>
            </a:r>
            <a:r>
              <a:rPr b="1"/>
              <a:t>配合</a:t>
            </a:r>
          </a:p>
          <a:p>
            <a:pPr algn="l">
              <a:lnSpc>
                <a:spcPct val="120000"/>
              </a:lnSpc>
              <a:defRPr sz="4500">
                <a:latin typeface="+mn-lt"/>
                <a:ea typeface="+mn-ea"/>
                <a:cs typeface="+mn-cs"/>
                <a:sym typeface="Helvetica Neue"/>
              </a:defRPr>
            </a:pPr>
            <a:r>
              <a:t>fillStyle </a:t>
            </a:r>
            <a:r>
              <a:rPr b="1"/>
              <a:t>必须和</a:t>
            </a:r>
            <a:r>
              <a:t> fill</a:t>
            </a:r>
            <a:r>
              <a:rPr b="1"/>
              <a:t>配合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8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eg</a:t>
            </a:r>
          </a:p>
        </p:txBody>
      </p:sp>
      <p:sp>
        <p:nvSpPr>
          <p:cNvPr id="279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80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281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13682" y="3515475"/>
            <a:ext cx="5248202" cy="5248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1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61244" y="3803688"/>
            <a:ext cx="9589433" cy="4671776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描边和填充同时使用"/>
          <p:cNvSpPr txBox="1"/>
          <p:nvPr/>
        </p:nvSpPr>
        <p:spPr>
          <a:xfrm>
            <a:off x="4517149" y="8992085"/>
            <a:ext cx="481815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描边和填充同时使用</a:t>
            </a:r>
          </a:p>
        </p:txBody>
      </p:sp>
      <p:sp>
        <p:nvSpPr>
          <p:cNvPr id="284" name="箭头"/>
          <p:cNvSpPr/>
          <p:nvPr/>
        </p:nvSpPr>
        <p:spPr>
          <a:xfrm>
            <a:off x="13126995" y="5652817"/>
            <a:ext cx="2005745" cy="973518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chemeClr val="accent5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7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清空矩形</a:t>
            </a:r>
          </a:p>
        </p:txBody>
      </p:sp>
      <p:sp>
        <p:nvSpPr>
          <p:cNvPr id="288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89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290" name="表格"/>
          <p:cNvGraphicFramePr/>
          <p:nvPr/>
        </p:nvGraphicFramePr>
        <p:xfrm>
          <a:off x="1516205" y="2894452"/>
          <a:ext cx="21364290" cy="383284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{33BA23B1-9221-436E-865A-0063620EA4FD}</a:tableStyleId>
              </a:tblPr>
              <a:tblGrid>
                <a:gridCol w="10675794"/>
                <a:gridCol w="10675794"/>
              </a:tblGrid>
              <a:tr h="1273382"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方法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描述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1273382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clearRect(x,y,width,height)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清空指定矩形区域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291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9463" y="6727334"/>
            <a:ext cx="8304875" cy="2379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1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700700" y="6034386"/>
            <a:ext cx="3888849" cy="339688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箭头"/>
          <p:cNvSpPr/>
          <p:nvPr/>
        </p:nvSpPr>
        <p:spPr>
          <a:xfrm>
            <a:off x="12096685" y="7282144"/>
            <a:ext cx="2705459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6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曲线图形</a:t>
            </a:r>
          </a:p>
        </p:txBody>
      </p:sp>
      <p:sp>
        <p:nvSpPr>
          <p:cNvPr id="297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98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299" name="表格"/>
          <p:cNvGraphicFramePr/>
          <p:nvPr/>
        </p:nvGraphicFramePr>
        <p:xfrm>
          <a:off x="1516205" y="2675261"/>
          <a:ext cx="21364290" cy="383284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{33BA23B1-9221-436E-865A-0063620EA4FD}</a:tableStyleId>
              </a:tblPr>
              <a:tblGrid>
                <a:gridCol w="13341452"/>
                <a:gridCol w="8010136"/>
              </a:tblGrid>
              <a:tr h="1273382"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方法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描述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1273382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arc(x, y, radius, startAngle, endAngle [, anticlockwise])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3700">
                          <a:sym typeface="Helvetica Neue Medium"/>
                        </a:defRPr>
                      </a:pP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00" name="所需知识点"/>
          <p:cNvSpPr txBox="1"/>
          <p:nvPr/>
        </p:nvSpPr>
        <p:spPr>
          <a:xfrm>
            <a:off x="1506973" y="5592016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latin typeface="+mn-lt"/>
                <a:ea typeface="+mn-ea"/>
                <a:cs typeface="+mn-cs"/>
                <a:sym typeface="Helvetica Neue"/>
              </a:defRPr>
            </a:pPr>
            <a:r>
              <a:t>x : </a:t>
            </a:r>
            <a:r>
              <a:rPr b="1"/>
              <a:t>圆弧对应的圆心横坐标</a:t>
            </a:r>
          </a:p>
        </p:txBody>
      </p:sp>
      <p:sp>
        <p:nvSpPr>
          <p:cNvPr id="301" name="所需知识点"/>
          <p:cNvSpPr txBox="1"/>
          <p:nvPr/>
        </p:nvSpPr>
        <p:spPr>
          <a:xfrm>
            <a:off x="1506973" y="6626670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latin typeface="+mn-lt"/>
                <a:ea typeface="+mn-ea"/>
                <a:cs typeface="+mn-cs"/>
                <a:sym typeface="Helvetica Neue"/>
              </a:defRPr>
            </a:pPr>
            <a:r>
              <a:t>y : </a:t>
            </a:r>
            <a:r>
              <a:rPr b="1"/>
              <a:t>圆弧对应的圆心纵坐标</a:t>
            </a:r>
          </a:p>
        </p:txBody>
      </p:sp>
      <p:sp>
        <p:nvSpPr>
          <p:cNvPr id="302" name="所需知识点"/>
          <p:cNvSpPr txBox="1"/>
          <p:nvPr/>
        </p:nvSpPr>
        <p:spPr>
          <a:xfrm>
            <a:off x="1506973" y="7776667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latin typeface="+mn-lt"/>
                <a:ea typeface="+mn-ea"/>
                <a:cs typeface="+mn-cs"/>
                <a:sym typeface="Helvetica Neue"/>
              </a:defRPr>
            </a:pPr>
            <a:r>
              <a:t>radius : </a:t>
            </a:r>
            <a:r>
              <a:rPr b="1"/>
              <a:t>圆弧的半径大小</a:t>
            </a:r>
          </a:p>
        </p:txBody>
      </p:sp>
      <p:sp>
        <p:nvSpPr>
          <p:cNvPr id="303" name="所需知识点"/>
          <p:cNvSpPr txBox="1"/>
          <p:nvPr/>
        </p:nvSpPr>
        <p:spPr>
          <a:xfrm>
            <a:off x="1506973" y="8829884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latin typeface="+mn-lt"/>
                <a:ea typeface="+mn-ea"/>
                <a:cs typeface="+mn-cs"/>
                <a:sym typeface="Helvetica Neue"/>
              </a:defRPr>
            </a:pPr>
            <a:r>
              <a:t>startAngle: </a:t>
            </a:r>
            <a:r>
              <a:rPr b="1"/>
              <a:t>圆弧开始的角度，单位是弧度</a:t>
            </a:r>
          </a:p>
        </p:txBody>
      </p:sp>
      <p:sp>
        <p:nvSpPr>
          <p:cNvPr id="304" name="所需知识点"/>
          <p:cNvSpPr txBox="1"/>
          <p:nvPr/>
        </p:nvSpPr>
        <p:spPr>
          <a:xfrm>
            <a:off x="1506973" y="9961318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latin typeface="+mn-lt"/>
                <a:ea typeface="+mn-ea"/>
                <a:cs typeface="+mn-cs"/>
                <a:sym typeface="Helvetica Neue"/>
              </a:defRPr>
            </a:pPr>
            <a:r>
              <a:t>endAngle: </a:t>
            </a:r>
            <a:r>
              <a:rPr b="1"/>
              <a:t>圆弧结束的角度，单位是弧度</a:t>
            </a:r>
          </a:p>
        </p:txBody>
      </p:sp>
      <p:sp>
        <p:nvSpPr>
          <p:cNvPr id="305" name="所需知识点"/>
          <p:cNvSpPr txBox="1"/>
          <p:nvPr/>
        </p:nvSpPr>
        <p:spPr>
          <a:xfrm>
            <a:off x="1506973" y="11033098"/>
            <a:ext cx="21659215" cy="253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500">
                <a:latin typeface="+mn-lt"/>
                <a:ea typeface="+mn-ea"/>
                <a:cs typeface="+mn-cs"/>
                <a:sym typeface="Helvetica Neue"/>
              </a:defRPr>
            </a:pPr>
            <a:r>
              <a:t>anticlockwise</a:t>
            </a:r>
            <a:r>
              <a:rPr b="1"/>
              <a:t>（可选 默认是顺时针）: 弧度的开始到结束的绘制是按照顺时针来算，还是按时逆时针来算。如何设置为true，则表示按照逆时针方向从startAngle绘制到endAngle。</a:t>
            </a:r>
          </a:p>
        </p:txBody>
      </p:sp>
      <p:sp>
        <p:nvSpPr>
          <p:cNvPr id="306" name="所需知识点"/>
          <p:cNvSpPr txBox="1"/>
          <p:nvPr/>
        </p:nvSpPr>
        <p:spPr>
          <a:xfrm>
            <a:off x="14107698" y="7466294"/>
            <a:ext cx="888508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chemeClr val="accent5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b="1"/>
              <a:t>弧度小技巧：度数</a:t>
            </a:r>
            <a:r>
              <a:t>*Math.PI/180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5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126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7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8" name="所需知识点"/>
          <p:cNvSpPr txBox="1"/>
          <p:nvPr/>
        </p:nvSpPr>
        <p:spPr>
          <a:xfrm>
            <a:off x="1558642" y="2757484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1. 认识canvas元素</a:t>
            </a:r>
          </a:p>
        </p:txBody>
      </p:sp>
      <p:sp>
        <p:nvSpPr>
          <p:cNvPr id="129" name="所需知识点"/>
          <p:cNvSpPr txBox="1"/>
          <p:nvPr/>
        </p:nvSpPr>
        <p:spPr>
          <a:xfrm>
            <a:off x="1558642" y="3861413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2. canvas 绘制api</a:t>
            </a:r>
          </a:p>
        </p:txBody>
      </p:sp>
      <p:sp>
        <p:nvSpPr>
          <p:cNvPr id="130" name="所需知识点"/>
          <p:cNvSpPr txBox="1"/>
          <p:nvPr/>
        </p:nvSpPr>
        <p:spPr>
          <a:xfrm>
            <a:off x="1558642" y="4965342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3. canvas进阶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9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eg</a:t>
            </a:r>
          </a:p>
        </p:txBody>
      </p:sp>
      <p:sp>
        <p:nvSpPr>
          <p:cNvPr id="310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11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312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84520" y="7738608"/>
            <a:ext cx="10219210" cy="198759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2.png" descr="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37309" y="10163397"/>
            <a:ext cx="4113632" cy="3350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4006" y="7601981"/>
            <a:ext cx="9060371" cy="226084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37278" y="9843908"/>
            <a:ext cx="3669910" cy="35713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1.png" descr="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217441" y="168297"/>
            <a:ext cx="13096203" cy="69579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9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线条操作</a:t>
            </a:r>
          </a:p>
        </p:txBody>
      </p:sp>
      <p:sp>
        <p:nvSpPr>
          <p:cNvPr id="320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21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322" name="表格"/>
          <p:cNvGraphicFramePr/>
          <p:nvPr/>
        </p:nvGraphicFramePr>
        <p:xfrm>
          <a:off x="1516205" y="2649140"/>
          <a:ext cx="21364290" cy="395255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{33BA23B1-9221-436E-865A-0063620EA4FD}</a:tableStyleId>
              </a:tblPr>
              <a:tblGrid>
                <a:gridCol w="10675794"/>
                <a:gridCol w="10675794"/>
              </a:tblGrid>
              <a:tr h="984963"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属性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描述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984963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lineWidth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定义线条宽度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984963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lineCap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定义线帽样式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984963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lineJoin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定义两个线条交接处样式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23" name="表格"/>
          <p:cNvGraphicFramePr/>
          <p:nvPr/>
        </p:nvGraphicFramePr>
        <p:xfrm>
          <a:off x="1516205" y="8094248"/>
          <a:ext cx="21364290" cy="395255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{33BA23B1-9221-436E-865A-0063620EA4FD}</a:tableStyleId>
              </a:tblPr>
              <a:tblGrid>
                <a:gridCol w="10675794"/>
                <a:gridCol w="10675794"/>
              </a:tblGrid>
              <a:tr h="984963"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方法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描述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984963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setLineDash(segments)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定义线条的虚实样式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6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lineWidth</a:t>
            </a:r>
          </a:p>
        </p:txBody>
      </p:sp>
      <p:sp>
        <p:nvSpPr>
          <p:cNvPr id="327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28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29" name="所需知识点"/>
          <p:cNvSpPr txBox="1"/>
          <p:nvPr/>
        </p:nvSpPr>
        <p:spPr>
          <a:xfrm>
            <a:off x="1362392" y="2946992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值为整数（默认为1）</a:t>
            </a:r>
          </a:p>
        </p:txBody>
      </p:sp>
      <p:pic>
        <p:nvPicPr>
          <p:cNvPr id="330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5624" y="4819011"/>
            <a:ext cx="9005048" cy="6757857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箭头"/>
          <p:cNvSpPr/>
          <p:nvPr/>
        </p:nvSpPr>
        <p:spPr>
          <a:xfrm>
            <a:off x="10954596" y="7562939"/>
            <a:ext cx="2474808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332" name="1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49620" y="4819011"/>
            <a:ext cx="7157730" cy="67578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5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lineWidth</a:t>
            </a:r>
          </a:p>
        </p:txBody>
      </p:sp>
      <p:sp>
        <p:nvSpPr>
          <p:cNvPr id="336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37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38" name="所需知识点"/>
          <p:cNvSpPr txBox="1"/>
          <p:nvPr/>
        </p:nvSpPr>
        <p:spPr>
          <a:xfrm>
            <a:off x="1362392" y="2946992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不仅可以为直线 设置宽度 也可以为 曲线设置宽度</a:t>
            </a:r>
          </a:p>
        </p:txBody>
      </p:sp>
      <p:sp>
        <p:nvSpPr>
          <p:cNvPr id="339" name="箭头"/>
          <p:cNvSpPr/>
          <p:nvPr/>
        </p:nvSpPr>
        <p:spPr>
          <a:xfrm>
            <a:off x="11733473" y="7562939"/>
            <a:ext cx="2474808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340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68966" y="4819011"/>
            <a:ext cx="7115751" cy="67578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1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5225" y="6602810"/>
            <a:ext cx="10117563" cy="28702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4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lineCap</a:t>
            </a:r>
          </a:p>
        </p:txBody>
      </p:sp>
      <p:sp>
        <p:nvSpPr>
          <p:cNvPr id="345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46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47" name="箭头"/>
          <p:cNvSpPr/>
          <p:nvPr/>
        </p:nvSpPr>
        <p:spPr>
          <a:xfrm>
            <a:off x="11770270" y="9486198"/>
            <a:ext cx="2474808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348" name="表格"/>
          <p:cNvGraphicFramePr/>
          <p:nvPr/>
        </p:nvGraphicFramePr>
        <p:xfrm>
          <a:off x="1516205" y="2820858"/>
          <a:ext cx="21364290" cy="30060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{33BA23B1-9221-436E-865A-0063620EA4FD}</a:tableStyleId>
              </a:tblPr>
              <a:tblGrid>
                <a:gridCol w="2947033"/>
                <a:gridCol w="18404556"/>
              </a:tblGrid>
              <a:tr h="748347"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属性值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描述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748347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butt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每条线的头端 和尾端都是长方形。不做任何处理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748347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round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每条线的头端 和尾端增加一个半圆，半圆的直径为线宽长度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748347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square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每条线的头端 和尾端都是长方形。长方形的长度为线宽的一半，高度保持为线宽长度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349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34783" y="7257348"/>
            <a:ext cx="5269294" cy="525292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0" name="1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30521" y="7257348"/>
            <a:ext cx="6400801" cy="5727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3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lineJoin 定义2个线条交接处的样式</a:t>
            </a:r>
          </a:p>
        </p:txBody>
      </p:sp>
      <p:sp>
        <p:nvSpPr>
          <p:cNvPr id="354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55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56" name="箭头"/>
          <p:cNvSpPr/>
          <p:nvPr/>
        </p:nvSpPr>
        <p:spPr>
          <a:xfrm>
            <a:off x="11770270" y="9486198"/>
            <a:ext cx="2474808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357" name="表格"/>
          <p:cNvGraphicFramePr/>
          <p:nvPr/>
        </p:nvGraphicFramePr>
        <p:xfrm>
          <a:off x="1516205" y="2820858"/>
          <a:ext cx="21364290" cy="30060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{33BA23B1-9221-436E-865A-0063620EA4FD}</a:tableStyleId>
              </a:tblPr>
              <a:tblGrid>
                <a:gridCol w="2947033"/>
                <a:gridCol w="18404556"/>
              </a:tblGrid>
              <a:tr h="748347"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属性值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描述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748347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miter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默认值：尖角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748347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round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圆角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748347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bevel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斜角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358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4046" y="8346257"/>
            <a:ext cx="7969124" cy="35498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1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262127" y="8763440"/>
            <a:ext cx="2500208" cy="25497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202304" y="9003729"/>
            <a:ext cx="2500208" cy="2069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2.png" descr="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861620" y="8836877"/>
            <a:ext cx="2781068" cy="24028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4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setLineDash(array)</a:t>
            </a:r>
          </a:p>
        </p:txBody>
      </p:sp>
      <p:sp>
        <p:nvSpPr>
          <p:cNvPr id="365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66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67" name="所需知识点"/>
          <p:cNvSpPr txBox="1"/>
          <p:nvPr/>
        </p:nvSpPr>
        <p:spPr>
          <a:xfrm>
            <a:off x="1362392" y="2596668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 设置线条的虚实样式</a:t>
            </a:r>
          </a:p>
        </p:txBody>
      </p:sp>
      <p:sp>
        <p:nvSpPr>
          <p:cNvPr id="368" name="所需知识点"/>
          <p:cNvSpPr txBox="1"/>
          <p:nvPr/>
        </p:nvSpPr>
        <p:spPr>
          <a:xfrm>
            <a:off x="1526200" y="3612912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参数array是个数组组合</a:t>
            </a:r>
          </a:p>
        </p:txBody>
      </p:sp>
      <p:sp>
        <p:nvSpPr>
          <p:cNvPr id="369" name="所需知识点"/>
          <p:cNvSpPr txBox="1"/>
          <p:nvPr/>
        </p:nvSpPr>
        <p:spPr>
          <a:xfrm>
            <a:off x="1526200" y="4839766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例如： [10,5] 10px 实线 5px 空白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2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文本操作</a:t>
            </a:r>
          </a:p>
        </p:txBody>
      </p:sp>
      <p:sp>
        <p:nvSpPr>
          <p:cNvPr id="373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74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375" name="表格"/>
          <p:cNvGraphicFramePr/>
          <p:nvPr/>
        </p:nvGraphicFramePr>
        <p:xfrm>
          <a:off x="1516205" y="2649140"/>
          <a:ext cx="21364290" cy="313775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{33BA23B1-9221-436E-865A-0063620EA4FD}</a:tableStyleId>
              </a:tblPr>
              <a:tblGrid>
                <a:gridCol w="10675794"/>
                <a:gridCol w="10675794"/>
              </a:tblGrid>
              <a:tr h="781262"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方法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描述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781262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fillText()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绘制 填充文本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781262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strokeText()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绘制 描边文本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781262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measureText()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用于获取文本的长度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76" name="表格"/>
          <p:cNvGraphicFramePr/>
          <p:nvPr/>
        </p:nvGraphicFramePr>
        <p:xfrm>
          <a:off x="1516205" y="6730935"/>
          <a:ext cx="21364290" cy="313775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{33BA23B1-9221-436E-865A-0063620EA4FD}</a:tableStyleId>
              </a:tblPr>
              <a:tblGrid>
                <a:gridCol w="10675794"/>
                <a:gridCol w="10675794"/>
              </a:tblGrid>
              <a:tr h="781262"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属性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描述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781262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font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定义文本字体样式（大小，粗细）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781262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textAlign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定义文本水平对齐方式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781262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textBaseline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定义文本垂直对齐方式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781262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fillStyle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定义填充颜色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781262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strokeStyle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定义描边颜色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9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strokeText()</a:t>
            </a:r>
          </a:p>
        </p:txBody>
      </p:sp>
      <p:sp>
        <p:nvSpPr>
          <p:cNvPr id="380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81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82" name="所需知识点"/>
          <p:cNvSpPr txBox="1"/>
          <p:nvPr/>
        </p:nvSpPr>
        <p:spPr>
          <a:xfrm>
            <a:off x="1362392" y="2596668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语法：strokeText(text,x,y,maxWidth)</a:t>
            </a:r>
          </a:p>
        </p:txBody>
      </p:sp>
      <p:sp>
        <p:nvSpPr>
          <p:cNvPr id="383" name="所需知识点"/>
          <p:cNvSpPr txBox="1"/>
          <p:nvPr/>
        </p:nvSpPr>
        <p:spPr>
          <a:xfrm>
            <a:off x="1362392" y="3883219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参数</a:t>
            </a:r>
          </a:p>
        </p:txBody>
      </p:sp>
      <p:sp>
        <p:nvSpPr>
          <p:cNvPr id="384" name="所需知识点"/>
          <p:cNvSpPr txBox="1"/>
          <p:nvPr/>
        </p:nvSpPr>
        <p:spPr>
          <a:xfrm>
            <a:off x="2168026" y="5169769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text 字符串文本</a:t>
            </a:r>
          </a:p>
        </p:txBody>
      </p:sp>
      <p:sp>
        <p:nvSpPr>
          <p:cNvPr id="385" name="所需知识点"/>
          <p:cNvSpPr txBox="1"/>
          <p:nvPr/>
        </p:nvSpPr>
        <p:spPr>
          <a:xfrm>
            <a:off x="2168026" y="6186013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x 文本 最左边的坐标</a:t>
            </a:r>
          </a:p>
        </p:txBody>
      </p:sp>
      <p:sp>
        <p:nvSpPr>
          <p:cNvPr id="386" name="所需知识点"/>
          <p:cNvSpPr txBox="1"/>
          <p:nvPr/>
        </p:nvSpPr>
        <p:spPr>
          <a:xfrm>
            <a:off x="2168026" y="7337410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y 文本 最下边的坐标</a:t>
            </a:r>
          </a:p>
        </p:txBody>
      </p:sp>
      <p:sp>
        <p:nvSpPr>
          <p:cNvPr id="387" name="所需知识点"/>
          <p:cNvSpPr txBox="1"/>
          <p:nvPr/>
        </p:nvSpPr>
        <p:spPr>
          <a:xfrm>
            <a:off x="2168026" y="8488807"/>
            <a:ext cx="21659215" cy="1878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maxWidth 可选参数，表示允许的最大文本的宽度（单位为px），如果文本宽度超出maxWidth， 会被压缩至 maxWidth的宽度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0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fillText()</a:t>
            </a:r>
          </a:p>
        </p:txBody>
      </p:sp>
      <p:sp>
        <p:nvSpPr>
          <p:cNvPr id="391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92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93" name="所需知识点"/>
          <p:cNvSpPr txBox="1"/>
          <p:nvPr/>
        </p:nvSpPr>
        <p:spPr>
          <a:xfrm>
            <a:off x="1362392" y="2596668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语法：fillText(text,x,y,maxWidth)</a:t>
            </a:r>
          </a:p>
        </p:txBody>
      </p:sp>
      <p:sp>
        <p:nvSpPr>
          <p:cNvPr id="394" name="所需知识点"/>
          <p:cNvSpPr txBox="1"/>
          <p:nvPr/>
        </p:nvSpPr>
        <p:spPr>
          <a:xfrm>
            <a:off x="1362392" y="3883219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参数</a:t>
            </a:r>
          </a:p>
        </p:txBody>
      </p:sp>
      <p:sp>
        <p:nvSpPr>
          <p:cNvPr id="395" name="所需知识点"/>
          <p:cNvSpPr txBox="1"/>
          <p:nvPr/>
        </p:nvSpPr>
        <p:spPr>
          <a:xfrm>
            <a:off x="2168026" y="5169769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text 字符串文本</a:t>
            </a:r>
          </a:p>
        </p:txBody>
      </p:sp>
      <p:sp>
        <p:nvSpPr>
          <p:cNvPr id="396" name="所需知识点"/>
          <p:cNvSpPr txBox="1"/>
          <p:nvPr/>
        </p:nvSpPr>
        <p:spPr>
          <a:xfrm>
            <a:off x="2168026" y="6186013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x 文本 最左边的坐标</a:t>
            </a:r>
          </a:p>
        </p:txBody>
      </p:sp>
      <p:sp>
        <p:nvSpPr>
          <p:cNvPr id="397" name="所需知识点"/>
          <p:cNvSpPr txBox="1"/>
          <p:nvPr/>
        </p:nvSpPr>
        <p:spPr>
          <a:xfrm>
            <a:off x="2168026" y="7337410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y 文本 最下边的坐标</a:t>
            </a:r>
          </a:p>
        </p:txBody>
      </p:sp>
      <p:sp>
        <p:nvSpPr>
          <p:cNvPr id="398" name="所需知识点"/>
          <p:cNvSpPr txBox="1"/>
          <p:nvPr/>
        </p:nvSpPr>
        <p:spPr>
          <a:xfrm>
            <a:off x="2168026" y="8488807"/>
            <a:ext cx="21659215" cy="1878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maxWidth 可选参数，表示允许的最大文本的宽度（单位为px），如果文本宽度超出maxWidth， 会被压缩至 maxWidth的宽度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33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6" name="01"/>
          <p:cNvGrpSpPr/>
          <p:nvPr/>
        </p:nvGrpSpPr>
        <p:grpSpPr>
          <a:xfrm>
            <a:off x="10446204" y="3575487"/>
            <a:ext cx="3090116" cy="3090113"/>
            <a:chOff x="0" y="0"/>
            <a:chExt cx="3090114" cy="3090111"/>
          </a:xfrm>
        </p:grpSpPr>
        <p:sp>
          <p:nvSpPr>
            <p:cNvPr id="134" name="圆形"/>
            <p:cNvSpPr/>
            <p:nvPr/>
          </p:nvSpPr>
          <p:spPr>
            <a:xfrm>
              <a:off x="-1" y="0"/>
              <a:ext cx="3090116" cy="3090112"/>
            </a:xfrm>
            <a:prstGeom prst="ellipse">
              <a:avLst/>
            </a:prstGeom>
            <a:solidFill>
              <a:srgbClr val="800D0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135" name="01"/>
            <p:cNvSpPr txBox="1"/>
            <p:nvPr/>
          </p:nvSpPr>
          <p:spPr>
            <a:xfrm>
              <a:off x="452536" y="793651"/>
              <a:ext cx="2185041" cy="1502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sp>
        <p:nvSpPr>
          <p:cNvPr id="137" name="线条"/>
          <p:cNvSpPr/>
          <p:nvPr/>
        </p:nvSpPr>
        <p:spPr>
          <a:xfrm>
            <a:off x="9291411" y="7312349"/>
            <a:ext cx="5399701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8" name="jvascript动画"/>
          <p:cNvSpPr txBox="1"/>
          <p:nvPr/>
        </p:nvSpPr>
        <p:spPr>
          <a:xfrm>
            <a:off x="8423196" y="8176621"/>
            <a:ext cx="7136131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认识canvas元素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1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measureText()</a:t>
            </a:r>
          </a:p>
        </p:txBody>
      </p:sp>
      <p:sp>
        <p:nvSpPr>
          <p:cNvPr id="402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03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04" name="所需知识点"/>
          <p:cNvSpPr txBox="1"/>
          <p:nvPr/>
        </p:nvSpPr>
        <p:spPr>
          <a:xfrm>
            <a:off x="1362392" y="2596668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语法：ctx.measureText(text).width;  text 表示字符串文本 单位为像素</a:t>
            </a:r>
          </a:p>
        </p:txBody>
      </p:sp>
      <p:sp>
        <p:nvSpPr>
          <p:cNvPr id="405" name="所需知识点"/>
          <p:cNvSpPr txBox="1"/>
          <p:nvPr/>
        </p:nvSpPr>
        <p:spPr>
          <a:xfrm>
            <a:off x="1362392" y="3883219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主要用于实现 文本 居中对齐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8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font</a:t>
            </a:r>
          </a:p>
        </p:txBody>
      </p:sp>
      <p:sp>
        <p:nvSpPr>
          <p:cNvPr id="409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10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11" name="所需知识点"/>
          <p:cNvSpPr txBox="1"/>
          <p:nvPr/>
        </p:nvSpPr>
        <p:spPr>
          <a:xfrm>
            <a:off x="1362392" y="2775326"/>
            <a:ext cx="21659216" cy="1760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pPr>
            <a:r>
              <a:t>与css font 用法一样</a:t>
            </a:r>
          </a:p>
          <a:p>
            <a: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pPr>
            <a:r>
              <a:t>font: “font-style font-weight font-size/line-height font-family”</a:t>
            </a:r>
          </a:p>
        </p:txBody>
      </p:sp>
      <p:sp>
        <p:nvSpPr>
          <p:cNvPr id="412" name="所需知识点"/>
          <p:cNvSpPr txBox="1"/>
          <p:nvPr/>
        </p:nvSpPr>
        <p:spPr>
          <a:xfrm>
            <a:off x="1362392" y="5367486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默认值：10px sans-serif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5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textAlign</a:t>
            </a:r>
          </a:p>
        </p:txBody>
      </p:sp>
      <p:sp>
        <p:nvSpPr>
          <p:cNvPr id="416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17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418" name="表格"/>
          <p:cNvGraphicFramePr/>
          <p:nvPr/>
        </p:nvGraphicFramePr>
        <p:xfrm>
          <a:off x="1516205" y="3447359"/>
          <a:ext cx="21364290" cy="769275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{33BA23B1-9221-436E-865A-0063620EA4FD}</a:tableStyleId>
              </a:tblPr>
              <a:tblGrid>
                <a:gridCol w="10675794"/>
                <a:gridCol w="10675794"/>
              </a:tblGrid>
              <a:tr h="1280008"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属性值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描述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1280008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start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文本在指定的横坐标开始 （与阅读方向有关）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280008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end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文本在指定的横坐标结束 （与阅读方向有关）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280008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left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左对齐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280008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right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右对齐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280008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center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居中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1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textBaseLine</a:t>
            </a:r>
          </a:p>
        </p:txBody>
      </p:sp>
      <p:sp>
        <p:nvSpPr>
          <p:cNvPr id="422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23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424" name="表格"/>
          <p:cNvGraphicFramePr/>
          <p:nvPr/>
        </p:nvGraphicFramePr>
        <p:xfrm>
          <a:off x="1516205" y="3447359"/>
          <a:ext cx="21364290" cy="769275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{33BA23B1-9221-436E-865A-0063620EA4FD}</a:tableStyleId>
              </a:tblPr>
              <a:tblGrid>
                <a:gridCol w="10675794"/>
                <a:gridCol w="10675794"/>
              </a:tblGrid>
              <a:tr h="1280008"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属性值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描述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1280008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alphabetic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基线对齐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280008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top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顶部对齐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280008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middle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中间对齐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280008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bottom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底部对齐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7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绘制图片</a:t>
            </a:r>
          </a:p>
        </p:txBody>
      </p:sp>
      <p:sp>
        <p:nvSpPr>
          <p:cNvPr id="428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29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30" name="所需知识点"/>
          <p:cNvSpPr txBox="1"/>
          <p:nvPr/>
        </p:nvSpPr>
        <p:spPr>
          <a:xfrm>
            <a:off x="1549602" y="2890040"/>
            <a:ext cx="21659215" cy="1878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pPr>
            <a:r>
              <a:t>在canvas中我们不仅可以绘制基本的图形，还可以把图片导入到canvas中进行操作</a:t>
            </a:r>
          </a:p>
          <a:p>
            <a: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pPr>
            <a:r>
              <a:t>，例如 平铺、切割、图像处理等</a:t>
            </a:r>
          </a:p>
        </p:txBody>
      </p:sp>
      <p:sp>
        <p:nvSpPr>
          <p:cNvPr id="431" name="所需知识点"/>
          <p:cNvSpPr txBox="1"/>
          <p:nvPr/>
        </p:nvSpPr>
        <p:spPr>
          <a:xfrm>
            <a:off x="1549602" y="6325853"/>
            <a:ext cx="21659215" cy="783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1 .drawImage(image,x,y,[width],[height])</a:t>
            </a:r>
          </a:p>
        </p:txBody>
      </p:sp>
      <p:sp>
        <p:nvSpPr>
          <p:cNvPr id="432" name="所需知识点"/>
          <p:cNvSpPr txBox="1"/>
          <p:nvPr/>
        </p:nvSpPr>
        <p:spPr>
          <a:xfrm>
            <a:off x="1549602" y="5096295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绘制方式</a:t>
            </a:r>
          </a:p>
        </p:txBody>
      </p:sp>
      <p:sp>
        <p:nvSpPr>
          <p:cNvPr id="433" name="所需知识点"/>
          <p:cNvSpPr txBox="1"/>
          <p:nvPr/>
        </p:nvSpPr>
        <p:spPr>
          <a:xfrm>
            <a:off x="1549602" y="7466293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-image 可以是imgDOM对象，也可以是javascript创建的image图像</a:t>
            </a:r>
          </a:p>
        </p:txBody>
      </p:sp>
      <p:sp>
        <p:nvSpPr>
          <p:cNvPr id="434" name="所需知识点"/>
          <p:cNvSpPr txBox="1"/>
          <p:nvPr/>
        </p:nvSpPr>
        <p:spPr>
          <a:xfrm>
            <a:off x="1549602" y="8724912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-x 图片左上角的横坐标，</a:t>
            </a:r>
          </a:p>
        </p:txBody>
      </p:sp>
      <p:sp>
        <p:nvSpPr>
          <p:cNvPr id="435" name="所需知识点"/>
          <p:cNvSpPr txBox="1"/>
          <p:nvPr/>
        </p:nvSpPr>
        <p:spPr>
          <a:xfrm>
            <a:off x="1549602" y="9870340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-y 图片左上角的纵坐标，</a:t>
            </a:r>
          </a:p>
        </p:txBody>
      </p:sp>
      <p:sp>
        <p:nvSpPr>
          <p:cNvPr id="436" name="所需知识点"/>
          <p:cNvSpPr txBox="1"/>
          <p:nvPr/>
        </p:nvSpPr>
        <p:spPr>
          <a:xfrm>
            <a:off x="1549602" y="10902956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width/height 可选。图片的宽度 /高度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9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绘制图片</a:t>
            </a:r>
          </a:p>
        </p:txBody>
      </p:sp>
      <p:sp>
        <p:nvSpPr>
          <p:cNvPr id="440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41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42" name="所需知识点"/>
          <p:cNvSpPr txBox="1"/>
          <p:nvPr/>
        </p:nvSpPr>
        <p:spPr>
          <a:xfrm>
            <a:off x="1526200" y="2951856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2 .drawImage(image,sx,sy,sw,sh,dx,dy,dw,dh) 将截取的图片 显示到画布中</a:t>
            </a:r>
          </a:p>
        </p:txBody>
      </p:sp>
      <p:sp>
        <p:nvSpPr>
          <p:cNvPr id="443" name="所需知识点"/>
          <p:cNvSpPr txBox="1"/>
          <p:nvPr/>
        </p:nvSpPr>
        <p:spPr>
          <a:xfrm>
            <a:off x="2041026" y="4190867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-image 可以是imgDOM对象，也可以是javascript创建的image图像</a:t>
            </a:r>
          </a:p>
        </p:txBody>
      </p:sp>
      <p:sp>
        <p:nvSpPr>
          <p:cNvPr id="444" name="所需知识点"/>
          <p:cNvSpPr txBox="1"/>
          <p:nvPr/>
        </p:nvSpPr>
        <p:spPr>
          <a:xfrm>
            <a:off x="2672857" y="5299008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sx,sy,sw,sh  原图片截取的范围</a:t>
            </a:r>
          </a:p>
        </p:txBody>
      </p:sp>
      <p:sp>
        <p:nvSpPr>
          <p:cNvPr id="445" name="所需知识点"/>
          <p:cNvSpPr txBox="1"/>
          <p:nvPr/>
        </p:nvSpPr>
        <p:spPr>
          <a:xfrm>
            <a:off x="3281287" y="6407149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sx,sy 原图片被截取部分的横坐标/纵坐标</a:t>
            </a:r>
          </a:p>
        </p:txBody>
      </p:sp>
      <p:sp>
        <p:nvSpPr>
          <p:cNvPr id="446" name="所需知识点"/>
          <p:cNvSpPr txBox="1"/>
          <p:nvPr/>
        </p:nvSpPr>
        <p:spPr>
          <a:xfrm>
            <a:off x="3281287" y="7466293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sw,sh  原图片被截取部分的宽度和高度</a:t>
            </a:r>
          </a:p>
        </p:txBody>
      </p:sp>
      <p:sp>
        <p:nvSpPr>
          <p:cNvPr id="447" name="所需知识点"/>
          <p:cNvSpPr txBox="1"/>
          <p:nvPr/>
        </p:nvSpPr>
        <p:spPr>
          <a:xfrm>
            <a:off x="2672857" y="8525438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dx,dy,dw,dh  同上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0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平铺图片</a:t>
            </a:r>
          </a:p>
        </p:txBody>
      </p:sp>
      <p:sp>
        <p:nvSpPr>
          <p:cNvPr id="451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52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53" name="所需知识点"/>
          <p:cNvSpPr txBox="1"/>
          <p:nvPr/>
        </p:nvSpPr>
        <p:spPr>
          <a:xfrm>
            <a:off x="1526200" y="3017007"/>
            <a:ext cx="21659216" cy="77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createPattern(image,type)</a:t>
            </a:r>
          </a:p>
        </p:txBody>
      </p:sp>
      <p:sp>
        <p:nvSpPr>
          <p:cNvPr id="454" name="所需知识点"/>
          <p:cNvSpPr txBox="1"/>
          <p:nvPr/>
        </p:nvSpPr>
        <p:spPr>
          <a:xfrm>
            <a:off x="2275037" y="5398427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-image 被平铺的图片对象</a:t>
            </a:r>
          </a:p>
        </p:txBody>
      </p:sp>
      <p:sp>
        <p:nvSpPr>
          <p:cNvPr id="455" name="所需知识点"/>
          <p:cNvSpPr txBox="1"/>
          <p:nvPr/>
        </p:nvSpPr>
        <p:spPr>
          <a:xfrm>
            <a:off x="1526200" y="4175142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参数</a:t>
            </a:r>
          </a:p>
        </p:txBody>
      </p:sp>
      <p:sp>
        <p:nvSpPr>
          <p:cNvPr id="456" name="所需知识点"/>
          <p:cNvSpPr txBox="1"/>
          <p:nvPr/>
        </p:nvSpPr>
        <p:spPr>
          <a:xfrm>
            <a:off x="2275037" y="6407149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-type 图像平铺的方式</a:t>
            </a:r>
          </a:p>
        </p:txBody>
      </p:sp>
      <p:graphicFrame>
        <p:nvGraphicFramePr>
          <p:cNvPr id="457" name="表格"/>
          <p:cNvGraphicFramePr/>
          <p:nvPr/>
        </p:nvGraphicFramePr>
        <p:xfrm>
          <a:off x="1680013" y="8195699"/>
          <a:ext cx="21364290" cy="446315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{33BA23B1-9221-436E-865A-0063620EA4FD}</a:tableStyleId>
              </a:tblPr>
              <a:tblGrid>
                <a:gridCol w="10675794"/>
                <a:gridCol w="10675794"/>
              </a:tblGrid>
              <a:tr h="890091"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属性值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说明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890091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repeat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文本在指定的横坐标开始 （与阅读方向有关）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890091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repeat-x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文本在指定的横坐标结束 （与阅读方向有关）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890091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repeat-y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左对齐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890091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no-repeat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右对齐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458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26557" y="2253799"/>
            <a:ext cx="12726832" cy="35761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1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切割图片</a:t>
            </a:r>
          </a:p>
        </p:txBody>
      </p:sp>
      <p:sp>
        <p:nvSpPr>
          <p:cNvPr id="462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63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64" name="所需知识点"/>
          <p:cNvSpPr txBox="1"/>
          <p:nvPr/>
        </p:nvSpPr>
        <p:spPr>
          <a:xfrm>
            <a:off x="1526200" y="3017007"/>
            <a:ext cx="21659216" cy="77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clip()</a:t>
            </a:r>
          </a:p>
        </p:txBody>
      </p:sp>
      <p:sp>
        <p:nvSpPr>
          <p:cNvPr id="465" name="所需知识点"/>
          <p:cNvSpPr txBox="1"/>
          <p:nvPr/>
        </p:nvSpPr>
        <p:spPr>
          <a:xfrm>
            <a:off x="2275037" y="5398427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-绘制基本图形</a:t>
            </a:r>
          </a:p>
        </p:txBody>
      </p:sp>
      <p:sp>
        <p:nvSpPr>
          <p:cNvPr id="466" name="所需知识点"/>
          <p:cNvSpPr txBox="1"/>
          <p:nvPr/>
        </p:nvSpPr>
        <p:spPr>
          <a:xfrm>
            <a:off x="1526200" y="4175142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三步</a:t>
            </a:r>
          </a:p>
        </p:txBody>
      </p:sp>
      <p:sp>
        <p:nvSpPr>
          <p:cNvPr id="467" name="所需知识点"/>
          <p:cNvSpPr txBox="1"/>
          <p:nvPr/>
        </p:nvSpPr>
        <p:spPr>
          <a:xfrm>
            <a:off x="2275037" y="6407149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-使用clip() 方法</a:t>
            </a:r>
          </a:p>
        </p:txBody>
      </p:sp>
      <p:sp>
        <p:nvSpPr>
          <p:cNvPr id="468" name="所需知识点"/>
          <p:cNvSpPr txBox="1"/>
          <p:nvPr/>
        </p:nvSpPr>
        <p:spPr>
          <a:xfrm>
            <a:off x="2275037" y="7466293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-绘制图片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1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路径</a:t>
            </a:r>
          </a:p>
        </p:txBody>
      </p:sp>
      <p:sp>
        <p:nvSpPr>
          <p:cNvPr id="472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73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474" name="表格"/>
          <p:cNvGraphicFramePr/>
          <p:nvPr/>
        </p:nvGraphicFramePr>
        <p:xfrm>
          <a:off x="1352397" y="5045115"/>
          <a:ext cx="21364289" cy="446315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{33BA23B1-9221-436E-865A-0063620EA4FD}</a:tableStyleId>
              </a:tblPr>
              <a:tblGrid>
                <a:gridCol w="6056352"/>
                <a:gridCol w="15295237"/>
              </a:tblGrid>
              <a:tr h="890091"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方法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说明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890091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beginPath()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开始新的路径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890091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closePath()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关闭当前路径（将同一个路径的起点与终点连接起来，称为封闭的图形）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890091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isPointPath()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判断某一个点是否存在于当前路径中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75" name="所需知识点"/>
          <p:cNvSpPr txBox="1"/>
          <p:nvPr/>
        </p:nvSpPr>
        <p:spPr>
          <a:xfrm>
            <a:off x="1362392" y="2957167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除了矩形之外，其他基本图形都是基于路径的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hanks！"/>
          <p:cNvSpPr txBox="1"/>
          <p:nvPr>
            <p:ph type="ctrTitle"/>
          </p:nvPr>
        </p:nvSpPr>
        <p:spPr>
          <a:xfrm>
            <a:off x="1778000" y="3147634"/>
            <a:ext cx="20828000" cy="4648202"/>
          </a:xfrm>
          <a:prstGeom prst="rect">
            <a:avLst/>
          </a:prstGeom>
        </p:spPr>
        <p:txBody>
          <a:bodyPr/>
          <a:lstStyle>
            <a:lvl1pPr>
              <a:defRPr sz="143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Thanks！</a:t>
            </a:r>
          </a:p>
        </p:txBody>
      </p:sp>
      <p:sp>
        <p:nvSpPr>
          <p:cNvPr id="478" name="追梦课堂临汾首家专业的web前端培训机构    www.zmclass.com"/>
          <p:cNvSpPr txBox="1"/>
          <p:nvPr/>
        </p:nvSpPr>
        <p:spPr>
          <a:xfrm>
            <a:off x="6367784" y="8165992"/>
            <a:ext cx="1429097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追梦课堂临汾首家专业的web前端培训机构</a:t>
            </a:r>
            <a:r>
              <a:rPr spc="2250" sz="3000">
                <a:solidFill>
                  <a:srgbClr val="FFFFFF"/>
                </a:solidFill>
              </a:rPr>
              <a:t> </a:t>
            </a:r>
            <a:r>
              <a:rPr spc="0" sz="3000">
                <a:solidFill>
                  <a:srgbClr val="FFFFFF"/>
                </a:solidFill>
              </a:rPr>
              <a:t>  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79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1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canvas 特征属性</a:t>
            </a:r>
          </a:p>
        </p:txBody>
      </p:sp>
      <p:sp>
        <p:nvSpPr>
          <p:cNvPr id="142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3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4" name="所需知识点"/>
          <p:cNvSpPr txBox="1"/>
          <p:nvPr/>
        </p:nvSpPr>
        <p:spPr>
          <a:xfrm>
            <a:off x="1632235" y="3098856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canvas </a:t>
            </a:r>
            <a:r>
              <a:rPr b="1">
                <a:solidFill>
                  <a:srgbClr val="000000"/>
                </a:solidFill>
              </a:rPr>
              <a:t>行内元素 有3个属性</a:t>
            </a:r>
          </a:p>
        </p:txBody>
      </p:sp>
      <p:graphicFrame>
        <p:nvGraphicFramePr>
          <p:cNvPr id="145" name="表格"/>
          <p:cNvGraphicFramePr/>
          <p:nvPr/>
        </p:nvGraphicFramePr>
        <p:xfrm>
          <a:off x="1606222" y="4798131"/>
          <a:ext cx="21922758" cy="98137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{33BA23B1-9221-436E-865A-0063620EA4FD}</a:tableStyleId>
              </a:tblPr>
              <a:tblGrid>
                <a:gridCol w="7303352"/>
                <a:gridCol w="7303352"/>
              </a:tblGrid>
              <a:tr h="1089008"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属性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描述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1089008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—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089008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width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宽度 (默认：350px)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089008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height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高度 (高度：150px)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6" name="所需知识点"/>
          <p:cNvSpPr txBox="1"/>
          <p:nvPr/>
        </p:nvSpPr>
        <p:spPr>
          <a:xfrm>
            <a:off x="16620790" y="5041164"/>
            <a:ext cx="820932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设置宽度/高度 2种方式</a:t>
            </a:r>
          </a:p>
        </p:txBody>
      </p:sp>
      <p:sp>
        <p:nvSpPr>
          <p:cNvPr id="147" name="所需知识点"/>
          <p:cNvSpPr txBox="1"/>
          <p:nvPr/>
        </p:nvSpPr>
        <p:spPr>
          <a:xfrm>
            <a:off x="16796852" y="6407149"/>
            <a:ext cx="820932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pPr>
            <a:r>
              <a:t>1. </a:t>
            </a:r>
            <a:r>
              <a:rPr>
                <a:solidFill>
                  <a:schemeClr val="accent5">
                    <a:lumOff val="-9803"/>
                  </a:schemeClr>
                </a:solidFill>
              </a:rPr>
              <a:t>html 属性中定义 (推荐)</a:t>
            </a:r>
          </a:p>
        </p:txBody>
      </p:sp>
      <p:sp>
        <p:nvSpPr>
          <p:cNvPr id="148" name="所需知识点"/>
          <p:cNvSpPr txBox="1"/>
          <p:nvPr/>
        </p:nvSpPr>
        <p:spPr>
          <a:xfrm>
            <a:off x="16796852" y="7773135"/>
            <a:ext cx="820932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2. css中定义(不推荐)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1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canvas 对象属性 和 方法</a:t>
            </a:r>
          </a:p>
        </p:txBody>
      </p:sp>
      <p:sp>
        <p:nvSpPr>
          <p:cNvPr id="152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3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154" name="表格"/>
          <p:cNvGraphicFramePr/>
          <p:nvPr/>
        </p:nvGraphicFramePr>
        <p:xfrm>
          <a:off x="1581690" y="3473448"/>
          <a:ext cx="21557952" cy="643689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{33BA23B1-9221-436E-865A-0063620EA4FD}</a:tableStyleId>
              </a:tblPr>
              <a:tblGrid>
                <a:gridCol w="10772625"/>
                <a:gridCol w="10772625"/>
              </a:tblGrid>
              <a:tr h="1606047"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属性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描述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1606047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width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canvas 宽度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606047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height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canvas 高度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606047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getContext(contextId)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canvas 相关的绘图环境对象，用于暴露绘图api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606047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toDataURL()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获取canvas 产生位图的字符串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606047">
                <a:tc>
                  <a:txBody>
                    <a:bodyPr/>
                    <a:lstStyle/>
                    <a:p>
                      <a:pPr indent="228600">
                        <a:defRPr sz="3700">
                          <a:sym typeface="Helvetica Neue Medium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3700">
                          <a:sym typeface="Helvetica Neue Medium"/>
                        </a:defRPr>
                      </a:pP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7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getContext(contextId)</a:t>
            </a:r>
          </a:p>
        </p:txBody>
      </p:sp>
      <p:sp>
        <p:nvSpPr>
          <p:cNvPr id="158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9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0" name="所需知识点"/>
          <p:cNvSpPr txBox="1"/>
          <p:nvPr/>
        </p:nvSpPr>
        <p:spPr>
          <a:xfrm>
            <a:off x="1558642" y="2757484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获取canvas元素相关的绘图环境对象，用于暴露绘图api</a:t>
            </a:r>
          </a:p>
        </p:txBody>
      </p:sp>
      <p:sp>
        <p:nvSpPr>
          <p:cNvPr id="161" name="所需知识点"/>
          <p:cNvSpPr txBox="1"/>
          <p:nvPr/>
        </p:nvSpPr>
        <p:spPr>
          <a:xfrm>
            <a:off x="1558642" y="3920502"/>
            <a:ext cx="21659215" cy="783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contextId</a:t>
            </a:r>
          </a:p>
        </p:txBody>
      </p:sp>
      <p:sp>
        <p:nvSpPr>
          <p:cNvPr id="162" name="所需知识点"/>
          <p:cNvSpPr txBox="1"/>
          <p:nvPr/>
        </p:nvSpPr>
        <p:spPr>
          <a:xfrm>
            <a:off x="1951141" y="4906253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- 2d    2d绘图环境</a:t>
            </a:r>
          </a:p>
        </p:txBody>
      </p:sp>
      <p:sp>
        <p:nvSpPr>
          <p:cNvPr id="163" name="所需知识点"/>
          <p:cNvSpPr txBox="1"/>
          <p:nvPr/>
        </p:nvSpPr>
        <p:spPr>
          <a:xfrm>
            <a:off x="1951141" y="6010182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webgl   符合WebGL标准的3D绘图环境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6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坐标系统</a:t>
            </a:r>
          </a:p>
        </p:txBody>
      </p:sp>
      <p:sp>
        <p:nvSpPr>
          <p:cNvPr id="167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8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9" name="线条"/>
          <p:cNvSpPr/>
          <p:nvPr/>
        </p:nvSpPr>
        <p:spPr>
          <a:xfrm>
            <a:off x="5301546" y="4117993"/>
            <a:ext cx="8641261" cy="1"/>
          </a:xfrm>
          <a:prstGeom prst="line">
            <a:avLst/>
          </a:prstGeom>
          <a:ln w="63500">
            <a:solidFill>
              <a:schemeClr val="accent5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0" name="线条"/>
          <p:cNvSpPr/>
          <p:nvPr/>
        </p:nvSpPr>
        <p:spPr>
          <a:xfrm flipH="1">
            <a:off x="5330422" y="4085975"/>
            <a:ext cx="1" cy="7662338"/>
          </a:xfrm>
          <a:prstGeom prst="line">
            <a:avLst/>
          </a:prstGeom>
          <a:ln w="63500">
            <a:solidFill>
              <a:schemeClr val="accent5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1" name="[0, 0]"/>
          <p:cNvSpPr txBox="1"/>
          <p:nvPr/>
        </p:nvSpPr>
        <p:spPr>
          <a:xfrm>
            <a:off x="4842742" y="3289063"/>
            <a:ext cx="97536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[0, 0]</a:t>
            </a:r>
          </a:p>
        </p:txBody>
      </p:sp>
      <p:sp>
        <p:nvSpPr>
          <p:cNvPr id="172" name="线条"/>
          <p:cNvSpPr/>
          <p:nvPr/>
        </p:nvSpPr>
        <p:spPr>
          <a:xfrm flipV="1">
            <a:off x="6062013" y="4085975"/>
            <a:ext cx="1" cy="7535339"/>
          </a:xfrm>
          <a:prstGeom prst="line">
            <a:avLst/>
          </a:prstGeom>
          <a:ln w="63500">
            <a:solidFill>
              <a:srgbClr val="A7A7A7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3" name="线条"/>
          <p:cNvSpPr/>
          <p:nvPr/>
        </p:nvSpPr>
        <p:spPr>
          <a:xfrm flipV="1">
            <a:off x="6695815" y="4149475"/>
            <a:ext cx="1" cy="7535338"/>
          </a:xfrm>
          <a:prstGeom prst="line">
            <a:avLst/>
          </a:prstGeom>
          <a:ln w="63500">
            <a:solidFill>
              <a:srgbClr val="A7A7A7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4" name="线条"/>
          <p:cNvSpPr/>
          <p:nvPr/>
        </p:nvSpPr>
        <p:spPr>
          <a:xfrm flipV="1">
            <a:off x="7329616" y="4085975"/>
            <a:ext cx="1" cy="7598838"/>
          </a:xfrm>
          <a:prstGeom prst="line">
            <a:avLst/>
          </a:prstGeom>
          <a:ln w="63500">
            <a:solidFill>
              <a:srgbClr val="A7A7A7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5" name="线条"/>
          <p:cNvSpPr/>
          <p:nvPr/>
        </p:nvSpPr>
        <p:spPr>
          <a:xfrm flipV="1">
            <a:off x="7963418" y="4085975"/>
            <a:ext cx="1" cy="7598839"/>
          </a:xfrm>
          <a:prstGeom prst="line">
            <a:avLst/>
          </a:prstGeom>
          <a:ln w="63500">
            <a:solidFill>
              <a:srgbClr val="A7A7A7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6" name="线条"/>
          <p:cNvSpPr/>
          <p:nvPr/>
        </p:nvSpPr>
        <p:spPr>
          <a:xfrm flipV="1">
            <a:off x="8597219" y="4085976"/>
            <a:ext cx="1" cy="7598838"/>
          </a:xfrm>
          <a:prstGeom prst="line">
            <a:avLst/>
          </a:prstGeom>
          <a:ln w="63500">
            <a:solidFill>
              <a:srgbClr val="A7A7A7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7" name="线条"/>
          <p:cNvSpPr/>
          <p:nvPr/>
        </p:nvSpPr>
        <p:spPr>
          <a:xfrm flipV="1">
            <a:off x="9231021" y="4085976"/>
            <a:ext cx="1" cy="7598838"/>
          </a:xfrm>
          <a:prstGeom prst="line">
            <a:avLst/>
          </a:prstGeom>
          <a:ln w="63500">
            <a:solidFill>
              <a:srgbClr val="A7A7A7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8" name="线条"/>
          <p:cNvSpPr/>
          <p:nvPr/>
        </p:nvSpPr>
        <p:spPr>
          <a:xfrm flipV="1">
            <a:off x="9864823" y="4085975"/>
            <a:ext cx="1" cy="7598838"/>
          </a:xfrm>
          <a:prstGeom prst="line">
            <a:avLst/>
          </a:prstGeom>
          <a:ln w="63500">
            <a:solidFill>
              <a:srgbClr val="A7A7A7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9" name="线条"/>
          <p:cNvSpPr/>
          <p:nvPr/>
        </p:nvSpPr>
        <p:spPr>
          <a:xfrm flipV="1">
            <a:off x="10498624" y="4085975"/>
            <a:ext cx="1" cy="7598839"/>
          </a:xfrm>
          <a:prstGeom prst="line">
            <a:avLst/>
          </a:prstGeom>
          <a:ln w="63500">
            <a:solidFill>
              <a:srgbClr val="A7A7A7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0" name="线条"/>
          <p:cNvSpPr/>
          <p:nvPr/>
        </p:nvSpPr>
        <p:spPr>
          <a:xfrm flipV="1">
            <a:off x="11132425" y="4085975"/>
            <a:ext cx="1" cy="7598838"/>
          </a:xfrm>
          <a:prstGeom prst="line">
            <a:avLst/>
          </a:prstGeom>
          <a:ln w="63500">
            <a:solidFill>
              <a:srgbClr val="A7A7A7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1" name="线条"/>
          <p:cNvSpPr/>
          <p:nvPr/>
        </p:nvSpPr>
        <p:spPr>
          <a:xfrm flipV="1">
            <a:off x="11766227" y="4085975"/>
            <a:ext cx="1" cy="7598839"/>
          </a:xfrm>
          <a:prstGeom prst="line">
            <a:avLst/>
          </a:prstGeom>
          <a:ln w="63500">
            <a:solidFill>
              <a:srgbClr val="A7A7A7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2" name="线条"/>
          <p:cNvSpPr/>
          <p:nvPr/>
        </p:nvSpPr>
        <p:spPr>
          <a:xfrm flipV="1">
            <a:off x="12400029" y="4085975"/>
            <a:ext cx="1" cy="7535338"/>
          </a:xfrm>
          <a:prstGeom prst="line">
            <a:avLst/>
          </a:prstGeom>
          <a:ln w="63500">
            <a:solidFill>
              <a:srgbClr val="A7A7A7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3" name="线条"/>
          <p:cNvSpPr/>
          <p:nvPr/>
        </p:nvSpPr>
        <p:spPr>
          <a:xfrm flipV="1">
            <a:off x="13033830" y="4085975"/>
            <a:ext cx="1" cy="7535338"/>
          </a:xfrm>
          <a:prstGeom prst="line">
            <a:avLst/>
          </a:prstGeom>
          <a:ln w="63500">
            <a:solidFill>
              <a:srgbClr val="A7A7A7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4" name="线条"/>
          <p:cNvSpPr/>
          <p:nvPr/>
        </p:nvSpPr>
        <p:spPr>
          <a:xfrm flipV="1">
            <a:off x="13667632" y="4085975"/>
            <a:ext cx="1" cy="7535339"/>
          </a:xfrm>
          <a:prstGeom prst="line">
            <a:avLst/>
          </a:prstGeom>
          <a:ln w="63500">
            <a:solidFill>
              <a:srgbClr val="A7A7A7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5" name="线条"/>
          <p:cNvSpPr/>
          <p:nvPr/>
        </p:nvSpPr>
        <p:spPr>
          <a:xfrm flipH="1" flipV="1">
            <a:off x="5286824" y="4869043"/>
            <a:ext cx="8345667" cy="1"/>
          </a:xfrm>
          <a:prstGeom prst="line">
            <a:avLst/>
          </a:prstGeom>
          <a:ln w="63500">
            <a:solidFill>
              <a:srgbClr val="A7A7A7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6" name="线条"/>
          <p:cNvSpPr/>
          <p:nvPr/>
        </p:nvSpPr>
        <p:spPr>
          <a:xfrm flipH="1" flipV="1">
            <a:off x="5286824" y="5522302"/>
            <a:ext cx="8345667" cy="1"/>
          </a:xfrm>
          <a:prstGeom prst="line">
            <a:avLst/>
          </a:prstGeom>
          <a:ln w="63500">
            <a:solidFill>
              <a:srgbClr val="A7A7A7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7" name="线条"/>
          <p:cNvSpPr/>
          <p:nvPr/>
        </p:nvSpPr>
        <p:spPr>
          <a:xfrm flipH="1" flipV="1">
            <a:off x="5286824" y="6175561"/>
            <a:ext cx="8345667" cy="1"/>
          </a:xfrm>
          <a:prstGeom prst="line">
            <a:avLst/>
          </a:prstGeom>
          <a:ln w="63500">
            <a:solidFill>
              <a:srgbClr val="A7A7A7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8" name="线条"/>
          <p:cNvSpPr/>
          <p:nvPr/>
        </p:nvSpPr>
        <p:spPr>
          <a:xfrm flipH="1" flipV="1">
            <a:off x="5286824" y="6857999"/>
            <a:ext cx="8345667" cy="1"/>
          </a:xfrm>
          <a:prstGeom prst="line">
            <a:avLst/>
          </a:prstGeom>
          <a:ln w="63500">
            <a:solidFill>
              <a:srgbClr val="A7A7A7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9" name="线条"/>
          <p:cNvSpPr/>
          <p:nvPr/>
        </p:nvSpPr>
        <p:spPr>
          <a:xfrm flipH="1" flipV="1">
            <a:off x="5286824" y="7540438"/>
            <a:ext cx="8345667" cy="1"/>
          </a:xfrm>
          <a:prstGeom prst="line">
            <a:avLst/>
          </a:prstGeom>
          <a:ln w="63500">
            <a:solidFill>
              <a:srgbClr val="A7A7A7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线条"/>
          <p:cNvSpPr/>
          <p:nvPr/>
        </p:nvSpPr>
        <p:spPr>
          <a:xfrm flipH="1" flipV="1">
            <a:off x="5286824" y="8222877"/>
            <a:ext cx="8345667" cy="1"/>
          </a:xfrm>
          <a:prstGeom prst="line">
            <a:avLst/>
          </a:prstGeom>
          <a:ln w="63500">
            <a:solidFill>
              <a:srgbClr val="A7A7A7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1" name="线条"/>
          <p:cNvSpPr/>
          <p:nvPr/>
        </p:nvSpPr>
        <p:spPr>
          <a:xfrm flipH="1" flipV="1">
            <a:off x="5286824" y="8905316"/>
            <a:ext cx="8345667" cy="1"/>
          </a:xfrm>
          <a:prstGeom prst="line">
            <a:avLst/>
          </a:prstGeom>
          <a:ln w="63500">
            <a:solidFill>
              <a:srgbClr val="A7A7A7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2" name="线条"/>
          <p:cNvSpPr/>
          <p:nvPr/>
        </p:nvSpPr>
        <p:spPr>
          <a:xfrm flipH="1" flipV="1">
            <a:off x="5286824" y="9543529"/>
            <a:ext cx="8345667" cy="1"/>
          </a:xfrm>
          <a:prstGeom prst="line">
            <a:avLst/>
          </a:prstGeom>
          <a:ln w="63500">
            <a:solidFill>
              <a:srgbClr val="A7A7A7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3" name="线条"/>
          <p:cNvSpPr/>
          <p:nvPr/>
        </p:nvSpPr>
        <p:spPr>
          <a:xfrm flipH="1" flipV="1">
            <a:off x="5286824" y="10181742"/>
            <a:ext cx="8345667" cy="1"/>
          </a:xfrm>
          <a:prstGeom prst="line">
            <a:avLst/>
          </a:prstGeom>
          <a:ln w="63500">
            <a:solidFill>
              <a:srgbClr val="A7A7A7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4" name="线条"/>
          <p:cNvSpPr/>
          <p:nvPr/>
        </p:nvSpPr>
        <p:spPr>
          <a:xfrm flipH="1" flipV="1">
            <a:off x="5286824" y="10864181"/>
            <a:ext cx="8345667" cy="1"/>
          </a:xfrm>
          <a:prstGeom prst="line">
            <a:avLst/>
          </a:prstGeom>
          <a:ln w="63500">
            <a:solidFill>
              <a:srgbClr val="A7A7A7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5" name="线条"/>
          <p:cNvSpPr/>
          <p:nvPr/>
        </p:nvSpPr>
        <p:spPr>
          <a:xfrm flipH="1" flipV="1">
            <a:off x="5286824" y="11446467"/>
            <a:ext cx="8345667" cy="1"/>
          </a:xfrm>
          <a:prstGeom prst="line">
            <a:avLst/>
          </a:prstGeom>
          <a:ln w="63500">
            <a:solidFill>
              <a:srgbClr val="A7A7A7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6" name="[130, 0]"/>
          <p:cNvSpPr txBox="1"/>
          <p:nvPr/>
        </p:nvSpPr>
        <p:spPr>
          <a:xfrm>
            <a:off x="13630457" y="3289063"/>
            <a:ext cx="1399033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[130, 0]</a:t>
            </a:r>
          </a:p>
        </p:txBody>
      </p:sp>
      <p:sp>
        <p:nvSpPr>
          <p:cNvPr id="197" name="y"/>
          <p:cNvSpPr txBox="1"/>
          <p:nvPr/>
        </p:nvSpPr>
        <p:spPr>
          <a:xfrm>
            <a:off x="4731473" y="10775418"/>
            <a:ext cx="312040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</a:t>
            </a:r>
          </a:p>
        </p:txBody>
      </p:sp>
      <p:sp>
        <p:nvSpPr>
          <p:cNvPr id="198" name="[110, 0]"/>
          <p:cNvSpPr txBox="1"/>
          <p:nvPr/>
        </p:nvSpPr>
        <p:spPr>
          <a:xfrm>
            <a:off x="4060930" y="11544962"/>
            <a:ext cx="1399033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[110, 0]</a:t>
            </a:r>
          </a:p>
        </p:txBody>
      </p:sp>
      <p:sp>
        <p:nvSpPr>
          <p:cNvPr id="199" name="x"/>
          <p:cNvSpPr txBox="1"/>
          <p:nvPr/>
        </p:nvSpPr>
        <p:spPr>
          <a:xfrm>
            <a:off x="12606898" y="3289063"/>
            <a:ext cx="318898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02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05" name="01"/>
          <p:cNvGrpSpPr/>
          <p:nvPr/>
        </p:nvGrpSpPr>
        <p:grpSpPr>
          <a:xfrm>
            <a:off x="10446204" y="3575487"/>
            <a:ext cx="3090116" cy="3090113"/>
            <a:chOff x="0" y="0"/>
            <a:chExt cx="3090114" cy="3090111"/>
          </a:xfrm>
        </p:grpSpPr>
        <p:sp>
          <p:nvSpPr>
            <p:cNvPr id="203" name="圆形"/>
            <p:cNvSpPr/>
            <p:nvPr/>
          </p:nvSpPr>
          <p:spPr>
            <a:xfrm>
              <a:off x="-1" y="0"/>
              <a:ext cx="3090116" cy="3090112"/>
            </a:xfrm>
            <a:prstGeom prst="ellipse">
              <a:avLst/>
            </a:prstGeom>
            <a:solidFill>
              <a:srgbClr val="800D0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204" name="02"/>
            <p:cNvSpPr txBox="1"/>
            <p:nvPr/>
          </p:nvSpPr>
          <p:spPr>
            <a:xfrm>
              <a:off x="452536" y="793651"/>
              <a:ext cx="2185041" cy="1502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sp>
        <p:nvSpPr>
          <p:cNvPr id="206" name="线条"/>
          <p:cNvSpPr/>
          <p:nvPr/>
        </p:nvSpPr>
        <p:spPr>
          <a:xfrm>
            <a:off x="9291411" y="7312349"/>
            <a:ext cx="5399701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7" name="jvascript动画"/>
          <p:cNvSpPr txBox="1"/>
          <p:nvPr/>
        </p:nvSpPr>
        <p:spPr>
          <a:xfrm>
            <a:off x="9291580" y="8152089"/>
            <a:ext cx="5800840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7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绘制图形api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包括</a:t>
            </a:r>
          </a:p>
        </p:txBody>
      </p:sp>
      <p:sp>
        <p:nvSpPr>
          <p:cNvPr id="211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2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3" name="所需知识点"/>
          <p:cNvSpPr txBox="1"/>
          <p:nvPr/>
        </p:nvSpPr>
        <p:spPr>
          <a:xfrm>
            <a:off x="1612048" y="3153740"/>
            <a:ext cx="21659216" cy="570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1578" indent="-601578" algn="l">
              <a:lnSpc>
                <a:spcPct val="150000"/>
              </a:lnSpc>
              <a:buSzPct val="100000"/>
              <a:buAutoNum type="arabicPeriod" startAt="1"/>
              <a:defRPr b="1" sz="4500">
                <a:latin typeface="+mn-lt"/>
                <a:ea typeface="+mn-ea"/>
                <a:cs typeface="+mn-cs"/>
                <a:sym typeface="Helvetica Neue"/>
              </a:defRPr>
            </a:pPr>
            <a:r>
              <a:t>基本图形</a:t>
            </a:r>
          </a:p>
          <a:p>
            <a:pPr marL="601578" indent="-601578" algn="l">
              <a:lnSpc>
                <a:spcPct val="150000"/>
              </a:lnSpc>
              <a:buSzPct val="100000"/>
              <a:buAutoNum type="arabicPeriod" startAt="1"/>
              <a:defRPr b="1" sz="4500">
                <a:latin typeface="+mn-lt"/>
                <a:ea typeface="+mn-ea"/>
                <a:cs typeface="+mn-cs"/>
                <a:sym typeface="Helvetica Neue"/>
              </a:defRPr>
            </a:pPr>
            <a:r>
              <a:t>线条样式</a:t>
            </a:r>
          </a:p>
          <a:p>
            <a:pPr marL="601578" indent="-601578" algn="l">
              <a:lnSpc>
                <a:spcPct val="150000"/>
              </a:lnSpc>
              <a:buSzPct val="100000"/>
              <a:buAutoNum type="arabicPeriod" startAt="1"/>
              <a:defRPr b="1" sz="4500">
                <a:latin typeface="+mn-lt"/>
                <a:ea typeface="+mn-ea"/>
                <a:cs typeface="+mn-cs"/>
                <a:sym typeface="Helvetica Neue"/>
              </a:defRPr>
            </a:pPr>
            <a:r>
              <a:t>绘制文本</a:t>
            </a:r>
          </a:p>
          <a:p>
            <a:pPr marL="601578" indent="-601578" algn="l">
              <a:lnSpc>
                <a:spcPct val="150000"/>
              </a:lnSpc>
              <a:buSzPct val="100000"/>
              <a:buAutoNum type="arabicPeriod" startAt="1"/>
              <a:defRPr b="1" sz="4500">
                <a:latin typeface="+mn-lt"/>
                <a:ea typeface="+mn-ea"/>
                <a:cs typeface="+mn-cs"/>
                <a:sym typeface="Helvetica Neue"/>
              </a:defRPr>
            </a:pPr>
            <a:r>
              <a:t>绘制图片</a:t>
            </a:r>
          </a:p>
          <a:p>
            <a:pPr marL="601578" indent="-601578" algn="l">
              <a:lnSpc>
                <a:spcPct val="150000"/>
              </a:lnSpc>
              <a:buSzPct val="100000"/>
              <a:buAutoNum type="arabicPeriod" startAt="1"/>
              <a:defRPr b="1" sz="4500">
                <a:latin typeface="+mn-lt"/>
                <a:ea typeface="+mn-ea"/>
                <a:cs typeface="+mn-cs"/>
                <a:sym typeface="Helvetica Neue"/>
              </a:defRPr>
            </a:pPr>
            <a:r>
              <a:t>变形操作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