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hyperlink" Target="https://tc39.github.io/ecma262/#sec-toprimitive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深入对象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深入对象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枚举排序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枚举排序</a:t>
            </a:r>
          </a:p>
        </p:txBody>
      </p:sp>
      <p:sp>
        <p:nvSpPr>
          <p:cNvPr id="200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圆形"/>
          <p:cNvSpPr/>
          <p:nvPr/>
        </p:nvSpPr>
        <p:spPr>
          <a:xfrm>
            <a:off x="2563045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所有整数属性 升序排序"/>
          <p:cNvSpPr txBox="1"/>
          <p:nvPr/>
        </p:nvSpPr>
        <p:spPr>
          <a:xfrm>
            <a:off x="3260727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所有整数属性 升序排序</a:t>
            </a:r>
          </a:p>
        </p:txBody>
      </p:sp>
      <p:sp>
        <p:nvSpPr>
          <p:cNvPr id="203" name="圆形"/>
          <p:cNvSpPr/>
          <p:nvPr/>
        </p:nvSpPr>
        <p:spPr>
          <a:xfrm>
            <a:off x="2563045" y="5428751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其他按照创建的顺序"/>
          <p:cNvSpPr txBox="1"/>
          <p:nvPr/>
        </p:nvSpPr>
        <p:spPr>
          <a:xfrm>
            <a:off x="3260727" y="5164235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其他按照创建的顺序</a:t>
            </a:r>
          </a:p>
        </p:txBody>
      </p:sp>
      <p:pic>
        <p:nvPicPr>
          <p:cNvPr id="20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65750" y="3034283"/>
            <a:ext cx="7900932" cy="8388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引用复制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引用复制</a:t>
            </a:r>
          </a:p>
        </p:txBody>
      </p:sp>
      <p:sp>
        <p:nvSpPr>
          <p:cNvPr id="210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圆形"/>
          <p:cNvSpPr/>
          <p:nvPr/>
        </p:nvSpPr>
        <p:spPr>
          <a:xfrm>
            <a:off x="2563045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对象都是按引用存储复制的， 变量存储的不是对象本身，而是对象的“内存地址”，是对象的引用"/>
          <p:cNvSpPr txBox="1"/>
          <p:nvPr/>
        </p:nvSpPr>
        <p:spPr>
          <a:xfrm>
            <a:off x="3260727" y="3853432"/>
            <a:ext cx="19310519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对象都是按引用存储复制的， 变量存储的不是对象本身，而是对象的“内存地址”，是对象的引用</a:t>
            </a:r>
          </a:p>
        </p:txBody>
      </p:sp>
      <p:sp>
        <p:nvSpPr>
          <p:cNvPr id="213" name="圆形"/>
          <p:cNvSpPr/>
          <p:nvPr/>
        </p:nvSpPr>
        <p:spPr>
          <a:xfrm>
            <a:off x="2563045" y="627559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原始类型：字符串，数字，布尔类型 – 是被整个赋值的"/>
          <p:cNvSpPr txBox="1"/>
          <p:nvPr/>
        </p:nvSpPr>
        <p:spPr>
          <a:xfrm>
            <a:off x="3260727" y="6011074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原始类型：字符串，数字，布尔类型 – 是被整个赋值的</a:t>
            </a:r>
          </a:p>
        </p:txBody>
      </p:sp>
      <p:sp>
        <p:nvSpPr>
          <p:cNvPr id="215" name="对象"/>
          <p:cNvSpPr/>
          <p:nvPr/>
        </p:nvSpPr>
        <p:spPr>
          <a:xfrm>
            <a:off x="13826911" y="8187234"/>
            <a:ext cx="3570535" cy="3744856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对象</a:t>
            </a:r>
          </a:p>
        </p:txBody>
      </p:sp>
      <p:sp>
        <p:nvSpPr>
          <p:cNvPr id="216" name="矩形"/>
          <p:cNvSpPr/>
          <p:nvPr/>
        </p:nvSpPr>
        <p:spPr>
          <a:xfrm>
            <a:off x="6879055" y="8187234"/>
            <a:ext cx="3570535" cy="3744856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obj：内存地址"/>
          <p:cNvSpPr txBox="1"/>
          <p:nvPr/>
        </p:nvSpPr>
        <p:spPr>
          <a:xfrm>
            <a:off x="7473084" y="11078860"/>
            <a:ext cx="29430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obj：内存地址</a:t>
            </a:r>
          </a:p>
        </p:txBody>
      </p:sp>
      <p:sp>
        <p:nvSpPr>
          <p:cNvPr id="218" name="线条"/>
          <p:cNvSpPr/>
          <p:nvPr/>
        </p:nvSpPr>
        <p:spPr>
          <a:xfrm flipV="1">
            <a:off x="10176277" y="10135159"/>
            <a:ext cx="3634074" cy="124097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obj1：内存地址"/>
          <p:cNvSpPr txBox="1"/>
          <p:nvPr/>
        </p:nvSpPr>
        <p:spPr>
          <a:xfrm>
            <a:off x="7473084" y="10435008"/>
            <a:ext cx="294300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obj1：内存地址</a:t>
            </a:r>
          </a:p>
        </p:txBody>
      </p:sp>
      <p:sp>
        <p:nvSpPr>
          <p:cNvPr id="220" name="线条"/>
          <p:cNvSpPr/>
          <p:nvPr/>
        </p:nvSpPr>
        <p:spPr>
          <a:xfrm flipV="1">
            <a:off x="10176276" y="10178305"/>
            <a:ext cx="3568720" cy="50497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比较引用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比较引用</a:t>
            </a:r>
          </a:p>
        </p:txBody>
      </p:sp>
      <p:sp>
        <p:nvSpPr>
          <p:cNvPr id="225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圆形"/>
          <p:cNvSpPr/>
          <p:nvPr/>
        </p:nvSpPr>
        <p:spPr>
          <a:xfrm>
            <a:off x="2563045" y="477207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当两个引用指向同一个对象的时候他们相等"/>
          <p:cNvSpPr txBox="1"/>
          <p:nvPr/>
        </p:nvSpPr>
        <p:spPr>
          <a:xfrm>
            <a:off x="3260727" y="450756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当两个引用指向同一个对象的时候他们相等</a:t>
            </a:r>
          </a:p>
        </p:txBody>
      </p:sp>
      <p:sp>
        <p:nvSpPr>
          <p:cNvPr id="228" name="圆形"/>
          <p:cNvSpPr/>
          <p:nvPr/>
        </p:nvSpPr>
        <p:spPr>
          <a:xfrm>
            <a:off x="2563045" y="627559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等号 == 和严格等 === 对于对象来说没差别"/>
          <p:cNvSpPr txBox="1"/>
          <p:nvPr/>
        </p:nvSpPr>
        <p:spPr>
          <a:xfrm>
            <a:off x="3260727" y="6011074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等号 == 和严格等 === 对于对象来说没差别</a:t>
            </a:r>
          </a:p>
        </p:txBody>
      </p:sp>
      <p:pic>
        <p:nvPicPr>
          <p:cNvPr id="23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63509" y="8533442"/>
            <a:ext cx="8597194" cy="2738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8696" y="8609385"/>
            <a:ext cx="11857007" cy="2686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复制 和 合并(Object.assign)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复制 和 合并(Object.assign)</a:t>
            </a:r>
          </a:p>
        </p:txBody>
      </p:sp>
      <p:sp>
        <p:nvSpPr>
          <p:cNvPr id="236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圆形"/>
          <p:cNvSpPr/>
          <p:nvPr/>
        </p:nvSpPr>
        <p:spPr>
          <a:xfrm>
            <a:off x="2563045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Object.assign(dest,[ src1, src2, src3...])"/>
          <p:cNvSpPr txBox="1"/>
          <p:nvPr/>
        </p:nvSpPr>
        <p:spPr>
          <a:xfrm>
            <a:off x="3260727" y="4268217"/>
            <a:ext cx="1931051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Object</a:t>
            </a:r>
            <a:r>
              <a:rPr>
                <a:solidFill>
                  <a:srgbClr val="999999"/>
                </a:solidFill>
              </a:rPr>
              <a:t>.</a:t>
            </a:r>
            <a:r>
              <a:t>assign</a:t>
            </a:r>
            <a:r>
              <a:rPr>
                <a:solidFill>
                  <a:srgbClr val="999999"/>
                </a:solidFill>
              </a:rPr>
              <a:t>(</a:t>
            </a:r>
            <a:r>
              <a:t>dest</a:t>
            </a:r>
            <a:r>
              <a:rPr>
                <a:solidFill>
                  <a:srgbClr val="999999"/>
                </a:solidFill>
              </a:rPr>
              <a:t>,[</a:t>
            </a:r>
            <a:r>
              <a:t> src1</a:t>
            </a:r>
            <a:r>
              <a:rPr>
                <a:solidFill>
                  <a:srgbClr val="999999"/>
                </a:solidFill>
              </a:rPr>
              <a:t>,</a:t>
            </a:r>
            <a:r>
              <a:t> src2</a:t>
            </a:r>
            <a:r>
              <a:rPr>
                <a:solidFill>
                  <a:srgbClr val="999999"/>
                </a:solidFill>
              </a:rPr>
              <a:t>,</a:t>
            </a:r>
            <a:r>
              <a:t> src3</a:t>
            </a:r>
            <a:r>
              <a:rPr>
                <a:solidFill>
                  <a:srgbClr val="A67F59"/>
                </a:solidFill>
              </a:rPr>
              <a:t>...</a:t>
            </a:r>
            <a:r>
              <a:rPr>
                <a:solidFill>
                  <a:srgbClr val="999999"/>
                </a:solidFill>
              </a:rPr>
              <a:t>])</a:t>
            </a:r>
          </a:p>
        </p:txBody>
      </p:sp>
      <p:sp>
        <p:nvSpPr>
          <p:cNvPr id="239" name="圆形"/>
          <p:cNvSpPr/>
          <p:nvPr/>
        </p:nvSpPr>
        <p:spPr>
          <a:xfrm>
            <a:off x="2563045" y="60562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参数都是对象 ， 从第二个参数开始，所有对象的属性都复制给了第一个参数对象，然后返回 第一个对象。"/>
          <p:cNvSpPr txBox="1"/>
          <p:nvPr/>
        </p:nvSpPr>
        <p:spPr>
          <a:xfrm>
            <a:off x="3260727" y="5428751"/>
            <a:ext cx="19310519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 参数都是对象 ， 从第二个参数开始，所有对象的属性都复制给了第一个参数对象，然后返回 第一个对象。</a:t>
            </a:r>
          </a:p>
        </p:txBody>
      </p:sp>
      <p:pic>
        <p:nvPicPr>
          <p:cNvPr id="24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3206" y="8832043"/>
            <a:ext cx="6511249" cy="3513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19456" y="8844206"/>
            <a:ext cx="7597144" cy="3488719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圆形"/>
          <p:cNvSpPr/>
          <p:nvPr/>
        </p:nvSpPr>
        <p:spPr>
          <a:xfrm>
            <a:off x="2563045" y="763155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如果接收的对象 已经有了同样属性名的属性，前面的会被覆盖"/>
          <p:cNvSpPr txBox="1"/>
          <p:nvPr/>
        </p:nvSpPr>
        <p:spPr>
          <a:xfrm>
            <a:off x="3260727" y="7335148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如果接收的对象 已经有了同样属性名的属性，前面的会被覆盖</a:t>
            </a:r>
          </a:p>
        </p:txBody>
      </p:sp>
      <p:pic>
        <p:nvPicPr>
          <p:cNvPr id="245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25950" y="8929476"/>
            <a:ext cx="7802263" cy="2872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9" name="对象键、值、项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对象键、值、项</a:t>
            </a:r>
          </a:p>
        </p:txBody>
      </p:sp>
      <p:sp>
        <p:nvSpPr>
          <p:cNvPr id="250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Object.keys(obj) —— 返回一个包含该对象全部的键的数组。…"/>
          <p:cNvSpPr txBox="1"/>
          <p:nvPr/>
        </p:nvSpPr>
        <p:spPr>
          <a:xfrm>
            <a:off x="1990287" y="4672667"/>
            <a:ext cx="19260134" cy="2975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000"/>
            </a:pPr>
            <a:r>
              <a:t>Object.keys(obj) —— 返回一个包含该对象全部的键的数组。</a:t>
            </a:r>
          </a:p>
          <a:p>
            <a:pPr algn="l">
              <a:lnSpc>
                <a:spcPct val="150000"/>
              </a:lnSpc>
              <a:defRPr sz="4000"/>
            </a:pPr>
            <a:r>
              <a:t>Object.values(obj) —— 返回一个包含该对象全部的值的数组。</a:t>
            </a:r>
          </a:p>
          <a:p>
            <a:pPr algn="l">
              <a:defRPr sz="4000"/>
            </a:pPr>
            <a:r>
              <a:t>Object.entries(obj) —— 返回一个包含该对象全部 [key, value] 键值对的数组。</a:t>
            </a:r>
          </a:p>
        </p:txBody>
      </p:sp>
      <p:sp>
        <p:nvSpPr>
          <p:cNvPr id="252" name="注意：Object.keys/values/entries 忽略 Symbol 类型的属性"/>
          <p:cNvSpPr txBox="1"/>
          <p:nvPr/>
        </p:nvSpPr>
        <p:spPr>
          <a:xfrm>
            <a:off x="1915566" y="9079539"/>
            <a:ext cx="1553818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900"/>
            </a:pPr>
            <a:r>
              <a:t> </a:t>
            </a:r>
            <a:r>
              <a:rPr>
                <a:solidFill>
                  <a:srgbClr val="FF2C34"/>
                </a:solidFill>
              </a:rPr>
              <a:t>注意：Object.keys/values/entries 忽略 Symbol 类型的属性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对象原始值转换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对象原始值转换</a:t>
            </a:r>
          </a:p>
        </p:txBody>
      </p:sp>
      <p:sp>
        <p:nvSpPr>
          <p:cNvPr id="257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圆形"/>
          <p:cNvSpPr/>
          <p:nvPr/>
        </p:nvSpPr>
        <p:spPr>
          <a:xfrm>
            <a:off x="2563045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Symbol.toPrimitive   将一个对象转换成原始值"/>
          <p:cNvSpPr txBox="1"/>
          <p:nvPr/>
        </p:nvSpPr>
        <p:spPr>
          <a:xfrm>
            <a:off x="3260727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Symbol.toPrimitive   将一个对象转换成原始值</a:t>
            </a:r>
          </a:p>
        </p:txBody>
      </p:sp>
      <p:sp>
        <p:nvSpPr>
          <p:cNvPr id="260" name="圆形"/>
          <p:cNvSpPr/>
          <p:nvPr/>
        </p:nvSpPr>
        <p:spPr>
          <a:xfrm>
            <a:off x="2563045" y="560419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toString()"/>
          <p:cNvSpPr txBox="1"/>
          <p:nvPr/>
        </p:nvSpPr>
        <p:spPr>
          <a:xfrm>
            <a:off x="3260727" y="5391499"/>
            <a:ext cx="1931051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toString()</a:t>
            </a:r>
          </a:p>
        </p:txBody>
      </p:sp>
      <p:sp>
        <p:nvSpPr>
          <p:cNvPr id="262" name="圆形"/>
          <p:cNvSpPr/>
          <p:nvPr/>
        </p:nvSpPr>
        <p:spPr>
          <a:xfrm>
            <a:off x="2563045" y="672747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valueOf()"/>
          <p:cNvSpPr txBox="1"/>
          <p:nvPr/>
        </p:nvSpPr>
        <p:spPr>
          <a:xfrm>
            <a:off x="3435077" y="6462963"/>
            <a:ext cx="1931051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valueOf()</a:t>
            </a:r>
          </a:p>
        </p:txBody>
      </p:sp>
      <p:sp>
        <p:nvSpPr>
          <p:cNvPr id="264" name="为了进行转换，JavaScript 尝试查找并调用以上三个对象方法，…"/>
          <p:cNvSpPr txBox="1"/>
          <p:nvPr/>
        </p:nvSpPr>
        <p:spPr>
          <a:xfrm>
            <a:off x="1636705" y="8036865"/>
            <a:ext cx="19310518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为了进行转换，JavaScript 尝试查找并调用以上三个对象方法，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这些方法必须返回一个原始值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toPrimitive"/>
          <p:cNvSpPr txBox="1"/>
          <p:nvPr/>
        </p:nvSpPr>
        <p:spPr>
          <a:xfrm>
            <a:off x="2276759" y="2878066"/>
            <a:ext cx="12775126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toPrimitive</a:t>
            </a:r>
          </a:p>
        </p:txBody>
      </p:sp>
      <p:sp>
        <p:nvSpPr>
          <p:cNvPr id="269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圆形"/>
          <p:cNvSpPr/>
          <p:nvPr/>
        </p:nvSpPr>
        <p:spPr>
          <a:xfrm>
            <a:off x="2563045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当一个对象被用在需要原始值的上下文中时, 它会使用 toPrimitive转换为原始值（标准）"/>
          <p:cNvSpPr txBox="1"/>
          <p:nvPr/>
        </p:nvSpPr>
        <p:spPr>
          <a:xfrm>
            <a:off x="3260727" y="3853432"/>
            <a:ext cx="19310519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当一个对象被用在需要原始值的上下文中时, 它会使用 toPrimitive转换为原始值（</a:t>
            </a:r>
            <a:r>
              <a:rPr>
                <a:solidFill>
                  <a:srgbClr val="551A8B"/>
                </a:solidFill>
                <a:hlinkClick r:id="rId4" invalidUrl="" action="" tgtFrame="" tooltip="" history="1" highlightClick="0" endSnd="0"/>
              </a:rPr>
              <a:t>标准</a:t>
            </a:r>
            <a:r>
              <a:t>）</a:t>
            </a:r>
          </a:p>
        </p:txBody>
      </p:sp>
      <p:sp>
        <p:nvSpPr>
          <p:cNvPr id="272" name="圆形"/>
          <p:cNvSpPr/>
          <p:nvPr/>
        </p:nvSpPr>
        <p:spPr>
          <a:xfrm>
            <a:off x="2563045" y="560419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自动转换为 哪种原始值 ，取决于上下文。"/>
          <p:cNvSpPr txBox="1"/>
          <p:nvPr/>
        </p:nvSpPr>
        <p:spPr>
          <a:xfrm>
            <a:off x="3260727" y="533968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自动转换为 哪种原始值 ，取决于上下文。</a:t>
            </a:r>
          </a:p>
        </p:txBody>
      </p:sp>
      <p:sp>
        <p:nvSpPr>
          <p:cNvPr id="274" name="- string"/>
          <p:cNvSpPr txBox="1"/>
          <p:nvPr/>
        </p:nvSpPr>
        <p:spPr>
          <a:xfrm>
            <a:off x="2536741" y="6367792"/>
            <a:ext cx="1931051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string</a:t>
            </a:r>
          </a:p>
        </p:txBody>
      </p:sp>
      <p:sp>
        <p:nvSpPr>
          <p:cNvPr id="275" name="- number"/>
          <p:cNvSpPr txBox="1"/>
          <p:nvPr/>
        </p:nvSpPr>
        <p:spPr>
          <a:xfrm>
            <a:off x="2536741" y="8052581"/>
            <a:ext cx="1931051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number</a:t>
            </a:r>
          </a:p>
        </p:txBody>
      </p:sp>
      <p:sp>
        <p:nvSpPr>
          <p:cNvPr id="276" name="- default"/>
          <p:cNvSpPr txBox="1"/>
          <p:nvPr/>
        </p:nvSpPr>
        <p:spPr>
          <a:xfrm>
            <a:off x="2536741" y="10317923"/>
            <a:ext cx="1931051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default</a:t>
            </a:r>
          </a:p>
        </p:txBody>
      </p:sp>
      <p:sp>
        <p:nvSpPr>
          <p:cNvPr id="277" name="当一个操作期望一个字符串时，对象到字符串的转换 eg: 对象的属性"/>
          <p:cNvSpPr txBox="1"/>
          <p:nvPr/>
        </p:nvSpPr>
        <p:spPr>
          <a:xfrm>
            <a:off x="3434530" y="7284015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当一个操作期望一个字符串时，对象到字符串的转换 eg: 对象的属性</a:t>
            </a:r>
          </a:p>
        </p:txBody>
      </p:sp>
      <p:sp>
        <p:nvSpPr>
          <p:cNvPr id="278" name="当一个操作期望一个数字时，对象到数字的转换…"/>
          <p:cNvSpPr txBox="1"/>
          <p:nvPr/>
        </p:nvSpPr>
        <p:spPr>
          <a:xfrm>
            <a:off x="3434530" y="8779334"/>
            <a:ext cx="19310518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当一个操作期望一个数字时，对象到数字的转换 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eg: Number(obj) ,+obj , date  = date1 - date2</a:t>
            </a:r>
          </a:p>
        </p:txBody>
      </p:sp>
      <p:sp>
        <p:nvSpPr>
          <p:cNvPr id="279" name="当不确定类型时，eg : obj1 + obj2   ,obj  == 1"/>
          <p:cNvSpPr txBox="1"/>
          <p:nvPr/>
        </p:nvSpPr>
        <p:spPr>
          <a:xfrm>
            <a:off x="2976501" y="11398777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当不确定类型时，eg : obj1 + obj2   ,obj  == 1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8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3" name="toString() / valueOf()"/>
          <p:cNvSpPr txBox="1"/>
          <p:nvPr/>
        </p:nvSpPr>
        <p:spPr>
          <a:xfrm>
            <a:off x="2276759" y="2878066"/>
            <a:ext cx="12775126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toString() / valueOf()</a:t>
            </a:r>
          </a:p>
        </p:txBody>
      </p:sp>
      <p:sp>
        <p:nvSpPr>
          <p:cNvPr id="284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圆形"/>
          <p:cNvSpPr/>
          <p:nvPr/>
        </p:nvSpPr>
        <p:spPr>
          <a:xfrm>
            <a:off x="2563045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如果没有Symbol.toPrimitive  那么 JavaScript 尝试找到它们并且按照下面的顺序进行尝试"/>
          <p:cNvSpPr txBox="1"/>
          <p:nvPr/>
        </p:nvSpPr>
        <p:spPr>
          <a:xfrm>
            <a:off x="3260727" y="3853432"/>
            <a:ext cx="19310519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如果没有Symbol.toPrimitive  那么 JavaScript 尝试找到它们并且按照下面的顺序进行尝试</a:t>
            </a:r>
          </a:p>
        </p:txBody>
      </p:sp>
      <p:sp>
        <p:nvSpPr>
          <p:cNvPr id="287" name="对于”string” 用 toString"/>
          <p:cNvSpPr txBox="1"/>
          <p:nvPr/>
        </p:nvSpPr>
        <p:spPr>
          <a:xfrm>
            <a:off x="3260727" y="619209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对于”string” 用 toString</a:t>
            </a:r>
          </a:p>
        </p:txBody>
      </p:sp>
      <p:sp>
        <p:nvSpPr>
          <p:cNvPr id="288" name="圆形"/>
          <p:cNvSpPr/>
          <p:nvPr/>
        </p:nvSpPr>
        <p:spPr>
          <a:xfrm>
            <a:off x="2563045" y="645660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其他用valueOf"/>
          <p:cNvSpPr txBox="1"/>
          <p:nvPr/>
        </p:nvSpPr>
        <p:spPr>
          <a:xfrm>
            <a:off x="3260727" y="74676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其他用valueOf</a:t>
            </a:r>
          </a:p>
        </p:txBody>
      </p:sp>
      <p:sp>
        <p:nvSpPr>
          <p:cNvPr id="290" name="圆形"/>
          <p:cNvSpPr/>
          <p:nvPr/>
        </p:nvSpPr>
        <p:spPr>
          <a:xfrm>
            <a:off x="2563045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属性的标志和描述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属性的标志和描述</a:t>
            </a:r>
          </a:p>
        </p:txBody>
      </p:sp>
      <p:sp>
        <p:nvSpPr>
          <p:cNvPr id="295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296" name="表格"/>
          <p:cNvGraphicFramePr/>
          <p:nvPr/>
        </p:nvGraphicFramePr>
        <p:xfrm>
          <a:off x="3108801" y="5236404"/>
          <a:ext cx="16818030" cy="59400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402665"/>
                <a:gridCol w="8402665"/>
              </a:tblGrid>
              <a:tr h="84675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属性的属性(标志)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84675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属性的值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84675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 writable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可以改写属性值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846758">
                <a:tc>
                  <a:txBody>
                    <a:bodyPr/>
                    <a:lstStyle/>
                    <a:p>
                      <a:pPr>
                        <a:defRPr sz="5200">
                          <a:sym typeface="Helvetica Neue"/>
                        </a:defRPr>
                      </a:pPr>
                      <a:r>
                        <a:t> enumerable </a:t>
                      </a:r>
                      <a:endParaRPr sz="1200"/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可以通过for…in枚举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84675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 configurable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5200">
                          <a:sym typeface="Helvetica Neue"/>
                        </a:defRPr>
                      </a:pPr>
                      <a:r>
                        <a:t> </a:t>
                      </a:r>
                      <a:r>
                        <a:rPr sz="3300"/>
                        <a:t>可以改变属性的属性。可以</a:t>
                      </a:r>
                      <a:r>
                        <a:rPr sz="3200"/>
                        <a:t>删除属性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84675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get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可以指定值的getter函数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84675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set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可以指定值的setter函数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0" name="获取属性的标志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获取属性的标志</a:t>
            </a:r>
          </a:p>
        </p:txBody>
      </p:sp>
      <p:sp>
        <p:nvSpPr>
          <p:cNvPr id="301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Object.getOwnPropertyDescriptor((obj, propertyName))"/>
          <p:cNvSpPr txBox="1"/>
          <p:nvPr/>
        </p:nvSpPr>
        <p:spPr>
          <a:xfrm>
            <a:off x="3260727" y="4268217"/>
            <a:ext cx="1931051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Object.getOwnPropertyDescriptor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999999"/>
                </a:solidFill>
              </a:rPr>
              <a:t>(</a:t>
            </a:r>
            <a:r>
              <a:t>obj</a:t>
            </a:r>
            <a:r>
              <a:rPr>
                <a:solidFill>
                  <a:srgbClr val="999999"/>
                </a:solidFill>
              </a:rPr>
              <a:t>,</a:t>
            </a:r>
            <a:r>
              <a:t> propertyName</a:t>
            </a:r>
            <a:r>
              <a:rPr>
                <a:solidFill>
                  <a:srgbClr val="999999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303" name="圆形"/>
          <p:cNvSpPr/>
          <p:nvPr/>
        </p:nvSpPr>
        <p:spPr>
          <a:xfrm>
            <a:off x="2612859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- 参数"/>
          <p:cNvSpPr txBox="1"/>
          <p:nvPr/>
        </p:nvSpPr>
        <p:spPr>
          <a:xfrm>
            <a:off x="3437541" y="5638566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参数</a:t>
            </a:r>
          </a:p>
        </p:txBody>
      </p:sp>
      <p:sp>
        <p:nvSpPr>
          <p:cNvPr id="305" name="obj:需要获取信息的对象"/>
          <p:cNvSpPr txBox="1"/>
          <p:nvPr/>
        </p:nvSpPr>
        <p:spPr>
          <a:xfrm>
            <a:off x="4110032" y="6684662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obj:需要获取信息的对象</a:t>
            </a:r>
          </a:p>
        </p:txBody>
      </p:sp>
      <p:sp>
        <p:nvSpPr>
          <p:cNvPr id="306" name="peopertyName:属性的名称"/>
          <p:cNvSpPr txBox="1"/>
          <p:nvPr/>
        </p:nvSpPr>
        <p:spPr>
          <a:xfrm>
            <a:off x="4110032" y="7793657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peopertyName:属性的名称</a:t>
            </a:r>
          </a:p>
        </p:txBody>
      </p:sp>
      <p:sp>
        <p:nvSpPr>
          <p:cNvPr id="307" name="- 返回值"/>
          <p:cNvSpPr txBox="1"/>
          <p:nvPr/>
        </p:nvSpPr>
        <p:spPr>
          <a:xfrm>
            <a:off x="3437541" y="8902652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返回值</a:t>
            </a:r>
          </a:p>
        </p:txBody>
      </p:sp>
      <p:sp>
        <p:nvSpPr>
          <p:cNvPr id="308" name="一个“属性描述符”对象：它包含值和所有的标志。"/>
          <p:cNvSpPr txBox="1"/>
          <p:nvPr/>
        </p:nvSpPr>
        <p:spPr>
          <a:xfrm>
            <a:off x="4110032" y="10188461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一个“属性描述符”对象：它包含值和所有的标志。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创建对象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创建对象</a:t>
            </a:r>
          </a:p>
        </p:txBody>
      </p:sp>
      <p:sp>
        <p:nvSpPr>
          <p:cNvPr id="1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29245" y="6285097"/>
            <a:ext cx="15125510" cy="4253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eg"/>
          <p:cNvSpPr txBox="1"/>
          <p:nvPr/>
        </p:nvSpPr>
        <p:spPr>
          <a:xfrm>
            <a:off x="2276759" y="2723000"/>
            <a:ext cx="1277512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13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14683" y="5591107"/>
            <a:ext cx="14183753" cy="5641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如何修改属性的标志(属性)？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如何修改属性的标志(属性)？</a:t>
            </a:r>
          </a:p>
        </p:txBody>
      </p:sp>
      <p:sp>
        <p:nvSpPr>
          <p:cNvPr id="319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" name="圆形"/>
          <p:cNvSpPr/>
          <p:nvPr/>
        </p:nvSpPr>
        <p:spPr>
          <a:xfrm>
            <a:off x="2587952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Object.defineProperty(obj, propertyName, descriptor)"/>
          <p:cNvSpPr txBox="1"/>
          <p:nvPr/>
        </p:nvSpPr>
        <p:spPr>
          <a:xfrm>
            <a:off x="3285634" y="4268217"/>
            <a:ext cx="1931051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Object</a:t>
            </a:r>
            <a:r>
              <a:rPr>
                <a:solidFill>
                  <a:srgbClr val="999999"/>
                </a:solidFill>
              </a:rPr>
              <a:t>.</a:t>
            </a:r>
            <a:r>
              <a:t>defineProperty</a:t>
            </a:r>
            <a:r>
              <a:rPr>
                <a:solidFill>
                  <a:srgbClr val="999999"/>
                </a:solidFill>
              </a:rPr>
              <a:t>(</a:t>
            </a:r>
            <a:r>
              <a:t>obj</a:t>
            </a:r>
            <a:r>
              <a:rPr>
                <a:solidFill>
                  <a:srgbClr val="999999"/>
                </a:solidFill>
              </a:rPr>
              <a:t>,</a:t>
            </a:r>
            <a:r>
              <a:t> propertyName</a:t>
            </a:r>
            <a:r>
              <a:rPr>
                <a:solidFill>
                  <a:srgbClr val="999999"/>
                </a:solidFill>
              </a:rPr>
              <a:t>,</a:t>
            </a:r>
            <a:r>
              <a:t> descriptor</a:t>
            </a:r>
            <a:r>
              <a:rPr>
                <a:solidFill>
                  <a:srgbClr val="999999"/>
                </a:solidFill>
              </a:rPr>
              <a:t>)</a:t>
            </a:r>
          </a:p>
        </p:txBody>
      </p:sp>
      <p:sp>
        <p:nvSpPr>
          <p:cNvPr id="322" name="- 参数"/>
          <p:cNvSpPr txBox="1"/>
          <p:nvPr/>
        </p:nvSpPr>
        <p:spPr>
          <a:xfrm>
            <a:off x="2837307" y="5493759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参数</a:t>
            </a:r>
          </a:p>
        </p:txBody>
      </p:sp>
      <p:sp>
        <p:nvSpPr>
          <p:cNvPr id="323" name="obj:要处理的对象"/>
          <p:cNvSpPr txBox="1"/>
          <p:nvPr/>
        </p:nvSpPr>
        <p:spPr>
          <a:xfrm>
            <a:off x="3462448" y="663612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obj:要处理的对象</a:t>
            </a:r>
          </a:p>
        </p:txBody>
      </p:sp>
      <p:sp>
        <p:nvSpPr>
          <p:cNvPr id="324" name="propertyName:要处理的属性"/>
          <p:cNvSpPr txBox="1"/>
          <p:nvPr/>
        </p:nvSpPr>
        <p:spPr>
          <a:xfrm>
            <a:off x="3462448" y="798347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propertyName:要处理的属性</a:t>
            </a:r>
          </a:p>
        </p:txBody>
      </p:sp>
      <p:sp>
        <p:nvSpPr>
          <p:cNvPr id="325" name="descriptor: 要应用的属性描述符"/>
          <p:cNvSpPr txBox="1"/>
          <p:nvPr/>
        </p:nvSpPr>
        <p:spPr>
          <a:xfrm>
            <a:off x="3462448" y="9609693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descriptor: 要应用的属性描述符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eg"/>
          <p:cNvSpPr txBox="1"/>
          <p:nvPr/>
        </p:nvSpPr>
        <p:spPr>
          <a:xfrm>
            <a:off x="2276759" y="2723000"/>
            <a:ext cx="1277512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30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3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91755" y="5216803"/>
            <a:ext cx="13280626" cy="3979791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这样设置的name属性，其他标志都是false。我们需要显示的设定其他标志"/>
          <p:cNvSpPr txBox="1"/>
          <p:nvPr/>
        </p:nvSpPr>
        <p:spPr>
          <a:xfrm>
            <a:off x="4259474" y="1048352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这样设置的name属性，其他标志都是false。我们需要显示的设定其他标志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只读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只读</a:t>
            </a:r>
          </a:p>
        </p:txBody>
      </p:sp>
      <p:sp>
        <p:nvSpPr>
          <p:cNvPr id="337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3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67549" y="5202702"/>
            <a:ext cx="9933172" cy="4799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2" name="不可枚举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不可枚举</a:t>
            </a:r>
          </a:p>
        </p:txBody>
      </p:sp>
      <p:sp>
        <p:nvSpPr>
          <p:cNvPr id="343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4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86131" y="4428501"/>
            <a:ext cx="11059438" cy="5456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530" y="5404284"/>
            <a:ext cx="10782301" cy="3505201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可枚举"/>
          <p:cNvSpPr txBox="1"/>
          <p:nvPr/>
        </p:nvSpPr>
        <p:spPr>
          <a:xfrm>
            <a:off x="4433823" y="9385529"/>
            <a:ext cx="597250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可枚举</a:t>
            </a:r>
          </a:p>
        </p:txBody>
      </p:sp>
      <p:sp>
        <p:nvSpPr>
          <p:cNvPr id="347" name="不可枚举"/>
          <p:cNvSpPr txBox="1"/>
          <p:nvPr/>
        </p:nvSpPr>
        <p:spPr>
          <a:xfrm>
            <a:off x="16516206" y="10055748"/>
            <a:ext cx="59725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不可枚举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1" name="不可配置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不可配置</a:t>
            </a:r>
          </a:p>
        </p:txBody>
      </p:sp>
      <p:sp>
        <p:nvSpPr>
          <p:cNvPr id="352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3" name="不可配置标志（configurable:false）有时会预设在内置对象和属性中"/>
          <p:cNvSpPr txBox="1"/>
          <p:nvPr/>
        </p:nvSpPr>
        <p:spPr>
          <a:xfrm>
            <a:off x="3260727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不可配置标志（configurable:false）有时会预设在内置对象和属性中</a:t>
            </a:r>
          </a:p>
        </p:txBody>
      </p:sp>
      <p:sp>
        <p:nvSpPr>
          <p:cNvPr id="354" name="圆形"/>
          <p:cNvSpPr/>
          <p:nvPr/>
        </p:nvSpPr>
        <p:spPr>
          <a:xfrm>
            <a:off x="2612859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5" name="圆形"/>
          <p:cNvSpPr/>
          <p:nvPr/>
        </p:nvSpPr>
        <p:spPr>
          <a:xfrm>
            <a:off x="2612859" y="60562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6" name="一个不可配置的属性不能被 defineProperty 删除或修改(  defineProperty 不适用于不可配置的属性 )"/>
          <p:cNvSpPr txBox="1"/>
          <p:nvPr/>
        </p:nvSpPr>
        <p:spPr>
          <a:xfrm>
            <a:off x="3260727" y="5428751"/>
            <a:ext cx="19310519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一个不可配置的属性不能被 defineProperty 删除或修改(  defineProperty 不适用于不可配置的属性 )</a:t>
            </a:r>
          </a:p>
        </p:txBody>
      </p:sp>
      <p:pic>
        <p:nvPicPr>
          <p:cNvPr id="35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6301" y="8837465"/>
            <a:ext cx="10570047" cy="1248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18513" y="7108376"/>
            <a:ext cx="12103101" cy="533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2" name="只有在严格模式下才会出现错误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只有在严格模式下才会出现错误</a:t>
            </a:r>
          </a:p>
        </p:txBody>
      </p:sp>
      <p:sp>
        <p:nvSpPr>
          <p:cNvPr id="363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4" name="在非严格模式下，写入只读属性等时不会发生错误。但操作仍然不会成功。非严格模式下违反标志的行为只是默默地被忽略"/>
          <p:cNvSpPr txBox="1"/>
          <p:nvPr/>
        </p:nvSpPr>
        <p:spPr>
          <a:xfrm>
            <a:off x="3382098" y="4941723"/>
            <a:ext cx="19310519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在非严格模式下，写入只读属性等时不会发生错误。但操作仍然不会成功。非严格模式下违反标志的行为只是默默地被忽略</a:t>
            </a:r>
          </a:p>
        </p:txBody>
      </p:sp>
      <p:sp>
        <p:nvSpPr>
          <p:cNvPr id="365" name="圆形"/>
          <p:cNvSpPr/>
          <p:nvPr/>
        </p:nvSpPr>
        <p:spPr>
          <a:xfrm>
            <a:off x="2249813" y="5178312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9" name="一次定义多个属性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一次定义多个属性</a:t>
            </a:r>
          </a:p>
        </p:txBody>
      </p:sp>
      <p:sp>
        <p:nvSpPr>
          <p:cNvPr id="370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Object.defineProperties(obj, descriptors)"/>
          <p:cNvSpPr txBox="1"/>
          <p:nvPr/>
        </p:nvSpPr>
        <p:spPr>
          <a:xfrm>
            <a:off x="3182842" y="4630287"/>
            <a:ext cx="1931051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Object.defineProperties(obj, descriptors)</a:t>
            </a:r>
          </a:p>
        </p:txBody>
      </p:sp>
      <p:sp>
        <p:nvSpPr>
          <p:cNvPr id="372" name="圆形"/>
          <p:cNvSpPr/>
          <p:nvPr/>
        </p:nvSpPr>
        <p:spPr>
          <a:xfrm>
            <a:off x="2249814" y="484298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7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0900" y="7540541"/>
            <a:ext cx="8576905" cy="3339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57585" y="7791472"/>
            <a:ext cx="11731999" cy="2837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8" name="获取所有属性描述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获取所有属性描述</a:t>
            </a:r>
          </a:p>
        </p:txBody>
      </p:sp>
      <p:sp>
        <p:nvSpPr>
          <p:cNvPr id="379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" name="Object.getOwnPropertyDescriptors()"/>
          <p:cNvSpPr txBox="1"/>
          <p:nvPr/>
        </p:nvSpPr>
        <p:spPr>
          <a:xfrm>
            <a:off x="3182842" y="4630287"/>
            <a:ext cx="1931051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Object.getOwnPropertyDescriptors()</a:t>
            </a:r>
          </a:p>
        </p:txBody>
      </p:sp>
      <p:sp>
        <p:nvSpPr>
          <p:cNvPr id="381" name="圆形"/>
          <p:cNvSpPr/>
          <p:nvPr/>
        </p:nvSpPr>
        <p:spPr>
          <a:xfrm>
            <a:off x="2249814" y="484298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8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69363" y="7996647"/>
            <a:ext cx="9334501" cy="265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6" name="对象的属性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对象的属性</a:t>
            </a:r>
          </a:p>
        </p:txBody>
      </p:sp>
      <p:sp>
        <p:nvSpPr>
          <p:cNvPr id="387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" name="圆形"/>
          <p:cNvSpPr/>
          <p:nvPr/>
        </p:nvSpPr>
        <p:spPr>
          <a:xfrm>
            <a:off x="2538138" y="468153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" name="数据属性"/>
          <p:cNvSpPr txBox="1"/>
          <p:nvPr/>
        </p:nvSpPr>
        <p:spPr>
          <a:xfrm>
            <a:off x="3310541" y="4417024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数据属性</a:t>
            </a:r>
          </a:p>
        </p:txBody>
      </p:sp>
      <p:sp>
        <p:nvSpPr>
          <p:cNvPr id="390" name="圆形"/>
          <p:cNvSpPr/>
          <p:nvPr/>
        </p:nvSpPr>
        <p:spPr>
          <a:xfrm>
            <a:off x="2538138" y="583000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" name="访问器属性  : 获取和设置值的函数"/>
          <p:cNvSpPr txBox="1"/>
          <p:nvPr/>
        </p:nvSpPr>
        <p:spPr>
          <a:xfrm>
            <a:off x="3310541" y="5565484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访问器属性  : 获取和设置值的函数</a:t>
            </a:r>
          </a:p>
        </p:txBody>
      </p:sp>
      <p:sp>
        <p:nvSpPr>
          <p:cNvPr id="392" name="- 访问器属性由 “getter” 和 “setter” 方法表示。在对象字面量中，它们用get 和 set 表示"/>
          <p:cNvSpPr txBox="1"/>
          <p:nvPr/>
        </p:nvSpPr>
        <p:spPr>
          <a:xfrm>
            <a:off x="3310541" y="6649590"/>
            <a:ext cx="19310519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访问器属性由 “getter” 和 “setter” 方法表示。在对象字面量中，它们用get 和 set 表示</a:t>
            </a:r>
          </a:p>
        </p:txBody>
      </p:sp>
      <p:pic>
        <p:nvPicPr>
          <p:cNvPr id="39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41109" y="8126921"/>
            <a:ext cx="8343751" cy="4211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属性定义"/>
          <p:cNvSpPr txBox="1"/>
          <p:nvPr/>
        </p:nvSpPr>
        <p:spPr>
          <a:xfrm>
            <a:off x="2276759" y="2648448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属性定义</a:t>
            </a:r>
          </a:p>
        </p:txBody>
      </p:sp>
      <p:sp>
        <p:nvSpPr>
          <p:cNvPr id="133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圆形"/>
          <p:cNvSpPr/>
          <p:nvPr/>
        </p:nvSpPr>
        <p:spPr>
          <a:xfrm>
            <a:off x="2612859" y="46171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方括号比点符号更强大。它允许任何属性名和变量"/>
          <p:cNvSpPr txBox="1"/>
          <p:nvPr/>
        </p:nvSpPr>
        <p:spPr>
          <a:xfrm>
            <a:off x="3260727" y="4352619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方括号比点符号更强大。它允许任何属性名和变量</a:t>
            </a:r>
          </a:p>
        </p:txBody>
      </p:sp>
      <p:sp>
        <p:nvSpPr>
          <p:cNvPr id="136" name="圆形"/>
          <p:cNvSpPr/>
          <p:nvPr/>
        </p:nvSpPr>
        <p:spPr>
          <a:xfrm>
            <a:off x="2612859" y="596570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当属性名是已知且简单的时候，用点方法。如果有一些复杂的操作，那么就用方括号"/>
          <p:cNvSpPr txBox="1"/>
          <p:nvPr/>
        </p:nvSpPr>
        <p:spPr>
          <a:xfrm>
            <a:off x="3023704" y="5701189"/>
            <a:ext cx="1999264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当属性名是已知且简单的时候，用点方法。如果有一些复杂的操作，那么就用方括号</a:t>
            </a:r>
          </a:p>
        </p:txBody>
      </p:sp>
      <p:pic>
        <p:nvPicPr>
          <p:cNvPr id="13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0066" y="8889577"/>
            <a:ext cx="5767760" cy="3629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09333" y="9416215"/>
            <a:ext cx="55118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09333" y="11400592"/>
            <a:ext cx="5511801" cy="978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1.png" descr="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164353" y="9059588"/>
            <a:ext cx="5041901" cy="3289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圆形"/>
          <p:cNvSpPr/>
          <p:nvPr/>
        </p:nvSpPr>
        <p:spPr>
          <a:xfrm>
            <a:off x="2612859" y="7427641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保留字段可以用作属性名 ( eg:“for”, “let”, “return”)"/>
          <p:cNvSpPr txBox="1"/>
          <p:nvPr/>
        </p:nvSpPr>
        <p:spPr>
          <a:xfrm>
            <a:off x="3023704" y="7163125"/>
            <a:ext cx="1999264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保留字段可以用作属性名 ( eg:“for”, “let”, “return”)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9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7" name="访问器描述符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访问器描述符</a:t>
            </a:r>
          </a:p>
        </p:txBody>
      </p:sp>
      <p:sp>
        <p:nvSpPr>
          <p:cNvPr id="398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9" name="圆形"/>
          <p:cNvSpPr/>
          <p:nvPr/>
        </p:nvSpPr>
        <p:spPr>
          <a:xfrm>
            <a:off x="2538138" y="468153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0" name="对于访问器属性，没有 value 和 writable，但是有 get 和 set 函数"/>
          <p:cNvSpPr txBox="1"/>
          <p:nvPr/>
        </p:nvSpPr>
        <p:spPr>
          <a:xfrm>
            <a:off x="3310541" y="4417024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对于访问器属性，没有 value 和 writable，但是有 get 和 set 函数</a:t>
            </a:r>
          </a:p>
        </p:txBody>
      </p:sp>
      <p:sp>
        <p:nvSpPr>
          <p:cNvPr id="401" name="圆形"/>
          <p:cNvSpPr/>
          <p:nvPr/>
        </p:nvSpPr>
        <p:spPr>
          <a:xfrm>
            <a:off x="2538138" y="583000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2" name="访问器属性描述符 有："/>
          <p:cNvSpPr txBox="1"/>
          <p:nvPr/>
        </p:nvSpPr>
        <p:spPr>
          <a:xfrm>
            <a:off x="3310541" y="5565485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访问器属性描述符 有：</a:t>
            </a:r>
          </a:p>
        </p:txBody>
      </p:sp>
      <p:sp>
        <p:nvSpPr>
          <p:cNvPr id="403" name="-  get : 一个没有参数的函数，在读取属性时工作"/>
          <p:cNvSpPr txBox="1"/>
          <p:nvPr/>
        </p:nvSpPr>
        <p:spPr>
          <a:xfrm>
            <a:off x="3310541" y="6713945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 get : 一个没有参数的函数，在读取属性时工作</a:t>
            </a:r>
          </a:p>
        </p:txBody>
      </p:sp>
      <p:sp>
        <p:nvSpPr>
          <p:cNvPr id="404" name="-  set : 带有一个参数的函数，当属性被设置时调用"/>
          <p:cNvSpPr txBox="1"/>
          <p:nvPr/>
        </p:nvSpPr>
        <p:spPr>
          <a:xfrm>
            <a:off x="3310541" y="7793657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 set : 带有一个参数的函数，当属性被设置时调用</a:t>
            </a:r>
          </a:p>
        </p:txBody>
      </p:sp>
      <p:sp>
        <p:nvSpPr>
          <p:cNvPr id="405" name="-  enumerable —— 与数据属性相同"/>
          <p:cNvSpPr txBox="1"/>
          <p:nvPr/>
        </p:nvSpPr>
        <p:spPr>
          <a:xfrm>
            <a:off x="3310541" y="8934666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 enumerable —— 与数据属性相同</a:t>
            </a:r>
          </a:p>
        </p:txBody>
      </p:sp>
      <p:sp>
        <p:nvSpPr>
          <p:cNvPr id="406" name="-  configurable —— 与数据属性相同"/>
          <p:cNvSpPr txBox="1"/>
          <p:nvPr/>
        </p:nvSpPr>
        <p:spPr>
          <a:xfrm>
            <a:off x="3310541" y="1011226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 configurable —— 与数据属性相同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0" name="eg: defineProperty 创建访问器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eg: defineProperty 创建访问器</a:t>
            </a:r>
          </a:p>
        </p:txBody>
      </p:sp>
      <p:sp>
        <p:nvSpPr>
          <p:cNvPr id="411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2" name="圆形"/>
          <p:cNvSpPr/>
          <p:nvPr/>
        </p:nvSpPr>
        <p:spPr>
          <a:xfrm>
            <a:off x="2538138" y="468153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3" name="对于访问器属性，没有 value 和 writable，但是有 get 和 set 函数"/>
          <p:cNvSpPr txBox="1"/>
          <p:nvPr/>
        </p:nvSpPr>
        <p:spPr>
          <a:xfrm>
            <a:off x="3310541" y="4417024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对于访问器属性，没有 value 和 writable，但是有 get 和 set 函数</a:t>
            </a:r>
          </a:p>
        </p:txBody>
      </p:sp>
      <p:pic>
        <p:nvPicPr>
          <p:cNvPr id="41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33663" y="5829999"/>
            <a:ext cx="11661319" cy="6229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eg: 属性可以要么是访问器，要么是数据属性，而不能两者都是"/>
          <p:cNvSpPr txBox="1"/>
          <p:nvPr/>
        </p:nvSpPr>
        <p:spPr>
          <a:xfrm>
            <a:off x="2276759" y="2648448"/>
            <a:ext cx="214685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eg: 属性可以要么是访问器，要么是数据属性，而不能两者都是</a:t>
            </a:r>
          </a:p>
        </p:txBody>
      </p:sp>
      <p:sp>
        <p:nvSpPr>
          <p:cNvPr id="419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0" name="圆形"/>
          <p:cNvSpPr/>
          <p:nvPr/>
        </p:nvSpPr>
        <p:spPr>
          <a:xfrm>
            <a:off x="2538138" y="468153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" name="对于访问器属性，没有 value 和 writable，但是有 get 和 set 函数"/>
          <p:cNvSpPr txBox="1"/>
          <p:nvPr/>
        </p:nvSpPr>
        <p:spPr>
          <a:xfrm>
            <a:off x="3310541" y="4417024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对于访问器属性，没有 value 和 writable，但是有 get 和 set 函数</a:t>
            </a:r>
          </a:p>
        </p:txBody>
      </p:sp>
      <p:pic>
        <p:nvPicPr>
          <p:cNvPr id="42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18416" y="6631705"/>
            <a:ext cx="11100378" cy="4549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6" name="eg 应用"/>
          <p:cNvSpPr txBox="1"/>
          <p:nvPr/>
        </p:nvSpPr>
        <p:spPr>
          <a:xfrm>
            <a:off x="2276759" y="2648448"/>
            <a:ext cx="214685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 应用</a:t>
            </a:r>
          </a:p>
        </p:txBody>
      </p:sp>
      <p:sp>
        <p:nvSpPr>
          <p:cNvPr id="427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" name="圆形"/>
          <p:cNvSpPr/>
          <p:nvPr/>
        </p:nvSpPr>
        <p:spPr>
          <a:xfrm>
            <a:off x="2538138" y="468153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9" name="作为数据属性的包装器"/>
          <p:cNvSpPr txBox="1"/>
          <p:nvPr/>
        </p:nvSpPr>
        <p:spPr>
          <a:xfrm>
            <a:off x="3310541" y="4417024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作为数据属性的包装器</a:t>
            </a:r>
          </a:p>
        </p:txBody>
      </p:sp>
      <p:sp>
        <p:nvSpPr>
          <p:cNvPr id="430" name="- 监控属性值的变化"/>
          <p:cNvSpPr txBox="1"/>
          <p:nvPr/>
        </p:nvSpPr>
        <p:spPr>
          <a:xfrm>
            <a:off x="3355752" y="5639934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监控属性值的变化</a:t>
            </a:r>
          </a:p>
        </p:txBody>
      </p:sp>
      <p:sp>
        <p:nvSpPr>
          <p:cNvPr id="431" name="- 计算属性值"/>
          <p:cNvSpPr txBox="1"/>
          <p:nvPr/>
        </p:nvSpPr>
        <p:spPr>
          <a:xfrm>
            <a:off x="3355752" y="6857999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计算属性值</a:t>
            </a:r>
          </a:p>
        </p:txBody>
      </p:sp>
      <p:sp>
        <p:nvSpPr>
          <p:cNvPr id="432" name="- 可以与闭包结合，访问函数中的变量"/>
          <p:cNvSpPr txBox="1"/>
          <p:nvPr/>
        </p:nvSpPr>
        <p:spPr>
          <a:xfrm>
            <a:off x="3355752" y="808091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可以与闭包结合，访问函数中的变量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6" name="限制访问整个对象"/>
          <p:cNvSpPr txBox="1"/>
          <p:nvPr/>
        </p:nvSpPr>
        <p:spPr>
          <a:xfrm>
            <a:off x="2276759" y="2007118"/>
            <a:ext cx="214685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限制访问整个对象</a:t>
            </a:r>
          </a:p>
        </p:txBody>
      </p:sp>
      <p:sp>
        <p:nvSpPr>
          <p:cNvPr id="437" name="矩形"/>
          <p:cNvSpPr/>
          <p:nvPr/>
        </p:nvSpPr>
        <p:spPr>
          <a:xfrm>
            <a:off x="1378067" y="195631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8" name="Object.preventExtensions(obj) 禁止向对象添加属性,对已经存在的属性可以修改删除。…"/>
          <p:cNvSpPr txBox="1"/>
          <p:nvPr/>
        </p:nvSpPr>
        <p:spPr>
          <a:xfrm>
            <a:off x="597574" y="3799858"/>
            <a:ext cx="23545995" cy="736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900"/>
            </a:pPr>
            <a:r>
              <a:t>Object.preventExtensions(obj) 禁止向对象添加属性,对已经存在的属性可以修改删除。</a:t>
            </a:r>
          </a:p>
          <a:p>
            <a:pPr algn="l">
              <a:defRPr sz="3900"/>
            </a:pPr>
            <a:r>
              <a:t>Object.seal(obj) 禁止添加/删除属性，为所有现有的属性设置 configurable: false。</a:t>
            </a:r>
          </a:p>
          <a:p>
            <a:pPr algn="l">
              <a:defRPr sz="3900"/>
            </a:pPr>
            <a:r>
              <a:t>Object.freeze(obj) 禁止添加/删除/更改属性，为所有现有属性设置 configurable: false, writable: false。</a:t>
            </a:r>
          </a:p>
          <a:p>
            <a:pPr algn="l">
              <a:defRPr sz="3900"/>
            </a:pPr>
            <a:r>
              <a:t>还有对他们的测试：</a:t>
            </a:r>
          </a:p>
          <a:p>
            <a:pPr algn="l">
              <a:defRPr sz="3900"/>
            </a:pPr>
          </a:p>
          <a:p>
            <a:pPr algn="l">
              <a:defRPr sz="3900"/>
            </a:pPr>
            <a:r>
              <a:t>Object.isExtensible(obj)</a:t>
            </a:r>
          </a:p>
          <a:p>
            <a:pPr algn="l">
              <a:defRPr sz="3900"/>
            </a:pPr>
            <a:r>
              <a:t>如果添加属性被禁止，则返回 false，否则返回 true。</a:t>
            </a:r>
          </a:p>
          <a:p>
            <a:pPr algn="l">
              <a:defRPr sz="3900"/>
            </a:pPr>
            <a:r>
              <a:t>Object.isSealed(obj)</a:t>
            </a:r>
          </a:p>
          <a:p>
            <a:pPr algn="l">
              <a:defRPr sz="3900"/>
            </a:pPr>
            <a:r>
              <a:t>如果禁止添加/删除属性，则返回 true，并且所有现有属性都具有 configurable: false。</a:t>
            </a:r>
          </a:p>
          <a:p>
            <a:pPr algn="l">
              <a:defRPr sz="3900"/>
            </a:pPr>
            <a:r>
              <a:t>Object.isFrozen(obj)</a:t>
            </a:r>
          </a:p>
          <a:p>
            <a:pPr algn="l">
              <a:defRPr sz="3900"/>
            </a:pPr>
            <a:r>
              <a:t>如果禁止添加/删除/更改属性，并且所有当前属性都是 configurable: false, writable: false，则返回 true。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441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属性值简写"/>
          <p:cNvSpPr txBox="1"/>
          <p:nvPr/>
        </p:nvSpPr>
        <p:spPr>
          <a:xfrm>
            <a:off x="2276759" y="2648448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属性值简写</a:t>
            </a:r>
          </a:p>
        </p:txBody>
      </p:sp>
      <p:sp>
        <p:nvSpPr>
          <p:cNvPr id="148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属性名称和定义的变量名称一样"/>
          <p:cNvSpPr txBox="1"/>
          <p:nvPr/>
        </p:nvSpPr>
        <p:spPr>
          <a:xfrm>
            <a:off x="2466166" y="11466165"/>
            <a:ext cx="821657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属性名称和定义的变量名称一样</a:t>
            </a:r>
          </a:p>
        </p:txBody>
      </p:sp>
      <p:pic>
        <p:nvPicPr>
          <p:cNvPr id="15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27259" y="5266519"/>
            <a:ext cx="7094385" cy="4749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82046" y="5266519"/>
            <a:ext cx="7189153" cy="4749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存在值检查"/>
          <p:cNvSpPr txBox="1"/>
          <p:nvPr/>
        </p:nvSpPr>
        <p:spPr>
          <a:xfrm>
            <a:off x="2276759" y="2648448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存在值检查</a:t>
            </a:r>
          </a:p>
        </p:txBody>
      </p:sp>
      <p:sp>
        <p:nvSpPr>
          <p:cNvPr id="156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圆形"/>
          <p:cNvSpPr/>
          <p:nvPr/>
        </p:nvSpPr>
        <p:spPr>
          <a:xfrm>
            <a:off x="2612859" y="461713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访问一个不存在的属性会返回 undefined, 获得值和 undefined 比较"/>
          <p:cNvSpPr txBox="1"/>
          <p:nvPr/>
        </p:nvSpPr>
        <p:spPr>
          <a:xfrm>
            <a:off x="3260727" y="4352619"/>
            <a:ext cx="1629647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访问一个不存在的属性会返回 undefined, 获得值和 undefined 比较</a:t>
            </a:r>
          </a:p>
        </p:txBody>
      </p:sp>
      <p:pic>
        <p:nvPicPr>
          <p:cNvPr id="15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8506" y="7287898"/>
            <a:ext cx="8258298" cy="1824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09526" y="6259176"/>
            <a:ext cx="11293492" cy="4732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存在值检查（in 操作符）"/>
          <p:cNvSpPr txBox="1"/>
          <p:nvPr/>
        </p:nvSpPr>
        <p:spPr>
          <a:xfrm>
            <a:off x="2276759" y="2648448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存在值检查（in 操作符）</a:t>
            </a:r>
          </a:p>
        </p:txBody>
      </p:sp>
      <p:sp>
        <p:nvSpPr>
          <p:cNvPr id="165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圆形"/>
          <p:cNvSpPr/>
          <p:nvPr/>
        </p:nvSpPr>
        <p:spPr>
          <a:xfrm>
            <a:off x="2612859" y="499074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&quot;key&quot; in object…"/>
          <p:cNvSpPr txBox="1"/>
          <p:nvPr/>
        </p:nvSpPr>
        <p:spPr>
          <a:xfrm>
            <a:off x="3260727" y="4052107"/>
            <a:ext cx="16296475" cy="2161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rPr>
                <a:solidFill>
                  <a:srgbClr val="669900"/>
                </a:solidFill>
              </a:rPr>
              <a:t>"key"</a:t>
            </a:r>
            <a:r>
              <a:t> </a:t>
            </a:r>
            <a:r>
              <a:rPr>
                <a:solidFill>
                  <a:srgbClr val="0077AA"/>
                </a:solidFill>
              </a:rPr>
              <a:t>in</a:t>
            </a:r>
            <a:r>
              <a:t> object </a:t>
            </a:r>
            <a:endParaRPr>
              <a:latin typeface="Menlo"/>
              <a:ea typeface="Menlo"/>
              <a:cs typeface="Menlo"/>
              <a:sym typeface="Menlo"/>
            </a:endParaRPr>
          </a:p>
          <a:p>
            <a:pPr lvl="1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In 的左边必须是属性名。通常是一个字符串，如果不用字符串，那就是一个字符串变量</a:t>
            </a:r>
          </a:p>
        </p:txBody>
      </p:sp>
      <p:pic>
        <p:nvPicPr>
          <p:cNvPr id="16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1447" y="9538807"/>
            <a:ext cx="11844587" cy="2209499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圆形"/>
          <p:cNvSpPr/>
          <p:nvPr/>
        </p:nvSpPr>
        <p:spPr>
          <a:xfrm>
            <a:off x="2612859" y="698576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In 操作符 可以检测 自有属性 和 原型属性"/>
          <p:cNvSpPr txBox="1"/>
          <p:nvPr/>
        </p:nvSpPr>
        <p:spPr>
          <a:xfrm>
            <a:off x="3260727" y="6721253"/>
            <a:ext cx="1629647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In 操作符 可以检测 自有属性 和 原型属性</a:t>
            </a:r>
          </a:p>
        </p:txBody>
      </p:sp>
      <p:pic>
        <p:nvPicPr>
          <p:cNvPr id="171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06731" y="8775550"/>
            <a:ext cx="6134101" cy="323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存在值检查（hasOwnProperty()）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存在值检查（hasOwnProperty()）</a:t>
            </a:r>
          </a:p>
        </p:txBody>
      </p:sp>
      <p:sp>
        <p:nvSpPr>
          <p:cNvPr id="176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圆形"/>
          <p:cNvSpPr/>
          <p:nvPr/>
        </p:nvSpPr>
        <p:spPr>
          <a:xfrm>
            <a:off x="2637766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检查是否是自有属性"/>
          <p:cNvSpPr txBox="1"/>
          <p:nvPr/>
        </p:nvSpPr>
        <p:spPr>
          <a:xfrm>
            <a:off x="3285634" y="4216400"/>
            <a:ext cx="1629647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检查是否是自有属性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属性枚举 （for … in）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属性枚举 （for … in）</a:t>
            </a:r>
          </a:p>
        </p:txBody>
      </p:sp>
      <p:sp>
        <p:nvSpPr>
          <p:cNvPr id="183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圆形"/>
          <p:cNvSpPr/>
          <p:nvPr/>
        </p:nvSpPr>
        <p:spPr>
          <a:xfrm>
            <a:off x="2563045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添加的属性默认都是枚举的 ，可枚举的属性内部特征[[Enumrable]] 设为true"/>
          <p:cNvSpPr txBox="1"/>
          <p:nvPr/>
        </p:nvSpPr>
        <p:spPr>
          <a:xfrm>
            <a:off x="3260727" y="42164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添加的属性默认都是枚举的 ，可枚举的属性内部特征[[Enumrable]] 设为true</a:t>
            </a:r>
          </a:p>
        </p:txBody>
      </p:sp>
      <p:pic>
        <p:nvPicPr>
          <p:cNvPr id="186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5818" y="6263857"/>
            <a:ext cx="7500337" cy="603258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圆形"/>
          <p:cNvSpPr/>
          <p:nvPr/>
        </p:nvSpPr>
        <p:spPr>
          <a:xfrm>
            <a:off x="2563045" y="5428751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会遍历自有属性 和  原型属性 ，会过滤掉 Symbol属性"/>
          <p:cNvSpPr txBox="1"/>
          <p:nvPr/>
        </p:nvSpPr>
        <p:spPr>
          <a:xfrm>
            <a:off x="3260727" y="5164235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会遍历自有属性 和  原型属性 ，会过滤掉 Symbol属性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属性枚举 （Object.keys()）"/>
          <p:cNvSpPr txBox="1"/>
          <p:nvPr/>
        </p:nvSpPr>
        <p:spPr>
          <a:xfrm>
            <a:off x="2276759" y="2648448"/>
            <a:ext cx="127751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属性枚举 （Object.keys()）</a:t>
            </a:r>
          </a:p>
        </p:txBody>
      </p:sp>
      <p:sp>
        <p:nvSpPr>
          <p:cNvPr id="193" name="矩形"/>
          <p:cNvSpPr/>
          <p:nvPr/>
        </p:nvSpPr>
        <p:spPr>
          <a:xfrm>
            <a:off x="1427881" y="259764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圆形"/>
          <p:cNvSpPr/>
          <p:nvPr/>
        </p:nvSpPr>
        <p:spPr>
          <a:xfrm>
            <a:off x="2538138" y="468153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获取自有属性"/>
          <p:cNvSpPr txBox="1"/>
          <p:nvPr/>
        </p:nvSpPr>
        <p:spPr>
          <a:xfrm>
            <a:off x="3310541" y="4417024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获取自有属性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