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thjs.org/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…"/>
          <p:cNvSpPr txBox="1"/>
          <p:nvPr/>
        </p:nvSpPr>
        <p:spPr>
          <a:xfrm>
            <a:off x="1412709" y="3984867"/>
            <a:ext cx="10983418" cy="284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7600">
                <a:solidFill>
                  <a:srgbClr val="FFFFFF"/>
                </a:solidFill>
              </a:defRPr>
            </a:pPr>
            <a:r>
              <a:t>JAVASCRIPT 基础教程  </a:t>
            </a:r>
          </a:p>
          <a:p>
            <a:pPr defTabSz="584200">
              <a:defRPr sz="7600">
                <a:solidFill>
                  <a:srgbClr val="FFFFFF"/>
                </a:solidFill>
              </a:defRPr>
            </a:pPr>
            <a:r>
              <a:t>String字符串 与 数值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7045365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数值"/>
          <p:cNvSpPr txBox="1"/>
          <p:nvPr>
            <p:ph type="title"/>
          </p:nvPr>
        </p:nvSpPr>
        <p:spPr>
          <a:xfrm>
            <a:off x="1689100" y="5240628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umber 对象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Number 对象</a:t>
            </a:r>
          </a:p>
        </p:txBody>
      </p:sp>
      <p:sp>
        <p:nvSpPr>
          <p:cNvPr id="150" name="var num = new Number(5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var num = new Number(5)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aN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NaN</a:t>
            </a:r>
          </a:p>
        </p:txBody>
      </p:sp>
      <p:sp>
        <p:nvSpPr>
          <p:cNvPr id="153" name="对 NaN 进行任何运算，其结果都是 N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对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NaN </a:t>
            </a:r>
            <a:r>
              <a:t>进行任何运算，其结果都是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NaN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NaN </a:t>
            </a:r>
            <a:r>
              <a:t>不等于自身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isNaN() 全局函数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判断一个值是否是NaN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只对数值有效，如果传入其他值，会被先转成数值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String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toString()</a:t>
            </a:r>
          </a:p>
        </p:txBody>
      </p:sp>
      <p:sp>
        <p:nvSpPr>
          <p:cNvPr id="156" name="用来将一个数值转为字符串形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用来将一个数值转为字符串形式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接受一个参数，表示输出的进制。如果省略这个参数，默认将数值先转为十进制，再输出字符串；否则，就根据参数指定的进制，将一个数字转化成某个进制的字符串。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只能将十进制的数，转为其他进制的字符串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oFixed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toFixed()</a:t>
            </a:r>
          </a:p>
        </p:txBody>
      </p:sp>
      <p:sp>
        <p:nvSpPr>
          <p:cNvPr id="159" name="将一个数转为指定位数的小数，然后返回这个小数对应的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将一个数转为指定位数的小数，然后返回这个小数对应的字符串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方法的参数为小数位数，有效范围为0到100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oExponential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toExponential()</a:t>
            </a:r>
          </a:p>
        </p:txBody>
      </p:sp>
      <p:sp>
        <p:nvSpPr>
          <p:cNvPr id="162" name="将一个数转为科学计数法形式 返回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 将一个数转为科学计数法形式 返回字符串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小数点后有效数字的位数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oPrecision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toPrecision()</a:t>
            </a:r>
          </a:p>
        </p:txBody>
      </p:sp>
      <p:sp>
        <p:nvSpPr>
          <p:cNvPr id="165" name="将一个数转为指定位数的有效数字。 返回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 将一个数转为指定位数的有效数字。 返回字符串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小数点后有效数字的位数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ath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Math</a:t>
            </a:r>
          </a:p>
        </p:txBody>
      </p:sp>
      <p:sp>
        <p:nvSpPr>
          <p:cNvPr id="168" name="是 JavaScript 的原生对象，提供各种数学功能。该对象不是构造函数，不能生成实例，所有的属性和方法都必须在对象上调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是 JavaScript 的原生对象，提供各种数学功能。该对象不是构造函数，不能生成实例，所有的属性和方法都必须在对象上调用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I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PI</a:t>
            </a:r>
          </a:p>
        </p:txBody>
      </p:sp>
      <p:sp>
        <p:nvSpPr>
          <p:cNvPr id="171" name="常数π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常数π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常用方法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常用方法</a:t>
            </a:r>
          </a:p>
        </p:txBody>
      </p:sp>
      <p:sp>
        <p:nvSpPr>
          <p:cNvPr id="174" name="Math.abs() 绝对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Math.abs() 绝对值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Math.ceil() 向上取整  （大于参数值的最小整数）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Math.floor() 向下取整。 （小于参数值的最大整数）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Math.max() 最大值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Math.min() 最小值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Math.round 四舍五入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Math.random 随机数。返回0到1之间的一个伪随机数，可能等于0，但是一定小于1。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字符串方法"/>
          <p:cNvSpPr txBox="1"/>
          <p:nvPr>
            <p:ph type="title"/>
          </p:nvPr>
        </p:nvSpPr>
        <p:spPr>
          <a:xfrm>
            <a:off x="1689100" y="5240628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字符串方法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推荐类库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推荐类库</a:t>
            </a:r>
          </a:p>
        </p:txBody>
      </p:sp>
      <p:sp>
        <p:nvSpPr>
          <p:cNvPr id="177" name="Math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Math.js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https://mathjs.org/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olean类对象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Boolean类对象</a:t>
            </a:r>
          </a:p>
        </p:txBody>
      </p:sp>
      <p:sp>
        <p:nvSpPr>
          <p:cNvPr id="180" name="new Boolean(tru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new Boolean(true)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双重的否运算符 (!)也可以将任意值转为对应的布尔值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oolean类对象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Boolean类对象</a:t>
            </a:r>
          </a:p>
        </p:txBody>
      </p:sp>
      <p:sp>
        <p:nvSpPr>
          <p:cNvPr id="183" name="new Boolean(tru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new Boolean(true)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双重的否运算符 (!)也可以将任意值转为对应的布尔值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ndefined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186" name="下面总结了会出现 undefined 值的情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128">
                <a:solidFill>
                  <a:srgbClr val="FFFFFF"/>
                </a:solidFill>
              </a:defRPr>
            </a:pPr>
            <a:r>
              <a:t> </a:t>
            </a:r>
            <a:r>
              <a:rPr>
                <a:latin typeface="Times"/>
                <a:ea typeface="Times"/>
                <a:cs typeface="Times"/>
                <a:sym typeface="Times"/>
              </a:rPr>
              <a:t>下面总结了会出现 </a:t>
            </a:r>
            <a:r>
              <a:t>undefined </a:t>
            </a:r>
            <a:r>
              <a:rPr>
                <a:latin typeface="Times"/>
                <a:ea typeface="Times"/>
                <a:cs typeface="Times"/>
                <a:sym typeface="Times"/>
              </a:rPr>
              <a:t>值的情况 </a:t>
            </a:r>
          </a:p>
          <a:p>
            <a:pPr lvl="1" marL="1092200" indent="-546100" defTabSz="709930">
              <a:spcBef>
                <a:spcPts val="5000"/>
              </a:spcBef>
              <a:defRPr sz="4128">
                <a:solidFill>
                  <a:srgbClr val="FFFFFF"/>
                </a:solidFill>
              </a:defRPr>
            </a:pPr>
            <a:r>
              <a:t>未初始化的变量的值</a:t>
            </a:r>
          </a:p>
          <a:p>
            <a:pPr lvl="1" marL="1092200" indent="-546100" defTabSz="709930">
              <a:spcBef>
                <a:spcPts val="5000"/>
              </a:spcBef>
              <a:defRPr sz="4128">
                <a:solidFill>
                  <a:srgbClr val="FFFFFF"/>
                </a:solidFill>
              </a:defRPr>
            </a:pPr>
            <a:r>
              <a:t>不存在的属性的值</a:t>
            </a:r>
          </a:p>
          <a:p>
            <a:pPr lvl="1" marL="1092200" indent="-546100" defTabSz="709930">
              <a:spcBef>
                <a:spcPts val="5000"/>
              </a:spcBef>
              <a:defRPr sz="4128">
                <a:solidFill>
                  <a:srgbClr val="FFFFFF"/>
                </a:solidFill>
              </a:defRPr>
            </a:pPr>
            <a:r>
              <a:t>在没有传入实参而调用函数时，该函数内相应参数的值</a:t>
            </a:r>
          </a:p>
          <a:p>
            <a:pPr lvl="1" marL="1092200" indent="-546100" defTabSz="709930">
              <a:spcBef>
                <a:spcPts val="5000"/>
              </a:spcBef>
              <a:defRPr sz="4128">
                <a:solidFill>
                  <a:srgbClr val="FFFFFF"/>
                </a:solidFill>
              </a:defRPr>
            </a:pPr>
            <a:r>
              <a:t>没有 return 语句或是 return 语句中不含表达式的函数的返回值</a:t>
            </a:r>
          </a:p>
          <a:p>
            <a:pPr lvl="1" marL="1092200" indent="-546100" defTabSz="709930">
              <a:spcBef>
                <a:spcPts val="5000"/>
              </a:spcBef>
              <a:defRPr sz="4128">
                <a:solidFill>
                  <a:srgbClr val="FFFFFF"/>
                </a:solidFill>
              </a:defRPr>
            </a:pPr>
            <a:r>
              <a:t>数组中的空位</a:t>
            </a:r>
            <a:br/>
            <a:endParaRPr sz="802"/>
          </a:p>
          <a:p>
            <a:pPr lvl="1" marL="1092200" indent="-546100" defTabSz="709930">
              <a:spcBef>
                <a:spcPts val="5000"/>
              </a:spcBef>
              <a:defRPr sz="4128">
                <a:solidFill>
                  <a:srgbClr val="FFFFFF"/>
                </a:solidFill>
              </a:defRPr>
            </a:pPr>
            <a:r>
              <a:t>对 void 运算符求值的结果(常常会通过使用 void 0 来获取一个 undefined 值)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感谢!)"/>
          <p:cNvSpPr txBox="1"/>
          <p:nvPr>
            <p:ph type="title"/>
          </p:nvPr>
        </p:nvSpPr>
        <p:spPr>
          <a:xfrm>
            <a:off x="1913492" y="538495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place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replace()</a:t>
            </a:r>
          </a:p>
        </p:txBody>
      </p:sp>
      <p:sp>
        <p:nvSpPr>
          <p:cNvPr id="127" name="用于替换匹配的子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用于替换匹配的子字符串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第一个参数 要 替换的字符串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第二个参数 是 替换之后的字符串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plit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split()</a:t>
            </a:r>
          </a:p>
        </p:txBody>
      </p:sp>
      <p:sp>
        <p:nvSpPr>
          <p:cNvPr id="130" name="按照给定规则分割字符串，返回一个由分割出来的子字符串组成的数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按照给定规则分割字符串，返回一个由分割出来的子字符串组成的数组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第一个参数  分隔符 / 第二个参数  返回数组的成员数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rimStart() &amp; trimEnd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trimStart() &amp; trimEnd()</a:t>
            </a:r>
          </a:p>
        </p:txBody>
      </p:sp>
      <p:sp>
        <p:nvSpPr>
          <p:cNvPr id="133" name="trimStart…"/>
          <p:cNvSpPr txBox="1"/>
          <p:nvPr>
            <p:ph type="body" idx="1"/>
          </p:nvPr>
        </p:nvSpPr>
        <p:spPr>
          <a:xfrm>
            <a:off x="2866596" y="3098800"/>
            <a:ext cx="21005801" cy="9296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trimStart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消除头部的空格 是 trimLeft 的别名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trimEnd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消除尾部的空格 是 trimRight的别名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ncludes()&amp;startsWith()&amp;endsWith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 defTabSz="759459">
              <a:defRPr sz="10304">
                <a:solidFill>
                  <a:srgbClr val="FFFFFF"/>
                </a:solidFill>
              </a:defRPr>
            </a:lvl1pPr>
          </a:lstStyle>
          <a:p>
            <a:pPr/>
            <a:r>
              <a:t>includes()&amp;startsWith()&amp;endsWith()</a:t>
            </a:r>
          </a:p>
        </p:txBody>
      </p:sp>
      <p:sp>
        <p:nvSpPr>
          <p:cNvPr id="136" name="inclu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includes</a:t>
            </a: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是否包含参数字符串  返回值 Boolean</a:t>
            </a:r>
          </a:p>
          <a:p>
            <a:pPr marL="52705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startsWith</a:t>
            </a: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参数字符串是否在原字符串的头部</a:t>
            </a:r>
          </a:p>
          <a:p>
            <a:pPr marL="52705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endsWith</a:t>
            </a: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参数字符串是否在原字符串的尾部</a:t>
            </a:r>
          </a:p>
          <a:p>
            <a:pPr marL="527050" indent="-527050" defTabSz="685165">
              <a:spcBef>
                <a:spcPts val="4800"/>
              </a:spcBef>
              <a:defRPr sz="3984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第一个参数 是要查询的字符串 第二个参数是查询开始的位置 ， endsWith 第二个参数是针对前几个字符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peat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repeat()</a:t>
            </a:r>
          </a:p>
        </p:txBody>
      </p:sp>
      <p:sp>
        <p:nvSpPr>
          <p:cNvPr id="139" name="将原字符串重复n次…"/>
          <p:cNvSpPr txBox="1"/>
          <p:nvPr>
            <p:ph type="body" idx="1"/>
          </p:nvPr>
        </p:nvSpPr>
        <p:spPr>
          <a:xfrm>
            <a:off x="2130661" y="3098799"/>
            <a:ext cx="21005801" cy="9296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将原字符串重复n次</a:t>
            </a:r>
          </a:p>
          <a:p>
            <a:pPr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 重复次数不能负数或者Infinity</a:t>
            </a:r>
          </a:p>
          <a:p>
            <a:pPr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 参数如果是小数，会被取整。</a:t>
            </a:r>
          </a:p>
          <a:p>
            <a:pPr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参数NaN 等同于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adStart() &amp; padEnd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padStart() &amp; padEnd()</a:t>
            </a:r>
          </a:p>
        </p:txBody>
      </p:sp>
      <p:sp>
        <p:nvSpPr>
          <p:cNvPr id="142" name="字符串补全长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4600"/>
              </a:spcBef>
              <a:defRPr sz="3792">
                <a:solidFill>
                  <a:srgbClr val="FFFFFF"/>
                </a:solidFill>
              </a:defRPr>
            </a:pPr>
            <a:r>
              <a:t>字符串补全长度</a:t>
            </a:r>
          </a:p>
          <a:p>
            <a:pPr marL="501650" indent="-501650" defTabSz="652145">
              <a:spcBef>
                <a:spcPts val="4600"/>
              </a:spcBef>
              <a:defRPr sz="3792">
                <a:solidFill>
                  <a:srgbClr val="FFFFFF"/>
                </a:solidFill>
              </a:defRPr>
            </a:pPr>
            <a:r>
              <a:t>如果某个字符串不够指定长度，会在头部或者尾部补全 padStart() 补全头部，padEnd() 补全尾部</a:t>
            </a:r>
          </a:p>
          <a:p>
            <a:pPr marL="501650" indent="-501650" defTabSz="652145">
              <a:spcBef>
                <a:spcPts val="4600"/>
              </a:spcBef>
              <a:defRPr sz="3792">
                <a:solidFill>
                  <a:schemeClr val="accent5">
                    <a:lumOff val="-29866"/>
                  </a:schemeClr>
                </a:solidFill>
              </a:defRPr>
            </a:pPr>
            <a:r>
              <a:t>第一个参数： 字符串补全生效的最大长度</a:t>
            </a:r>
          </a:p>
          <a:p>
            <a:pPr marL="501650" indent="-501650" defTabSz="652145">
              <a:spcBef>
                <a:spcPts val="4600"/>
              </a:spcBef>
              <a:defRPr sz="3792">
                <a:solidFill>
                  <a:schemeClr val="accent5">
                    <a:lumOff val="-29866"/>
                  </a:schemeClr>
                </a:solidFill>
              </a:defRPr>
            </a:pPr>
            <a:r>
              <a:t>第二个参数：用来补全的字符串（可选）</a:t>
            </a:r>
          </a:p>
          <a:p>
            <a:pPr marL="501650" indent="-501650" defTabSz="652145">
              <a:spcBef>
                <a:spcPts val="4600"/>
              </a:spcBef>
              <a:defRPr sz="3792">
                <a:solidFill>
                  <a:schemeClr val="accent5">
                    <a:lumOff val="-29866"/>
                  </a:schemeClr>
                </a:solidFill>
              </a:defRPr>
            </a:pPr>
            <a:r>
              <a:t> 如果原字符串的长度，等于或大于最大长度，则字符串补全不生效，返回原字符串</a:t>
            </a:r>
          </a:p>
          <a:p>
            <a:pPr marL="501650" indent="-501650" defTabSz="652145">
              <a:spcBef>
                <a:spcPts val="4600"/>
              </a:spcBef>
              <a:defRPr sz="3792">
                <a:solidFill>
                  <a:schemeClr val="accent5">
                    <a:lumOff val="-29866"/>
                  </a:schemeClr>
                </a:solidFill>
              </a:defRPr>
            </a:pPr>
            <a:r>
              <a:t> 如果用来补全的字符串与原字符串，两者的长度之和超过了最大长度，则会截去超出位数的补全字符串。</a:t>
            </a:r>
          </a:p>
          <a:p>
            <a:pPr marL="501650" indent="-501650" defTabSz="652145">
              <a:spcBef>
                <a:spcPts val="4600"/>
              </a:spcBef>
              <a:defRPr sz="3792">
                <a:solidFill>
                  <a:schemeClr val="accent5">
                    <a:lumOff val="-29866"/>
                  </a:schemeClr>
                </a:solidFill>
              </a:defRPr>
            </a:pPr>
            <a:r>
              <a:t> 如果省略第二个参数，默认使用空格补全长度。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模版字符串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模版字符串</a:t>
            </a:r>
          </a:p>
        </p:txBody>
      </p:sp>
      <p:sp>
        <p:nvSpPr>
          <p:cNvPr id="145" name="``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``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它可以当作普通字符串使用，也可以用来定义多行字符串，或者在字符串中嵌入变量。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