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4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0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深入函数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深入函数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变量和函数声明提升优先级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变量和函数声明提升优先级</a:t>
            </a:r>
          </a:p>
        </p:txBody>
      </p:sp>
      <p:sp>
        <p:nvSpPr>
          <p:cNvPr id="21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函数提升 高于 变量声明"/>
          <p:cNvSpPr txBox="1"/>
          <p:nvPr/>
        </p:nvSpPr>
        <p:spPr>
          <a:xfrm>
            <a:off x="3310541" y="4982191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函数提升 高于 变量声明</a:t>
            </a:r>
          </a:p>
        </p:txBody>
      </p:sp>
      <p:sp>
        <p:nvSpPr>
          <p:cNvPr id="213" name="圆形"/>
          <p:cNvSpPr/>
          <p:nvPr/>
        </p:nvSpPr>
        <p:spPr>
          <a:xfrm>
            <a:off x="2612859" y="524670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圆形"/>
          <p:cNvSpPr/>
          <p:nvPr/>
        </p:nvSpPr>
        <p:spPr>
          <a:xfrm>
            <a:off x="2612859" y="636998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同名的变量和函数中，函数先提升，再遇到同名的变量或函数，提升都将被编译器忽略。"/>
          <p:cNvSpPr txBox="1"/>
          <p:nvPr/>
        </p:nvSpPr>
        <p:spPr>
          <a:xfrm>
            <a:off x="3310541" y="6105473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同名的变量和函数中，函数先提升，再遇到同名的变量或函数，提升都将被编译器忽略。</a:t>
            </a:r>
          </a:p>
        </p:txBody>
      </p:sp>
      <p:pic>
        <p:nvPicPr>
          <p:cNvPr id="21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8907" y="7433019"/>
            <a:ext cx="7188201" cy="463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96216" y="7766981"/>
            <a:ext cx="8225106" cy="357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eg</a:t>
            </a:r>
          </a:p>
        </p:txBody>
      </p:sp>
      <p:sp>
        <p:nvSpPr>
          <p:cNvPr id="22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2917" y="5525430"/>
            <a:ext cx="10852008" cy="6096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函数是一等公民（第一类对象(first class)"/>
          <p:cNvSpPr txBox="1"/>
          <p:nvPr/>
        </p:nvSpPr>
        <p:spPr>
          <a:xfrm>
            <a:off x="2276759" y="3470381"/>
            <a:ext cx="160605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函数是一等公民（第一类对象(first class)</a:t>
            </a:r>
          </a:p>
        </p:txBody>
      </p:sp>
      <p:sp>
        <p:nvSpPr>
          <p:cNvPr id="22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可以作为函数的参数和返回值，也可以覆值给变量和属性"/>
          <p:cNvSpPr txBox="1"/>
          <p:nvPr/>
        </p:nvSpPr>
        <p:spPr>
          <a:xfrm>
            <a:off x="3736426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可以作为函数的参数和返回值，也可以覆值给变量和属性</a:t>
            </a:r>
          </a:p>
        </p:txBody>
      </p:sp>
      <p:sp>
        <p:nvSpPr>
          <p:cNvPr id="230" name="- 第一类对象"/>
          <p:cNvSpPr txBox="1"/>
          <p:nvPr/>
        </p:nvSpPr>
        <p:spPr>
          <a:xfrm>
            <a:off x="2687865" y="5321640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第一类对象</a:t>
            </a:r>
          </a:p>
        </p:txBody>
      </p:sp>
      <p:sp>
        <p:nvSpPr>
          <p:cNvPr id="231" name="- 第二类对象"/>
          <p:cNvSpPr txBox="1"/>
          <p:nvPr/>
        </p:nvSpPr>
        <p:spPr>
          <a:xfrm>
            <a:off x="2687865" y="7590453"/>
            <a:ext cx="14490811" cy="74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第二类对象</a:t>
            </a:r>
          </a:p>
        </p:txBody>
      </p:sp>
      <p:sp>
        <p:nvSpPr>
          <p:cNvPr id="232" name="可以作为函数的参数,但不能从函数返回，也不能赋值给变量和属性"/>
          <p:cNvSpPr txBox="1"/>
          <p:nvPr/>
        </p:nvSpPr>
        <p:spPr>
          <a:xfrm>
            <a:off x="3661705" y="8918924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可以作为函数的参数,但不能从函数返回，也不能赋值给变量和属性</a:t>
            </a:r>
          </a:p>
        </p:txBody>
      </p:sp>
      <p:sp>
        <p:nvSpPr>
          <p:cNvPr id="233" name="- 第三类对象"/>
          <p:cNvSpPr txBox="1"/>
          <p:nvPr/>
        </p:nvSpPr>
        <p:spPr>
          <a:xfrm>
            <a:off x="2687865" y="10107223"/>
            <a:ext cx="14490811" cy="745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</a:t>
            </a:r>
            <a:r>
              <a:rPr sz="3400"/>
              <a:t>第三类对象</a:t>
            </a:r>
          </a:p>
        </p:txBody>
      </p:sp>
      <p:sp>
        <p:nvSpPr>
          <p:cNvPr id="234" name="不能作为函数的参数"/>
          <p:cNvSpPr txBox="1"/>
          <p:nvPr/>
        </p:nvSpPr>
        <p:spPr>
          <a:xfrm>
            <a:off x="3661705" y="11237183"/>
            <a:ext cx="16209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不能作为函数的参数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函数表达式</a:t>
            </a:r>
          </a:p>
        </p:txBody>
      </p:sp>
      <p:sp>
        <p:nvSpPr>
          <p:cNvPr id="23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- 作为赋值表达式的右值，或者作为其他函数的参数"/>
          <p:cNvSpPr txBox="1"/>
          <p:nvPr/>
        </p:nvSpPr>
        <p:spPr>
          <a:xfrm>
            <a:off x="2687865" y="626111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作为赋值表达式的右值，或者作为其他函数的参数</a:t>
            </a:r>
          </a:p>
        </p:txBody>
      </p:sp>
      <p:pic>
        <p:nvPicPr>
          <p:cNvPr id="24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177" y="7731860"/>
            <a:ext cx="7308418" cy="3220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21457" y="8027838"/>
            <a:ext cx="10768375" cy="26285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- 如果该函数是作为表达式的一部分创建的，则称其“函数表达式”。"/>
          <p:cNvSpPr txBox="1"/>
          <p:nvPr/>
        </p:nvSpPr>
        <p:spPr>
          <a:xfrm>
            <a:off x="2687865" y="5043550"/>
            <a:ext cx="1825576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如果该函数是作为表达式的一部分创建的，则称其“函数表达式”。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回调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回调函数</a:t>
            </a:r>
          </a:p>
        </p:txBody>
      </p:sp>
      <p:sp>
        <p:nvSpPr>
          <p:cNvPr id="24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-  作为函数的参数"/>
          <p:cNvSpPr txBox="1"/>
          <p:nvPr/>
        </p:nvSpPr>
        <p:spPr>
          <a:xfrm>
            <a:off x="2687865" y="5288112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 作为函数的参数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函数声明 VS 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 VS 函数表达式</a:t>
            </a:r>
          </a:p>
        </p:txBody>
      </p:sp>
      <p:sp>
        <p:nvSpPr>
          <p:cNvPr id="25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函数表达式是在代码执行到达时被创建，并且仅从那一刻起可用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函数表达式是在代码执行到达时被创建，并且仅从那一刻起可用</a:t>
            </a:r>
          </a:p>
        </p:txBody>
      </p:sp>
      <p:sp>
        <p:nvSpPr>
          <p:cNvPr id="257" name="在函数声明被定义之前，它就可以被调用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在函数声明被定义之前，它就可以被调用。</a:t>
            </a:r>
          </a:p>
        </p:txBody>
      </p:sp>
      <p:sp>
        <p:nvSpPr>
          <p:cNvPr id="25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严格模式下，当一个函数声明在一个代码块内时，它在该代码块内的任何位置都是可见的。但在代码块外不可见"/>
          <p:cNvSpPr txBox="1"/>
          <p:nvPr/>
        </p:nvSpPr>
        <p:spPr>
          <a:xfrm>
            <a:off x="3310541" y="8052461"/>
            <a:ext cx="1841798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严格模式下，当一个函数声明在一个代码块内时，它在该代码块内的任何位置都是可见的。但在代码块外不可见</a:t>
            </a:r>
          </a:p>
        </p:txBody>
      </p:sp>
      <p:sp>
        <p:nvSpPr>
          <p:cNvPr id="260" name="圆形"/>
          <p:cNvSpPr/>
          <p:nvPr/>
        </p:nvSpPr>
        <p:spPr>
          <a:xfrm>
            <a:off x="2612859" y="867994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函数声明块级作用域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函数声明块级作用域</a:t>
            </a:r>
          </a:p>
        </p:txBody>
      </p:sp>
      <p:sp>
        <p:nvSpPr>
          <p:cNvPr id="26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严格模式下，当一个函数声明在一个代码块内时，它在该代码块内的任何位置都是可见的。但在代码块外不可见"/>
          <p:cNvSpPr txBox="1"/>
          <p:nvPr/>
        </p:nvSpPr>
        <p:spPr>
          <a:xfrm>
            <a:off x="3216937" y="5275092"/>
            <a:ext cx="1841798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严格模式下，当一个函数声明在一个代码块内时，它在该代码块内的任何位置都是可见的。但在代码块外不可见</a:t>
            </a:r>
          </a:p>
        </p:txBody>
      </p:sp>
      <p:sp>
        <p:nvSpPr>
          <p:cNvPr id="267" name="圆形"/>
          <p:cNvSpPr/>
          <p:nvPr/>
        </p:nvSpPr>
        <p:spPr>
          <a:xfrm>
            <a:off x="2566057" y="589520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圆形"/>
          <p:cNvSpPr/>
          <p:nvPr/>
        </p:nvSpPr>
        <p:spPr>
          <a:xfrm>
            <a:off x="2566057" y="77321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Es6 非严格模式下 ，函数声明会提升到 全局的最顶部, 或者函数外部的最顶部"/>
          <p:cNvSpPr txBox="1"/>
          <p:nvPr/>
        </p:nvSpPr>
        <p:spPr>
          <a:xfrm>
            <a:off x="3216937" y="7467600"/>
            <a:ext cx="184179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Es6 非严格模式下 ，函数声明会提升到 全局的最顶部, 或者函数外部的最顶部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58356" y="6171534"/>
            <a:ext cx="6745783" cy="5659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10271" y="6045530"/>
            <a:ext cx="6645752" cy="5911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2.png" descr="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62156" y="7842432"/>
            <a:ext cx="7106388" cy="2318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立即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立即函数</a:t>
            </a:r>
          </a:p>
        </p:txBody>
      </p:sp>
      <p:sp>
        <p:nvSpPr>
          <p:cNvPr id="28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5268" y="8906692"/>
            <a:ext cx="4285185" cy="148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标准函数调用"/>
          <p:cNvSpPr txBox="1"/>
          <p:nvPr/>
        </p:nvSpPr>
        <p:spPr>
          <a:xfrm>
            <a:off x="2960939" y="5899112"/>
            <a:ext cx="573384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标准函数调用</a:t>
            </a:r>
          </a:p>
        </p:txBody>
      </p:sp>
      <p:sp>
        <p:nvSpPr>
          <p:cNvPr id="285" name="函数表达式立即调用(IIfe)"/>
          <p:cNvSpPr txBox="1"/>
          <p:nvPr/>
        </p:nvSpPr>
        <p:spPr>
          <a:xfrm>
            <a:off x="14114431" y="5899112"/>
            <a:ext cx="61917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函数表达式立即调用(IIfe)</a:t>
            </a:r>
          </a:p>
        </p:txBody>
      </p:sp>
      <p:pic>
        <p:nvPicPr>
          <p:cNvPr id="28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2583" y="8877434"/>
            <a:ext cx="9877539" cy="154031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加括号区分函数表达式和函数声明"/>
          <p:cNvSpPr txBox="1"/>
          <p:nvPr/>
        </p:nvSpPr>
        <p:spPr>
          <a:xfrm>
            <a:off x="12989528" y="11356220"/>
            <a:ext cx="8441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加括号区分函数表达式和函数声明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常见的立即执行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常见的立即执行函数表达式</a:t>
            </a:r>
          </a:p>
        </p:txBody>
      </p:sp>
      <p:sp>
        <p:nvSpPr>
          <p:cNvPr id="29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+ function(){}()"/>
          <p:cNvSpPr txBox="1"/>
          <p:nvPr/>
        </p:nvSpPr>
        <p:spPr>
          <a:xfrm>
            <a:off x="3335448" y="54076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+ function(){}()</a:t>
            </a:r>
          </a:p>
        </p:txBody>
      </p:sp>
      <p:sp>
        <p:nvSpPr>
          <p:cNvPr id="295" name="- function(){}()"/>
          <p:cNvSpPr txBox="1"/>
          <p:nvPr/>
        </p:nvSpPr>
        <p:spPr>
          <a:xfrm>
            <a:off x="3335448" y="6655817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function(){}()</a:t>
            </a:r>
          </a:p>
        </p:txBody>
      </p:sp>
      <p:sp>
        <p:nvSpPr>
          <p:cNvPr id="296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! function(){}()"/>
          <p:cNvSpPr txBox="1"/>
          <p:nvPr/>
        </p:nvSpPr>
        <p:spPr>
          <a:xfrm>
            <a:off x="3335448" y="7938216"/>
            <a:ext cx="1449081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! function(){}()</a:t>
            </a:r>
          </a:p>
        </p:txBody>
      </p:sp>
      <p:sp>
        <p:nvSpPr>
          <p:cNvPr id="299" name="圆形"/>
          <p:cNvSpPr/>
          <p:nvPr/>
        </p:nvSpPr>
        <p:spPr>
          <a:xfrm>
            <a:off x="2612859" y="949313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~ function(){}()"/>
          <p:cNvSpPr txBox="1"/>
          <p:nvPr/>
        </p:nvSpPr>
        <p:spPr>
          <a:xfrm>
            <a:off x="3335448" y="9258715"/>
            <a:ext cx="1449081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~ function(){}()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函数定义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函数定义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函数声明和函数表达式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函数声明和函数表达式</a:t>
            </a:r>
          </a:p>
        </p:txBody>
      </p:sp>
      <p:sp>
        <p:nvSpPr>
          <p:cNvPr id="130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箭头函数"/>
          <p:cNvSpPr txBox="1"/>
          <p:nvPr/>
        </p:nvSpPr>
        <p:spPr>
          <a:xfrm>
            <a:off x="3285634" y="7886398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箭头函数</a:t>
            </a:r>
          </a:p>
        </p:txBody>
      </p:sp>
      <p:sp>
        <p:nvSpPr>
          <p:cNvPr id="132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函数构造函数"/>
          <p:cNvSpPr txBox="1"/>
          <p:nvPr/>
        </p:nvSpPr>
        <p:spPr>
          <a:xfrm>
            <a:off x="2924076" y="648884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 函数构造函数</a:t>
            </a:r>
          </a:p>
        </p:txBody>
      </p:sp>
      <p:sp>
        <p:nvSpPr>
          <p:cNvPr id="134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生成器函数"/>
          <p:cNvSpPr txBox="1"/>
          <p:nvPr/>
        </p:nvSpPr>
        <p:spPr>
          <a:xfrm>
            <a:off x="3098425" y="9151699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生成器函数 </a:t>
            </a:r>
          </a:p>
        </p:txBody>
      </p:sp>
      <p:sp>
        <p:nvSpPr>
          <p:cNvPr id="136" name="async函数"/>
          <p:cNvSpPr txBox="1"/>
          <p:nvPr/>
        </p:nvSpPr>
        <p:spPr>
          <a:xfrm>
            <a:off x="3098425" y="10417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async函数</a:t>
            </a:r>
          </a:p>
        </p:txBody>
      </p:sp>
      <p:sp>
        <p:nvSpPr>
          <p:cNvPr id="137" name="圆形"/>
          <p:cNvSpPr/>
          <p:nvPr/>
        </p:nvSpPr>
        <p:spPr>
          <a:xfrm>
            <a:off x="2612859" y="107482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构造函数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构造函数</a:t>
            </a:r>
          </a:p>
        </p:txBody>
      </p:sp>
      <p:sp>
        <p:nvSpPr>
          <p:cNvPr id="30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通常用来动态创建新的函数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通常用来动态创建新的函数</a:t>
            </a:r>
          </a:p>
        </p:txBody>
      </p:sp>
      <p:sp>
        <p:nvSpPr>
          <p:cNvPr id="308" name="接受字符串形式的参数"/>
          <p:cNvSpPr txBox="1"/>
          <p:nvPr/>
        </p:nvSpPr>
        <p:spPr>
          <a:xfrm>
            <a:off x="3335448" y="66040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接受字符串形式的参数</a:t>
            </a:r>
          </a:p>
        </p:txBody>
      </p:sp>
      <p:sp>
        <p:nvSpPr>
          <p:cNvPr id="309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3857" y="9025424"/>
            <a:ext cx="11595101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箭头函数表达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箭头函数表达式</a:t>
            </a:r>
          </a:p>
        </p:txBody>
      </p:sp>
      <p:sp>
        <p:nvSpPr>
          <p:cNvPr id="31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圆形"/>
          <p:cNvSpPr/>
          <p:nvPr/>
        </p:nvSpPr>
        <p:spPr>
          <a:xfrm>
            <a:off x="2687580" y="52965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创建函数还有另外一种非常简单的语法，并且这种方法通常比函数表达式更好"/>
          <p:cNvSpPr txBox="1"/>
          <p:nvPr/>
        </p:nvSpPr>
        <p:spPr>
          <a:xfrm>
            <a:off x="3459984" y="5032006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创建函数还有另外一种非常简单的语法，并且这种方法通常比函数表达式更好</a:t>
            </a:r>
          </a:p>
        </p:txBody>
      </p:sp>
      <p:pic>
        <p:nvPicPr>
          <p:cNvPr id="31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50254" y="10198307"/>
            <a:ext cx="8810072" cy="1987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00503" y="10388153"/>
            <a:ext cx="10825642" cy="1607879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圆形"/>
          <p:cNvSpPr/>
          <p:nvPr/>
        </p:nvSpPr>
        <p:spPr>
          <a:xfrm>
            <a:off x="2687580" y="623803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但是箭头函数始终是表达式 没有箭头函数声明"/>
          <p:cNvSpPr txBox="1"/>
          <p:nvPr/>
        </p:nvSpPr>
        <p:spPr>
          <a:xfrm>
            <a:off x="3459984" y="5973514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但是箭头函数始终是表达式 没有箭头函数声明</a:t>
            </a:r>
          </a:p>
        </p:txBody>
      </p:sp>
      <p:sp>
        <p:nvSpPr>
          <p:cNvPr id="322" name="- 存储在变量中"/>
          <p:cNvSpPr txBox="1"/>
          <p:nvPr/>
        </p:nvSpPr>
        <p:spPr>
          <a:xfrm>
            <a:off x="3459984" y="710706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存储在变量中</a:t>
            </a:r>
          </a:p>
        </p:txBody>
      </p:sp>
      <p:sp>
        <p:nvSpPr>
          <p:cNvPr id="323" name="- 函数参数"/>
          <p:cNvSpPr txBox="1"/>
          <p:nvPr/>
        </p:nvSpPr>
        <p:spPr>
          <a:xfrm>
            <a:off x="3459984" y="8085911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函数参数</a:t>
            </a:r>
          </a:p>
        </p:txBody>
      </p:sp>
      <p:sp>
        <p:nvSpPr>
          <p:cNvPr id="324" name="- 存储在对象的属性中"/>
          <p:cNvSpPr txBox="1"/>
          <p:nvPr/>
        </p:nvSpPr>
        <p:spPr>
          <a:xfrm>
            <a:off x="3459984" y="9182128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存储在对象的属性中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2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32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36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37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1" name="四种使用语法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四种使用语法</a:t>
            </a:r>
          </a:p>
        </p:txBody>
      </p:sp>
      <p:sp>
        <p:nvSpPr>
          <p:cNvPr id="34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单一参数的单行箭头函数"/>
          <p:cNvSpPr txBox="1"/>
          <p:nvPr/>
        </p:nvSpPr>
        <p:spPr>
          <a:xfrm>
            <a:off x="3161099" y="5355797"/>
            <a:ext cx="194717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单一参数的单行箭头函数</a:t>
            </a:r>
          </a:p>
        </p:txBody>
      </p:sp>
      <p:sp>
        <p:nvSpPr>
          <p:cNvPr id="345" name="圆形"/>
          <p:cNvSpPr/>
          <p:nvPr/>
        </p:nvSpPr>
        <p:spPr>
          <a:xfrm>
            <a:off x="2612859" y="68856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圆形"/>
          <p:cNvSpPr/>
          <p:nvPr/>
        </p:nvSpPr>
        <p:spPr>
          <a:xfrm>
            <a:off x="2612859" y="8150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圆形"/>
          <p:cNvSpPr/>
          <p:nvPr/>
        </p:nvSpPr>
        <p:spPr>
          <a:xfrm>
            <a:off x="2612859" y="941621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多参数的单行箭头函数"/>
          <p:cNvSpPr txBox="1"/>
          <p:nvPr/>
        </p:nvSpPr>
        <p:spPr>
          <a:xfrm>
            <a:off x="3335448" y="6621098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多参数的单行箭头函数</a:t>
            </a:r>
          </a:p>
        </p:txBody>
      </p:sp>
      <p:sp>
        <p:nvSpPr>
          <p:cNvPr id="349" name="多行箭头函数"/>
          <p:cNvSpPr txBox="1"/>
          <p:nvPr/>
        </p:nvSpPr>
        <p:spPr>
          <a:xfrm>
            <a:off x="3335448" y="78863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多行箭头函数</a:t>
            </a:r>
          </a:p>
        </p:txBody>
      </p:sp>
      <p:sp>
        <p:nvSpPr>
          <p:cNvPr id="350" name="无参数箭头函数"/>
          <p:cNvSpPr txBox="1"/>
          <p:nvPr/>
        </p:nvSpPr>
        <p:spPr>
          <a:xfrm>
            <a:off x="3335448" y="9151699"/>
            <a:ext cx="19471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无参数箭头函数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35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56" name="2.png" descr="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2134" y="5292887"/>
            <a:ext cx="8659144" cy="1038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7356" y="7059578"/>
            <a:ext cx="8648701" cy="383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628605" y="5292887"/>
            <a:ext cx="108331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4.png" descr="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34905" y="8060640"/>
            <a:ext cx="11620501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函数的实参(argument)和形参(parameter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函数的实参(argument)和形参(parameter)</a:t>
            </a:r>
          </a:p>
        </p:txBody>
      </p:sp>
      <p:sp>
        <p:nvSpPr>
          <p:cNvPr id="36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形参是我们定义函数时所列举的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形参是我们定义函数时所列举的变量</a:t>
            </a:r>
          </a:p>
        </p:txBody>
      </p:sp>
      <p:sp>
        <p:nvSpPr>
          <p:cNvPr id="36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8" name="实参是我们调用函数时所传递给函数的值"/>
          <p:cNvSpPr txBox="1"/>
          <p:nvPr/>
        </p:nvSpPr>
        <p:spPr>
          <a:xfrm>
            <a:off x="3335448" y="6451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实参是我们调用函数时所传递给函数的值</a:t>
            </a:r>
          </a:p>
        </p:txBody>
      </p:sp>
      <p:pic>
        <p:nvPicPr>
          <p:cNvPr id="36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56937" y="7811917"/>
            <a:ext cx="7143037" cy="449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线条"/>
          <p:cNvSpPr/>
          <p:nvPr/>
        </p:nvSpPr>
        <p:spPr>
          <a:xfrm flipV="1">
            <a:off x="20976792" y="8305168"/>
            <a:ext cx="1" cy="116840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形参"/>
          <p:cNvSpPr txBox="1"/>
          <p:nvPr/>
        </p:nvSpPr>
        <p:spPr>
          <a:xfrm>
            <a:off x="20487110" y="7737196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形参</a:t>
            </a:r>
          </a:p>
        </p:txBody>
      </p:sp>
      <p:sp>
        <p:nvSpPr>
          <p:cNvPr id="372" name="线条"/>
          <p:cNvSpPr/>
          <p:nvPr/>
        </p:nvSpPr>
        <p:spPr>
          <a:xfrm>
            <a:off x="19185951" y="11576168"/>
            <a:ext cx="1333338" cy="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实参"/>
          <p:cNvSpPr txBox="1"/>
          <p:nvPr/>
        </p:nvSpPr>
        <p:spPr>
          <a:xfrm>
            <a:off x="20439760" y="11169768"/>
            <a:ext cx="17466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实参</a:t>
            </a:r>
          </a:p>
        </p:txBody>
      </p:sp>
      <p:sp>
        <p:nvSpPr>
          <p:cNvPr id="374" name="实参的数量大于或小于形参的数量并不会报错"/>
          <p:cNvSpPr txBox="1"/>
          <p:nvPr/>
        </p:nvSpPr>
        <p:spPr>
          <a:xfrm>
            <a:off x="3335448" y="7467600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实参的数量大于或小于形参的数量并不会报错</a:t>
            </a:r>
          </a:p>
        </p:txBody>
      </p:sp>
      <p:sp>
        <p:nvSpPr>
          <p:cNvPr id="375" name="圆形"/>
          <p:cNvSpPr/>
          <p:nvPr/>
        </p:nvSpPr>
        <p:spPr>
          <a:xfrm>
            <a:off x="2612859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Rest参数(剩余参数) …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Rest参数(剩余参数) …</a:t>
            </a:r>
          </a:p>
        </p:txBody>
      </p:sp>
      <p:sp>
        <p:nvSpPr>
          <p:cNvPr id="38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只有函数的最后一个参数才能是剩余参数，把…放到不是最后一个形参之前都会报错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只有函数的最后一个参数才能是剩余参数，把…放到不是最后一个形参之前都会报错</a:t>
            </a:r>
          </a:p>
        </p:txBody>
      </p:sp>
      <p:sp>
        <p:nvSpPr>
          <p:cNvPr id="382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02817" y="7213275"/>
            <a:ext cx="12241607" cy="387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7" name="默认值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</a:t>
            </a:r>
          </a:p>
        </p:txBody>
      </p:sp>
      <p:sp>
        <p:nvSpPr>
          <p:cNvPr id="3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" name="如何未提供值，那么默认值时 undefined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如何未提供值，那么默认值时 undefined</a:t>
            </a:r>
          </a:p>
        </p:txBody>
      </p:sp>
      <p:sp>
        <p:nvSpPr>
          <p:cNvPr id="390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9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3707" y="9491291"/>
            <a:ext cx="6799911" cy="2244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63532" y="8962561"/>
            <a:ext cx="61849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08347" y="9413411"/>
            <a:ext cx="6858001" cy="240030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要创建默认参数，需要添加等号 ( = ) 以及当参数未提供时参数应该设为的默认值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要创建默认参数，需要添加等号 ( = ) 以及当参数未提供时参数应该设为的默认值</a:t>
            </a:r>
          </a:p>
        </p:txBody>
      </p:sp>
      <p:sp>
        <p:nvSpPr>
          <p:cNvPr id="395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9" name="默认值与解构数组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默认值与解构数组</a:t>
            </a:r>
          </a:p>
        </p:txBody>
      </p:sp>
      <p:sp>
        <p:nvSpPr>
          <p:cNvPr id="40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004" y="6472890"/>
            <a:ext cx="8921524" cy="5004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5881" y="7965448"/>
            <a:ext cx="95758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默认值与解构对象 (推荐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默认值与解构对象 (推荐)</a:t>
            </a:r>
          </a:p>
        </p:txBody>
      </p:sp>
      <p:sp>
        <p:nvSpPr>
          <p:cNvPr id="40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0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9784" y="5810250"/>
            <a:ext cx="7226301" cy="412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95056" y="5825849"/>
            <a:ext cx="11963400" cy="3402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函数声明"/>
          <p:cNvSpPr txBox="1"/>
          <p:nvPr/>
        </p:nvSpPr>
        <p:spPr>
          <a:xfrm>
            <a:off x="2451108" y="2374471"/>
            <a:ext cx="1106432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</a:t>
            </a:r>
          </a:p>
        </p:txBody>
      </p:sp>
      <p:sp>
        <p:nvSpPr>
          <p:cNvPr id="142" name="矩形"/>
          <p:cNvSpPr/>
          <p:nvPr/>
        </p:nvSpPr>
        <p:spPr>
          <a:xfrm>
            <a:off x="1427881" y="232367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4610" y="6920923"/>
            <a:ext cx="19494780" cy="278202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线条"/>
          <p:cNvSpPr/>
          <p:nvPr/>
        </p:nvSpPr>
        <p:spPr>
          <a:xfrm flipH="1" flipV="1">
            <a:off x="5302598" y="5823294"/>
            <a:ext cx="426153" cy="1663190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函数关键字"/>
          <p:cNvSpPr txBox="1"/>
          <p:nvPr/>
        </p:nvSpPr>
        <p:spPr>
          <a:xfrm>
            <a:off x="4431178" y="5195519"/>
            <a:ext cx="212463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函数关键字</a:t>
            </a:r>
          </a:p>
        </p:txBody>
      </p:sp>
      <p:sp>
        <p:nvSpPr>
          <p:cNvPr id="146" name="线条"/>
          <p:cNvSpPr/>
          <p:nvPr/>
        </p:nvSpPr>
        <p:spPr>
          <a:xfrm>
            <a:off x="8744968" y="8507672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函数名称"/>
          <p:cNvSpPr txBox="1"/>
          <p:nvPr/>
        </p:nvSpPr>
        <p:spPr>
          <a:xfrm>
            <a:off x="8454769" y="4914397"/>
            <a:ext cx="21246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函数名称</a:t>
            </a:r>
          </a:p>
        </p:txBody>
      </p:sp>
      <p:sp>
        <p:nvSpPr>
          <p:cNvPr id="148" name="线条"/>
          <p:cNvSpPr/>
          <p:nvPr/>
        </p:nvSpPr>
        <p:spPr>
          <a:xfrm flipV="1">
            <a:off x="15945569" y="5387576"/>
            <a:ext cx="1" cy="2098908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可选的以逗号分隔的参数列表"/>
          <p:cNvSpPr txBox="1"/>
          <p:nvPr/>
        </p:nvSpPr>
        <p:spPr>
          <a:xfrm>
            <a:off x="12478362" y="4593070"/>
            <a:ext cx="70991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可选的以逗号分隔的参数列表</a:t>
            </a:r>
          </a:p>
        </p:txBody>
      </p:sp>
      <p:sp>
        <p:nvSpPr>
          <p:cNvPr id="150" name="线条"/>
          <p:cNvSpPr/>
          <p:nvPr/>
        </p:nvSpPr>
        <p:spPr>
          <a:xfrm flipV="1">
            <a:off x="9644086" y="5738740"/>
            <a:ext cx="1" cy="1650581"/>
          </a:xfrm>
          <a:prstGeom prst="line">
            <a:avLst/>
          </a:prstGeom>
          <a:ln w="101600">
            <a:solidFill>
              <a:srgbClr val="FF2C3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函数体"/>
          <p:cNvSpPr txBox="1"/>
          <p:nvPr/>
        </p:nvSpPr>
        <p:spPr>
          <a:xfrm>
            <a:off x="6227243" y="10545854"/>
            <a:ext cx="50354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函数体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函数内部属性（隐含的参数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函数内部属性（隐含的参数）</a:t>
            </a:r>
          </a:p>
        </p:txBody>
      </p:sp>
      <p:sp>
        <p:nvSpPr>
          <p:cNvPr id="41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" name="arguments"/>
          <p:cNvSpPr txBox="1"/>
          <p:nvPr/>
        </p:nvSpPr>
        <p:spPr>
          <a:xfrm>
            <a:off x="3335448" y="5407615"/>
            <a:ext cx="1929689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arguments</a:t>
            </a:r>
          </a:p>
        </p:txBody>
      </p:sp>
      <p:sp>
        <p:nvSpPr>
          <p:cNvPr id="41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" name="this"/>
          <p:cNvSpPr txBox="1"/>
          <p:nvPr/>
        </p:nvSpPr>
        <p:spPr>
          <a:xfrm>
            <a:off x="3335448" y="10263103"/>
            <a:ext cx="19296898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</a:t>
            </a:r>
          </a:p>
        </p:txBody>
      </p:sp>
      <p:sp>
        <p:nvSpPr>
          <p:cNvPr id="418" name="圆形"/>
          <p:cNvSpPr/>
          <p:nvPr/>
        </p:nvSpPr>
        <p:spPr>
          <a:xfrm>
            <a:off x="2612859" y="104758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- 函数调用过程中传递的所有参数"/>
          <p:cNvSpPr txBox="1"/>
          <p:nvPr/>
        </p:nvSpPr>
        <p:spPr>
          <a:xfrm>
            <a:off x="3063936" y="673498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函数调用过程中传递的所有参数</a:t>
            </a:r>
          </a:p>
        </p:txBody>
      </p:sp>
      <p:sp>
        <p:nvSpPr>
          <p:cNvPr id="420" name="- 被函数调用的相关联的对象，是面向对象编程一个很重要的组成部分，通常为函数上下文( 当前代码的的运行环境)"/>
          <p:cNvSpPr txBox="1"/>
          <p:nvPr/>
        </p:nvSpPr>
        <p:spPr>
          <a:xfrm>
            <a:off x="3063936" y="10982087"/>
            <a:ext cx="1929689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被函数调用的相关联的对象，是面向对象编程一个很重要的组成部分，通常为函数上下文( 当前代码的的运行环境)</a:t>
            </a:r>
          </a:p>
        </p:txBody>
      </p:sp>
      <p:sp>
        <p:nvSpPr>
          <p:cNvPr id="421" name="- 实参列表对象,是一个类数组，可迭代对象"/>
          <p:cNvSpPr txBox="1"/>
          <p:nvPr/>
        </p:nvSpPr>
        <p:spPr>
          <a:xfrm>
            <a:off x="3063936" y="7839306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实参列表对象,是一个类数组，可迭代对象</a:t>
            </a:r>
          </a:p>
        </p:txBody>
      </p:sp>
      <p:sp>
        <p:nvSpPr>
          <p:cNvPr id="422" name="- 箭头函数 是没有arguments的"/>
          <p:cNvSpPr txBox="1"/>
          <p:nvPr/>
        </p:nvSpPr>
        <p:spPr>
          <a:xfrm>
            <a:off x="3063936" y="8943623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箭头函数 是没有arguments的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6" name="arguments 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eg</a:t>
            </a:r>
          </a:p>
        </p:txBody>
      </p:sp>
      <p:sp>
        <p:nvSpPr>
          <p:cNvPr id="4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98092" y="5666871"/>
            <a:ext cx="11368032" cy="6367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arguments 作为函数参数的别名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arguments 作为函数参数的别名</a:t>
            </a:r>
          </a:p>
        </p:txBody>
      </p:sp>
      <p:sp>
        <p:nvSpPr>
          <p:cNvPr id="4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" name="改变arguments的值，会改变参数的值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改变arguments的值，会改变参数的值</a:t>
            </a:r>
          </a:p>
        </p:txBody>
      </p:sp>
      <p:sp>
        <p:nvSpPr>
          <p:cNvPr id="43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严格模式下无论参数如何变化，将不在随之改变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严格模式下无论参数如何变化，将不在随之改变</a:t>
            </a:r>
          </a:p>
        </p:txBody>
      </p:sp>
      <p:sp>
        <p:nvSpPr>
          <p:cNvPr id="438" name="如果一个函数值使用了默认参数，无论在不在严格模式下 都与严格模式保持一致"/>
          <p:cNvSpPr txBox="1"/>
          <p:nvPr/>
        </p:nvSpPr>
        <p:spPr>
          <a:xfrm>
            <a:off x="3335448" y="779904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如果一个函数值使用了默认参数，无论在不在严格模式下 都与严格模式保持一致</a:t>
            </a:r>
          </a:p>
        </p:txBody>
      </p:sp>
      <p:sp>
        <p:nvSpPr>
          <p:cNvPr id="439" name="圆形"/>
          <p:cNvSpPr/>
          <p:nvPr/>
        </p:nvSpPr>
        <p:spPr>
          <a:xfrm>
            <a:off x="2612859" y="806356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this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this</a:t>
            </a:r>
          </a:p>
        </p:txBody>
      </p:sp>
      <p:sp>
        <p:nvSpPr>
          <p:cNvPr id="44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是一个标识符，跟变量差不多，不是跟某个具体的值绑定的，而是自动，动态的绑定到某个对象上"/>
          <p:cNvSpPr txBox="1"/>
          <p:nvPr/>
        </p:nvSpPr>
        <p:spPr>
          <a:xfrm>
            <a:off x="3335448" y="5000197"/>
            <a:ext cx="192968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是一个标识符，跟变量差不多，不是跟某个具体的值绑定的，而是自动，动态的绑定到某个对象上</a:t>
            </a:r>
          </a:p>
        </p:txBody>
      </p:sp>
      <p:sp>
        <p:nvSpPr>
          <p:cNvPr id="447" name="圆形"/>
          <p:cNvSpPr/>
          <p:nvPr/>
        </p:nvSpPr>
        <p:spPr>
          <a:xfrm>
            <a:off x="2612859" y="736627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当前函数的this是在函数被调用执行时才确定的(取决函数是如何被调用的)"/>
          <p:cNvSpPr txBox="1"/>
          <p:nvPr/>
        </p:nvSpPr>
        <p:spPr>
          <a:xfrm>
            <a:off x="3335448" y="7101755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当前函数的this是在函数被调用执行时才确定的(取决函数是如何被调用的)</a:t>
            </a:r>
          </a:p>
        </p:txBody>
      </p:sp>
      <p:sp>
        <p:nvSpPr>
          <p:cNvPr id="449" name="This 的值是在运行时求值的。"/>
          <p:cNvSpPr txBox="1"/>
          <p:nvPr/>
        </p:nvSpPr>
        <p:spPr>
          <a:xfrm>
            <a:off x="2789958" y="10989719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This 的值是在运行时求值的。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函数调用（4种方法）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函数调用（4种方法）</a:t>
            </a:r>
          </a:p>
        </p:txBody>
      </p:sp>
      <p:sp>
        <p:nvSpPr>
          <p:cNvPr id="45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作为一个函数直接调用"/>
          <p:cNvSpPr txBox="1"/>
          <p:nvPr/>
        </p:nvSpPr>
        <p:spPr>
          <a:xfrm>
            <a:off x="3335448" y="535579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作为一个函数直接调用</a:t>
            </a:r>
          </a:p>
        </p:txBody>
      </p:sp>
      <p:sp>
        <p:nvSpPr>
          <p:cNvPr id="456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" name="圆形"/>
          <p:cNvSpPr/>
          <p:nvPr/>
        </p:nvSpPr>
        <p:spPr>
          <a:xfrm>
            <a:off x="261285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" name="作为一个方法，关联到一个对象上"/>
          <p:cNvSpPr txBox="1"/>
          <p:nvPr/>
        </p:nvSpPr>
        <p:spPr>
          <a:xfrm>
            <a:off x="3335448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作为一个方法，关联到一个对象上</a:t>
            </a:r>
          </a:p>
        </p:txBody>
      </p:sp>
      <p:sp>
        <p:nvSpPr>
          <p:cNvPr id="459" name="作为一个构造函数，实例化一个新对象"/>
          <p:cNvSpPr txBox="1"/>
          <p:nvPr/>
        </p:nvSpPr>
        <p:spPr>
          <a:xfrm>
            <a:off x="3335448" y="8969531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作为一个构造函数，实例化一个新对象</a:t>
            </a:r>
          </a:p>
        </p:txBody>
      </p:sp>
      <p:sp>
        <p:nvSpPr>
          <p:cNvPr id="460" name="圆形"/>
          <p:cNvSpPr/>
          <p:nvPr/>
        </p:nvSpPr>
        <p:spPr>
          <a:xfrm>
            <a:off x="2612859" y="8013746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" name="圆形"/>
          <p:cNvSpPr/>
          <p:nvPr/>
        </p:nvSpPr>
        <p:spPr>
          <a:xfrm>
            <a:off x="2612859" y="9311378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" name="通过函数的apply 或者 call方法 或者 bind方法"/>
          <p:cNvSpPr txBox="1"/>
          <p:nvPr/>
        </p:nvSpPr>
        <p:spPr>
          <a:xfrm>
            <a:off x="3335448" y="774923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通过函数的apply 或者 call方法 或者 bind方法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6" name="作为一个函数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作为一个函数调用</a:t>
            </a:r>
          </a:p>
        </p:txBody>
      </p:sp>
      <p:sp>
        <p:nvSpPr>
          <p:cNvPr id="46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6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7295" y="9242000"/>
            <a:ext cx="6680201" cy="265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2058" y="9436137"/>
            <a:ext cx="7778407" cy="2266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595027" y="9661100"/>
            <a:ext cx="7607301" cy="1816101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严格模式下 this 指向undefined"/>
          <p:cNvSpPr txBox="1"/>
          <p:nvPr/>
        </p:nvSpPr>
        <p:spPr>
          <a:xfrm>
            <a:off x="3339191" y="5360778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严格模式下 this 指向undefined</a:t>
            </a:r>
          </a:p>
        </p:txBody>
      </p:sp>
      <p:sp>
        <p:nvSpPr>
          <p:cNvPr id="472" name="非严格模式下 this 指向window"/>
          <p:cNvSpPr txBox="1"/>
          <p:nvPr/>
        </p:nvSpPr>
        <p:spPr>
          <a:xfrm>
            <a:off x="3128580" y="6631059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 非严格模式下 this 指向window</a:t>
            </a:r>
          </a:p>
        </p:txBody>
      </p:sp>
      <p:sp>
        <p:nvSpPr>
          <p:cNvPr id="473" name="圆形"/>
          <p:cNvSpPr/>
          <p:nvPr/>
        </p:nvSpPr>
        <p:spPr>
          <a:xfrm>
            <a:off x="2566057" y="5625293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4" name="圆形"/>
          <p:cNvSpPr/>
          <p:nvPr/>
        </p:nvSpPr>
        <p:spPr>
          <a:xfrm>
            <a:off x="2566057" y="689557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作为对象一个方法调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作为对象一个方法调用</a:t>
            </a:r>
          </a:p>
        </p:txBody>
      </p:sp>
      <p:sp>
        <p:nvSpPr>
          <p:cNvPr id="4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0" name="this 指向该对象本身"/>
          <p:cNvSpPr txBox="1"/>
          <p:nvPr/>
        </p:nvSpPr>
        <p:spPr>
          <a:xfrm>
            <a:off x="2871167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this 指向该对象本身</a:t>
            </a:r>
          </a:p>
        </p:txBody>
      </p:sp>
      <p:pic>
        <p:nvPicPr>
          <p:cNvPr id="48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4985" y="6628087"/>
            <a:ext cx="8115301" cy="4953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圆形"/>
          <p:cNvSpPr/>
          <p:nvPr/>
        </p:nvSpPr>
        <p:spPr>
          <a:xfrm>
            <a:off x="2308644" y="51920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83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58229" y="6367737"/>
            <a:ext cx="8077201" cy="547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从不同的对象中调用同一个函数可能会有不同的 “this” 值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从不同的对象中调用同一个函数可能会有不同的 “this” 值</a:t>
            </a:r>
          </a:p>
        </p:txBody>
      </p:sp>
      <p:sp>
        <p:nvSpPr>
          <p:cNvPr id="4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8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5146" y="4858173"/>
            <a:ext cx="101981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3" name="丢失的this"/>
          <p:cNvSpPr txBox="1"/>
          <p:nvPr/>
        </p:nvSpPr>
        <p:spPr>
          <a:xfrm>
            <a:off x="2276759" y="3470381"/>
            <a:ext cx="198304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丢失的this</a:t>
            </a:r>
          </a:p>
        </p:txBody>
      </p:sp>
      <p:sp>
        <p:nvSpPr>
          <p:cNvPr id="4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9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7689" y="6159923"/>
            <a:ext cx="6997701" cy="490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69550" y="5753523"/>
            <a:ext cx="6604001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4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apply&amp;call&amp;bind  改变this的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apply&amp;call&amp;bind  改变this的指向</a:t>
            </a:r>
          </a:p>
        </p:txBody>
      </p:sp>
      <p:sp>
        <p:nvSpPr>
          <p:cNvPr id="50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调用函数 可以指定this的指向 和 参数列表"/>
          <p:cNvSpPr txBox="1"/>
          <p:nvPr/>
        </p:nvSpPr>
        <p:spPr>
          <a:xfrm>
            <a:off x="2800964" y="4927486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调用函数 可以指定this的指向 和 参数列表</a:t>
            </a:r>
          </a:p>
        </p:txBody>
      </p:sp>
      <p:pic>
        <p:nvPicPr>
          <p:cNvPr id="503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86537" y="6167675"/>
            <a:ext cx="6866121" cy="5988202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- bind 创建一个新的绑定 的函数"/>
          <p:cNvSpPr txBox="1"/>
          <p:nvPr/>
        </p:nvSpPr>
        <p:spPr>
          <a:xfrm>
            <a:off x="10416643" y="11057084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bind 创建一个新的绑定 的函数</a:t>
            </a:r>
          </a:p>
        </p:txBody>
      </p:sp>
      <p:sp>
        <p:nvSpPr>
          <p:cNvPr id="505" name="圆形"/>
          <p:cNvSpPr/>
          <p:nvPr/>
        </p:nvSpPr>
        <p:spPr>
          <a:xfrm>
            <a:off x="2191638" y="519200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局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局部变量</a:t>
            </a:r>
          </a:p>
        </p:txBody>
      </p:sp>
      <p:sp>
        <p:nvSpPr>
          <p:cNvPr id="1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在函数内部声明的变量只在该函数内部可见"/>
          <p:cNvSpPr txBox="1"/>
          <p:nvPr/>
        </p:nvSpPr>
        <p:spPr>
          <a:xfrm>
            <a:off x="3285634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在函数内部声明的变量只在该函数内部可见</a:t>
            </a:r>
          </a:p>
        </p:txBody>
      </p:sp>
      <p:pic>
        <p:nvPicPr>
          <p:cNvPr id="159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0838" y="7107109"/>
            <a:ext cx="16190808" cy="350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9" name="方法借用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方法借用</a:t>
            </a:r>
          </a:p>
        </p:txBody>
      </p:sp>
      <p:sp>
        <p:nvSpPr>
          <p:cNvPr id="51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11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0484" y="4890747"/>
            <a:ext cx="71628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箭头函数的this指向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箭头函数的this指向</a:t>
            </a:r>
          </a:p>
        </p:txBody>
      </p:sp>
      <p:sp>
        <p:nvSpPr>
          <p:cNvPr id="51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没有自己的this"/>
          <p:cNvSpPr txBox="1"/>
          <p:nvPr/>
        </p:nvSpPr>
        <p:spPr>
          <a:xfrm>
            <a:off x="2543551" y="5887869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没有自己的this</a:t>
            </a:r>
          </a:p>
        </p:txBody>
      </p:sp>
      <p:sp>
        <p:nvSpPr>
          <p:cNvPr id="518" name="内置this无法改变"/>
          <p:cNvSpPr txBox="1"/>
          <p:nvPr/>
        </p:nvSpPr>
        <p:spPr>
          <a:xfrm>
            <a:off x="2543551" y="7467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内置this无法改变</a:t>
            </a:r>
          </a:p>
        </p:txBody>
      </p:sp>
      <p:sp>
        <p:nvSpPr>
          <p:cNvPr id="519" name="必须通过查找作用域链来决定其值。如果箭头函数 被非箭头函数包含，则this 绑定的是最近一层非箭头函数的this；否则 this的值为 undefined  或者 window"/>
          <p:cNvSpPr txBox="1"/>
          <p:nvPr/>
        </p:nvSpPr>
        <p:spPr>
          <a:xfrm>
            <a:off x="2543551" y="8740341"/>
            <a:ext cx="19296898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必须通过查找作用域链来决定其值。如果箭头函数 被非箭头函数包含，则this 绑定的是最近一层非箭头函数的this；否则 this的值为 undefined  或者 window</a:t>
            </a:r>
          </a:p>
        </p:txBody>
      </p:sp>
      <p:sp>
        <p:nvSpPr>
          <p:cNvPr id="520" name="圆形"/>
          <p:cNvSpPr/>
          <p:nvPr/>
        </p:nvSpPr>
        <p:spPr>
          <a:xfrm>
            <a:off x="2004429" y="615238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1" name="圆形"/>
          <p:cNvSpPr/>
          <p:nvPr/>
        </p:nvSpPr>
        <p:spPr>
          <a:xfrm>
            <a:off x="2004429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圆形"/>
          <p:cNvSpPr/>
          <p:nvPr/>
        </p:nvSpPr>
        <p:spPr>
          <a:xfrm>
            <a:off x="2004429" y="9367825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预测结果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预测结果</a:t>
            </a:r>
          </a:p>
        </p:txBody>
      </p:sp>
      <p:sp>
        <p:nvSpPr>
          <p:cNvPr id="5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5301" y="5543731"/>
            <a:ext cx="8181454" cy="52686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18499" y="3891292"/>
            <a:ext cx="7126951" cy="7965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3" name="执行上下文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执行上下文</a:t>
            </a:r>
          </a:p>
        </p:txBody>
      </p:sp>
      <p:sp>
        <p:nvSpPr>
          <p:cNvPr id="53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5" name="js代码在执行时，会进入一个执行上下文，可以理解为当前代码的运行环境"/>
          <p:cNvSpPr txBox="1"/>
          <p:nvPr/>
        </p:nvSpPr>
        <p:spPr>
          <a:xfrm>
            <a:off x="2543551" y="5221089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 js代码在执行时，会进入一个执行上下文，可以理解为当前代码的运行环境</a:t>
            </a:r>
          </a:p>
        </p:txBody>
      </p:sp>
      <p:sp>
        <p:nvSpPr>
          <p:cNvPr id="536" name="圆形"/>
          <p:cNvSpPr/>
          <p:nvPr/>
        </p:nvSpPr>
        <p:spPr>
          <a:xfrm>
            <a:off x="1910825" y="548560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- 包含以下几种运行环境"/>
          <p:cNvSpPr txBox="1"/>
          <p:nvPr/>
        </p:nvSpPr>
        <p:spPr>
          <a:xfrm>
            <a:off x="2834237" y="6451600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包含以下几种运行环境</a:t>
            </a:r>
          </a:p>
        </p:txBody>
      </p:sp>
      <p:sp>
        <p:nvSpPr>
          <p:cNvPr id="538" name="全局环境  代码运行后 首先会进入 全局环境"/>
          <p:cNvSpPr txBox="1"/>
          <p:nvPr/>
        </p:nvSpPr>
        <p:spPr>
          <a:xfrm>
            <a:off x="3335656" y="7676888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全局环境  代码运行后 首先会进入 全局环境</a:t>
            </a:r>
          </a:p>
        </p:txBody>
      </p:sp>
      <p:sp>
        <p:nvSpPr>
          <p:cNvPr id="539" name="函数环境 当函数调用执行时，会进入当前函数中执行代码"/>
          <p:cNvSpPr txBox="1"/>
          <p:nvPr/>
        </p:nvSpPr>
        <p:spPr>
          <a:xfrm>
            <a:off x="3335656" y="8902177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函数环境 当函数调用执行时，会进入当前函数中执行代码</a:t>
            </a:r>
          </a:p>
        </p:txBody>
      </p:sp>
      <p:sp>
        <p:nvSpPr>
          <p:cNvPr id="540" name="eval环境 不做介绍"/>
          <p:cNvSpPr txBox="1"/>
          <p:nvPr/>
        </p:nvSpPr>
        <p:spPr>
          <a:xfrm>
            <a:off x="3335656" y="10991588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eval环境 不做介绍</a:t>
            </a:r>
          </a:p>
        </p:txBody>
      </p:sp>
      <p:sp>
        <p:nvSpPr>
          <p:cNvPr id="541" name="代码块"/>
          <p:cNvSpPr txBox="1"/>
          <p:nvPr/>
        </p:nvSpPr>
        <p:spPr>
          <a:xfrm>
            <a:off x="3335656" y="9946882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代码块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调用栈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调用栈</a:t>
            </a:r>
          </a:p>
        </p:txBody>
      </p:sp>
      <p:sp>
        <p:nvSpPr>
          <p:cNvPr id="54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7" name="栈是一种先进后出的数据结构，它只有两种操作，出栈和入栈"/>
          <p:cNvSpPr txBox="1"/>
          <p:nvPr/>
        </p:nvSpPr>
        <p:spPr>
          <a:xfrm>
            <a:off x="2543551" y="5221089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栈是一种先进后出的数据结构，它只有两种操作，出栈和入栈</a:t>
            </a:r>
          </a:p>
        </p:txBody>
      </p:sp>
      <p:sp>
        <p:nvSpPr>
          <p:cNvPr id="548" name="圆形"/>
          <p:cNvSpPr/>
          <p:nvPr/>
        </p:nvSpPr>
        <p:spPr>
          <a:xfrm>
            <a:off x="1910825" y="548560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9" name="规定了代码的执行顺序"/>
          <p:cNvSpPr txBox="1"/>
          <p:nvPr/>
        </p:nvSpPr>
        <p:spPr>
          <a:xfrm>
            <a:off x="3335656" y="6834447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规定了代码的执行顺序</a:t>
            </a:r>
          </a:p>
        </p:txBody>
      </p:sp>
      <p:sp>
        <p:nvSpPr>
          <p:cNvPr id="550" name="栈底永远是全局上下文，栈顶 时正在执行的上下文"/>
          <p:cNvSpPr txBox="1"/>
          <p:nvPr/>
        </p:nvSpPr>
        <p:spPr>
          <a:xfrm>
            <a:off x="3335656" y="8204623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栈底永远是全局上下文，栈顶 时正在执行的上下文</a:t>
            </a:r>
          </a:p>
        </p:txBody>
      </p:sp>
      <p:sp>
        <p:nvSpPr>
          <p:cNvPr id="551" name="当代码执行过程中，遇到以上情况，会生成一个执行上下文并放入函数调用栈中，处在栈顶的上下文执行完毕之后，会自动出栈。"/>
          <p:cNvSpPr txBox="1"/>
          <p:nvPr/>
        </p:nvSpPr>
        <p:spPr>
          <a:xfrm>
            <a:off x="3335656" y="9574800"/>
            <a:ext cx="1929689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当代码执行过程中，遇到以上情况，会生成一个执行上下文并放入函数调用栈中，处在栈顶的上下文执行完毕之后，会自动出栈。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5" name="每次调用执行环境会有两个阶段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 每次调用执行环境会有两个阶段</a:t>
            </a:r>
          </a:p>
        </p:txBody>
      </p:sp>
      <p:sp>
        <p:nvSpPr>
          <p:cNvPr id="55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7" name="1.创建阶段"/>
          <p:cNvSpPr txBox="1"/>
          <p:nvPr/>
        </p:nvSpPr>
        <p:spPr>
          <a:xfrm>
            <a:off x="2543551" y="5221089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1.创建阶段</a:t>
            </a:r>
          </a:p>
        </p:txBody>
      </p:sp>
      <p:sp>
        <p:nvSpPr>
          <p:cNvPr id="558" name="当执行环境被调用，但是为执行内部代码之前: (由词法环境创建和存储)…"/>
          <p:cNvSpPr txBox="1"/>
          <p:nvPr/>
        </p:nvSpPr>
        <p:spPr>
          <a:xfrm>
            <a:off x="3054842" y="6386064"/>
            <a:ext cx="19296897" cy="2975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9166" indent="-529166" algn="l">
              <a:buSzPct val="125000"/>
              <a:buChar char="-"/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当执行环境被调用，但是为执行内部代码之前: (由词法环境创建和存储)</a:t>
            </a:r>
          </a:p>
          <a:p>
            <a:pPr lvl="1" marL="1164166" indent="-529166" algn="l">
              <a:buSzPct val="125000"/>
              <a:buChar char="-"/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创建一个作用域链 ([[Environment]])</a:t>
            </a:r>
          </a:p>
          <a:p>
            <a:pPr lvl="1" marL="1164166" indent="-529166" algn="l">
              <a:buSzPct val="125000"/>
              <a:buChar char="-"/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创建变量，函数和参数。</a:t>
            </a:r>
          </a:p>
          <a:p>
            <a:pPr lvl="1" marL="1164166" indent="-529166" algn="l">
              <a:buSzPct val="125000"/>
              <a:buChar char="-"/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确定this的值。</a:t>
            </a:r>
          </a:p>
        </p:txBody>
      </p:sp>
      <p:sp>
        <p:nvSpPr>
          <p:cNvPr id="559" name="2. 激活/代码执行阶段…"/>
          <p:cNvSpPr txBox="1"/>
          <p:nvPr/>
        </p:nvSpPr>
        <p:spPr>
          <a:xfrm>
            <a:off x="2543551" y="9992968"/>
            <a:ext cx="1929689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2. 激活/代码执行阶段</a:t>
            </a:r>
          </a:p>
          <a:p>
            <a:pPr lvl="2"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- 赋值，引用函数，解释/执行代码。</a:t>
            </a:r>
          </a:p>
        </p:txBody>
      </p:sp>
      <p:sp>
        <p:nvSpPr>
          <p:cNvPr id="560" name="线条"/>
          <p:cNvSpPr/>
          <p:nvPr/>
        </p:nvSpPr>
        <p:spPr>
          <a:xfrm flipV="1">
            <a:off x="15691570" y="5253631"/>
            <a:ext cx="230289" cy="126799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1" name="一个规范对象"/>
          <p:cNvSpPr txBox="1"/>
          <p:nvPr/>
        </p:nvSpPr>
        <p:spPr>
          <a:xfrm>
            <a:off x="14892137" y="4579277"/>
            <a:ext cx="240964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一个规范对象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5" name="Eg"/>
          <p:cNvSpPr txBox="1"/>
          <p:nvPr/>
        </p:nvSpPr>
        <p:spPr>
          <a:xfrm>
            <a:off x="2276759" y="2280509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66" name="矩形"/>
          <p:cNvSpPr/>
          <p:nvPr/>
        </p:nvSpPr>
        <p:spPr>
          <a:xfrm>
            <a:off x="1451282" y="238993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6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5483" y="2513613"/>
            <a:ext cx="11733034" cy="9715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矩形"/>
          <p:cNvSpPr/>
          <p:nvPr/>
        </p:nvSpPr>
        <p:spPr>
          <a:xfrm>
            <a:off x="6640610" y="2653776"/>
            <a:ext cx="11102780" cy="9435174"/>
          </a:xfrm>
          <a:prstGeom prst="rect">
            <a:avLst/>
          </a:prstGeom>
          <a:solidFill>
            <a:schemeClr val="accent1">
              <a:lumOff val="13529"/>
              <a:alpha val="0"/>
            </a:schemeClr>
          </a:solidFill>
          <a:ln w="63500">
            <a:solidFill>
              <a:schemeClr val="accent1">
                <a:hueOff val="373667"/>
                <a:lumOff val="-1725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矩形"/>
          <p:cNvSpPr/>
          <p:nvPr/>
        </p:nvSpPr>
        <p:spPr>
          <a:xfrm>
            <a:off x="7384419" y="4154252"/>
            <a:ext cx="9213685" cy="7039178"/>
          </a:xfrm>
          <a:prstGeom prst="rect">
            <a:avLst/>
          </a:prstGeom>
          <a:solidFill>
            <a:schemeClr val="accent1">
              <a:lumOff val="13529"/>
              <a:alpha val="0"/>
            </a:schemeClr>
          </a:solidFill>
          <a:ln w="63500">
            <a:solidFill>
              <a:schemeClr val="accent2">
                <a:hueOff val="195715"/>
                <a:lumOff val="-1529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" name="矩形"/>
          <p:cNvSpPr/>
          <p:nvPr/>
        </p:nvSpPr>
        <p:spPr>
          <a:xfrm>
            <a:off x="8287861" y="5890117"/>
            <a:ext cx="4694522" cy="1206501"/>
          </a:xfrm>
          <a:prstGeom prst="rect">
            <a:avLst/>
          </a:prstGeom>
          <a:solidFill>
            <a:schemeClr val="accent1">
              <a:lumOff val="13529"/>
              <a:alpha val="0"/>
            </a:schemeClr>
          </a:solidFill>
          <a:ln w="63500">
            <a:solidFill>
              <a:schemeClr val="accent4">
                <a:hueOff val="-1109302"/>
                <a:lumOff val="-647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" name="矩形"/>
          <p:cNvSpPr/>
          <p:nvPr/>
        </p:nvSpPr>
        <p:spPr>
          <a:xfrm>
            <a:off x="8287861" y="8427436"/>
            <a:ext cx="4694522" cy="1206501"/>
          </a:xfrm>
          <a:prstGeom prst="rect">
            <a:avLst/>
          </a:prstGeom>
          <a:solidFill>
            <a:schemeClr val="accent1">
              <a:lumOff val="13529"/>
              <a:alpha val="0"/>
            </a:schemeClr>
          </a:solidFill>
          <a:ln w="635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5" name="闭包(closure)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闭包(closure)</a:t>
            </a:r>
          </a:p>
        </p:txBody>
      </p:sp>
      <p:sp>
        <p:nvSpPr>
          <p:cNvPr id="57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7" name="内部函数始终可以访问其外部的所有变量，闭包是指通过某种方式，在外围作用域结束后，仍然可以访问其外部作用域中变量的 一些函数"/>
          <p:cNvSpPr txBox="1"/>
          <p:nvPr/>
        </p:nvSpPr>
        <p:spPr>
          <a:xfrm>
            <a:off x="2543551" y="4865489"/>
            <a:ext cx="192968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内部函数始终可以访问其外部的所有变量，闭包是指通过某种方式，在外围作用域结束后，仍然可以访问其外部作用域中变量的 一些函数</a:t>
            </a:r>
          </a:p>
        </p:txBody>
      </p:sp>
      <p:sp>
        <p:nvSpPr>
          <p:cNvPr id="578" name="圆形"/>
          <p:cNvSpPr/>
          <p:nvPr/>
        </p:nvSpPr>
        <p:spPr>
          <a:xfrm>
            <a:off x="1910825" y="5485605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9" name="- 执行上下文"/>
          <p:cNvSpPr txBox="1"/>
          <p:nvPr/>
        </p:nvSpPr>
        <p:spPr>
          <a:xfrm>
            <a:off x="3016785" y="7778677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- 执行上下文</a:t>
            </a:r>
          </a:p>
        </p:txBody>
      </p:sp>
      <p:sp>
        <p:nvSpPr>
          <p:cNvPr id="580" name="- 该执行上下文创建的函数"/>
          <p:cNvSpPr txBox="1"/>
          <p:nvPr/>
        </p:nvSpPr>
        <p:spPr>
          <a:xfrm>
            <a:off x="3216042" y="9079977"/>
            <a:ext cx="192968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- 该执行上下文创建的函数</a:t>
            </a:r>
          </a:p>
        </p:txBody>
      </p:sp>
      <p:sp>
        <p:nvSpPr>
          <p:cNvPr id="581" name="闭包由2部分组成"/>
          <p:cNvSpPr txBox="1"/>
          <p:nvPr/>
        </p:nvSpPr>
        <p:spPr>
          <a:xfrm>
            <a:off x="2543551" y="6677683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闭包由2部分组成</a:t>
            </a:r>
          </a:p>
        </p:txBody>
      </p:sp>
      <p:sp>
        <p:nvSpPr>
          <p:cNvPr id="582" name="圆形"/>
          <p:cNvSpPr/>
          <p:nvPr/>
        </p:nvSpPr>
        <p:spPr>
          <a:xfrm>
            <a:off x="1910825" y="6942198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58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8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4919" y="5547545"/>
            <a:ext cx="7481447" cy="6052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5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2" name="闭包与垃圾回收"/>
          <p:cNvSpPr txBox="1"/>
          <p:nvPr/>
        </p:nvSpPr>
        <p:spPr>
          <a:xfrm>
            <a:off x="2276759" y="3470381"/>
            <a:ext cx="156562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闭包与垃圾回收</a:t>
            </a:r>
          </a:p>
        </p:txBody>
      </p:sp>
      <p:sp>
        <p:nvSpPr>
          <p:cNvPr id="59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4" name="圆形"/>
          <p:cNvSpPr/>
          <p:nvPr/>
        </p:nvSpPr>
        <p:spPr>
          <a:xfrm>
            <a:off x="2893673" y="546220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5" name="在函数运行后词法环境会被清理"/>
          <p:cNvSpPr txBox="1"/>
          <p:nvPr/>
        </p:nvSpPr>
        <p:spPr>
          <a:xfrm>
            <a:off x="3409394" y="5197688"/>
            <a:ext cx="1929689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在函数运行后词法环境会被清理</a:t>
            </a:r>
          </a:p>
        </p:txBody>
      </p:sp>
      <p:sp>
        <p:nvSpPr>
          <p:cNvPr id="596" name="圆形"/>
          <p:cNvSpPr/>
          <p:nvPr/>
        </p:nvSpPr>
        <p:spPr>
          <a:xfrm>
            <a:off x="2893673" y="719687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7" name="如果有一个嵌套函数在 f 结束后仍可达，那么它的引用会继续保持着外部词法环境存在"/>
          <p:cNvSpPr txBox="1"/>
          <p:nvPr/>
        </p:nvSpPr>
        <p:spPr>
          <a:xfrm>
            <a:off x="3409394" y="6932362"/>
            <a:ext cx="199846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如果有一个嵌套函数在 f 结束后仍可达，那么它的引用会继续保持着外部词法环境存在</a:t>
            </a:r>
          </a:p>
        </p:txBody>
      </p:sp>
      <p:sp>
        <p:nvSpPr>
          <p:cNvPr id="598" name="圆形"/>
          <p:cNvSpPr/>
          <p:nvPr/>
        </p:nvSpPr>
        <p:spPr>
          <a:xfrm>
            <a:off x="2893673" y="875134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9" name="请注意如果多次调用f，返回的函数被保存，那么其对应的词法环境同样也会保留在内存中。"/>
          <p:cNvSpPr txBox="1"/>
          <p:nvPr/>
        </p:nvSpPr>
        <p:spPr>
          <a:xfrm>
            <a:off x="3409394" y="8486833"/>
            <a:ext cx="2106048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请注意如果多次调用f，返回的函数被保存，那么其对应的词法环境同样也会保留在内存中。</a:t>
            </a:r>
          </a:p>
        </p:txBody>
      </p:sp>
      <p:sp>
        <p:nvSpPr>
          <p:cNvPr id="600" name="圆形"/>
          <p:cNvSpPr/>
          <p:nvPr/>
        </p:nvSpPr>
        <p:spPr>
          <a:xfrm>
            <a:off x="2893673" y="10305819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词法环境对象在变成不可达时会被清理：当没有嵌套函数引用（它）时，同样会被从内存中清除；"/>
          <p:cNvSpPr txBox="1"/>
          <p:nvPr/>
        </p:nvSpPr>
        <p:spPr>
          <a:xfrm>
            <a:off x="3409394" y="9865544"/>
            <a:ext cx="21060485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词法环境对象在变成不可达时会被清理：当没有嵌套函数引用（它）时，同样会被从内存中清除；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外部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外部变量</a:t>
            </a:r>
          </a:p>
        </p:txBody>
      </p:sp>
      <p:sp>
        <p:nvSpPr>
          <p:cNvPr id="16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函数也可以访问外部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函数也可以访问外部变量</a:t>
            </a:r>
          </a:p>
        </p:txBody>
      </p:sp>
      <p:sp>
        <p:nvSpPr>
          <p:cNvPr id="167" name="函数对外部变量拥有全部的访问权限。函数也可以修改外部变量。"/>
          <p:cNvSpPr txBox="1"/>
          <p:nvPr/>
        </p:nvSpPr>
        <p:spPr>
          <a:xfrm>
            <a:off x="3310541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函数对外部变量拥有全部的访问权限。函数也可以修改外部变量。</a:t>
            </a:r>
          </a:p>
        </p:txBody>
      </p:sp>
      <p:sp>
        <p:nvSpPr>
          <p:cNvPr id="168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如果在函数内部声明了同名变量，那么函数会 遮蔽 外部变量,只有在没有局部变量的情况下才会使用外部变量,"/>
          <p:cNvSpPr txBox="1"/>
          <p:nvPr/>
        </p:nvSpPr>
        <p:spPr>
          <a:xfrm>
            <a:off x="3235820" y="8090523"/>
            <a:ext cx="20864095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如果在函数内部声明了同名变量，那么函数会 遮蔽 外部变量,只有在没有局部变量的情况下才会使用外部变量,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6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5" name="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60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0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755" y="5730128"/>
            <a:ext cx="5521551" cy="3051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76044" y="5439719"/>
            <a:ext cx="4457701" cy="363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459480" y="5445712"/>
            <a:ext cx="3952346" cy="3620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4.png" descr="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537564" y="5172848"/>
            <a:ext cx="4686301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6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4" name="eg"/>
          <p:cNvSpPr txBox="1"/>
          <p:nvPr/>
        </p:nvSpPr>
        <p:spPr>
          <a:xfrm>
            <a:off x="2276759" y="3544932"/>
            <a:ext cx="15656269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61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61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0395" y="5258751"/>
            <a:ext cx="5950485" cy="1554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26327" y="4818735"/>
            <a:ext cx="5815106" cy="4415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41999" y="8238414"/>
            <a:ext cx="109855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1.png" descr="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3934" y="10380939"/>
            <a:ext cx="6858001" cy="207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622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6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Eg"/>
          <p:cNvSpPr txBox="1"/>
          <p:nvPr/>
        </p:nvSpPr>
        <p:spPr>
          <a:xfrm>
            <a:off x="2301666" y="2623372"/>
            <a:ext cx="11064323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5" name="矩形"/>
          <p:cNvSpPr/>
          <p:nvPr/>
        </p:nvSpPr>
        <p:spPr>
          <a:xfrm>
            <a:off x="1502602" y="2498020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6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4167" y="4550664"/>
            <a:ext cx="10428887" cy="3070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019934" y="4359472"/>
            <a:ext cx="8335318" cy="34528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1.png" descr="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51511" y="8678380"/>
            <a:ext cx="7696201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全局变量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全局变量</a:t>
            </a:r>
          </a:p>
        </p:txBody>
      </p:sp>
      <p:sp>
        <p:nvSpPr>
          <p:cNvPr id="18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任何函数之外声明的变量，都被称为 全局 变量"/>
          <p:cNvSpPr txBox="1"/>
          <p:nvPr/>
        </p:nvSpPr>
        <p:spPr>
          <a:xfrm>
            <a:off x="3335448" y="5355797"/>
            <a:ext cx="1449081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任何函数之外声明的变量，都被称为 全局 变量</a:t>
            </a:r>
          </a:p>
        </p:txBody>
      </p:sp>
      <p:sp>
        <p:nvSpPr>
          <p:cNvPr id="186" name="全局变量在任意函数中都是可见的（除非被局部变量遮蔽）"/>
          <p:cNvSpPr txBox="1"/>
          <p:nvPr/>
        </p:nvSpPr>
        <p:spPr>
          <a:xfrm>
            <a:off x="3360355" y="6885613"/>
            <a:ext cx="155383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全局变量在任意函数中都是可见的（除非被局部变量遮蔽）</a:t>
            </a:r>
          </a:p>
        </p:txBody>
      </p:sp>
      <p:sp>
        <p:nvSpPr>
          <p:cNvPr id="187" name="圆形"/>
          <p:cNvSpPr/>
          <p:nvPr/>
        </p:nvSpPr>
        <p:spPr>
          <a:xfrm>
            <a:off x="2612859" y="715012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圆形"/>
          <p:cNvSpPr/>
          <p:nvPr/>
        </p:nvSpPr>
        <p:spPr>
          <a:xfrm>
            <a:off x="2612859" y="871800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减少全局变量的使用"/>
          <p:cNvSpPr txBox="1"/>
          <p:nvPr/>
        </p:nvSpPr>
        <p:spPr>
          <a:xfrm>
            <a:off x="3235820" y="8453490"/>
            <a:ext cx="208640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</a:defRPr>
            </a:lvl1pPr>
          </a:lstStyle>
          <a:p>
            <a:pPr/>
            <a:r>
              <a:t> 减少全局变量的使用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声明提升</a:t>
            </a:r>
          </a:p>
        </p:txBody>
      </p:sp>
      <p:sp>
        <p:nvSpPr>
          <p:cNvPr id="1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圆形"/>
          <p:cNvSpPr/>
          <p:nvPr/>
        </p:nvSpPr>
        <p:spPr>
          <a:xfrm>
            <a:off x="2612859" y="5620313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变量或者函数在声明的时候会被提前到当前作用域的顶部，已经处于可访问状态。"/>
          <p:cNvSpPr txBox="1"/>
          <p:nvPr/>
        </p:nvSpPr>
        <p:spPr>
          <a:xfrm>
            <a:off x="3335448" y="5355797"/>
            <a:ext cx="21320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变量或者函数在声明的时候会被提前到当前作用域的顶部，已经处于可访问状态。</a:t>
            </a:r>
          </a:p>
        </p:txBody>
      </p:sp>
      <p:sp>
        <p:nvSpPr>
          <p:cNvPr id="197" name="隐式声明一个变量，那么…"/>
          <p:cNvSpPr txBox="1"/>
          <p:nvPr/>
        </p:nvSpPr>
        <p:spPr>
          <a:xfrm>
            <a:off x="11790936" y="10882485"/>
            <a:ext cx="838459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隐式声明一个变量，那么</a:t>
            </a:r>
          </a:p>
          <a:p>
            <a:pPr algn="l"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该变量是存在于全局作用域当中的</a:t>
            </a:r>
          </a:p>
        </p:txBody>
      </p:sp>
      <p:pic>
        <p:nvPicPr>
          <p:cNvPr id="19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46418" y="6710145"/>
            <a:ext cx="5409179" cy="53315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43280" y="6387306"/>
            <a:ext cx="6096001" cy="383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函数声明提升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函数声明提升</a:t>
            </a:r>
          </a:p>
        </p:txBody>
      </p:sp>
      <p:sp>
        <p:nvSpPr>
          <p:cNvPr id="20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3710" y="6604841"/>
            <a:ext cx="9234756" cy="329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09952" y="6634044"/>
            <a:ext cx="8876016" cy="323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